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141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4"/>
  </p:notesMasterIdLst>
  <p:handoutMasterIdLst>
    <p:handoutMasterId r:id="rId145"/>
  </p:handoutMasterIdLst>
  <p:sldIdLst>
    <p:sldId id="256" r:id="rId2"/>
    <p:sldId id="670" r:id="rId3"/>
    <p:sldId id="767" r:id="rId4"/>
    <p:sldId id="700" r:id="rId5"/>
    <p:sldId id="782" r:id="rId6"/>
    <p:sldId id="741" r:id="rId7"/>
    <p:sldId id="600" r:id="rId8"/>
    <p:sldId id="598" r:id="rId9"/>
    <p:sldId id="683" r:id="rId10"/>
    <p:sldId id="601" r:id="rId11"/>
    <p:sldId id="599" r:id="rId12"/>
    <p:sldId id="603" r:id="rId13"/>
    <p:sldId id="647" r:id="rId14"/>
    <p:sldId id="259" r:id="rId15"/>
    <p:sldId id="774" r:id="rId16"/>
    <p:sldId id="643" r:id="rId17"/>
    <p:sldId id="279" r:id="rId18"/>
    <p:sldId id="633" r:id="rId19"/>
    <p:sldId id="271" r:id="rId20"/>
    <p:sldId id="368" r:id="rId21"/>
    <p:sldId id="641" r:id="rId22"/>
    <p:sldId id="596" r:id="rId23"/>
    <p:sldId id="624" r:id="rId24"/>
    <p:sldId id="621" r:id="rId25"/>
    <p:sldId id="421" r:id="rId26"/>
    <p:sldId id="682" r:id="rId27"/>
    <p:sldId id="609" r:id="rId28"/>
    <p:sldId id="611" r:id="rId29"/>
    <p:sldId id="616" r:id="rId30"/>
    <p:sldId id="759" r:id="rId31"/>
    <p:sldId id="585" r:id="rId32"/>
    <p:sldId id="778" r:id="rId33"/>
    <p:sldId id="760" r:id="rId34"/>
    <p:sldId id="614" r:id="rId35"/>
    <p:sldId id="743" r:id="rId36"/>
    <p:sldId id="646" r:id="rId37"/>
    <p:sldId id="620" r:id="rId38"/>
    <p:sldId id="695" r:id="rId39"/>
    <p:sldId id="690" r:id="rId40"/>
    <p:sldId id="783" r:id="rId41"/>
    <p:sldId id="679" r:id="rId42"/>
    <p:sldId id="602" r:id="rId43"/>
    <p:sldId id="737" r:id="rId44"/>
    <p:sldId id="684" r:id="rId45"/>
    <p:sldId id="681" r:id="rId46"/>
    <p:sldId id="680" r:id="rId47"/>
    <p:sldId id="793" r:id="rId48"/>
    <p:sldId id="730" r:id="rId49"/>
    <p:sldId id="791" r:id="rId50"/>
    <p:sldId id="731" r:id="rId51"/>
    <p:sldId id="733" r:id="rId52"/>
    <p:sldId id="732" r:id="rId53"/>
    <p:sldId id="688" r:id="rId54"/>
    <p:sldId id="689" r:id="rId55"/>
    <p:sldId id="792" r:id="rId56"/>
    <p:sldId id="685" r:id="rId57"/>
    <p:sldId id="785" r:id="rId58"/>
    <p:sldId id="735" r:id="rId59"/>
    <p:sldId id="736" r:id="rId60"/>
    <p:sldId id="705" r:id="rId61"/>
    <p:sldId id="630" r:id="rId62"/>
    <p:sldId id="728" r:id="rId63"/>
    <p:sldId id="745" r:id="rId64"/>
    <p:sldId id="787" r:id="rId65"/>
    <p:sldId id="583" r:id="rId66"/>
    <p:sldId id="738" r:id="rId67"/>
    <p:sldId id="794" r:id="rId68"/>
    <p:sldId id="739" r:id="rId69"/>
    <p:sldId id="706" r:id="rId70"/>
    <p:sldId id="757" r:id="rId71"/>
    <p:sldId id="644" r:id="rId72"/>
    <p:sldId id="645" r:id="rId73"/>
    <p:sldId id="790" r:id="rId74"/>
    <p:sldId id="789" r:id="rId75"/>
    <p:sldId id="715" r:id="rId76"/>
    <p:sldId id="625" r:id="rId77"/>
    <p:sldId id="627" r:id="rId78"/>
    <p:sldId id="668" r:id="rId79"/>
    <p:sldId id="780" r:id="rId80"/>
    <p:sldId id="779" r:id="rId81"/>
    <p:sldId id="781" r:id="rId82"/>
    <p:sldId id="788" r:id="rId83"/>
    <p:sldId id="628" r:id="rId84"/>
    <p:sldId id="665" r:id="rId85"/>
    <p:sldId id="703" r:id="rId86"/>
    <p:sldId id="702" r:id="rId87"/>
    <p:sldId id="773" r:id="rId88"/>
    <p:sldId id="595" r:id="rId89"/>
    <p:sldId id="765" r:id="rId90"/>
    <p:sldId id="311" r:id="rId91"/>
    <p:sldId id="764" r:id="rId92"/>
    <p:sldId id="704" r:id="rId93"/>
    <p:sldId id="653" r:id="rId94"/>
    <p:sldId id="674" r:id="rId95"/>
    <p:sldId id="312" r:id="rId96"/>
    <p:sldId id="676" r:id="rId97"/>
    <p:sldId id="652" r:id="rId98"/>
    <p:sldId id="677" r:id="rId99"/>
    <p:sldId id="678" r:id="rId100"/>
    <p:sldId id="664" r:id="rId101"/>
    <p:sldId id="709" r:id="rId102"/>
    <p:sldId id="771" r:id="rId103"/>
    <p:sldId id="766" r:id="rId104"/>
    <p:sldId id="772" r:id="rId105"/>
    <p:sldId id="769" r:id="rId106"/>
    <p:sldId id="605" r:id="rId107"/>
    <p:sldId id="795" r:id="rId108"/>
    <p:sldId id="607" r:id="rId109"/>
    <p:sldId id="711" r:id="rId110"/>
    <p:sldId id="604" r:id="rId111"/>
    <p:sldId id="768" r:id="rId112"/>
    <p:sldId id="748" r:id="rId113"/>
    <p:sldId id="569" r:id="rId114"/>
    <p:sldId id="749" r:id="rId115"/>
    <p:sldId id="511" r:id="rId116"/>
    <p:sldId id="534" r:id="rId117"/>
    <p:sldId id="710" r:id="rId118"/>
    <p:sldId id="649" r:id="rId119"/>
    <p:sldId id="712" r:id="rId120"/>
    <p:sldId id="606" r:id="rId121"/>
    <p:sldId id="713" r:id="rId122"/>
    <p:sldId id="750" r:id="rId123"/>
    <p:sldId id="725" r:id="rId124"/>
    <p:sldId id="762" r:id="rId125"/>
    <p:sldId id="699" r:id="rId126"/>
    <p:sldId id="755" r:id="rId127"/>
    <p:sldId id="753" r:id="rId128"/>
    <p:sldId id="754" r:id="rId129"/>
    <p:sldId id="756" r:id="rId130"/>
    <p:sldId id="752" r:id="rId131"/>
    <p:sldId id="763" r:id="rId132"/>
    <p:sldId id="673" r:id="rId133"/>
    <p:sldId id="669" r:id="rId134"/>
    <p:sldId id="723" r:id="rId135"/>
    <p:sldId id="758" r:id="rId136"/>
    <p:sldId id="718" r:id="rId137"/>
    <p:sldId id="719" r:id="rId138"/>
    <p:sldId id="722" r:id="rId139"/>
    <p:sldId id="776" r:id="rId140"/>
    <p:sldId id="770" r:id="rId141"/>
    <p:sldId id="775" r:id="rId142"/>
    <p:sldId id="717" r:id="rId143"/>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Lst>
        </p14:section>
        <p14:section name="約定" id="{2657A728-6E0D-4968-961F-4C07550DD04F}">
          <p14:sldIdLst>
            <p14:sldId id="670"/>
            <p14:sldId id="767"/>
            <p14:sldId id="700"/>
          </p14:sldIdLst>
        </p14:section>
        <p14:section name="目次：リスク・課題・対策" id="{857E0384-3B10-485E-AF14-9328910CE2C6}">
          <p14:sldIdLst>
            <p14:sldId id="782"/>
          </p14:sldIdLst>
        </p14:section>
        <p14:section name="リスク・課題・対策：チームワーク" id="{142BDCF5-5B64-4651-A01A-DFA8EAC049E2}">
          <p14:sldIdLst>
            <p14:sldId id="741"/>
            <p14:sldId id="600"/>
            <p14:sldId id="598"/>
            <p14:sldId id="683"/>
            <p14:sldId id="601"/>
            <p14:sldId id="599"/>
            <p14:sldId id="603"/>
            <p14:sldId id="647"/>
            <p14:sldId id="259"/>
            <p14:sldId id="774"/>
            <p14:sldId id="643"/>
            <p14:sldId id="279"/>
            <p14:sldId id="633"/>
            <p14:sldId id="271"/>
            <p14:sldId id="368"/>
            <p14:sldId id="641"/>
            <p14:sldId id="596"/>
            <p14:sldId id="624"/>
            <p14:sldId id="621"/>
            <p14:sldId id="421"/>
            <p14:sldId id="682"/>
            <p14:sldId id="609"/>
            <p14:sldId id="611"/>
            <p14:sldId id="616"/>
            <p14:sldId id="759"/>
            <p14:sldId id="585"/>
            <p14:sldId id="778"/>
            <p14:sldId id="760"/>
            <p14:sldId id="614"/>
          </p14:sldIdLst>
        </p14:section>
        <p14:section name="リスク・課題・対策：セキュリティ" id="{8A67E848-F5AF-4FCD-A848-F9DDF6118033}">
          <p14:sldIdLst>
            <p14:sldId id="743"/>
            <p14:sldId id="646"/>
            <p14:sldId id="620"/>
            <p14:sldId id="695"/>
          </p14:sldIdLst>
        </p14:section>
        <p14:section name="リスク・課題・対策：社会インフラのDX" id="{E374404E-0A44-413E-9FC7-9789252C4F99}">
          <p14:sldIdLst>
            <p14:sldId id="690"/>
            <p14:sldId id="783"/>
            <p14:sldId id="679"/>
            <p14:sldId id="602"/>
            <p14:sldId id="737"/>
            <p14:sldId id="684"/>
            <p14:sldId id="681"/>
            <p14:sldId id="680"/>
          </p14:sldIdLst>
        </p14:section>
        <p14:section name="リスク・課題・対策：司法" id="{FDECF7C8-8A6D-4388-8E92-2B9C07BB47EC}">
          <p14:sldIdLst>
            <p14:sldId id="793"/>
            <p14:sldId id="730"/>
            <p14:sldId id="791"/>
            <p14:sldId id="731"/>
            <p14:sldId id="733"/>
            <p14:sldId id="732"/>
          </p14:sldIdLst>
        </p14:section>
        <p14:section name="リスク・課題・対策：信用" id="{74CE3806-8AC7-4A33-ABD6-C95A833AEB6B}">
          <p14:sldIdLst>
            <p14:sldId id="688"/>
            <p14:sldId id="689"/>
            <p14:sldId id="792"/>
            <p14:sldId id="685"/>
            <p14:sldId id="785"/>
          </p14:sldIdLst>
        </p14:section>
        <p14:section name="リスク・課題・対策：教育・就職" id="{0301249D-D5B8-43F3-AD4A-D6F600B54BF0}">
          <p14:sldIdLst>
            <p14:sldId id="735"/>
            <p14:sldId id="736"/>
            <p14:sldId id="705"/>
            <p14:sldId id="630"/>
            <p14:sldId id="728"/>
          </p14:sldIdLst>
        </p14:section>
        <p14:section name="リスク・課題・対策：政企学研の協力" id="{E25B4AAD-BA6B-4677-A28F-F785090805AF}">
          <p14:sldIdLst>
            <p14:sldId id="745"/>
            <p14:sldId id="787"/>
            <p14:sldId id="583"/>
          </p14:sldIdLst>
        </p14:section>
        <p14:section name="リスク・課題・対策：社会保障" id="{E9E1E964-10EF-4591-90E5-B44A028BDB63}">
          <p14:sldIdLst>
            <p14:sldId id="738"/>
            <p14:sldId id="794"/>
            <p14:sldId id="739"/>
            <p14:sldId id="706"/>
          </p14:sldIdLst>
        </p14:section>
        <p14:section name="その他" id="{6CF1FD16-EA7E-4BE9-8D3B-665D83E02291}">
          <p14:sldIdLst>
            <p14:sldId id="757"/>
            <p14:sldId id="644"/>
            <p14:sldId id="645"/>
            <p14:sldId id="790"/>
            <p14:sldId id="789"/>
          </p14:sldIdLst>
        </p14:section>
        <p14:section name="目次：日本国のゴール" id="{9B01B4AA-8769-42F5-B05B-46DBA93D4093}">
          <p14:sldIdLst>
            <p14:sldId id="715"/>
            <p14:sldId id="625"/>
            <p14:sldId id="627"/>
            <p14:sldId id="668"/>
            <p14:sldId id="780"/>
            <p14:sldId id="779"/>
            <p14:sldId id="781"/>
            <p14:sldId id="788"/>
            <p14:sldId id="628"/>
            <p14:sldId id="665"/>
            <p14:sldId id="703"/>
            <p14:sldId id="702"/>
            <p14:sldId id="773"/>
            <p14:sldId id="595"/>
            <p14:sldId id="765"/>
            <p14:sldId id="311"/>
            <p14:sldId id="764"/>
            <p14:sldId id="704"/>
            <p14:sldId id="653"/>
            <p14:sldId id="674"/>
            <p14:sldId id="312"/>
            <p14:sldId id="676"/>
            <p14:sldId id="652"/>
            <p14:sldId id="677"/>
            <p14:sldId id="678"/>
            <p14:sldId id="664"/>
          </p14:sldIdLst>
        </p14:section>
        <p14:section name="基本インフラ" id="{816E9BCA-7FCD-424D-9EA4-7A1A9A83467F}">
          <p14:sldIdLst>
            <p14:sldId id="709"/>
            <p14:sldId id="771"/>
            <p14:sldId id="766"/>
            <p14:sldId id="772"/>
          </p14:sldIdLst>
        </p14:section>
        <p14:section name="基本サービス" id="{7D99907E-5DF7-4786-AE79-7BDECD84A059}">
          <p14:sldIdLst>
            <p14:sldId id="769"/>
            <p14:sldId id="605"/>
            <p14:sldId id="795"/>
            <p14:sldId id="607"/>
          </p14:sldIdLst>
        </p14:section>
        <p14:section name="政務サービス" id="{E30539C8-5A8F-46D5-AB56-A2EFB53C1120}">
          <p14:sldIdLst>
            <p14:sldId id="711"/>
            <p14:sldId id="604"/>
          </p14:sldIdLst>
        </p14:section>
        <p14:section name="分野サービス：キャリア支援" id="{96CA30E9-4F55-4D63-9226-A92F56DA130C}">
          <p14:sldIdLst>
            <p14:sldId id="768"/>
            <p14:sldId id="748"/>
            <p14:sldId id="569"/>
            <p14:sldId id="749"/>
            <p14:sldId id="511"/>
            <p14:sldId id="534"/>
          </p14:sldIdLst>
        </p14:section>
        <p14:section name="分野サービス：社会保障" id="{7E70C13D-3C8B-43FD-8B93-3D56A222B813}">
          <p14:sldIdLst>
            <p14:sldId id="710"/>
            <p14:sldId id="649"/>
          </p14:sldIdLst>
        </p14:section>
        <p14:section name="分野サービス：経済" id="{A7E8A890-B42B-4547-99B5-0767AD1B4C0F}">
          <p14:sldIdLst>
            <p14:sldId id="712"/>
            <p14:sldId id="606"/>
          </p14:sldIdLst>
        </p14:section>
        <p14:section name="分野サービス：SDGｓ" id="{C82A3A5B-CBEA-4CF3-90B1-C021C98A8239}">
          <p14:sldIdLst>
            <p14:sldId id="713"/>
            <p14:sldId id="750"/>
          </p14:sldIdLst>
        </p14:section>
        <p14:section name="施策成果評価（Key Results）" id="{FD44000E-2378-4FC8-91E1-5C238003C214}">
          <p14:sldIdLst>
            <p14:sldId id="725"/>
          </p14:sldIdLst>
        </p14:section>
        <p14:section name="付録" id="{AA2E9FAD-3D51-4F5C-B3E7-CA264B4AF19C}">
          <p14:sldIdLst>
            <p14:sldId id="762"/>
            <p14:sldId id="699"/>
            <p14:sldId id="755"/>
            <p14:sldId id="753"/>
            <p14:sldId id="754"/>
            <p14:sldId id="756"/>
            <p14:sldId id="752"/>
            <p14:sldId id="763"/>
            <p14:sldId id="673"/>
            <p14:sldId id="669"/>
            <p14:sldId id="723"/>
            <p14:sldId id="758"/>
            <p14:sldId id="718"/>
            <p14:sldId id="719"/>
            <p14:sldId id="722"/>
            <p14:sldId id="776"/>
            <p14:sldId id="770"/>
            <p14:sldId id="775"/>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75" autoAdjust="0"/>
    <p:restoredTop sz="80182" autoAdjust="0"/>
  </p:normalViewPr>
  <p:slideViewPr>
    <p:cSldViewPr snapToGrid="0">
      <p:cViewPr varScale="1">
        <p:scale>
          <a:sx n="71" d="100"/>
          <a:sy n="71" d="100"/>
        </p:scale>
        <p:origin x="900" y="66"/>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2022/9/9</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2022/9/9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https://home.sb-hrms.com/</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この文書は　正式提出の提案文書ではない、経営意思決定の練習文書です。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この資料は　政治、戦争、国籍、民族など関連の内容がありません。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現在、世界業界の最新組織管理理論を元に日本の未来と</a:t>
            </a:r>
            <a:r>
              <a:rPr lang="en-US" altLang="ja-JP" dirty="0">
                <a:latin typeface="MS Mincho" panose="02020609040205080304" pitchFamily="49" charset="-128"/>
                <a:ea typeface="MS Mincho" panose="02020609040205080304" pitchFamily="49" charset="-128"/>
              </a:rPr>
              <a:t>DX</a:t>
            </a:r>
            <a:r>
              <a:rPr lang="ja-JP" altLang="en-US" dirty="0">
                <a:latin typeface="MS Mincho" panose="02020609040205080304" pitchFamily="49" charset="-128"/>
                <a:ea typeface="MS Mincho" panose="02020609040205080304" pitchFamily="49" charset="-128"/>
              </a:rPr>
              <a:t>ニーズにより　ビジネスモデルをデザインします。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一部の観点は　現場に立入調査できず、公開資料、参考文献と新聞文章などにより判断するものです。ご了承ください。　</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この資料を用いた運用は必ず自身の責任と判断によって行ってください。これらの情報の運用の結果について 著者はいかなる責任も負けいません。</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2858367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4072594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・アジャイル組織とは</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・組織構成</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行政運営：厚生労働省、文部科学省など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社会課題：デジタル庁など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参考資料：</a:t>
            </a: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2414606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3901281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2784069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2724057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522957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3429919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a:t>
            </a:r>
            <a:endParaRPr lang="en-US" altLang="zh-CN" dirty="0"/>
          </a:p>
          <a:p>
            <a:r>
              <a:rPr lang="ja-JP" altLang="en-US" dirty="0"/>
              <a:t>給料の旧新転換</a:t>
            </a:r>
            <a:endParaRPr lang="en-US" altLang="ja-JP" dirty="0"/>
          </a:p>
          <a:p>
            <a:r>
              <a:rPr lang="ja-JP" altLang="en-US" dirty="0"/>
              <a:t>６０％以上の職員は　新制度になったの場合　全職員は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今まで在籍の職員は自己選択します。但し　一回選択だけだ</a:t>
            </a:r>
            <a:endParaRPr lang="en-US" altLang="ja-JP" dirty="0"/>
          </a:p>
          <a:p>
            <a:endParaRPr lang="en-US" altLang="zh-CN" dirty="0"/>
          </a:p>
          <a:p>
            <a:r>
              <a:rPr lang="ja-JP" altLang="en-US" dirty="0"/>
              <a:t>例外：待機職員は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endParaRPr lang="en-US" altLang="ja-JP" dirty="0"/>
          </a:p>
          <a:p>
            <a:r>
              <a:rPr lang="ja-JP" altLang="en-US" dirty="0"/>
              <a:t>割合を削除する</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3721531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3089073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167852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258401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2892407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803968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2862900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359130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2287689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2520928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3410478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277242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21835135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endParaRPr lang="en-US" altLang="ja-JP" dirty="0"/>
          </a:p>
          <a:p>
            <a:r>
              <a:rPr lang="ja-JP" altLang="en-US" dirty="0"/>
              <a:t>国　　　　入学率</a:t>
            </a:r>
            <a:endParaRPr lang="en-US" altLang="zh-CN" dirty="0"/>
          </a:p>
          <a:p>
            <a:r>
              <a:rPr lang="zh-CN" altLang="en-US" b="0" i="0" dirty="0">
                <a:solidFill>
                  <a:srgbClr val="333333"/>
                </a:solidFill>
                <a:effectLst/>
                <a:latin typeface="Helvetica Neue"/>
              </a:rPr>
              <a:t>希腊</a:t>
            </a:r>
            <a:r>
              <a:rPr lang="ja-JP" altLang="en-US" b="0" i="0" dirty="0">
                <a:solidFill>
                  <a:srgbClr val="333333"/>
                </a:solidFill>
                <a:effectLst/>
                <a:latin typeface="Helvetica Neue"/>
              </a:rPr>
              <a:t>　　　１１０％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土耳其</a:t>
            </a:r>
            <a:r>
              <a:rPr lang="ja-JP" altLang="en-US" b="0" i="0" dirty="0">
                <a:solidFill>
                  <a:srgbClr val="333333"/>
                </a:solidFill>
                <a:effectLst/>
                <a:latin typeface="Helvetica Neue"/>
              </a:rPr>
              <a:t>　　　９５％</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韩国</a:t>
            </a:r>
            <a:r>
              <a:rPr lang="ja-JP" altLang="en-US" b="0" i="0" dirty="0">
                <a:solidFill>
                  <a:srgbClr val="333333"/>
                </a:solidFill>
                <a:effectLst/>
                <a:latin typeface="Helvetica Neue"/>
              </a:rPr>
              <a:t>　　　　９３％</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格拉纳达</a:t>
            </a:r>
            <a:r>
              <a:rPr lang="ja-JP" altLang="en-US" b="0" i="0" dirty="0">
                <a:solidFill>
                  <a:srgbClr val="333333"/>
                </a:solidFill>
                <a:effectLst/>
                <a:latin typeface="Helvetica Neue"/>
              </a:rPr>
              <a:t>　　９１％</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澳大利亚</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西班牙</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智利</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白俄罗斯</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芬兰</a:t>
            </a:r>
            <a:r>
              <a:rPr lang="ja-JP" altLang="en-US" b="0" i="0" dirty="0">
                <a:solidFill>
                  <a:srgbClr val="333333"/>
                </a:solidFill>
                <a:effectLst/>
                <a:latin typeface="Helvetica Neue"/>
              </a:rPr>
              <a:t>　　　　８７％</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美国</a:t>
            </a:r>
            <a:r>
              <a:rPr lang="ja-JP" altLang="en-US" b="0" i="0" dirty="0">
                <a:solidFill>
                  <a:srgbClr val="333333"/>
                </a:solidFill>
                <a:effectLst/>
                <a:latin typeface="Helvetica Neue"/>
              </a:rPr>
              <a:t>　　　　８６％</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波多黎各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８４％</a:t>
            </a:r>
          </a:p>
          <a:p>
            <a:r>
              <a:rPr lang="zh-CN" altLang="en-US" b="0" i="0" dirty="0">
                <a:solidFill>
                  <a:srgbClr val="333333"/>
                </a:solidFill>
                <a:effectLst/>
                <a:latin typeface="Helvetica Neue"/>
              </a:rPr>
              <a:t>新西兰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８４％</a:t>
            </a:r>
          </a:p>
          <a:p>
            <a:r>
              <a:rPr lang="zh-CN" altLang="en-US" b="0" i="0" dirty="0">
                <a:solidFill>
                  <a:srgbClr val="333333"/>
                </a:solidFill>
                <a:effectLst/>
                <a:latin typeface="Helvetica Neue"/>
              </a:rPr>
              <a:t>爱尔兰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８４％</a:t>
            </a:r>
          </a:p>
          <a:p>
            <a:r>
              <a:rPr lang="zh-CN" altLang="en-US" b="0" i="0" dirty="0">
                <a:solidFill>
                  <a:srgbClr val="333333"/>
                </a:solidFill>
                <a:effectLst/>
                <a:latin typeface="Helvetica Neue"/>
              </a:rPr>
              <a:t>斯洛文尼亚　８３％</a:t>
            </a:r>
          </a:p>
          <a:p>
            <a:r>
              <a:rPr lang="zh-CN" altLang="en-US" b="0" i="0" dirty="0">
                <a:solidFill>
                  <a:srgbClr val="333333"/>
                </a:solidFill>
                <a:effectLst/>
                <a:latin typeface="Helvetica Neue"/>
              </a:rPr>
              <a:t>阿根廷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８３％</a:t>
            </a:r>
          </a:p>
          <a:p>
            <a:r>
              <a:rPr lang="zh-CN" altLang="en-US" b="0" i="0" dirty="0">
                <a:solidFill>
                  <a:srgbClr val="333333"/>
                </a:solidFill>
                <a:effectLst/>
                <a:latin typeface="Helvetica Neue"/>
              </a:rPr>
              <a:t>丹麦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８３％</a:t>
            </a:r>
          </a:p>
          <a:p>
            <a:r>
              <a:rPr lang="zh-CN" altLang="en-US" b="0" i="0" dirty="0">
                <a:solidFill>
                  <a:srgbClr val="333333"/>
                </a:solidFill>
                <a:effectLst/>
                <a:latin typeface="Helvetica Neue"/>
              </a:rPr>
              <a:t>乌克兰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８２％</a:t>
            </a:r>
          </a:p>
          <a:p>
            <a:r>
              <a:rPr lang="zh-CN" altLang="en-US" b="0" i="0" dirty="0">
                <a:solidFill>
                  <a:srgbClr val="333333"/>
                </a:solidFill>
                <a:effectLst/>
                <a:latin typeface="Helvetica Neue"/>
              </a:rPr>
              <a:t>奥地利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８２％</a:t>
            </a:r>
          </a:p>
          <a:p>
            <a:r>
              <a:rPr lang="zh-CN" altLang="en-US" b="0" i="0" dirty="0">
                <a:solidFill>
                  <a:srgbClr val="333333"/>
                </a:solidFill>
                <a:effectLst/>
                <a:latin typeface="Helvetica Neue"/>
              </a:rPr>
              <a:t>冰岛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８１％</a:t>
            </a:r>
          </a:p>
          <a:p>
            <a:r>
              <a:rPr lang="zh-CN" altLang="en-US" b="0" i="0" dirty="0">
                <a:solidFill>
                  <a:srgbClr val="333333"/>
                </a:solidFill>
                <a:effectLst/>
                <a:latin typeface="Helvetica Neue"/>
              </a:rPr>
              <a:t>俄罗斯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８０％</a:t>
            </a:r>
          </a:p>
          <a:p>
            <a:r>
              <a:rPr lang="zh-CN" altLang="en-US" b="0" i="0" dirty="0">
                <a:solidFill>
                  <a:srgbClr val="333333"/>
                </a:solidFill>
                <a:effectLst/>
                <a:latin typeface="Helvetica Neue"/>
              </a:rPr>
              <a:t>圣基茨和尼维斯　　８０％</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r>
              <a:rPr lang="ja-JP" altLang="en-US" b="0" i="0" dirty="0">
                <a:solidFill>
                  <a:srgbClr val="333333"/>
                </a:solidFill>
                <a:effectLst/>
                <a:latin typeface="Helvetica Neue"/>
              </a:rPr>
              <a:t>日本　　　　</a:t>
            </a:r>
            <a:r>
              <a:rPr lang="en-US" altLang="ja-JP" b="0" i="0" dirty="0">
                <a:solidFill>
                  <a:srgbClr val="333333"/>
                </a:solidFill>
                <a:effectLst/>
                <a:latin typeface="Helvetica Neue"/>
              </a:rPr>
              <a:t>63</a:t>
            </a:r>
            <a:r>
              <a:rPr lang="ja-JP" altLang="en-US" b="0" i="0" dirty="0">
                <a:solidFill>
                  <a:srgbClr val="333333"/>
                </a:solidFill>
                <a:effectLst/>
                <a:latin typeface="Helvetica Neue"/>
              </a:rPr>
              <a:t>％（２０１４年）</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2053578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4913286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スクールの</a:t>
            </a:r>
            <a:r>
              <a:rPr lang="en-US" altLang="ja-JP" dirty="0"/>
              <a:t>IT</a:t>
            </a:r>
            <a:r>
              <a:rPr lang="ja-JP" altLang="en-US" dirty="0"/>
              <a:t>設備のリース</a:t>
            </a:r>
            <a:endParaRPr lang="en-US" altLang="ja-JP" dirty="0"/>
          </a:p>
          <a:p>
            <a:endParaRPr lang="en-US" altLang="zh-CN" dirty="0"/>
          </a:p>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、職員育成環境など；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err="1"/>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職員教育、講義製本の量は多いなので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組織内部に作成できる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組織内部开发优先，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組織内部开发优先选择，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1869254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22526926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39152467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2862228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9786574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281659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43913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23417523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12635693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3441487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34826773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5776190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36084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40186775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5191552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11591202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31919445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20608549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109</a:t>
            </a:fld>
            <a:endParaRPr lang="zh-CN" altLang="en-US"/>
          </a:p>
        </p:txBody>
      </p:sp>
    </p:spTree>
    <p:extLst>
      <p:ext uri="{BB962C8B-B14F-4D97-AF65-F5344CB8AC3E}">
        <p14:creationId xmlns:p14="http://schemas.microsoft.com/office/powerpoint/2010/main" val="11763963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25210946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・求職者様、弊社職員共にマスク着用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職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■組織内部外のステークホルダーと円滑に調整を進めてきた経験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正職員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名（契約職員含む）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4824108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ja-JP" altLang="en-US" dirty="0"/>
              <a:t>）</a:t>
            </a:r>
            <a:endParaRPr lang="en-US" altLang="ja-JP"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115</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13364109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39945051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25559538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20067081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407530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120432461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26187704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33788741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142</a:t>
            </a:fld>
            <a:endParaRPr lang="zh-CN" altLang="en-US"/>
          </a:p>
        </p:txBody>
      </p:sp>
    </p:spTree>
    <p:extLst>
      <p:ext uri="{BB962C8B-B14F-4D97-AF65-F5344CB8AC3E}">
        <p14:creationId xmlns:p14="http://schemas.microsoft.com/office/powerpoint/2010/main" val="116513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2022/9/9</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2022/9/9</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17177" y="2078863"/>
            <a:ext cx="10757646" cy="738664"/>
          </a:xfrm>
          <a:prstGeom prst="rect">
            <a:avLst/>
          </a:prstGeom>
        </p:spPr>
        <p:txBody>
          <a:bodyPr wrap="square" lIns="0" tIns="0" rIns="0" bIns="0">
            <a:spAutoFit/>
          </a:bodyPr>
          <a:lstStyle>
            <a:lvl1pPr algn="ctr">
              <a:defRPr sz="4800" b="1" i="0">
                <a:solidFill>
                  <a:schemeClr val="tx1"/>
                </a:solidFill>
                <a:latin typeface="MS Mincho" panose="02020609040205080304" pitchFamily="49" charset="-128"/>
                <a:ea typeface="MS Mincho" panose="02020609040205080304" pitchFamily="49" charset="-128"/>
              </a:defRPr>
            </a:lvl1pPr>
          </a:lstStyle>
          <a:p>
            <a:endParaRPr dirty="0"/>
          </a:p>
        </p:txBody>
      </p:sp>
      <p:sp>
        <p:nvSpPr>
          <p:cNvPr id="3" name="Holder 3"/>
          <p:cNvSpPr>
            <a:spLocks noGrp="1"/>
          </p:cNvSpPr>
          <p:nvPr>
            <p:ph type="subTitle" idx="4"/>
          </p:nvPr>
        </p:nvSpPr>
        <p:spPr>
          <a:xfrm>
            <a:off x="2012017" y="3857626"/>
            <a:ext cx="8167963" cy="369332"/>
          </a:xfrm>
          <a:prstGeom prst="rect">
            <a:avLst/>
          </a:prstGeom>
        </p:spPr>
        <p:txBody>
          <a:bodyPr wrap="square" lIns="0" tIns="0" rIns="0" bIns="0">
            <a:spAutoFit/>
          </a:bodyPr>
          <a:lstStyle>
            <a:lvl1pPr algn="ctr">
              <a:defRPr sz="2400" b="0" i="0">
                <a:solidFill>
                  <a:schemeClr val="tx1"/>
                </a:solidFill>
                <a:latin typeface="MS Mincho" panose="02020609040205080304" pitchFamily="49" charset="-128"/>
                <a:ea typeface="MS Mincho" panose="02020609040205080304" pitchFamily="49" charset="-128"/>
                <a:cs typeface="MS Mincho" panose="02020609040205080304" pitchFamily="49" charset="-128"/>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2022/9/9</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2022/9/9</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2022/9/9</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2022/9/9</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2022/9/9</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2022/9/9</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10.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package" Target="../embeddings/Microsoft_Excel_Worksheet.xlsx"/></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政務のイノベーション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HRBP:</a:t>
            </a:r>
            <a:r>
              <a:rPr lang="ja-JP" altLang="en-US" dirty="0"/>
              <a:t>人事</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組織内部</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職員紹介制度を強化して　組織内部イベントを展開します。</a:t>
            </a:r>
            <a:endParaRPr lang="en-US" altLang="ja-JP" dirty="0"/>
          </a:p>
          <a:p>
            <a:pPr marL="342900" indent="-342900">
              <a:buFont typeface="Wingdings" panose="05000000000000000000" pitchFamily="2" charset="2"/>
              <a:buChar char="ü"/>
            </a:pPr>
            <a:r>
              <a:rPr lang="ja-JP" altLang="en-US" dirty="0"/>
              <a:t>人材の組織内部育成を強化します。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2022/9/9</a:t>
            </a:fld>
            <a:endParaRPr lang="en-US"/>
          </a:p>
        </p:txBody>
      </p:sp>
    </p:spTree>
    <p:extLst>
      <p:ext uri="{BB962C8B-B14F-4D97-AF65-F5344CB8AC3E}">
        <p14:creationId xmlns:p14="http://schemas.microsoft.com/office/powerpoint/2010/main" val="41206966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3067238707"/>
              </p:ext>
            </p:extLst>
          </p:nvPr>
        </p:nvGraphicFramePr>
        <p:xfrm>
          <a:off x="315152" y="856142"/>
          <a:ext cx="11572050" cy="1112520"/>
        </p:xfrm>
        <a:graphic>
          <a:graphicData uri="http://schemas.openxmlformats.org/drawingml/2006/table">
            <a:tbl>
              <a:tblPr firstRow="1" bandRow="1">
                <a:tableStyleId>{5C22544A-7EE6-4342-B048-85BDC9FD1C3A}</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对话气泡: 圆角矩形 5">
            <a:extLst>
              <a:ext uri="{FF2B5EF4-FFF2-40B4-BE49-F238E27FC236}">
                <a16:creationId xmlns:a16="http://schemas.microsoft.com/office/drawing/2014/main" id="{0211FFC6-1435-ACFB-A4B1-9A9EB8F32A7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5267932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基本インフラ</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101</a:t>
            </a:fld>
            <a:r>
              <a:rPr lang="ja-JP" altLang="en-US" spc="-45" dirty="0"/>
              <a:t>　</a:t>
            </a:r>
            <a:r>
              <a:rPr spc="-5" dirty="0"/>
              <a:t>-</a:t>
            </a:r>
          </a:p>
        </p:txBody>
      </p:sp>
    </p:spTree>
    <p:extLst>
      <p:ext uri="{BB962C8B-B14F-4D97-AF65-F5344CB8AC3E}">
        <p14:creationId xmlns:p14="http://schemas.microsoft.com/office/powerpoint/2010/main" val="13149926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B378A-FBC0-DB2F-F99D-18A92396F589}"/>
              </a:ext>
            </a:extLst>
          </p:cNvPr>
          <p:cNvSpPr>
            <a:spLocks noGrp="1"/>
          </p:cNvSpPr>
          <p:nvPr>
            <p:ph type="title"/>
          </p:nvPr>
        </p:nvSpPr>
        <p:spPr/>
        <p:txBody>
          <a:bodyPr/>
          <a:lstStyle/>
          <a:p>
            <a:r>
              <a:rPr lang="ja-JP" altLang="en-US" sz="3200" dirty="0">
                <a:latin typeface="MS Mincho" panose="02020609040205080304" pitchFamily="49" charset="-128"/>
                <a:ea typeface="MS Mincho" panose="02020609040205080304" pitchFamily="49" charset="-128"/>
              </a:rPr>
              <a:t>インフラ投資：チップセット</a:t>
            </a:r>
            <a:endParaRPr kumimoji="1" lang="ja-JP" altLang="en-US" dirty="0"/>
          </a:p>
        </p:txBody>
      </p:sp>
      <p:sp>
        <p:nvSpPr>
          <p:cNvPr id="5" name="テキスト プレースホルダー 4">
            <a:extLst>
              <a:ext uri="{FF2B5EF4-FFF2-40B4-BE49-F238E27FC236}">
                <a16:creationId xmlns:a16="http://schemas.microsoft.com/office/drawing/2014/main" id="{59A18AEF-418E-57FD-571F-EF4C356AD4F4}"/>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A2F55EF5-0F47-94BB-BB02-DAF988E3CD40}"/>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191BADEE-2234-5C6D-666C-520544E7C67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Tree>
    <p:extLst>
      <p:ext uri="{BB962C8B-B14F-4D97-AF65-F5344CB8AC3E}">
        <p14:creationId xmlns:p14="http://schemas.microsoft.com/office/powerpoint/2010/main" val="23983264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Tree>
    <p:extLst>
      <p:ext uri="{BB962C8B-B14F-4D97-AF65-F5344CB8AC3E}">
        <p14:creationId xmlns:p14="http://schemas.microsoft.com/office/powerpoint/2010/main" val="35037568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30544-82F4-3749-71A2-CAF5E577ACA9}"/>
              </a:ext>
            </a:extLst>
          </p:cNvPr>
          <p:cNvSpPr>
            <a:spLocks noGrp="1"/>
          </p:cNvSpPr>
          <p:nvPr>
            <p:ph type="title"/>
          </p:nvPr>
        </p:nvSpPr>
        <p:spPr>
          <a:xfrm>
            <a:off x="316983" y="-16805"/>
            <a:ext cx="11540249" cy="492443"/>
          </a:xfrm>
        </p:spPr>
        <p:txBody>
          <a:bodyPr/>
          <a:lstStyle/>
          <a:p>
            <a:r>
              <a:rPr lang="ja-JP" altLang="en-US" sz="3200" dirty="0">
                <a:latin typeface="MS Mincho" panose="02020609040205080304" pitchFamily="49" charset="-128"/>
                <a:ea typeface="MS Mincho" panose="02020609040205080304" pitchFamily="49" charset="-128"/>
              </a:rPr>
              <a:t>インフラ投資：</a:t>
            </a:r>
            <a:r>
              <a:rPr kumimoji="1" lang="en-US" altLang="ja-JP" dirty="0"/>
              <a:t>OS</a:t>
            </a:r>
            <a:endParaRPr kumimoji="1" lang="ja-JP" altLang="en-US" dirty="0"/>
          </a:p>
        </p:txBody>
      </p:sp>
      <p:sp>
        <p:nvSpPr>
          <p:cNvPr id="5" name="テキスト プレースホルダー 4">
            <a:extLst>
              <a:ext uri="{FF2B5EF4-FFF2-40B4-BE49-F238E27FC236}">
                <a16:creationId xmlns:a16="http://schemas.microsoft.com/office/drawing/2014/main" id="{19B600C4-69D9-1124-058A-D85901E976FC}"/>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7B795502-80FC-1AC7-758E-281F76481B7F}"/>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E5F60EA7-96B5-2E3D-E03D-0DDB02FA78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Tree>
    <p:extLst>
      <p:ext uri="{BB962C8B-B14F-4D97-AF65-F5344CB8AC3E}">
        <p14:creationId xmlns:p14="http://schemas.microsoft.com/office/powerpoint/2010/main" val="15250405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電子通貨＆決済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チームワーク（チャット、会議視聴）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金融決済サービス</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105</a:t>
            </a:fld>
            <a:r>
              <a:rPr lang="ja-JP" altLang="en-US" spc="-45" dirty="0"/>
              <a:t>　</a:t>
            </a:r>
            <a:r>
              <a:rPr spc="-5" dirty="0"/>
              <a:t>-</a:t>
            </a:r>
          </a:p>
        </p:txBody>
      </p:sp>
    </p:spTree>
    <p:extLst>
      <p:ext uri="{BB962C8B-B14F-4D97-AF65-F5344CB8AC3E}">
        <p14:creationId xmlns:p14="http://schemas.microsoft.com/office/powerpoint/2010/main" val="31841657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sz="3200">
                <a:latin typeface="MS Mincho" panose="02020609040205080304" pitchFamily="49" charset="-128"/>
                <a:ea typeface="MS Mincho" panose="02020609040205080304" pitchFamily="49" charset="-128"/>
              </a:rPr>
              <a:t>インフラ投資：基本</a:t>
            </a:r>
            <a:r>
              <a:rPr lang="ja-JP" altLang="en-US"/>
              <a:t>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ネットワーク：政務、教育・研究、健康・医療</a:t>
            </a:r>
            <a:endParaRPr lang="en-US" altLang="ja-JP" dirty="0"/>
          </a:p>
          <a:p>
            <a:endParaRPr lang="en-US" altLang="ja-JP" dirty="0"/>
          </a:p>
          <a:p>
            <a:r>
              <a:rPr lang="en-US" altLang="ja-JP" dirty="0"/>
              <a:t>Gov</a:t>
            </a:r>
            <a:r>
              <a:rPr lang="ja-JP" altLang="en-US" dirty="0"/>
              <a:t>クラウド（</a:t>
            </a:r>
            <a:r>
              <a:rPr lang="ja-JP" altLang="en-US" dirty="0">
                <a:solidFill>
                  <a:srgbClr val="FF0000"/>
                </a:solidFill>
              </a:rPr>
              <a:t>ハイブリッド </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2022/9/9</a:t>
            </a:fld>
            <a:endParaRPr lang="en-US"/>
          </a:p>
        </p:txBody>
      </p:sp>
    </p:spTree>
    <p:extLst>
      <p:ext uri="{BB962C8B-B14F-4D97-AF65-F5344CB8AC3E}">
        <p14:creationId xmlns:p14="http://schemas.microsoft.com/office/powerpoint/2010/main" val="14442635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6C01A2-3F08-E964-8AE6-0271AC5CD532}"/>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79BC868D-AEF1-0E27-786C-9FB0FDC3B6C5}"/>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49B9E524-D6D7-59F4-A28D-959684E4BDC1}"/>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0B2E24E6-B285-3225-8FDD-5E9066B240B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Tree>
    <p:extLst>
      <p:ext uri="{BB962C8B-B14F-4D97-AF65-F5344CB8AC3E}">
        <p14:creationId xmlns:p14="http://schemas.microsoft.com/office/powerpoint/2010/main" val="13384545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2022/9/9</a:t>
            </a:fld>
            <a:endParaRPr lang="en-US"/>
          </a:p>
        </p:txBody>
      </p:sp>
    </p:spTree>
    <p:extLst>
      <p:ext uri="{BB962C8B-B14F-4D97-AF65-F5344CB8AC3E}">
        <p14:creationId xmlns:p14="http://schemas.microsoft.com/office/powerpoint/2010/main" val="23816513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国民ポータル（政務手続き）</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省庁</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地方自治体</a:t>
            </a: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109</a:t>
            </a:fld>
            <a:r>
              <a:rPr lang="ja-JP" altLang="en-US" spc="-45" dirty="0"/>
              <a:t>　</a:t>
            </a:r>
            <a:r>
              <a:rPr spc="-5" dirty="0"/>
              <a:t>-</a:t>
            </a:r>
          </a:p>
        </p:txBody>
      </p:sp>
    </p:spTree>
    <p:extLst>
      <p:ext uri="{BB962C8B-B14F-4D97-AF65-F5344CB8AC3E}">
        <p14:creationId xmlns:p14="http://schemas.microsoft.com/office/powerpoint/2010/main" val="608280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2022/9/9</a:t>
            </a:fld>
            <a:endParaRPr lang="en-US"/>
          </a:p>
        </p:txBody>
      </p:sp>
    </p:spTree>
    <p:extLst>
      <p:ext uri="{BB962C8B-B14F-4D97-AF65-F5344CB8AC3E}">
        <p14:creationId xmlns:p14="http://schemas.microsoft.com/office/powerpoint/2010/main" val="15885640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2022/9/9</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555024916"/>
              </p:ext>
            </p:extLst>
          </p:nvPr>
        </p:nvGraphicFramePr>
        <p:xfrm>
          <a:off x="338325" y="534059"/>
          <a:ext cx="11518907" cy="5839982"/>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基本サービス</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サービス概要</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住民記録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異動（転入・転出など）、住基ネットワーク連携、統計処理、証明書発行</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印鑑登録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印鑑登録、廃止、統計処理、証明書発行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選挙管理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名簿管理、投票所管理、定時登録、例月処理、統計処理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個人住民税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当初課税処理、対象者情報管理、課税資料管理、賦課更正、統計処理、証明書発行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固定資産税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共有管理、土地情報管理、家屋情報管理、償却資産管理、当初処理、統計処理、証明書発行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軽自動車税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車両台帳管理（登録・廃車、非課税減免など）、統計処理、証明書発行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法人住民税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事業所税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800" u="none" strike="noStrike">
                          <a:effectLst/>
                          <a:latin typeface="MS Mincho" panose="02020609040205080304" pitchFamily="49" charset="-128"/>
                          <a:ea typeface="MS Mincho" panose="02020609040205080304" pitchFamily="49" charset="-128"/>
                        </a:rPr>
                        <a:t>国民健康保険</a:t>
                      </a:r>
                      <a:endParaRPr lang="zh-CN"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資格管理、賦課管理、給付管理、統計処理、証明書発行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国民年金</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資格管理、付加管理、免除管理、給付管理、統計処理、証明書発行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介護保険</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資格管理、賦課管理、受給者管理、給付管理、統計処理、証明書発行 </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宛名管理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送付先管理、口座管理、混合世帯管理、</a:t>
                      </a:r>
                      <a:r>
                        <a:rPr lang="en-US" altLang="ja-JP" sz="1800" u="none" strike="noStrike">
                          <a:effectLst/>
                          <a:latin typeface="MS Mincho" panose="02020609040205080304" pitchFamily="49" charset="-128"/>
                          <a:ea typeface="MS Mincho" panose="02020609040205080304" pitchFamily="49" charset="-128"/>
                        </a:rPr>
                        <a:t>DV</a:t>
                      </a:r>
                      <a:r>
                        <a:rPr lang="ja-JP" altLang="en-US" sz="1800" u="none" strike="noStrike">
                          <a:effectLst/>
                          <a:latin typeface="MS Mincho" panose="02020609040205080304" pitchFamily="49" charset="-128"/>
                          <a:ea typeface="MS Mincho" panose="02020609040205080304" pitchFamily="49" charset="-128"/>
                        </a:rPr>
                        <a:t>・ストーカー管理、統計管理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収納管理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収納情報管理、消込、還付充当、督促状、コンビニ収納、統計処理、証明書発行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滞納管理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未納情報管理、滞納引継、催告、猶予、分納、時効、統計管理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後期高齢</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資格管理、賦課管理、広域連携</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戸籍</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戸籍事務管理、附票管理、除籍管理、民刑管理、記載不要届出情報管理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コンビニ交付</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コンビニ交付、業務システム連携</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共通基盤</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職員認証、システム連携、統合運用 </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110</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国民ポータル（キャリア支援）</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教育</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全日本学力評価ダッシュボード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校務管理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授業ツール（バーチャルスクール）</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400" dirty="0">
                <a:latin typeface="MS Mincho" panose="02020609040205080304" pitchFamily="49" charset="-128"/>
                <a:ea typeface="MS Mincho" panose="02020609040205080304" pitchFamily="49" charset="-128"/>
              </a:rPr>
              <a:t>LMS</a:t>
            </a:r>
            <a:r>
              <a:rPr lang="ja-JP" altLang="en-US" sz="2400" dirty="0">
                <a:latin typeface="MS Mincho" panose="02020609040205080304" pitchFamily="49" charset="-128"/>
                <a:ea typeface="MS Mincho" panose="02020609040205080304" pitchFamily="49" charset="-128"/>
              </a:rPr>
              <a:t>（ライニング管理）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探究型ケーススタディ</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ニュース（教育）</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就職</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人材・就職評価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111</a:t>
            </a:fld>
            <a:r>
              <a:rPr lang="ja-JP" altLang="en-US" spc="-45" dirty="0"/>
              <a:t>　</a:t>
            </a:r>
            <a:r>
              <a:rPr spc="-5" dirty="0"/>
              <a:t>-</a:t>
            </a:r>
          </a:p>
        </p:txBody>
      </p:sp>
    </p:spTree>
    <p:extLst>
      <p:ext uri="{BB962C8B-B14F-4D97-AF65-F5344CB8AC3E}">
        <p14:creationId xmlns:p14="http://schemas.microsoft.com/office/powerpoint/2010/main" val="2168395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：学力分析サービス</a:t>
            </a:r>
            <a:endParaRPr lang="zh-CN" altLang="en-US" dirty="0">
              <a:latin typeface="MS Mincho" panose="02020609040205080304" pitchFamily="49" charset="-128"/>
              <a:ea typeface="MS Mincho" panose="02020609040205080304" pitchFamily="49" charset="-128"/>
            </a:endParaRPr>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112</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2022/9/9</a:t>
            </a:fld>
            <a:endParaRPr lang="en-US"/>
          </a:p>
        </p:txBody>
      </p:sp>
    </p:spTree>
    <p:extLst>
      <p:ext uri="{BB962C8B-B14F-4D97-AF65-F5344CB8AC3E}">
        <p14:creationId xmlns:p14="http://schemas.microsoft.com/office/powerpoint/2010/main" val="362116620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 name="タイトル 5">
            <a:extLst>
              <a:ext uri="{FF2B5EF4-FFF2-40B4-BE49-F238E27FC236}">
                <a16:creationId xmlns:a16="http://schemas.microsoft.com/office/drawing/2014/main" id="{69C706CC-AB56-B621-E1DB-48F2E3153EE2}"/>
              </a:ext>
            </a:extLst>
          </p:cNvPr>
          <p:cNvSpPr>
            <a:spLocks noGrp="1"/>
          </p:cNvSpPr>
          <p:nvPr>
            <p:ph type="title"/>
          </p:nvPr>
        </p:nvSpPr>
        <p:spPr>
          <a:xfrm>
            <a:off x="271609" y="-72050"/>
            <a:ext cx="11394838"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a:t>
            </a:r>
            <a:r>
              <a:rPr lang="zh-TW" altLang="en-US" dirty="0">
                <a:latin typeface="MS Mincho" panose="02020609040205080304" pitchFamily="49" charset="-128"/>
                <a:ea typeface="MS Mincho" panose="02020609040205080304" pitchFamily="49" charset="-128"/>
              </a:rPr>
              <a:t>個別最適化教</a:t>
            </a:r>
            <a:r>
              <a:rPr lang="ja-JP" altLang="en-US" dirty="0">
                <a:latin typeface="MS Mincho" panose="02020609040205080304" pitchFamily="49" charset="-128"/>
                <a:ea typeface="MS Mincho" panose="02020609040205080304" pitchFamily="49" charset="-128"/>
              </a:rPr>
              <a:t>育（意思決定システム）</a:t>
            </a:r>
          </a:p>
        </p:txBody>
      </p:sp>
      <p:sp>
        <p:nvSpPr>
          <p:cNvPr id="49" name="灯片编号占位符 1">
            <a:extLst>
              <a:ext uri="{FF2B5EF4-FFF2-40B4-BE49-F238E27FC236}">
                <a16:creationId xmlns:a16="http://schemas.microsoft.com/office/drawing/2014/main" id="{F9D75D25-A030-B8D3-DC67-90EE8136380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113</a:t>
            </a:fld>
            <a:r>
              <a:rPr spc="-45" dirty="0"/>
              <a:t> </a:t>
            </a:r>
            <a:r>
              <a:rPr spc="-5" dirty="0"/>
              <a:t>-</a:t>
            </a: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3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500"/>
                                  </p:stCondLst>
                                  <p:childTnLst>
                                    <p:set>
                                      <p:cBhvr>
                                        <p:cTn id="38" dur="1" fill="hold">
                                          <p:stCondLst>
                                            <p:cond delay="0"/>
                                          </p:stCondLst>
                                        </p:cTn>
                                        <p:tgtEl>
                                          <p:spTgt spid="33"/>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50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nodeType="afterEffect">
                                  <p:stCondLst>
                                    <p:cond delay="500"/>
                                  </p:stCondLst>
                                  <p:childTnLst>
                                    <p:set>
                                      <p:cBhvr>
                                        <p:cTn id="56" dur="1" fill="hold">
                                          <p:stCondLst>
                                            <p:cond delay="0"/>
                                          </p:stCondLst>
                                        </p:cTn>
                                        <p:tgtEl>
                                          <p:spTgt spid="34"/>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500"/>
                                  </p:stCondLst>
                                  <p:childTnLst>
                                    <p:set>
                                      <p:cBhvr>
                                        <p:cTn id="66" dur="1" fill="hold">
                                          <p:stCondLst>
                                            <p:cond delay="0"/>
                                          </p:stCondLst>
                                        </p:cTn>
                                        <p:tgtEl>
                                          <p:spTgt spid="22"/>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nodeType="afterEffect">
                                  <p:stCondLst>
                                    <p:cond delay="50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nodeType="afterEffect">
                                  <p:stCondLst>
                                    <p:cond delay="50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1500"/>
                            </p:stCondLst>
                            <p:childTnLst>
                              <p:par>
                                <p:cTn id="74" presetID="1" presetClass="entr" presetSubtype="0" fill="hold" grpId="0" nodeType="afterEffect">
                                  <p:stCondLst>
                                    <p:cond delay="500"/>
                                  </p:stCondLst>
                                  <p:childTnLst>
                                    <p:set>
                                      <p:cBhvr>
                                        <p:cTn id="75" dur="1" fill="hold">
                                          <p:stCondLst>
                                            <p:cond delay="0"/>
                                          </p:stCondLst>
                                        </p:cTn>
                                        <p:tgtEl>
                                          <p:spTgt spid="25"/>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500"/>
                                  </p:stCondLst>
                                  <p:childTnLst>
                                    <p:set>
                                      <p:cBhvr>
                                        <p:cTn id="78" dur="1" fill="hold">
                                          <p:stCondLst>
                                            <p:cond delay="0"/>
                                          </p:stCondLst>
                                        </p:cTn>
                                        <p:tgtEl>
                                          <p:spTgt spid="24"/>
                                        </p:tgtEl>
                                        <p:attrNameLst>
                                          <p:attrName>style.visibility</p:attrName>
                                        </p:attrNameLst>
                                      </p:cBhvr>
                                      <p:to>
                                        <p:strVal val="visible"/>
                                      </p:to>
                                    </p:set>
                                  </p:childTnLst>
                                </p:cTn>
                              </p:par>
                            </p:childTnLst>
                          </p:cTn>
                        </p:par>
                        <p:par>
                          <p:cTn id="79" fill="hold">
                            <p:stCondLst>
                              <p:cond delay="2500"/>
                            </p:stCondLst>
                            <p:childTnLst>
                              <p:par>
                                <p:cTn id="80" presetID="1" presetClass="entr" presetSubtype="0" fill="hold" nodeType="afterEffect">
                                  <p:stCondLst>
                                    <p:cond delay="500"/>
                                  </p:stCondLst>
                                  <p:childTnLst>
                                    <p:set>
                                      <p:cBhvr>
                                        <p:cTn id="81" dur="1" fill="hold">
                                          <p:stCondLst>
                                            <p:cond delay="0"/>
                                          </p:stCondLst>
                                        </p:cTn>
                                        <p:tgtEl>
                                          <p:spTgt spid="48"/>
                                        </p:tgtEl>
                                        <p:attrNameLst>
                                          <p:attrName>style.visibility</p:attrName>
                                        </p:attrNameLst>
                                      </p:cBhvr>
                                      <p:to>
                                        <p:strVal val="visible"/>
                                      </p:to>
                                    </p:set>
                                  </p:childTnLst>
                                </p:cTn>
                              </p:par>
                            </p:childTnLst>
                          </p:cTn>
                        </p:par>
                        <p:par>
                          <p:cTn id="82" fill="hold">
                            <p:stCondLst>
                              <p:cond delay="3000"/>
                            </p:stCondLst>
                            <p:childTnLst>
                              <p:par>
                                <p:cTn id="83" presetID="1" presetClass="entr" presetSubtype="0" fill="hold" nodeType="afterEffect">
                                  <p:stCondLst>
                                    <p:cond delay="500"/>
                                  </p:stCondLst>
                                  <p:childTnLst>
                                    <p:set>
                                      <p:cBhvr>
                                        <p:cTn id="84" dur="1" fill="hold">
                                          <p:stCondLst>
                                            <p:cond delay="0"/>
                                          </p:stCondLst>
                                        </p:cTn>
                                        <p:tgtEl>
                                          <p:spTgt spid="47"/>
                                        </p:tgtEl>
                                        <p:attrNameLst>
                                          <p:attrName>style.visibility</p:attrName>
                                        </p:attrNameLst>
                                      </p:cBhvr>
                                      <p:to>
                                        <p:strVal val="visible"/>
                                      </p:to>
                                    </p:set>
                                  </p:childTnLst>
                                </p:cTn>
                              </p:par>
                            </p:childTnLst>
                          </p:cTn>
                        </p:par>
                        <p:par>
                          <p:cTn id="85" fill="hold">
                            <p:stCondLst>
                              <p:cond delay="3500"/>
                            </p:stCondLst>
                            <p:childTnLst>
                              <p:par>
                                <p:cTn id="86" presetID="1" presetClass="entr" presetSubtype="0" fill="hold" grpId="0" nodeType="afterEffect">
                                  <p:stCondLst>
                                    <p:cond delay="500"/>
                                  </p:stCondLst>
                                  <p:childTnLst>
                                    <p:set>
                                      <p:cBhvr>
                                        <p:cTn id="87" dur="1" fill="hold">
                                          <p:stCondLst>
                                            <p:cond delay="0"/>
                                          </p:stCondLst>
                                        </p:cTn>
                                        <p:tgtEl>
                                          <p:spTgt spid="45"/>
                                        </p:tgtEl>
                                        <p:attrNameLst>
                                          <p:attrName>style.visibility</p:attrName>
                                        </p:attrNameLst>
                                      </p:cBhvr>
                                      <p:to>
                                        <p:strVal val="visible"/>
                                      </p:to>
                                    </p:set>
                                  </p:childTnLst>
                                </p:cTn>
                              </p:par>
                            </p:childTnLst>
                          </p:cTn>
                        </p:par>
                        <p:par>
                          <p:cTn id="88" fill="hold">
                            <p:stCondLst>
                              <p:cond delay="4000"/>
                            </p:stCondLst>
                            <p:childTnLst>
                              <p:par>
                                <p:cTn id="89" presetID="1" presetClass="entr" presetSubtype="0" fill="hold" grpId="0" nodeType="afterEffect">
                                  <p:stCondLst>
                                    <p:cond delay="50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6" presetClass="emph" presetSubtype="0" fill="hold" grpId="1" nodeType="clickEffect">
                                  <p:stCondLst>
                                    <p:cond delay="0"/>
                                  </p:stCondLst>
                                  <p:childTnLst>
                                    <p:animScale>
                                      <p:cBhvr>
                                        <p:cTn id="94" dur="2000" fill="hold"/>
                                        <p:tgtEl>
                                          <p:spTgt spid="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9" grpId="0" animBg="1"/>
      <p:bldP spid="30" grpId="0" animBg="1"/>
      <p:bldP spid="31" grpId="0" animBg="1"/>
      <p:bldP spid="32" grpId="0" animBg="1"/>
      <p:bldP spid="36" grpId="0" animBg="1"/>
      <p:bldP spid="37" grpId="0" animBg="1"/>
      <p:bldP spid="41" grpId="0" animBg="1"/>
      <p:bldP spid="42" grpId="0" animBg="1"/>
      <p:bldP spid="45" grpId="0" animBg="1"/>
      <p:bldP spid="46" grpId="0" animBg="1"/>
      <p:bldP spid="23" grpId="0" animBg="1"/>
      <p:bldP spid="23"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114</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2022/9/9</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ja-JP" altLang="en-US" dirty="0"/>
              <a:t>就職支援サービス：</a:t>
            </a:r>
            <a:r>
              <a:rPr lang="en-US" altLang="ja-JP" dirty="0"/>
              <a:t>HRTech</a:t>
            </a:r>
            <a:endParaRPr lang="zh-CN" altLang="en-US"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灯片编号占位符 1">
            <a:extLst>
              <a:ext uri="{FF2B5EF4-FFF2-40B4-BE49-F238E27FC236}">
                <a16:creationId xmlns:a16="http://schemas.microsoft.com/office/drawing/2014/main" id="{19B6AB31-4A8B-412C-A73A-30264303479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115</a:t>
            </a:fld>
            <a:r>
              <a:rPr spc="-45" dirty="0"/>
              <a:t> </a:t>
            </a:r>
            <a:r>
              <a:rPr spc="-5" dirty="0"/>
              <a:t>-</a:t>
            </a:r>
          </a:p>
        </p:txBody>
      </p: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職員教育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44" name="灯片编号占位符 1">
            <a:extLst>
              <a:ext uri="{FF2B5EF4-FFF2-40B4-BE49-F238E27FC236}">
                <a16:creationId xmlns:a16="http://schemas.microsoft.com/office/drawing/2014/main" id="{71FD38D1-0250-C6E8-F088-0B5E0EBCE31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116</a:t>
            </a:fld>
            <a:r>
              <a:rPr spc="-45" dirty="0"/>
              <a:t> </a:t>
            </a:r>
            <a:r>
              <a:rPr spc="-5" dirty="0"/>
              <a:t>-</a:t>
            </a: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国民ポータル（社会保障アプリ）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健康医療（病院支援アプリ）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安全確認（異常アラームアプリ）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生活支援コミュニティ</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在宅介護支援</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子供一時看護</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自習室など</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部活</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117</a:t>
            </a:fld>
            <a:r>
              <a:rPr lang="ja-JP" altLang="en-US" spc="-45" dirty="0"/>
              <a:t>　</a:t>
            </a:r>
            <a:r>
              <a:rPr spc="-5" dirty="0"/>
              <a:t>-</a:t>
            </a:r>
          </a:p>
        </p:txBody>
      </p:sp>
    </p:spTree>
    <p:extLst>
      <p:ext uri="{BB962C8B-B14F-4D97-AF65-F5344CB8AC3E}">
        <p14:creationId xmlns:p14="http://schemas.microsoft.com/office/powerpoint/2010/main" val="13622754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Tree>
    <p:extLst>
      <p:ext uri="{BB962C8B-B14F-4D97-AF65-F5344CB8AC3E}">
        <p14:creationId xmlns:p14="http://schemas.microsoft.com/office/powerpoint/2010/main" val="745040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分野サービス：経済</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ビジネスマップ</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経済評価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産業分析ダッシュボード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信用評価レポート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119</a:t>
            </a:fld>
            <a:r>
              <a:rPr lang="ja-JP" altLang="en-US" spc="-45" dirty="0"/>
              <a:t>　</a:t>
            </a:r>
            <a:r>
              <a:rPr spc="-5" dirty="0"/>
              <a:t>-</a:t>
            </a:r>
          </a:p>
        </p:txBody>
      </p:sp>
    </p:spTree>
    <p:extLst>
      <p:ext uri="{BB962C8B-B14F-4D97-AF65-F5344CB8AC3E}">
        <p14:creationId xmlns:p14="http://schemas.microsoft.com/office/powerpoint/2010/main" val="536467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担当作業の品質管理・品質保証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2022/9/9</a:t>
            </a:fld>
            <a:endParaRPr lang="en-US"/>
          </a:p>
        </p:txBody>
      </p:sp>
    </p:spTree>
    <p:extLst>
      <p:ext uri="{BB962C8B-B14F-4D97-AF65-F5344CB8AC3E}">
        <p14:creationId xmlns:p14="http://schemas.microsoft.com/office/powerpoint/2010/main" val="421602797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2022/9/9</a:t>
            </a:fld>
            <a:endParaRPr lang="en-US"/>
          </a:p>
        </p:txBody>
      </p:sp>
    </p:spTree>
    <p:extLst>
      <p:ext uri="{BB962C8B-B14F-4D97-AF65-F5344CB8AC3E}">
        <p14:creationId xmlns:p14="http://schemas.microsoft.com/office/powerpoint/2010/main" val="5869364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a:t>
            </a:r>
            <a:r>
              <a:rPr lang="en-US" altLang="ja-JP" sz="2400" dirty="0">
                <a:highlight>
                  <a:srgbClr val="00FF00"/>
                </a:highlight>
                <a:latin typeface="MS Mincho" panose="02020609040205080304" pitchFamily="49" charset="-128"/>
                <a:ea typeface="MS Mincho" panose="02020609040205080304" pitchFamily="49" charset="-128"/>
              </a:rPr>
              <a:t>SDG</a:t>
            </a:r>
            <a:r>
              <a:rPr lang="ja-JP" altLang="en-US" sz="2400" dirty="0">
                <a:highlight>
                  <a:srgbClr val="00FF00"/>
                </a:highlight>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グリーン</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シェア自転車</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都市</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都市計画</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土地区画整理</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農業</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観光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121</a:t>
            </a:fld>
            <a:r>
              <a:rPr lang="ja-JP" altLang="en-US" spc="-45" dirty="0"/>
              <a:t>　</a:t>
            </a:r>
            <a:r>
              <a:rPr spc="-5" dirty="0"/>
              <a:t>-</a:t>
            </a:r>
          </a:p>
        </p:txBody>
      </p:sp>
    </p:spTree>
    <p:extLst>
      <p:ext uri="{BB962C8B-B14F-4D97-AF65-F5344CB8AC3E}">
        <p14:creationId xmlns:p14="http://schemas.microsoft.com/office/powerpoint/2010/main" val="1012569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Tree>
    <p:extLst>
      <p:ext uri="{BB962C8B-B14F-4D97-AF65-F5344CB8AC3E}">
        <p14:creationId xmlns:p14="http://schemas.microsoft.com/office/powerpoint/2010/main" val="12785844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施策成果評価（</a:t>
            </a:r>
            <a:r>
              <a:rPr lang="en-US" altLang="ja-JP" sz="2400" dirty="0">
                <a:highlight>
                  <a:srgbClr val="00FF00"/>
                </a:highlight>
                <a:latin typeface="MS Mincho" panose="02020609040205080304" pitchFamily="49" charset="-128"/>
                <a:ea typeface="MS Mincho" panose="02020609040205080304" pitchFamily="49" charset="-128"/>
              </a:rPr>
              <a:t>Key Results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123</a:t>
            </a:fld>
            <a:r>
              <a:rPr lang="ja-JP" altLang="en-US" spc="-45" dirty="0"/>
              <a:t>　</a:t>
            </a:r>
            <a:r>
              <a:rPr spc="-5" dirty="0"/>
              <a:t>-</a:t>
            </a:r>
          </a:p>
        </p:txBody>
      </p:sp>
    </p:spTree>
    <p:extLst>
      <p:ext uri="{BB962C8B-B14F-4D97-AF65-F5344CB8AC3E}">
        <p14:creationId xmlns:p14="http://schemas.microsoft.com/office/powerpoint/2010/main" val="322903395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付録</a:t>
            </a:r>
            <a:endParaRPr lang="en-US" altLang="ja-JP" sz="2400" dirty="0">
              <a:highlight>
                <a:srgbClr val="00FF00"/>
              </a:highlight>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日本政府省庁の公開資料</a:t>
            </a:r>
            <a:endParaRPr lang="en-US" altLang="ja-JP" sz="24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124</a:t>
            </a:fld>
            <a:r>
              <a:rPr lang="ja-JP" altLang="en-US" spc="-45" dirty="0"/>
              <a:t>　</a:t>
            </a:r>
            <a:r>
              <a:rPr spc="-5" dirty="0"/>
              <a:t>-</a:t>
            </a:r>
          </a:p>
        </p:txBody>
      </p:sp>
    </p:spTree>
    <p:extLst>
      <p:ext uri="{BB962C8B-B14F-4D97-AF65-F5344CB8AC3E}">
        <p14:creationId xmlns:p14="http://schemas.microsoft.com/office/powerpoint/2010/main" val="18529892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dirty="0"/>
              <a:t>個人用ボックスを導入する、座席がフリーになる。</a:t>
            </a:r>
            <a:endParaRPr lang="en-US" altLang="ja-JP" dirty="0"/>
          </a:p>
          <a:p>
            <a:r>
              <a:rPr lang="ja-JP" altLang="en-US" dirty="0"/>
              <a:t>除外：週間</a:t>
            </a:r>
            <a:r>
              <a:rPr lang="en-US" altLang="ja-JP" dirty="0"/>
              <a:t>4</a:t>
            </a:r>
            <a:r>
              <a:rPr lang="ja-JP" altLang="en-US" dirty="0"/>
              <a:t>回以上出勤する職員は座席を指定すること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2022/9/9</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Tree>
    <p:extLst>
      <p:ext uri="{BB962C8B-B14F-4D97-AF65-F5344CB8AC3E}">
        <p14:creationId xmlns:p14="http://schemas.microsoft.com/office/powerpoint/2010/main" val="30163483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参考文献：組織管理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graphicFrame>
        <p:nvGraphicFramePr>
          <p:cNvPr id="7" name="表 7">
            <a:extLst>
              <a:ext uri="{FF2B5EF4-FFF2-40B4-BE49-F238E27FC236}">
                <a16:creationId xmlns:a16="http://schemas.microsoft.com/office/drawing/2014/main" id="{5F076E37-AF74-5623-BB4E-7D7C1E6EF70F}"/>
              </a:ext>
            </a:extLst>
          </p:cNvPr>
          <p:cNvGraphicFramePr>
            <a:graphicFrameLocks noGrp="1"/>
          </p:cNvGraphicFramePr>
          <p:nvPr/>
        </p:nvGraphicFramePr>
        <p:xfrm>
          <a:off x="315152" y="492443"/>
          <a:ext cx="11515350" cy="4165360"/>
        </p:xfrm>
        <a:graphic>
          <a:graphicData uri="http://schemas.openxmlformats.org/drawingml/2006/table">
            <a:tbl>
              <a:tblPr firstRow="1" bandRow="1">
                <a:tableStyleId>{5C22544A-7EE6-4342-B048-85BDC9FD1C3A}</a:tableStyleId>
              </a:tblPr>
              <a:tblGrid>
                <a:gridCol w="7281675">
                  <a:extLst>
                    <a:ext uri="{9D8B030D-6E8A-4147-A177-3AD203B41FA5}">
                      <a16:colId xmlns:a16="http://schemas.microsoft.com/office/drawing/2014/main" val="3009719232"/>
                    </a:ext>
                  </a:extLst>
                </a:gridCol>
                <a:gridCol w="4233675">
                  <a:extLst>
                    <a:ext uri="{9D8B030D-6E8A-4147-A177-3AD203B41FA5}">
                      <a16:colId xmlns:a16="http://schemas.microsoft.com/office/drawing/2014/main" val="2065136250"/>
                    </a:ext>
                  </a:extLst>
                </a:gridCol>
              </a:tblGrid>
              <a:tr h="416536">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354985658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276060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3713206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733203025"/>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324444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497972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2392267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45065859"/>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93198408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828998370"/>
                  </a:ext>
                </a:extLst>
              </a:tr>
            </a:tbl>
          </a:graphicData>
        </a:graphic>
      </p:graphicFrame>
    </p:spTree>
    <p:extLst>
      <p:ext uri="{BB962C8B-B14F-4D97-AF65-F5344CB8AC3E}">
        <p14:creationId xmlns:p14="http://schemas.microsoft.com/office/powerpoint/2010/main" val="10233048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参考文献：行政管理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graphicFrame>
        <p:nvGraphicFramePr>
          <p:cNvPr id="6" name="表 6">
            <a:extLst>
              <a:ext uri="{FF2B5EF4-FFF2-40B4-BE49-F238E27FC236}">
                <a16:creationId xmlns:a16="http://schemas.microsoft.com/office/drawing/2014/main" id="{F46F9FCD-EE33-08DE-5599-FEB62E1DD7F4}"/>
              </a:ext>
            </a:extLst>
          </p:cNvPr>
          <p:cNvGraphicFramePr>
            <a:graphicFrameLocks noGrp="1"/>
          </p:cNvGraphicFramePr>
          <p:nvPr/>
        </p:nvGraphicFramePr>
        <p:xfrm>
          <a:off x="334768" y="475638"/>
          <a:ext cx="11522464" cy="2595880"/>
        </p:xfrm>
        <a:graphic>
          <a:graphicData uri="http://schemas.openxmlformats.org/drawingml/2006/table">
            <a:tbl>
              <a:tblPr firstRow="1" bandRow="1">
                <a:tableStyleId>{5C22544A-7EE6-4342-B048-85BDC9FD1C3A}</a:tableStyleId>
              </a:tblPr>
              <a:tblGrid>
                <a:gridCol w="5761232">
                  <a:extLst>
                    <a:ext uri="{9D8B030D-6E8A-4147-A177-3AD203B41FA5}">
                      <a16:colId xmlns:a16="http://schemas.microsoft.com/office/drawing/2014/main" val="2092609558"/>
                    </a:ext>
                  </a:extLst>
                </a:gridCol>
                <a:gridCol w="5761232">
                  <a:extLst>
                    <a:ext uri="{9D8B030D-6E8A-4147-A177-3AD203B41FA5}">
                      <a16:colId xmlns:a16="http://schemas.microsoft.com/office/drawing/2014/main" val="3239361574"/>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221284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369237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30287111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7687501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6470924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60412895"/>
                  </a:ext>
                </a:extLst>
              </a:tr>
              <a:tr h="37084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908480"/>
                  </a:ext>
                </a:extLst>
              </a:tr>
            </a:tbl>
          </a:graphicData>
        </a:graphic>
      </p:graphicFrame>
    </p:spTree>
    <p:extLst>
      <p:ext uri="{BB962C8B-B14F-4D97-AF65-F5344CB8AC3E}">
        <p14:creationId xmlns:p14="http://schemas.microsoft.com/office/powerpoint/2010/main" val="16613373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参考文献：司法</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graphicFrame>
        <p:nvGraphicFramePr>
          <p:cNvPr id="2" name="表 2">
            <a:extLst>
              <a:ext uri="{FF2B5EF4-FFF2-40B4-BE49-F238E27FC236}">
                <a16:creationId xmlns:a16="http://schemas.microsoft.com/office/drawing/2014/main" id="{F174B5AD-2763-0B7E-A8ED-527C9828B24B}"/>
              </a:ext>
            </a:extLst>
          </p:cNvPr>
          <p:cNvGraphicFramePr>
            <a:graphicFrameLocks noGrp="1"/>
          </p:cNvGraphicFramePr>
          <p:nvPr/>
        </p:nvGraphicFramePr>
        <p:xfrm>
          <a:off x="316983" y="475638"/>
          <a:ext cx="11558034" cy="2225040"/>
        </p:xfrm>
        <a:graphic>
          <a:graphicData uri="http://schemas.openxmlformats.org/drawingml/2006/table">
            <a:tbl>
              <a:tblPr firstRow="1" bandRow="1">
                <a:tableStyleId>{5C22544A-7EE6-4342-B048-85BDC9FD1C3A}</a:tableStyleId>
              </a:tblPr>
              <a:tblGrid>
                <a:gridCol w="5779017">
                  <a:extLst>
                    <a:ext uri="{9D8B030D-6E8A-4147-A177-3AD203B41FA5}">
                      <a16:colId xmlns:a16="http://schemas.microsoft.com/office/drawing/2014/main" val="2819469556"/>
                    </a:ext>
                  </a:extLst>
                </a:gridCol>
                <a:gridCol w="5779017">
                  <a:extLst>
                    <a:ext uri="{9D8B030D-6E8A-4147-A177-3AD203B41FA5}">
                      <a16:colId xmlns:a16="http://schemas.microsoft.com/office/drawing/2014/main" val="2254924188"/>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0086173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9646603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496446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632249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369704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5682127"/>
                  </a:ext>
                </a:extLst>
              </a:tr>
            </a:tbl>
          </a:graphicData>
        </a:graphic>
      </p:graphicFrame>
    </p:spTree>
    <p:extLst>
      <p:ext uri="{BB962C8B-B14F-4D97-AF65-F5344CB8AC3E}">
        <p14:creationId xmlns:p14="http://schemas.microsoft.com/office/powerpoint/2010/main" val="28799935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r>
              <a:rPr lang="ja-JP" altLang="en-US" dirty="0"/>
              <a:t>参考文献：</a:t>
            </a:r>
            <a:r>
              <a:rPr kumimoji="1" lang="ja-JP" altLang="en-US" dirty="0"/>
              <a:t>経済</a:t>
            </a:r>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graphicFrame>
        <p:nvGraphicFramePr>
          <p:cNvPr id="6" name="表 6">
            <a:extLst>
              <a:ext uri="{FF2B5EF4-FFF2-40B4-BE49-F238E27FC236}">
                <a16:creationId xmlns:a16="http://schemas.microsoft.com/office/drawing/2014/main" id="{E9999F24-6F26-19CC-EC73-7BEBE9A5CF0D}"/>
              </a:ext>
            </a:extLst>
          </p:cNvPr>
          <p:cNvGraphicFramePr>
            <a:graphicFrameLocks noGrp="1"/>
          </p:cNvGraphicFramePr>
          <p:nvPr/>
        </p:nvGraphicFramePr>
        <p:xfrm>
          <a:off x="316982" y="563880"/>
          <a:ext cx="11561592" cy="2595880"/>
        </p:xfrm>
        <a:graphic>
          <a:graphicData uri="http://schemas.openxmlformats.org/drawingml/2006/table">
            <a:tbl>
              <a:tblPr firstRow="1" bandRow="1">
                <a:tableStyleId>{5C22544A-7EE6-4342-B048-85BDC9FD1C3A}</a:tableStyleId>
              </a:tblPr>
              <a:tblGrid>
                <a:gridCol w="7622332">
                  <a:extLst>
                    <a:ext uri="{9D8B030D-6E8A-4147-A177-3AD203B41FA5}">
                      <a16:colId xmlns:a16="http://schemas.microsoft.com/office/drawing/2014/main" val="69243817"/>
                    </a:ext>
                  </a:extLst>
                </a:gridCol>
                <a:gridCol w="3939260">
                  <a:extLst>
                    <a:ext uri="{9D8B030D-6E8A-4147-A177-3AD203B41FA5}">
                      <a16:colId xmlns:a16="http://schemas.microsoft.com/office/drawing/2014/main" val="2109282343"/>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221743295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6139865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日本経済の長期停滞 </a:t>
                      </a:r>
                    </a:p>
                  </a:txBody>
                  <a:tcPr/>
                </a:tc>
                <a:tc>
                  <a:txBody>
                    <a:bodyPr/>
                    <a:lstStyle/>
                    <a:p>
                      <a:endParaRPr kumimoji="1" lang="ja-JP" altLang="en-US"/>
                    </a:p>
                  </a:txBody>
                  <a:tcPr/>
                </a:tc>
                <a:extLst>
                  <a:ext uri="{0D108BD9-81ED-4DB2-BD59-A6C34878D82A}">
                    <a16:rowId xmlns:a16="http://schemas.microsoft.com/office/drawing/2014/main" val="352147414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9482463"/>
                  </a:ext>
                </a:extLst>
              </a:tr>
              <a:tr h="370840">
                <a:tc>
                  <a:txBody>
                    <a:bodyPr/>
                    <a:lstStyle/>
                    <a:p>
                      <a:r>
                        <a:rPr kumimoji="1" lang="ja-JP" altLang="en-US" dirty="0"/>
                        <a:t>ナラティブ経済学</a:t>
                      </a:r>
                    </a:p>
                  </a:txBody>
                  <a:tcPr/>
                </a:tc>
                <a:tc>
                  <a:txBody>
                    <a:bodyPr/>
                    <a:lstStyle/>
                    <a:p>
                      <a:r>
                        <a:rPr kumimoji="1" lang="ja-JP" altLang="en-US"/>
                        <a:t>経済予測</a:t>
                      </a:r>
                    </a:p>
                  </a:txBody>
                  <a:tcPr/>
                </a:tc>
                <a:extLst>
                  <a:ext uri="{0D108BD9-81ED-4DB2-BD59-A6C34878D82A}">
                    <a16:rowId xmlns:a16="http://schemas.microsoft.com/office/drawing/2014/main" val="203626503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7642808"/>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934167290"/>
                  </a:ext>
                </a:extLst>
              </a:tr>
            </a:tbl>
          </a:graphicData>
        </a:graphic>
      </p:graphicFrame>
    </p:spTree>
    <p:extLst>
      <p:ext uri="{BB962C8B-B14F-4D97-AF65-F5344CB8AC3E}">
        <p14:creationId xmlns:p14="http://schemas.microsoft.com/office/powerpoint/2010/main" val="113866886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p:txBody>
          <a:bodyPr/>
          <a:lstStyle/>
          <a:p>
            <a:r>
              <a:rPr lang="ja-JP" altLang="en-US" dirty="0"/>
              <a:t>参考文献：</a:t>
            </a:r>
            <a:r>
              <a:rPr kumimoji="1" lang="ja-JP" altLang="en-US" dirty="0"/>
              <a:t>教育学・教育技術</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graphicFrame>
        <p:nvGraphicFramePr>
          <p:cNvPr id="6" name="表 6">
            <a:extLst>
              <a:ext uri="{FF2B5EF4-FFF2-40B4-BE49-F238E27FC236}">
                <a16:creationId xmlns:a16="http://schemas.microsoft.com/office/drawing/2014/main" id="{2D50E529-E0FE-9659-C53A-4115A0CCA8C1}"/>
              </a:ext>
            </a:extLst>
          </p:cNvPr>
          <p:cNvGraphicFramePr>
            <a:graphicFrameLocks noGrp="1"/>
          </p:cNvGraphicFramePr>
          <p:nvPr/>
        </p:nvGraphicFramePr>
        <p:xfrm>
          <a:off x="338324" y="606137"/>
          <a:ext cx="11518908" cy="2225040"/>
        </p:xfrm>
        <a:graphic>
          <a:graphicData uri="http://schemas.openxmlformats.org/drawingml/2006/table">
            <a:tbl>
              <a:tblPr firstRow="1" bandRow="1">
                <a:tableStyleId>{5C22544A-7EE6-4342-B048-85BDC9FD1C3A}</a:tableStyleId>
              </a:tblPr>
              <a:tblGrid>
                <a:gridCol w="5759454">
                  <a:extLst>
                    <a:ext uri="{9D8B030D-6E8A-4147-A177-3AD203B41FA5}">
                      <a16:colId xmlns:a16="http://schemas.microsoft.com/office/drawing/2014/main" val="3507586811"/>
                    </a:ext>
                  </a:extLst>
                </a:gridCol>
                <a:gridCol w="5759454">
                  <a:extLst>
                    <a:ext uri="{9D8B030D-6E8A-4147-A177-3AD203B41FA5}">
                      <a16:colId xmlns:a16="http://schemas.microsoft.com/office/drawing/2014/main" val="390542483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85600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第四次産業革命と教育の未来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10993456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アクティブラーニング</a:t>
                      </a:r>
                      <a:r>
                        <a:rPr kumimoji="1" lang="en-US" altLang="ja-JP" dirty="0"/>
                        <a:t>KP</a:t>
                      </a:r>
                      <a:r>
                        <a:rPr kumimoji="1" lang="ja-JP" altLang="en-US" dirty="0"/>
                        <a:t>法実践</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87174522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考えを深めるための教育原理　</a:t>
                      </a:r>
                    </a:p>
                  </a:txBody>
                  <a:tcPr/>
                </a:tc>
                <a:tc>
                  <a:txBody>
                    <a:bodyPr/>
                    <a:lstStyle/>
                    <a:p>
                      <a:endParaRPr kumimoji="1" lang="ja-JP" altLang="en-US"/>
                    </a:p>
                  </a:txBody>
                  <a:tcPr/>
                </a:tc>
                <a:extLst>
                  <a:ext uri="{0D108BD9-81ED-4DB2-BD59-A6C34878D82A}">
                    <a16:rowId xmlns:a16="http://schemas.microsoft.com/office/drawing/2014/main" val="112615075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0815822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84458809"/>
                  </a:ext>
                </a:extLst>
              </a:tr>
            </a:tbl>
          </a:graphicData>
        </a:graphic>
      </p:graphicFrame>
    </p:spTree>
    <p:extLst>
      <p:ext uri="{BB962C8B-B14F-4D97-AF65-F5344CB8AC3E}">
        <p14:creationId xmlns:p14="http://schemas.microsoft.com/office/powerpoint/2010/main" val="271984563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p:txBody>
          <a:bodyPr/>
          <a:lstStyle/>
          <a:p>
            <a:r>
              <a:rPr lang="ja-JP" altLang="en-US" dirty="0"/>
              <a:t>参考文献：</a:t>
            </a:r>
            <a:r>
              <a:rPr kumimoji="1" lang="ja-JP" altLang="en-US" dirty="0"/>
              <a:t>医療・介護</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graphicFrame>
        <p:nvGraphicFramePr>
          <p:cNvPr id="6" name="表 6">
            <a:extLst>
              <a:ext uri="{FF2B5EF4-FFF2-40B4-BE49-F238E27FC236}">
                <a16:creationId xmlns:a16="http://schemas.microsoft.com/office/drawing/2014/main" id="{0B8084C9-695D-F026-A1D4-B42D99CD2945}"/>
              </a:ext>
            </a:extLst>
          </p:cNvPr>
          <p:cNvGraphicFramePr>
            <a:graphicFrameLocks noGrp="1"/>
          </p:cNvGraphicFramePr>
          <p:nvPr/>
        </p:nvGraphicFramePr>
        <p:xfrm>
          <a:off x="315152" y="567372"/>
          <a:ext cx="11541124" cy="2225040"/>
        </p:xfrm>
        <a:graphic>
          <a:graphicData uri="http://schemas.openxmlformats.org/drawingml/2006/table">
            <a:tbl>
              <a:tblPr firstRow="1" bandRow="1">
                <a:tableStyleId>{5C22544A-7EE6-4342-B048-85BDC9FD1C3A}</a:tableStyleId>
              </a:tblPr>
              <a:tblGrid>
                <a:gridCol w="5770562">
                  <a:extLst>
                    <a:ext uri="{9D8B030D-6E8A-4147-A177-3AD203B41FA5}">
                      <a16:colId xmlns:a16="http://schemas.microsoft.com/office/drawing/2014/main" val="528602391"/>
                    </a:ext>
                  </a:extLst>
                </a:gridCol>
                <a:gridCol w="5770562">
                  <a:extLst>
                    <a:ext uri="{9D8B030D-6E8A-4147-A177-3AD203B41FA5}">
                      <a16:colId xmlns:a16="http://schemas.microsoft.com/office/drawing/2014/main" val="29782330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235803887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病院</a:t>
                      </a:r>
                      <a:r>
                        <a:rPr kumimoji="1" lang="en-US" altLang="ja-JP" dirty="0"/>
                        <a:t>DX</a:t>
                      </a:r>
                      <a:r>
                        <a:rPr kumimoji="1" lang="ja-JP" altLang="en-US" dirty="0"/>
                        <a:t>　業界標準の指南書</a:t>
                      </a:r>
                    </a:p>
                  </a:txBody>
                  <a:tcPr/>
                </a:tc>
                <a:tc>
                  <a:txBody>
                    <a:bodyPr/>
                    <a:lstStyle/>
                    <a:p>
                      <a:endParaRPr kumimoji="1" lang="ja-JP" altLang="en-US"/>
                    </a:p>
                  </a:txBody>
                  <a:tcPr/>
                </a:tc>
                <a:extLst>
                  <a:ext uri="{0D108BD9-81ED-4DB2-BD59-A6C34878D82A}">
                    <a16:rowId xmlns:a16="http://schemas.microsoft.com/office/drawing/2014/main" val="42411191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21855101"/>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1896128"/>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5107615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38928278"/>
                  </a:ext>
                </a:extLst>
              </a:tr>
            </a:tbl>
          </a:graphicData>
        </a:graphic>
      </p:graphicFrame>
    </p:spTree>
    <p:extLst>
      <p:ext uri="{BB962C8B-B14F-4D97-AF65-F5344CB8AC3E}">
        <p14:creationId xmlns:p14="http://schemas.microsoft.com/office/powerpoint/2010/main" val="2274619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観光</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25040"/>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観光ビジネス未来白書</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a:t>観光情報学入門</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9346038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先端技術</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31163"/>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世界最先端８社の大戦略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696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348978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781194" y="1502705"/>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flipV="1">
            <a:off x="7682710" y="1051722"/>
            <a:ext cx="1981728" cy="60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8999258"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108179" y="1281150"/>
            <a:ext cx="1097669" cy="10081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26713" y="1562615"/>
            <a:ext cx="1104735" cy="45227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94129" y="1508722"/>
            <a:ext cx="1131147" cy="5864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69552" y="1019777"/>
            <a:ext cx="1133705" cy="15669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623172" y="867056"/>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43557"/>
            <a:ext cx="2478090" cy="4188052"/>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43557"/>
            <a:ext cx="2455157" cy="1874190"/>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34569" y="1273512"/>
            <a:ext cx="1155496" cy="10812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43556"/>
            <a:ext cx="2486229" cy="3023963"/>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24115"/>
            <a:ext cx="2456163" cy="5711630"/>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43131" y="616599"/>
            <a:ext cx="6198830" cy="57116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222647" y="565013"/>
            <a:ext cx="2803002" cy="576321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80746" y="1006243"/>
            <a:ext cx="1142050" cy="16023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2022/9/9</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89024" y="1955997"/>
            <a:ext cx="428745" cy="26082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919276" y="1941415"/>
            <a:ext cx="423087" cy="28433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25017" y="2295124"/>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57937" y="1739052"/>
            <a:ext cx="1097668" cy="923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664438"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0248227" y="2295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744278" y="1534620"/>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10052199" y="1935457"/>
            <a:ext cx="391171" cy="32816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811321" y="1041042"/>
            <a:ext cx="260268" cy="6630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200725" y="1125417"/>
            <a:ext cx="292183" cy="5262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858891"/>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flipV="1">
            <a:off x="4134722" y="1043557"/>
            <a:ext cx="488450" cy="81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117748" y="235317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97" idx="2"/>
            <a:endCxn id="96" idx="0"/>
          </p:cNvCxnSpPr>
          <p:nvPr/>
        </p:nvCxnSpPr>
        <p:spPr>
          <a:xfrm rot="16200000" flipH="1">
            <a:off x="6658768" y="730561"/>
            <a:ext cx="1116791" cy="21284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645984" y="2304360"/>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89" idx="2"/>
            <a:endCxn id="63" idx="0"/>
          </p:cNvCxnSpPr>
          <p:nvPr/>
        </p:nvCxnSpPr>
        <p:spPr>
          <a:xfrm rot="5400000">
            <a:off x="9746459" y="1967115"/>
            <a:ext cx="400408" cy="2740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70171" y="2300782"/>
            <a:ext cx="327273" cy="3282494"/>
          </a:xfrm>
          <a:prstGeom prst="rect">
            <a:avLst/>
          </a:prstGeom>
          <a:solidFill>
            <a:schemeClr val="bg1"/>
          </a:solidFill>
          <a:ln>
            <a:solidFill>
              <a:schemeClr val="tx1"/>
            </a:solidFill>
          </a:ln>
        </p:spPr>
        <p:txBody>
          <a:bodyPr vert="wordArtVertRtl" wrap="square" rtlCol="0" anchor="ctr">
            <a:noAutofit/>
          </a:bodyPr>
          <a:lstStyle/>
          <a:p>
            <a:pPr algn="ctr"/>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71796194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参考文献：クラウド</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グローバル化・デジタル革命のインパクト</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r>
                        <a:rPr kumimoji="1" lang="ja-JP" altLang="en-US" dirty="0"/>
                        <a:t>クラウド時代のネットワーク入門</a:t>
                      </a:r>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p:spTree>
    <p:extLst>
      <p:ext uri="{BB962C8B-B14F-4D97-AF65-F5344CB8AC3E}">
        <p14:creationId xmlns:p14="http://schemas.microsoft.com/office/powerpoint/2010/main" val="2045283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90617470"/>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2031569344"/>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extLst>
                  <p:ext uri="{D42A27DB-BD31-4B8C-83A1-F6EECF244321}">
                    <p14:modId xmlns:p14="http://schemas.microsoft.com/office/powerpoint/2010/main" val="1271898038"/>
                  </p:ext>
                </p:extLst>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833452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参考文献：プロダクトマネジメント</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graphicFrame>
        <p:nvGraphicFramePr>
          <p:cNvPr id="6" name="表 6">
            <a:extLst>
              <a:ext uri="{FF2B5EF4-FFF2-40B4-BE49-F238E27FC236}">
                <a16:creationId xmlns:a16="http://schemas.microsoft.com/office/drawing/2014/main" id="{4FC7C99F-2973-4617-FBBF-19DD86585990}"/>
              </a:ext>
            </a:extLst>
          </p:cNvPr>
          <p:cNvGraphicFramePr>
            <a:graphicFrameLocks noGrp="1"/>
          </p:cNvGraphicFramePr>
          <p:nvPr/>
        </p:nvGraphicFramePr>
        <p:xfrm>
          <a:off x="356968" y="577239"/>
          <a:ext cx="11515350" cy="5562600"/>
        </p:xfrm>
        <a:graphic>
          <a:graphicData uri="http://schemas.openxmlformats.org/drawingml/2006/table">
            <a:tbl>
              <a:tblPr firstRow="1" bandRow="1">
                <a:tableStyleId>{5C22544A-7EE6-4342-B048-85BDC9FD1C3A}</a:tableStyleId>
              </a:tblPr>
              <a:tblGrid>
                <a:gridCol w="7412304">
                  <a:extLst>
                    <a:ext uri="{9D8B030D-6E8A-4147-A177-3AD203B41FA5}">
                      <a16:colId xmlns:a16="http://schemas.microsoft.com/office/drawing/2014/main" val="2643208957"/>
                    </a:ext>
                  </a:extLst>
                </a:gridCol>
                <a:gridCol w="4103046">
                  <a:extLst>
                    <a:ext uri="{9D8B030D-6E8A-4147-A177-3AD203B41FA5}">
                      <a16:colId xmlns:a16="http://schemas.microsoft.com/office/drawing/2014/main" val="1628065244"/>
                    </a:ext>
                  </a:extLst>
                </a:gridCol>
              </a:tblGrid>
              <a:tr h="370840">
                <a:tc>
                  <a:txBody>
                    <a:bodyPr/>
                    <a:lstStyle/>
                    <a:p>
                      <a:r>
                        <a:rPr kumimoji="1" lang="ja-JP" altLang="en-US"/>
                        <a:t>書名</a:t>
                      </a:r>
                    </a:p>
                  </a:txBody>
                  <a:tcPr/>
                </a:tc>
                <a:tc>
                  <a:txBody>
                    <a:bodyPr/>
                    <a:lstStyle/>
                    <a:p>
                      <a:endParaRPr kumimoji="1" lang="ja-JP" altLang="en-US"/>
                    </a:p>
                  </a:txBody>
                  <a:tcPr/>
                </a:tc>
                <a:extLst>
                  <a:ext uri="{0D108BD9-81ED-4DB2-BD59-A6C34878D82A}">
                    <a16:rowId xmlns:a16="http://schemas.microsoft.com/office/drawing/2014/main" val="267929789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4206848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3712758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79632063"/>
                  </a:ext>
                </a:extLst>
              </a:tr>
              <a:tr h="370840">
                <a:tc>
                  <a:txBody>
                    <a:bodyPr/>
                    <a:lstStyle/>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607488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607817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2476292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9180447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9869371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定位</a:t>
                      </a:r>
                    </a:p>
                  </a:txBody>
                  <a:tcPr/>
                </a:tc>
                <a:tc>
                  <a:txBody>
                    <a:bodyPr/>
                    <a:lstStyle/>
                    <a:p>
                      <a:endParaRPr kumimoji="1" lang="ja-JP" altLang="en-US" dirty="0"/>
                    </a:p>
                  </a:txBody>
                  <a:tcPr/>
                </a:tc>
                <a:extLst>
                  <a:ext uri="{0D108BD9-81ED-4DB2-BD59-A6C34878D82A}">
                    <a16:rowId xmlns:a16="http://schemas.microsoft.com/office/drawing/2014/main" val="900277264"/>
                  </a:ext>
                </a:extLst>
              </a:tr>
              <a:tr h="370840">
                <a:tc>
                  <a:txBody>
                    <a:bodyPr/>
                    <a:lstStyle/>
                    <a:p>
                      <a:r>
                        <a:rPr lang="zh-CN" altLang="en-US" dirty="0">
                          <a:latin typeface="MS Mincho" panose="02020609040205080304" pitchFamily="49" charset="-128"/>
                          <a:ea typeface="MS Mincho" panose="02020609040205080304" pitchFamily="49" charset="-128"/>
                        </a:rPr>
                        <a:t>长尾理论</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6089424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8251223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34104661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576896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产品游戏化</a:t>
                      </a:r>
                    </a:p>
                  </a:txBody>
                  <a:tcPr/>
                </a:tc>
                <a:tc>
                  <a:txBody>
                    <a:bodyPr/>
                    <a:lstStyle/>
                    <a:p>
                      <a:endParaRPr kumimoji="1" lang="ja-JP" altLang="en-US" dirty="0"/>
                    </a:p>
                  </a:txBody>
                  <a:tcPr/>
                </a:tc>
                <a:extLst>
                  <a:ext uri="{0D108BD9-81ED-4DB2-BD59-A6C34878D82A}">
                    <a16:rowId xmlns:a16="http://schemas.microsoft.com/office/drawing/2014/main" val="2024404359"/>
                  </a:ext>
                </a:extLst>
              </a:tr>
            </a:tbl>
          </a:graphicData>
        </a:graphic>
      </p:graphicFrame>
    </p:spTree>
    <p:extLst>
      <p:ext uri="{BB962C8B-B14F-4D97-AF65-F5344CB8AC3E}">
        <p14:creationId xmlns:p14="http://schemas.microsoft.com/office/powerpoint/2010/main" val="417794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26510-7325-5EAC-7FA1-6399F3B01F4A}"/>
              </a:ext>
            </a:extLst>
          </p:cNvPr>
          <p:cNvSpPr>
            <a:spLocks noGrp="1"/>
          </p:cNvSpPr>
          <p:nvPr>
            <p:ph type="title"/>
          </p:nvPr>
        </p:nvSpPr>
        <p:spPr>
          <a:xfrm>
            <a:off x="316983" y="-16805"/>
            <a:ext cx="11540249" cy="492443"/>
          </a:xfrm>
        </p:spPr>
        <p:txBody>
          <a:bodyPr/>
          <a:lstStyle/>
          <a:p>
            <a:r>
              <a:rPr kumimoji="1" lang="ja-JP" altLang="en-US" dirty="0"/>
              <a:t>“</a:t>
            </a:r>
            <a:r>
              <a:rPr kumimoji="1" lang="en-US" altLang="ja-JP" dirty="0"/>
              <a:t>One</a:t>
            </a:r>
            <a:r>
              <a:rPr kumimoji="1" lang="ja-JP" altLang="en-US" dirty="0"/>
              <a:t>　Ｔｅａｍ”のチームワーク</a:t>
            </a:r>
          </a:p>
        </p:txBody>
      </p:sp>
      <p:sp>
        <p:nvSpPr>
          <p:cNvPr id="5" name="文本占位符 4">
            <a:extLst>
              <a:ext uri="{FF2B5EF4-FFF2-40B4-BE49-F238E27FC236}">
                <a16:creationId xmlns:a16="http://schemas.microsoft.com/office/drawing/2014/main" id="{2AA63B15-78FC-7A6C-B3BA-D3E4276391A0}"/>
              </a:ext>
            </a:extLst>
          </p:cNvPr>
          <p:cNvSpPr>
            <a:spLocks noGrp="1"/>
          </p:cNvSpPr>
          <p:nvPr>
            <p:ph type="body" idx="1"/>
          </p:nvPr>
        </p:nvSpPr>
        <p:spPr>
          <a:xfrm>
            <a:off x="316983" y="557909"/>
            <a:ext cx="11540249" cy="369332"/>
          </a:xfrm>
        </p:spPr>
        <p:txBody>
          <a:bodyPr/>
          <a:lstStyle/>
          <a:p>
            <a:r>
              <a:rPr lang="ja-JP" altLang="en-US" dirty="0"/>
              <a:t>超重要！！！</a:t>
            </a:r>
            <a:endParaRPr lang="zh-CN" altLang="en-US" dirty="0"/>
          </a:p>
        </p:txBody>
      </p:sp>
      <p:sp>
        <p:nvSpPr>
          <p:cNvPr id="3" name="日付プレースホルダー 2">
            <a:extLst>
              <a:ext uri="{FF2B5EF4-FFF2-40B4-BE49-F238E27FC236}">
                <a16:creationId xmlns:a16="http://schemas.microsoft.com/office/drawing/2014/main" id="{FCB0D3BF-DE75-4920-CF95-2EE7DC532370}"/>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スライド番号プレースホルダー 3">
            <a:extLst>
              <a:ext uri="{FF2B5EF4-FFF2-40B4-BE49-F238E27FC236}">
                <a16:creationId xmlns:a16="http://schemas.microsoft.com/office/drawing/2014/main" id="{191ECDE9-54AB-9069-9FC6-89009EFE4F4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321133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8"/>
            <a:ext cx="11540249" cy="5424437"/>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1539986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17</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2022/9/9</a:t>
            </a:fld>
            <a:endParaRPr lang="en-US"/>
          </a:p>
        </p:txBody>
      </p:sp>
    </p:spTree>
    <p:extLst>
      <p:ext uri="{BB962C8B-B14F-4D97-AF65-F5344CB8AC3E}">
        <p14:creationId xmlns:p14="http://schemas.microsoft.com/office/powerpoint/2010/main" val="3628990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2022/9/9</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4265909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dirty="0"/>
              <a:t>職員へサポート</a:t>
            </a:r>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19</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2022/9/9</a:t>
            </a:fld>
            <a:endParaRPr lang="en-US"/>
          </a:p>
        </p:txBody>
      </p:sp>
    </p:spTree>
    <p:extLst>
      <p:ext uri="{BB962C8B-B14F-4D97-AF65-F5344CB8AC3E}">
        <p14:creationId xmlns:p14="http://schemas.microsoft.com/office/powerpoint/2010/main" val="53621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技能階層関係図例</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434385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組織内部講師（時間）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1535373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業績賞与：毎年２回（６月と１２月）、毎回最大３ヶ月基本給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2022/9/9</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9416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職位異動例</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と職員は合意したら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チームの新メンバー、職員の新職位を探す方法：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職員のピーポーマネージャに連絡する。プロジェクト退出日まで</a:t>
            </a:r>
            <a:r>
              <a:rPr lang="en-US" altLang="ja-JP" sz="1800" dirty="0"/>
              <a:t>30</a:t>
            </a:r>
            <a:r>
              <a:rPr lang="ja-JP" altLang="en-US" sz="1800" dirty="0"/>
              <a:t>日以内連絡の時、職員の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職員のピーポーマネージャとテクニックマネージャは　職員へサポートする。</a:t>
            </a:r>
            <a:endParaRPr lang="en-US" altLang="ja-JP" sz="1800" dirty="0"/>
          </a:p>
          <a:p>
            <a:pPr marL="342900" indent="-342900" algn="l">
              <a:buFont typeface="Wingdings" panose="05000000000000000000" pitchFamily="2" charset="2"/>
              <a:buChar char="ü"/>
            </a:pPr>
            <a:r>
              <a:rPr lang="ja-JP" altLang="en-US" sz="1800" dirty="0"/>
              <a:t>職員は待機期間、テクニックマネージャの指示により　コミュニティーの組織内部作業を参画する。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2022/9/9</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1184203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副職について（例）</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3323987"/>
          </a:xfrm>
        </p:spPr>
        <p:txBody>
          <a:bodyPr/>
          <a:lstStyle/>
          <a:p>
            <a:r>
              <a:rPr lang="ja-JP" altLang="en-US" dirty="0"/>
              <a:t>原則：業務のビジネス秘密を守るために　組織外部の副業は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組織内部に幅広い業務の副職チャンスを提供しています。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組織内部イベント「テックショー」に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職員は　組織内部イベント「テックショー」に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2022/9/9</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1191658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業務推進イメージ（例：デジタル庁）</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研究・投資部</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2022/9/9</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25</a:t>
            </a:fld>
            <a:r>
              <a:rPr lang="ja-JP" altLang="en-US" spc="-45" dirty="0"/>
              <a:t>　</a:t>
            </a:r>
            <a:r>
              <a:rPr spc="-5" dirty="0"/>
              <a:t>-</a:t>
            </a: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5702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833481" y="5224321"/>
            <a:ext cx="8990660" cy="369332"/>
          </a:xfrm>
          <a:prstGeom prst="rect">
            <a:avLst/>
          </a:prstGeom>
          <a:solidFill>
            <a:schemeClr val="bg1"/>
          </a:solidFill>
          <a:ln>
            <a:solidFill>
              <a:schemeClr val="tx1"/>
            </a:solidFill>
          </a:ln>
        </p:spPr>
        <p:txBody>
          <a:bodyPr vert="horz" wrap="square" rtlCol="0">
            <a:spAutoFit/>
          </a:bodyPr>
          <a:lstStyle/>
          <a:p>
            <a:r>
              <a:rPr kumimoji="1" lang="ja-JP" altLang="en-US" dirty="0"/>
              <a:t>地方共通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75724"/>
            <a:ext cx="2497585" cy="369332"/>
          </a:xfrm>
          <a:prstGeom prst="rect">
            <a:avLst/>
          </a:prstGeom>
          <a:noFill/>
          <a:ln>
            <a:solidFill>
              <a:schemeClr val="tx1"/>
            </a:solidFill>
          </a:ln>
        </p:spPr>
        <p:txBody>
          <a:bodyPr wrap="square" rtlCol="0">
            <a:spAutoFit/>
          </a:bodyPr>
          <a:lstStyle/>
          <a:p>
            <a:pPr algn="ctr"/>
            <a:r>
              <a:rPr lang="ja-JP" altLang="en-US" dirty="0"/>
              <a:t>研究・投資部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8" y="2477793"/>
            <a:ext cx="8939913" cy="369332"/>
          </a:xfrm>
          <a:prstGeom prst="rect">
            <a:avLst/>
          </a:prstGeom>
          <a:solidFill>
            <a:schemeClr val="bg1"/>
          </a:solidFill>
          <a:ln>
            <a:solidFill>
              <a:schemeClr val="tx1"/>
            </a:solidFill>
          </a:ln>
        </p:spPr>
        <p:txBody>
          <a:bodyPr vert="horz" wrap="square" rtlCol="0">
            <a:spAutoFit/>
          </a:bodyPr>
          <a:lstStyle/>
          <a:p>
            <a:r>
              <a:rPr lang="ja-JP" altLang="en-US" dirty="0"/>
              <a:t>省庁行政</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534277" y="92231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flipV="1">
            <a:off x="6710099" y="1091420"/>
            <a:ext cx="3824178" cy="15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18279" y="4625511"/>
            <a:ext cx="9005862" cy="369332"/>
          </a:xfrm>
          <a:prstGeom prst="rect">
            <a:avLst/>
          </a:prstGeom>
          <a:solidFill>
            <a:schemeClr val="bg1"/>
          </a:solidFill>
          <a:ln>
            <a:solidFill>
              <a:schemeClr val="tx1"/>
            </a:solidFill>
          </a:ln>
        </p:spPr>
        <p:txBody>
          <a:bodyPr vert="horz" wrap="square" rtlCol="0">
            <a:spAutoFit/>
          </a:bodyPr>
          <a:lstStyle/>
          <a:p>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29263" y="4031502"/>
            <a:ext cx="8990660" cy="369332"/>
          </a:xfrm>
          <a:prstGeom prst="rect">
            <a:avLst/>
          </a:prstGeom>
          <a:solidFill>
            <a:schemeClr val="bg1"/>
          </a:solidFill>
          <a:ln>
            <a:solidFill>
              <a:schemeClr val="tx1"/>
            </a:solidFill>
          </a:ln>
        </p:spPr>
        <p:txBody>
          <a:bodyPr vert="horz" wrap="square" rtlCol="0">
            <a:spAutoFit/>
          </a:bodyPr>
          <a:lstStyle/>
          <a:p>
            <a:r>
              <a:rPr lang="ja-JP" altLang="en-US" dirty="0"/>
              <a:t>国民健康</a:t>
            </a:r>
            <a:r>
              <a:rPr lang="en-US" altLang="ja-JP" dirty="0"/>
              <a:t>PJ</a:t>
            </a:r>
            <a:endParaRPr kumimoji="1" lang="ja-JP" altLang="en-US" dirty="0"/>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33457" y="3484326"/>
            <a:ext cx="8986465" cy="369332"/>
          </a:xfrm>
          <a:prstGeom prst="rect">
            <a:avLst/>
          </a:prstGeom>
          <a:solidFill>
            <a:schemeClr val="bg1"/>
          </a:solidFill>
          <a:ln>
            <a:solidFill>
              <a:schemeClr val="tx1"/>
            </a:solidFill>
          </a:ln>
        </p:spPr>
        <p:txBody>
          <a:bodyPr vert="horz" wrap="square" rtlCol="0">
            <a:spAutoFit/>
          </a:bodyPr>
          <a:lstStyle/>
          <a:p>
            <a:r>
              <a:rPr lang="ja-JP" altLang="en-US" dirty="0"/>
              <a:t>国民就職</a:t>
            </a:r>
            <a:r>
              <a:rPr lang="en-US" altLang="ja-JP" dirty="0"/>
              <a:t>PJ</a:t>
            </a:r>
            <a:endParaRPr kumimoji="1" lang="ja-JP" altLang="en-US" dirty="0"/>
          </a:p>
        </p:txBody>
      </p: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93430"/>
            <a:ext cx="8986465" cy="369332"/>
          </a:xfrm>
          <a:prstGeom prst="rect">
            <a:avLst/>
          </a:prstGeom>
          <a:solidFill>
            <a:schemeClr val="bg1"/>
          </a:solidFill>
          <a:ln>
            <a:solidFill>
              <a:schemeClr val="tx1"/>
            </a:solidFill>
          </a:ln>
        </p:spPr>
        <p:txBody>
          <a:bodyPr vert="horz" wrap="square" rtlCol="0">
            <a:spAutoFit/>
          </a:bodyPr>
          <a:lstStyle/>
          <a:p>
            <a:r>
              <a:rPr kumimoji="1" lang="ja-JP" altLang="en-US" dirty="0"/>
              <a:t>国民教育</a:t>
            </a:r>
            <a:r>
              <a:rPr kumimoji="1" lang="en-US" altLang="ja-JP" dirty="0"/>
              <a:t>PJ</a:t>
            </a:r>
            <a:endParaRPr kumimoji="1" lang="ja-JP" altLang="en-US" dirty="0"/>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95554" y="1471717"/>
            <a:ext cx="511532"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226022" y="1723865"/>
            <a:ext cx="533213"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85874" y="1983717"/>
            <a:ext cx="533213"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39333" y="1986148"/>
            <a:ext cx="525037"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005999" y="1719481"/>
            <a:ext cx="525037"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096625" y="229766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37" idx="2"/>
            <a:endCxn id="68" idx="0"/>
          </p:cNvCxnSpPr>
          <p:nvPr/>
        </p:nvCxnSpPr>
        <p:spPr>
          <a:xfrm rot="16200000" flipH="1">
            <a:off x="4963440" y="1978028"/>
            <a:ext cx="430907" cy="2083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pPr algn="ctr"/>
            <a:r>
              <a:rPr kumimoji="1" lang="en-US" altLang="ja-JP" dirty="0"/>
              <a:t>PMO</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77109" y="1448372"/>
            <a:ext cx="511146"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26</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576921" y="2298146"/>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137" idx="0"/>
          </p:cNvCxnSpPr>
          <p:nvPr/>
        </p:nvCxnSpPr>
        <p:spPr>
          <a:xfrm rot="5400000">
            <a:off x="5316577" y="1034220"/>
            <a:ext cx="221340" cy="70507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2022/9/9</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6730285" y="325584"/>
            <a:ext cx="199638" cy="21006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747091" y="1555658"/>
            <a:ext cx="1049478" cy="5214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16200000" flipH="1">
            <a:off x="10468463" y="1834287"/>
            <a:ext cx="1086624" cy="13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4880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298748"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10197522" y="1556508"/>
            <a:ext cx="1078447" cy="5487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EEB1B51-D703-4AA4-BE3A-13D1EA924DC6}"/>
              </a:ext>
            </a:extLst>
          </p:cNvPr>
          <p:cNvCxnSpPr>
            <a:cxnSpLocks/>
            <a:stCxn id="143" idx="3"/>
            <a:endCxn id="7" idx="1"/>
          </p:cNvCxnSpPr>
          <p:nvPr/>
        </p:nvCxnSpPr>
        <p:spPr>
          <a:xfrm flipV="1">
            <a:off x="1320476" y="2662459"/>
            <a:ext cx="1559532" cy="953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484225" y="5225595"/>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66" idx="3"/>
            <a:endCxn id="7" idx="1"/>
          </p:cNvCxnSpPr>
          <p:nvPr/>
        </p:nvCxnSpPr>
        <p:spPr>
          <a:xfrm flipV="1">
            <a:off x="1333540" y="2662459"/>
            <a:ext cx="1546468" cy="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6" idx="3"/>
            <a:endCxn id="37" idx="1"/>
          </p:cNvCxnSpPr>
          <p:nvPr/>
        </p:nvCxnSpPr>
        <p:spPr>
          <a:xfrm flipV="1">
            <a:off x="1285410" y="4216168"/>
            <a:ext cx="1543853" cy="31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6" idx="3"/>
            <a:endCxn id="7" idx="1"/>
          </p:cNvCxnSpPr>
          <p:nvPr/>
        </p:nvCxnSpPr>
        <p:spPr>
          <a:xfrm flipV="1">
            <a:off x="1285410" y="2662459"/>
            <a:ext cx="1594598" cy="18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3" idx="3"/>
            <a:endCxn id="37" idx="1"/>
          </p:cNvCxnSpPr>
          <p:nvPr/>
        </p:nvCxnSpPr>
        <p:spPr>
          <a:xfrm>
            <a:off x="1320476" y="3616439"/>
            <a:ext cx="1508787" cy="59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66" idx="3"/>
            <a:endCxn id="58" idx="1"/>
          </p:cNvCxnSpPr>
          <p:nvPr/>
        </p:nvCxnSpPr>
        <p:spPr>
          <a:xfrm>
            <a:off x="1333540" y="2662917"/>
            <a:ext cx="1515986" cy="51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9D0A5F3-D57D-3DA9-7634-87E65DD11E7B}"/>
              </a:ext>
            </a:extLst>
          </p:cNvPr>
          <p:cNvCxnSpPr>
            <a:cxnSpLocks/>
            <a:stCxn id="144" idx="3"/>
            <a:endCxn id="181" idx="1"/>
          </p:cNvCxnSpPr>
          <p:nvPr/>
        </p:nvCxnSpPr>
        <p:spPr>
          <a:xfrm flipV="1">
            <a:off x="1295809" y="5408987"/>
            <a:ext cx="1537672" cy="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コネクタ: カギ線 103">
            <a:extLst>
              <a:ext uri="{FF2B5EF4-FFF2-40B4-BE49-F238E27FC236}">
                <a16:creationId xmlns:a16="http://schemas.microsoft.com/office/drawing/2014/main" id="{772A52B3-D70F-19DD-1D51-41C7283BB727}"/>
              </a:ext>
            </a:extLst>
          </p:cNvPr>
          <p:cNvCxnSpPr>
            <a:cxnSpLocks/>
            <a:stCxn id="112" idx="1"/>
            <a:endCxn id="144" idx="1"/>
          </p:cNvCxnSpPr>
          <p:nvPr/>
        </p:nvCxnSpPr>
        <p:spPr>
          <a:xfrm rot="10800000" flipH="1" flipV="1">
            <a:off x="420371" y="1091419"/>
            <a:ext cx="63853" cy="4318842"/>
          </a:xfrm>
          <a:prstGeom prst="bentConnector3">
            <a:avLst>
              <a:gd name="adj1" fmla="val -35801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E3D7A1C6-BE17-8CE1-D799-02476BB3D12D}"/>
              </a:ext>
            </a:extLst>
          </p:cNvPr>
          <p:cNvCxnSpPr>
            <a:cxnSpLocks/>
            <a:stCxn id="6" idx="3"/>
            <a:endCxn id="43" idx="1"/>
          </p:cNvCxnSpPr>
          <p:nvPr/>
        </p:nvCxnSpPr>
        <p:spPr>
          <a:xfrm flipV="1">
            <a:off x="1285410" y="3668992"/>
            <a:ext cx="1548047" cy="85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93A5E7A4-A0C6-442F-DF25-6B0D9B504B56}"/>
              </a:ext>
            </a:extLst>
          </p:cNvPr>
          <p:cNvCxnSpPr>
            <a:cxnSpLocks/>
            <a:stCxn id="143" idx="3"/>
            <a:endCxn id="43" idx="1"/>
          </p:cNvCxnSpPr>
          <p:nvPr/>
        </p:nvCxnSpPr>
        <p:spPr>
          <a:xfrm>
            <a:off x="1320476" y="3616439"/>
            <a:ext cx="1512981" cy="5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8C757ECB-9170-1F45-064F-DBEF01FA9335}"/>
              </a:ext>
            </a:extLst>
          </p:cNvPr>
          <p:cNvSpPr txBox="1"/>
          <p:nvPr/>
        </p:nvSpPr>
        <p:spPr>
          <a:xfrm>
            <a:off x="4042651" y="1497426"/>
            <a:ext cx="2064120" cy="369332"/>
          </a:xfrm>
          <a:prstGeom prst="rect">
            <a:avLst/>
          </a:prstGeom>
          <a:noFill/>
          <a:ln>
            <a:solidFill>
              <a:schemeClr val="tx1"/>
            </a:solidFill>
          </a:ln>
        </p:spPr>
        <p:txBody>
          <a:bodyPr wrap="square" rtlCol="0">
            <a:spAutoFit/>
          </a:bodyPr>
          <a:lstStyle/>
          <a:p>
            <a:pPr algn="ctr"/>
            <a:r>
              <a:rPr lang="ja-JP" altLang="en-US" dirty="0"/>
              <a:t>戦略管理部</a:t>
            </a:r>
            <a:endParaRPr kumimoji="1" lang="ja-JP" altLang="en-US" dirty="0"/>
          </a:p>
        </p:txBody>
      </p:sp>
      <p:cxnSp>
        <p:nvCxnSpPr>
          <p:cNvPr id="146" name="コネクタ: カギ線 61">
            <a:extLst>
              <a:ext uri="{FF2B5EF4-FFF2-40B4-BE49-F238E27FC236}">
                <a16:creationId xmlns:a16="http://schemas.microsoft.com/office/drawing/2014/main" id="{4923139C-6E9F-3483-4B7B-B895F45C0D8B}"/>
              </a:ext>
            </a:extLst>
          </p:cNvPr>
          <p:cNvCxnSpPr>
            <a:cxnSpLocks/>
            <a:stCxn id="137" idx="2"/>
            <a:endCxn id="70" idx="0"/>
          </p:cNvCxnSpPr>
          <p:nvPr/>
        </p:nvCxnSpPr>
        <p:spPr>
          <a:xfrm rot="5400000">
            <a:off x="4703348" y="1926783"/>
            <a:ext cx="431388" cy="3113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340159" cy="3282494"/>
          </a:xfrm>
          <a:prstGeom prst="rect">
            <a:avLst/>
          </a:prstGeom>
          <a:solidFill>
            <a:schemeClr val="bg1"/>
          </a:solidFill>
          <a:ln>
            <a:solidFill>
              <a:schemeClr val="tx1"/>
            </a:solidFill>
          </a:ln>
        </p:spPr>
        <p:txBody>
          <a:bodyPr vert="wordArtVertRtl" wrap="square" rtlCol="0" anchor="ctr">
            <a:noAutofit/>
          </a:bodyPr>
          <a:lstStyle/>
          <a:p>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988790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2022/9/9</a:t>
            </a:fld>
            <a:endParaRPr lang="en-US"/>
          </a:p>
        </p:txBody>
      </p:sp>
    </p:spTree>
    <p:extLst>
      <p:ext uri="{BB962C8B-B14F-4D97-AF65-F5344CB8AC3E}">
        <p14:creationId xmlns:p14="http://schemas.microsoft.com/office/powerpoint/2010/main" val="1654201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2022/9/9</a:t>
            </a:fld>
            <a:endParaRPr lang="en-US"/>
          </a:p>
        </p:txBody>
      </p:sp>
    </p:spTree>
    <p:extLst>
      <p:ext uri="{BB962C8B-B14F-4D97-AF65-F5344CB8AC3E}">
        <p14:creationId xmlns:p14="http://schemas.microsoft.com/office/powerpoint/2010/main" val="2421149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2022/9/9</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411666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3516301265"/>
              </p:ext>
            </p:extLst>
          </p:nvPr>
        </p:nvGraphicFramePr>
        <p:xfrm>
          <a:off x="336546" y="557213"/>
          <a:ext cx="11518908" cy="55118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sz="2400" dirty="0">
                          <a:latin typeface="MS Mincho" panose="02020609040205080304" pitchFamily="49" charset="-128"/>
                          <a:ea typeface="MS Mincho" panose="02020609040205080304" pitchFamily="49" charset="-128"/>
                        </a:rPr>
                        <a:t>UID</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en-US" altLang="ja-JP" sz="2400" dirty="0">
                          <a:latin typeface="MS Mincho" panose="02020609040205080304" pitchFamily="49" charset="-128"/>
                          <a:ea typeface="MS Mincho" panose="02020609040205080304" pitchFamily="49" charset="-128"/>
                        </a:rPr>
                        <a:t>User</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ID</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Center</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dirty="0">
                          <a:latin typeface="MS Mincho" panose="02020609040205080304" pitchFamily="49" charset="-128"/>
                          <a:ea typeface="MS Mincho" panose="02020609040205080304" pitchFamily="49" charset="-128"/>
                        </a:rPr>
                        <a:t>LGWAN</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latin typeface="MS Mincho" panose="02020609040205080304" pitchFamily="49" charset="-128"/>
                          <a:ea typeface="MS Mincho" panose="02020609040205080304" pitchFamily="49" charset="-128"/>
                        </a:rPr>
                        <a:t>総合行政ネットワーク（</a:t>
                      </a:r>
                      <a:r>
                        <a:rPr lang="en-US" altLang="ja-JP" sz="2400" dirty="0">
                          <a:latin typeface="MS Mincho" panose="02020609040205080304" pitchFamily="49" charset="-128"/>
                          <a:ea typeface="MS Mincho" panose="02020609040205080304" pitchFamily="49" charset="-128"/>
                        </a:rPr>
                        <a:t>Local Government WAN</a:t>
                      </a:r>
                      <a:r>
                        <a:rPr lang="ja-JP" altLang="en-US" sz="2400"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sz="2400" dirty="0">
                          <a:latin typeface="MS Mincho" panose="02020609040205080304" pitchFamily="49" charset="-128"/>
                          <a:ea typeface="MS Mincho" panose="02020609040205080304" pitchFamily="49" charset="-128"/>
                        </a:rPr>
                        <a:t>OS</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sz="2400"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a:xfrm>
            <a:off x="315152" y="0"/>
            <a:ext cx="11394838" cy="492443"/>
          </a:xfrm>
        </p:spPr>
        <p:txBody>
          <a:bodyPr/>
          <a:lstStyle/>
          <a:p>
            <a:r>
              <a:rPr kumimoji="1" lang="ja-JP" altLang="en-US" dirty="0"/>
              <a:t>品質保証ソリューション（例：デジタル庁）</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30</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43542"/>
            <a:ext cx="11394838" cy="492443"/>
          </a:xfrm>
        </p:spPr>
        <p:txBody>
          <a:bodyPr/>
          <a:lstStyle/>
          <a:p>
            <a:r>
              <a:rPr lang="ja-JP" altLang="en-US" dirty="0">
                <a:latin typeface="MS Mincho" panose="02020609040205080304" pitchFamily="49" charset="-128"/>
                <a:ea typeface="MS Mincho" panose="02020609040205080304" pitchFamily="49" charset="-128"/>
              </a:rPr>
              <a:t>システム移行・再構築のソリューション</a:t>
            </a:r>
            <a:endParaRPr lang="zh-CN" altLang="en-US" dirty="0">
              <a:latin typeface="MS Mincho" panose="02020609040205080304" pitchFamily="49" charset="-128"/>
              <a:ea typeface="MS Mincho" panose="020206090402050803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31</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296D6-E350-2898-6CF9-79696D5ADB41}"/>
              </a:ext>
            </a:extLst>
          </p:cNvPr>
          <p:cNvSpPr>
            <a:spLocks noGrp="1"/>
          </p:cNvSpPr>
          <p:nvPr>
            <p:ph type="title"/>
          </p:nvPr>
        </p:nvSpPr>
        <p:spPr/>
        <p:txBody>
          <a:bodyPr/>
          <a:lstStyle/>
          <a:p>
            <a:r>
              <a:rPr lang="en-US" altLang="zh-CN" dirty="0"/>
              <a:t>C</a:t>
            </a:r>
            <a:r>
              <a:rPr lang="en-US" altLang="ja-JP" dirty="0"/>
              <a:t>I</a:t>
            </a:r>
            <a:r>
              <a:rPr lang="ja-JP" altLang="en-US" dirty="0"/>
              <a:t>・</a:t>
            </a:r>
            <a:r>
              <a:rPr lang="en-US" altLang="ja-JP" dirty="0"/>
              <a:t>CD</a:t>
            </a:r>
            <a:endParaRPr lang="zh-CN" altLang="en-US" dirty="0"/>
          </a:p>
        </p:txBody>
      </p:sp>
      <p:sp>
        <p:nvSpPr>
          <p:cNvPr id="3" name="日期占位符 2">
            <a:extLst>
              <a:ext uri="{FF2B5EF4-FFF2-40B4-BE49-F238E27FC236}">
                <a16:creationId xmlns:a16="http://schemas.microsoft.com/office/drawing/2014/main" id="{61B87D51-388B-67BC-C475-DB520A1428C3}"/>
              </a:ext>
            </a:extLst>
          </p:cNvPr>
          <p:cNvSpPr>
            <a:spLocks noGrp="1"/>
          </p:cNvSpPr>
          <p:nvPr>
            <p:ph type="dt" sz="half" idx="6"/>
          </p:nvPr>
        </p:nvSpPr>
        <p:spPr/>
        <p:txBody>
          <a:bodyPr/>
          <a:lstStyle/>
          <a:p>
            <a:fld id="{F80A0BA5-CE47-470D-91AB-CBF149FD40F7}" type="datetime1">
              <a:rPr lang="zh-CN" altLang="en-US" smtClean="0"/>
              <a:t>2022/9/9</a:t>
            </a:fld>
            <a:endParaRPr lang="en-US"/>
          </a:p>
        </p:txBody>
      </p:sp>
      <p:sp>
        <p:nvSpPr>
          <p:cNvPr id="4" name="灯片编号占位符 3">
            <a:extLst>
              <a:ext uri="{FF2B5EF4-FFF2-40B4-BE49-F238E27FC236}">
                <a16:creationId xmlns:a16="http://schemas.microsoft.com/office/drawing/2014/main" id="{482B6295-3988-425E-AE65-B1EFFC1CBF4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2680670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58056"/>
            <a:ext cx="11394838" cy="492443"/>
          </a:xfrm>
        </p:spPr>
        <p:txBody>
          <a:bodyPr/>
          <a:lstStyle/>
          <a:p>
            <a:r>
              <a:rPr lang="ja-JP" altLang="en-US" dirty="0">
                <a:latin typeface="MS Mincho" panose="02020609040205080304" pitchFamily="49" charset="-128"/>
                <a:ea typeface="MS Mincho" panose="02020609040205080304" pitchFamily="49" charset="-128"/>
              </a:rPr>
              <a:t>自動テストツール</a:t>
            </a:r>
            <a:endParaRPr lang="zh-CN" altLang="en-US" dirty="0">
              <a:latin typeface="MS Mincho" panose="02020609040205080304" pitchFamily="49" charset="-128"/>
              <a:ea typeface="MS Mincho" panose="020206090402050803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33</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2022/9/9</a:t>
            </a:fld>
            <a:endParaRPr lang="en-US"/>
          </a:p>
        </p:txBody>
      </p:sp>
    </p:spTree>
    <p:extLst>
      <p:ext uri="{BB962C8B-B14F-4D97-AF65-F5344CB8AC3E}">
        <p14:creationId xmlns:p14="http://schemas.microsoft.com/office/powerpoint/2010/main" val="3427782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ctrTitle"/>
          </p:nvPr>
        </p:nvSpPr>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subTitle" idx="4"/>
          </p:nvPr>
        </p:nvSpPr>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6"/>
          </p:nvPr>
        </p:nvSpPr>
        <p:spPr/>
        <p:txBody>
          <a:bodyPr/>
          <a:lstStyle/>
          <a:p>
            <a:fld id="{713B4140-00FC-40DA-9F36-D61EB3114A0A}" type="datetime1">
              <a:rPr lang="zh-CN" altLang="en-US" smtClean="0"/>
              <a:t>2022/9/9</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35</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4104242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2022/9/9</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3429824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政府の各部署は　今</a:t>
            </a:r>
            <a:r>
              <a:rPr kumimoji="1" lang="en-US" altLang="zh-CN" dirty="0">
                <a:latin typeface="MS Mincho" panose="02020609040205080304" pitchFamily="49" charset="-128"/>
                <a:ea typeface="MS Mincho" panose="02020609040205080304" pitchFamily="49" charset="-128"/>
              </a:rPr>
              <a:t>Zoom</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Line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Twitter</a:t>
            </a:r>
            <a:r>
              <a:rPr kumimoji="1" lang="ja-JP" altLang="en-US" dirty="0">
                <a:latin typeface="MS Mincho" panose="02020609040205080304" pitchFamily="49" charset="-128"/>
                <a:ea typeface="MS Mincho" panose="02020609040205080304" pitchFamily="49" charset="-128"/>
              </a:rPr>
              <a:t>、</a:t>
            </a:r>
            <a:r>
              <a:rPr kumimoji="1" lang="en-US" altLang="ja-JP" dirty="0" err="1">
                <a:latin typeface="MS Mincho" panose="02020609040205080304" pitchFamily="49" charset="-128"/>
                <a:ea typeface="MS Mincho" panose="02020609040205080304" pitchFamily="49" charset="-128"/>
              </a:rPr>
              <a:t>Youtube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Note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AWS</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MS-Azure</a:t>
            </a:r>
            <a:r>
              <a:rPr kumimoji="1" lang="ja-JP" altLang="en-US" dirty="0">
                <a:latin typeface="MS Mincho" panose="02020609040205080304" pitchFamily="49" charset="-128"/>
                <a:ea typeface="MS Mincho" panose="02020609040205080304" pitchFamily="49" charset="-128"/>
              </a:rPr>
              <a:t>など　アメリカ、民間企業のアプリ・サービスで　国民に発信している。</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国の施策情報、国民情報などは　不正流出、収集、利用の可能がある。</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ctrTitle"/>
          </p:nvPr>
        </p:nvSpPr>
        <p:spPr/>
        <p:txBody>
          <a:bodyPr/>
          <a:lstStyle/>
          <a:p>
            <a:r>
              <a:rPr lang="ja-JP" altLang="en-US" dirty="0"/>
              <a:t>社会インフラの</a:t>
            </a:r>
            <a:r>
              <a:rPr lang="en-US" altLang="ja-JP" dirty="0"/>
              <a:t>DX</a:t>
            </a:r>
            <a:endParaRPr lang="ja-JP" altLang="en-US" dirty="0"/>
          </a:p>
        </p:txBody>
      </p:sp>
      <p:sp>
        <p:nvSpPr>
          <p:cNvPr id="2" name="字幕 1">
            <a:extLst>
              <a:ext uri="{FF2B5EF4-FFF2-40B4-BE49-F238E27FC236}">
                <a16:creationId xmlns:a16="http://schemas.microsoft.com/office/drawing/2014/main" id="{6CC5C2EB-4695-051E-81C3-C66218B8AE7A}"/>
              </a:ext>
            </a:extLst>
          </p:cNvPr>
          <p:cNvSpPr>
            <a:spLocks noGrp="1"/>
          </p:cNvSpPr>
          <p:nvPr>
            <p:ph type="subTitle" idx="4"/>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3508515032"/>
              </p:ext>
            </p:extLst>
          </p:nvPr>
        </p:nvGraphicFramePr>
        <p:xfrm>
          <a:off x="339757" y="471087"/>
          <a:ext cx="11518908" cy="5457450"/>
        </p:xfrm>
        <a:graphic>
          <a:graphicData uri="http://schemas.openxmlformats.org/drawingml/2006/table">
            <a:tbl>
              <a:tblPr firstRow="1" bandRow="1">
                <a:tableStyleId>{5C22544A-7EE6-4342-B048-85BDC9FD1C3A}</a:tableStyleId>
              </a:tblPr>
              <a:tblGrid>
                <a:gridCol w="2795329">
                  <a:extLst>
                    <a:ext uri="{9D8B030D-6E8A-4147-A177-3AD203B41FA5}">
                      <a16:colId xmlns:a16="http://schemas.microsoft.com/office/drawing/2014/main" val="3549405539"/>
                    </a:ext>
                  </a:extLst>
                </a:gridCol>
                <a:gridCol w="8723579">
                  <a:extLst>
                    <a:ext uri="{9D8B030D-6E8A-4147-A177-3AD203B41FA5}">
                      <a16:colId xmlns:a16="http://schemas.microsoft.com/office/drawing/2014/main" val="1400478059"/>
                    </a:ext>
                  </a:extLst>
                </a:gridCol>
              </a:tblGrid>
              <a:tr h="353588">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r>
                        <a:rPr lang="zh-CN" altLang="en-US" sz="2400"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86FAD-6146-8298-9324-21C870BEF10F}"/>
              </a:ext>
            </a:extLst>
          </p:cNvPr>
          <p:cNvSpPr>
            <a:spLocks noGrp="1"/>
          </p:cNvSpPr>
          <p:nvPr>
            <p:ph type="title"/>
          </p:nvPr>
        </p:nvSpPr>
        <p:spPr>
          <a:xfrm>
            <a:off x="316983" y="-16805"/>
            <a:ext cx="11540249" cy="492443"/>
          </a:xfrm>
        </p:spPr>
        <p:txBody>
          <a:bodyPr/>
          <a:lstStyle/>
          <a:p>
            <a:r>
              <a:rPr lang="ja-JP" altLang="en-US" dirty="0"/>
              <a:t>都市計画・開発</a:t>
            </a:r>
            <a:endParaRPr lang="zh-CN" altLang="en-US" dirty="0"/>
          </a:p>
        </p:txBody>
      </p:sp>
      <p:sp>
        <p:nvSpPr>
          <p:cNvPr id="3" name="文本占位符 2">
            <a:extLst>
              <a:ext uri="{FF2B5EF4-FFF2-40B4-BE49-F238E27FC236}">
                <a16:creationId xmlns:a16="http://schemas.microsoft.com/office/drawing/2014/main" id="{EFD5E69B-979F-A9B3-81C4-9C6AAD636220}"/>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en-US" altLang="ja-JP" dirty="0"/>
              <a:t>XX</a:t>
            </a: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en-US" altLang="ja-JP" dirty="0"/>
          </a:p>
          <a:p>
            <a:endParaRPr lang="en-US" altLang="ja-JP" dirty="0"/>
          </a:p>
          <a:p>
            <a:r>
              <a:rPr lang="ja-JP" altLang="en-US" dirty="0"/>
              <a:t>対策検討</a:t>
            </a:r>
            <a:endParaRPr lang="en-US" altLang="ja-JP" dirty="0"/>
          </a:p>
          <a:p>
            <a:r>
              <a:rPr lang="ja-JP" altLang="en-US" dirty="0"/>
              <a:t>土地面積８０㎡不足且つ建物間距離２ｍ不足の物件は再建を絶対な禁止！</a:t>
            </a:r>
            <a:endParaRPr lang="zh-CN" altLang="en-US" dirty="0"/>
          </a:p>
        </p:txBody>
      </p:sp>
      <p:sp>
        <p:nvSpPr>
          <p:cNvPr id="4" name="日期占位符 3">
            <a:extLst>
              <a:ext uri="{FF2B5EF4-FFF2-40B4-BE49-F238E27FC236}">
                <a16:creationId xmlns:a16="http://schemas.microsoft.com/office/drawing/2014/main" id="{9F6EE434-FB9E-3073-47ED-E6632DEDE6EB}"/>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灯片编号占位符 4">
            <a:extLst>
              <a:ext uri="{FF2B5EF4-FFF2-40B4-BE49-F238E27FC236}">
                <a16:creationId xmlns:a16="http://schemas.microsoft.com/office/drawing/2014/main" id="{2D8FBCFF-08E1-9DA8-2B7A-DDFF731B5BE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Tree>
    <p:extLst>
      <p:ext uri="{BB962C8B-B14F-4D97-AF65-F5344CB8AC3E}">
        <p14:creationId xmlns:p14="http://schemas.microsoft.com/office/powerpoint/2010/main" val="3157623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2022/9/9</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2022/9/9</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2022/9/9</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2022/9/9</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ctrTitle"/>
          </p:nvPr>
        </p:nvSpPr>
        <p:spPr/>
        <p:txBody>
          <a:bodyPr/>
          <a:lstStyle/>
          <a:p>
            <a:r>
              <a:rPr lang="ja-JP" altLang="en-US" dirty="0"/>
              <a:t>人権（憲法）・司法・被害最小化</a:t>
            </a:r>
          </a:p>
        </p:txBody>
      </p:sp>
      <p:sp>
        <p:nvSpPr>
          <p:cNvPr id="2" name="字幕 1">
            <a:extLst>
              <a:ext uri="{FF2B5EF4-FFF2-40B4-BE49-F238E27FC236}">
                <a16:creationId xmlns:a16="http://schemas.microsoft.com/office/drawing/2014/main" id="{E7519473-2378-49D2-E2B4-0C833D0E2F12}"/>
              </a:ext>
            </a:extLst>
          </p:cNvPr>
          <p:cNvSpPr>
            <a:spLocks noGrp="1"/>
          </p:cNvSpPr>
          <p:nvPr>
            <p:ph type="subTitle" idx="4"/>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47</a:t>
            </a:fld>
            <a:r>
              <a:rPr lang="ja-JP" altLang="en-US" spc="-45" dirty="0"/>
              <a:t>　</a:t>
            </a:r>
            <a:r>
              <a:rPr spc="-5" dirty="0"/>
              <a:t>-</a:t>
            </a:r>
          </a:p>
        </p:txBody>
      </p:sp>
    </p:spTree>
    <p:extLst>
      <p:ext uri="{BB962C8B-B14F-4D97-AF65-F5344CB8AC3E}">
        <p14:creationId xmlns:p14="http://schemas.microsoft.com/office/powerpoint/2010/main" val="3385196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三権分立</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48</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憲法の人権</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49</a:t>
            </a:fld>
            <a:r>
              <a:rPr lang="ja-JP" altLang="en-US" spc="-45" dirty="0"/>
              <a:t>　</a:t>
            </a:r>
            <a:r>
              <a:rPr spc="-5" dirty="0"/>
              <a:t>-</a:t>
            </a:r>
          </a:p>
        </p:txBody>
      </p:sp>
    </p:spTree>
    <p:extLst>
      <p:ext uri="{BB962C8B-B14F-4D97-AF65-F5344CB8AC3E}">
        <p14:creationId xmlns:p14="http://schemas.microsoft.com/office/powerpoint/2010/main" val="356886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リスク洗出・課題整理・解消対策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240161" y="599268"/>
            <a:ext cx="5565725" cy="5696601"/>
          </a:xfrm>
        </p:spPr>
        <p:txBody>
          <a:bodyPr/>
          <a:lstStyle/>
          <a:p>
            <a:pPr marL="342900" indent="-342900">
              <a:buFont typeface="Wingdings" panose="05000000000000000000" pitchFamily="2" charset="2"/>
              <a:buChar char="p"/>
            </a:pPr>
            <a:r>
              <a:rPr lang="ja-JP" altLang="en-US" sz="2400" dirty="0"/>
              <a:t>人権（憲法）・司法・被害最小化</a:t>
            </a:r>
            <a:endParaRPr lang="en-US" altLang="ja-JP" sz="2400" dirty="0"/>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社会文明・信用</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セキュリティ管理</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教育・就職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社会保障制度</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行政改革</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社会インフラの</a:t>
            </a:r>
            <a:r>
              <a:rPr lang="en-US" altLang="ja-JP" sz="2400" b="1" dirty="0">
                <a:latin typeface="MS Mincho" panose="02020609040205080304" pitchFamily="49" charset="-128"/>
                <a:ea typeface="MS Mincho" panose="02020609040205080304" pitchFamily="49" charset="-128"/>
              </a:rPr>
              <a:t>DX</a:t>
            </a:r>
          </a:p>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SDGs</a:t>
            </a: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1904461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公益通報：刑事告発</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latin typeface="MS Mincho" panose="02020609040205080304" pitchFamily="49" charset="-128"/>
                <a:ea typeface="MS Mincho" panose="02020609040205080304" pitchFamily="49" charset="-128"/>
              </a:rPr>
              <a:t>法務局人権擁護</a:t>
            </a:r>
            <a:r>
              <a:rPr kumimoji="1" lang="ja-JP" altLang="en-US" dirty="0">
                <a:latin typeface="MS Mincho" panose="02020609040205080304" pitchFamily="49" charset="-128"/>
                <a:ea typeface="MS Mincho" panose="02020609040205080304" pitchFamily="49" charset="-128"/>
              </a:rPr>
              <a:t>部署の公務員は　他人の人権を侵犯すること</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外国人在留支援センター（東京四谷タワー）の　東京法務局人権擁護部　　課長佐藤　要は在日外国人人権侵犯相談の時、違法者を保護するために　不受理の決定を決めて　</a:t>
            </a:r>
            <a:r>
              <a:rPr kumimoji="1" lang="en-US" altLang="ja-JP" dirty="0">
                <a:latin typeface="MS Mincho" panose="02020609040205080304" pitchFamily="49" charset="-128"/>
                <a:ea typeface="MS Mincho" panose="02020609040205080304" pitchFamily="49" charset="-128"/>
              </a:rPr>
              <a:t>110</a:t>
            </a:r>
            <a:r>
              <a:rPr kumimoji="1" lang="ja-JP" altLang="en-US" dirty="0">
                <a:latin typeface="MS Mincho" panose="02020609040205080304" pitchFamily="49" charset="-128"/>
                <a:ea typeface="MS Mincho" panose="02020609040205080304" pitchFamily="49" charset="-128"/>
              </a:rPr>
              <a:t>番へ通報して　警察官に虚偽告訴をやった。</a:t>
            </a:r>
            <a:endParaRPr kumimoji="1" lang="en-US" altLang="ja-JP" dirty="0">
              <a:latin typeface="MS Mincho" panose="02020609040205080304" pitchFamily="49" charset="-128"/>
              <a:ea typeface="MS Mincho" panose="02020609040205080304" pitchFamily="49" charset="-128"/>
            </a:endParaRP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50</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公益通報：人事院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51</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被害通報：警察庁、警視庁、警察署</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52</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ctrTitle"/>
          </p:nvPr>
        </p:nvSpPr>
        <p:spPr/>
        <p:txBody>
          <a:bodyPr/>
          <a:lstStyle/>
          <a:p>
            <a:r>
              <a:rPr lang="ja-JP" altLang="en-US" dirty="0"/>
              <a:t>社会文明・信用</a:t>
            </a:r>
          </a:p>
        </p:txBody>
      </p:sp>
      <p:sp>
        <p:nvSpPr>
          <p:cNvPr id="2" name="字幕 1">
            <a:extLst>
              <a:ext uri="{FF2B5EF4-FFF2-40B4-BE49-F238E27FC236}">
                <a16:creationId xmlns:a16="http://schemas.microsoft.com/office/drawing/2014/main" id="{90DFA6D8-9E58-2C7D-EF02-A7AB8CCD67CD}"/>
              </a:ext>
            </a:extLst>
          </p:cNvPr>
          <p:cNvSpPr>
            <a:spLocks noGrp="1"/>
          </p:cNvSpPr>
          <p:nvPr>
            <p:ph type="subTitle" idx="4"/>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53</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公務員職権濫用</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国税と地方税の徴収</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ビジネス契約詐欺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みずほ銀行システム開発事件</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Tree>
    <p:extLst>
      <p:ext uri="{BB962C8B-B14F-4D97-AF65-F5344CB8AC3E}">
        <p14:creationId xmlns:p14="http://schemas.microsoft.com/office/powerpoint/2010/main" val="4214963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6" name="对话气泡: 圆角矩形 5">
            <a:extLst>
              <a:ext uri="{FF2B5EF4-FFF2-40B4-BE49-F238E27FC236}">
                <a16:creationId xmlns:a16="http://schemas.microsoft.com/office/drawing/2014/main" id="{72679369-A4BE-F9B0-51B9-6EA0F578C96F}"/>
              </a:ext>
            </a:extLst>
          </p:cNvPr>
          <p:cNvSpPr/>
          <p:nvPr/>
        </p:nvSpPr>
        <p:spPr>
          <a:xfrm>
            <a:off x="2157413" y="842963"/>
            <a:ext cx="2814637" cy="742950"/>
          </a:xfrm>
          <a:prstGeom prst="wedgeRoundRectCallout">
            <a:avLst>
              <a:gd name="adj1" fmla="val -70579"/>
              <a:gd name="adj2" fmla="val -35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証拠整理中</a:t>
            </a:r>
            <a:endParaRPr lang="zh-CN" altLang="en-US" dirty="0"/>
          </a:p>
        </p:txBody>
      </p:sp>
    </p:spTree>
    <p:extLst>
      <p:ext uri="{BB962C8B-B14F-4D97-AF65-F5344CB8AC3E}">
        <p14:creationId xmlns:p14="http://schemas.microsoft.com/office/powerpoint/2010/main" val="3455971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国債</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Tree>
    <p:extLst>
      <p:ext uri="{BB962C8B-B14F-4D97-AF65-F5344CB8AC3E}">
        <p14:creationId xmlns:p14="http://schemas.microsoft.com/office/powerpoint/2010/main" val="18304823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ctrTitle"/>
          </p:nvPr>
        </p:nvSpPr>
        <p:spPr/>
        <p:txBody>
          <a:bodyPr/>
          <a:lstStyle/>
          <a:p>
            <a:r>
              <a:rPr lang="ja-JP" altLang="en-US" dirty="0"/>
              <a:t>教育・就職</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subTitle" idx="4"/>
          </p:nvPr>
        </p:nvSpPr>
        <p:spPr>
          <a:xfrm>
            <a:off x="2012017" y="3857626"/>
            <a:ext cx="8167963" cy="369332"/>
          </a:xfrm>
        </p:spPr>
        <p:txBody>
          <a:bodyPr/>
          <a:lstStyle/>
          <a:p>
            <a:r>
              <a:rPr lang="ja-JP" altLang="en-US" dirty="0"/>
              <a:t>課題及び解消対策</a:t>
            </a:r>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日本の大学進学率は　今　５４％だけである。</a:t>
            </a:r>
            <a:endParaRPr kumimoji="1" lang="en-US" altLang="ja-JP" dirty="0"/>
          </a:p>
          <a:p>
            <a:r>
              <a:rPr kumimoji="1" lang="ja-JP" altLang="en-US" dirty="0"/>
              <a:t>先進国より　たいへん低いである。</a:t>
            </a:r>
            <a:endParaRPr kumimoji="1" lang="en-US" altLang="ja-JP" dirty="0"/>
          </a:p>
          <a:p>
            <a:r>
              <a:rPr kumimoji="1" lang="ja-JP" altLang="en-US" dirty="0"/>
              <a:t>世界の第</a:t>
            </a:r>
            <a:r>
              <a:rPr kumimoji="1" lang="en-US" altLang="ja-JP" dirty="0"/>
              <a:t>40</a:t>
            </a:r>
            <a:r>
              <a:rPr kumimoji="1" lang="ja-JP" altLang="en-US" dirty="0"/>
              <a:t>名ぐらいである。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pic>
        <p:nvPicPr>
          <p:cNvPr id="3" name="图片 2">
            <a:extLst>
              <a:ext uri="{FF2B5EF4-FFF2-40B4-BE49-F238E27FC236}">
                <a16:creationId xmlns:a16="http://schemas.microsoft.com/office/drawing/2014/main" id="{8243836E-7FA3-94F8-62FC-4964B9572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165" y="557909"/>
            <a:ext cx="4080510" cy="22414230"/>
          </a:xfrm>
          <a:prstGeom prst="rect">
            <a:avLst/>
          </a:prstGeom>
        </p:spPr>
      </p:pic>
    </p:spTree>
    <p:extLst>
      <p:ext uri="{BB962C8B-B14F-4D97-AF65-F5344CB8AC3E}">
        <p14:creationId xmlns:p14="http://schemas.microsoft.com/office/powerpoint/2010/main" val="97125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ctrTitle"/>
          </p:nvPr>
        </p:nvSpPr>
        <p:spPr/>
        <p:txBody>
          <a:bodyPr/>
          <a:lstStyle/>
          <a:p>
            <a:r>
              <a:rPr lang="ja-JP" altLang="en-US" dirty="0"/>
              <a:t>組織改革・職務評価・職位異動</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subTitle" idx="4"/>
          </p:nvPr>
        </p:nvSpPr>
        <p:spPr/>
        <p:txBody>
          <a:bodyPr/>
          <a:lstStyle/>
          <a:p>
            <a:r>
              <a:rPr lang="ja-JP" altLang="en-US" dirty="0"/>
              <a:t>課題及び解消対策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6"/>
          </p:nvPr>
        </p:nvSpPr>
        <p:spPr/>
        <p:txBody>
          <a:bodyPr/>
          <a:lstStyle/>
          <a:p>
            <a:fld id="{713B4140-00FC-40DA-9F36-D61EB3114A0A}" type="datetime1">
              <a:rPr lang="zh-CN" altLang="en-US" smtClean="0"/>
              <a:t>2022/9/9</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4" y="557909"/>
            <a:ext cx="5613170" cy="415498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ü"/>
            </a:pPr>
            <a:r>
              <a:rPr kumimoji="1" lang="ja-JP" altLang="en-US" dirty="0"/>
              <a:t>各学校は　各自のシステムを構築している。</a:t>
            </a:r>
            <a:endParaRPr kumimoji="1" lang="en-US" altLang="ja-JP" dirty="0"/>
          </a:p>
          <a:p>
            <a:pPr marL="800100" lvl="1" indent="-342900">
              <a:buFont typeface="Wingdings" panose="05000000000000000000" pitchFamily="2" charset="2"/>
              <a:buChar char="ü"/>
            </a:pPr>
            <a:r>
              <a:rPr kumimoji="1" lang="ja-JP" altLang="en-US" dirty="0"/>
              <a:t>端末は　個人負担である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pPr marL="800100" lvl="1" indent="-342900">
              <a:buFont typeface="Wingdings" panose="05000000000000000000" pitchFamily="2" charset="2"/>
              <a:buChar char="q"/>
            </a:pPr>
            <a:r>
              <a:rPr kumimoji="1" lang="ja-JP" altLang="en-US" dirty="0"/>
              <a:t>コストは高い</a:t>
            </a:r>
            <a:endParaRPr kumimoji="1" lang="en-US" altLang="ja-JP" dirty="0"/>
          </a:p>
          <a:p>
            <a:pPr marL="342900" indent="-342900">
              <a:buFont typeface="Wingdings" panose="05000000000000000000" pitchFamily="2" charset="2"/>
              <a:buChar char="l"/>
            </a:pPr>
            <a:r>
              <a:rPr kumimoji="1" lang="ja-JP" altLang="en-US" dirty="0"/>
              <a:t>対策</a:t>
            </a:r>
            <a:endParaRPr kumimoji="1" lang="en-US" altLang="ja-JP" dirty="0"/>
          </a:p>
          <a:p>
            <a:pPr marL="800100" lvl="1" indent="-342900">
              <a:buFont typeface="Wingdings" panose="05000000000000000000" pitchFamily="2" charset="2"/>
              <a:buChar char="v"/>
            </a:pPr>
            <a:r>
              <a:rPr kumimoji="1" lang="ja-JP" altLang="en-US" dirty="0"/>
              <a:t>統一校務システム</a:t>
            </a:r>
            <a:endParaRPr kumimoji="1" lang="en-US" altLang="ja-JP" dirty="0"/>
          </a:p>
          <a:p>
            <a:pPr marL="800100" lvl="1" indent="-342900">
              <a:buFont typeface="Wingdings" panose="05000000000000000000" pitchFamily="2" charset="2"/>
              <a:buChar char="v"/>
            </a:pPr>
            <a:r>
              <a:rPr kumimoji="1" lang="ja-JP" altLang="en-US" dirty="0"/>
              <a:t>端末などはリース</a:t>
            </a:r>
            <a:endParaRPr kumimoji="1" lang="en-US" altLang="ja-JP" dirty="0"/>
          </a:p>
          <a:p>
            <a:pPr marL="800100" lvl="1" indent="-342900">
              <a:buFont typeface="Wingdings" panose="05000000000000000000" pitchFamily="2" charset="2"/>
              <a:buChar char="v"/>
            </a:pPr>
            <a:r>
              <a:rPr kumimoji="1" lang="en-US" altLang="ja-JP" dirty="0"/>
              <a:t>ICT</a:t>
            </a:r>
            <a:r>
              <a:rPr kumimoji="1" lang="zh-CN" altLang="en-US" dirty="0"/>
              <a:t>教育</a:t>
            </a:r>
            <a:r>
              <a:rPr kumimoji="1" lang="ja-JP" altLang="en-US" dirty="0"/>
              <a:t>と設備保守などの</a:t>
            </a:r>
            <a:r>
              <a:rPr kumimoji="1" lang="zh-CN" altLang="en-US" dirty="0"/>
              <a:t>支援</a:t>
            </a:r>
            <a:r>
              <a:rPr kumimoji="1" lang="ja-JP" altLang="en-US" dirty="0"/>
              <a:t>部隊を構築する</a:t>
            </a:r>
            <a:endParaRPr kumimoji="1" lang="en-US" altLang="ja-JP" dirty="0"/>
          </a:p>
          <a:p>
            <a:pPr marL="800100" lvl="1" indent="-342900">
              <a:buFont typeface="Wingdings" panose="05000000000000000000" pitchFamily="2" charset="2"/>
              <a:buChar char="v"/>
            </a:pP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p:txBody>
          <a:bodyPr/>
          <a:lstStyle/>
          <a:p>
            <a:r>
              <a:rPr lang="ja-JP" altLang="en-US" dirty="0"/>
              <a:t>学生の部活</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対策：社会化運営（カンタン）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運営者</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資金調達</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2022/9/9</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Tree>
    <p:extLst>
      <p:ext uri="{BB962C8B-B14F-4D97-AF65-F5344CB8AC3E}">
        <p14:creationId xmlns:p14="http://schemas.microsoft.com/office/powerpoint/2010/main" val="29509287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ハローワーク改革</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8"/>
            <a:ext cx="11540249" cy="2954655"/>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就職支援職員課題解消意識と能力不足</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職業訓練施設・教員不足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リスク</a:t>
            </a:r>
            <a:endParaRPr lang="en-US" altLang="ja-JP"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a:t>
            </a:r>
            <a:endParaRPr lang="en-US" altLang="ja-JP"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ctrTitle"/>
          </p:nvPr>
        </p:nvSpPr>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subTitle" idx="4"/>
          </p:nvPr>
        </p:nvSpPr>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6"/>
          </p:nvPr>
        </p:nvSpPr>
        <p:spPr/>
        <p:txBody>
          <a:bodyPr/>
          <a:lstStyle/>
          <a:p>
            <a:fld id="{713B4140-00FC-40DA-9F36-D61EB3114A0A}" type="datetime1">
              <a:rPr lang="zh-CN" altLang="en-US" smtClean="0"/>
              <a:t>2022/9/9</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63</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教育</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a:xfrm>
            <a:off x="316983" y="557909"/>
            <a:ext cx="11540249" cy="2215991"/>
          </a:xfrm>
        </p:spPr>
        <p:txBody>
          <a:bodyPr/>
          <a:lstStyle/>
          <a:p>
            <a:r>
              <a:rPr lang="ja-JP" altLang="en-US" dirty="0">
                <a:solidFill>
                  <a:srgbClr val="FF0000"/>
                </a:solidFill>
              </a:rPr>
              <a:t>国立・公立</a:t>
            </a:r>
            <a:r>
              <a:rPr lang="ja-JP" altLang="en-US" dirty="0"/>
              <a:t>学校教育は　高校まで　無料化になる</a:t>
            </a:r>
            <a:endParaRPr lang="en-US" altLang="ja-JP" dirty="0"/>
          </a:p>
          <a:p>
            <a:endParaRPr lang="en-US" altLang="zh-CN" dirty="0"/>
          </a:p>
          <a:p>
            <a:r>
              <a:rPr lang="ja-JP" altLang="en-US" dirty="0"/>
              <a:t>高等教育は　教育ローンを支援し　ローンの返済完了まで　就職を支援する。</a:t>
            </a:r>
            <a:endParaRPr lang="en-US" altLang="ja-JP" dirty="0"/>
          </a:p>
          <a:p>
            <a:r>
              <a:rPr lang="ja-JP" altLang="en-US" dirty="0"/>
              <a:t>支援制度：</a:t>
            </a:r>
            <a:endParaRPr lang="en-US" altLang="ja-JP" dirty="0"/>
          </a:p>
          <a:p>
            <a:endParaRPr lang="en-US" altLang="zh-CN"/>
          </a:p>
          <a:p>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2022/9/9</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Tree>
    <p:extLst>
      <p:ext uri="{BB962C8B-B14F-4D97-AF65-F5344CB8AC3E}">
        <p14:creationId xmlns:p14="http://schemas.microsoft.com/office/powerpoint/2010/main" val="2097552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2022/9/9</a:t>
            </a:fld>
            <a:endParaRPr lang="en-US"/>
          </a:p>
        </p:txBody>
      </p:sp>
    </p:spTree>
    <p:extLst>
      <p:ext uri="{BB962C8B-B14F-4D97-AF65-F5344CB8AC3E}">
        <p14:creationId xmlns:p14="http://schemas.microsoft.com/office/powerpoint/2010/main" val="38842773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ctrTitle"/>
          </p:nvPr>
        </p:nvSpPr>
        <p:spPr>
          <a:xfrm>
            <a:off x="717177" y="2078863"/>
            <a:ext cx="10757646" cy="738664"/>
          </a:xfrm>
        </p:spPr>
        <p:txBody>
          <a:bodyPr/>
          <a:lstStyle/>
          <a:p>
            <a:r>
              <a:rPr lang="ja-JP" altLang="en-US" dirty="0"/>
              <a:t>社会保障制度</a:t>
            </a:r>
          </a:p>
        </p:txBody>
      </p:sp>
      <p:sp>
        <p:nvSpPr>
          <p:cNvPr id="2" name="字幕 1">
            <a:extLst>
              <a:ext uri="{FF2B5EF4-FFF2-40B4-BE49-F238E27FC236}">
                <a16:creationId xmlns:a16="http://schemas.microsoft.com/office/drawing/2014/main" id="{543CFCE4-E4BD-857F-BDEE-D244F1EBD6EA}"/>
              </a:ext>
            </a:extLst>
          </p:cNvPr>
          <p:cNvSpPr>
            <a:spLocks noGrp="1"/>
          </p:cNvSpPr>
          <p:nvPr>
            <p:ph type="subTitle" idx="4"/>
          </p:nvPr>
        </p:nvSpPr>
        <p:spPr/>
        <p:txBody>
          <a:bodyPr/>
          <a:lstStyle/>
          <a:p>
            <a:r>
              <a:rPr lang="ja-JP" altLang="en-US" dirty="0"/>
              <a:t>生活支援・医療・介護</a:t>
            </a:r>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AE54B2DE-288F-6648-2AB4-4035B8CB1E39}"/>
              </a:ext>
            </a:extLst>
          </p:cNvPr>
          <p:cNvSpPr>
            <a:spLocks noGrp="1"/>
          </p:cNvSpPr>
          <p:nvPr>
            <p:ph type="title"/>
          </p:nvPr>
        </p:nvSpPr>
        <p:spPr>
          <a:xfrm>
            <a:off x="316983" y="-16805"/>
            <a:ext cx="11540249" cy="492443"/>
          </a:xfrm>
        </p:spPr>
        <p:txBody>
          <a:bodyPr/>
          <a:lstStyle/>
          <a:p>
            <a:r>
              <a:rPr lang="ja-JP" altLang="en-US" dirty="0"/>
              <a:t>生活支援</a:t>
            </a:r>
            <a:endParaRPr lang="en-US" dirty="0"/>
          </a:p>
        </p:txBody>
      </p:sp>
      <p:sp>
        <p:nvSpPr>
          <p:cNvPr id="9" name="文本占位符 8">
            <a:extLst>
              <a:ext uri="{FF2B5EF4-FFF2-40B4-BE49-F238E27FC236}">
                <a16:creationId xmlns:a16="http://schemas.microsoft.com/office/drawing/2014/main" id="{EEF58881-2341-DA2D-9A21-1C363CA3F94A}"/>
              </a:ext>
            </a:extLst>
          </p:cNvPr>
          <p:cNvSpPr>
            <a:spLocks noGrp="1"/>
          </p:cNvSpPr>
          <p:nvPr>
            <p:ph type="body" idx="1"/>
          </p:nvPr>
        </p:nvSpPr>
        <p:spPr>
          <a:xfrm>
            <a:off x="316983" y="557909"/>
            <a:ext cx="11540249" cy="2123658"/>
          </a:xfrm>
        </p:spPr>
        <p:txBody>
          <a:bodyPr/>
          <a:lstStyle/>
          <a:p>
            <a:r>
              <a:rPr lang="ja-JP" altLang="en-US" dirty="0"/>
              <a:t>現象</a:t>
            </a:r>
            <a:endParaRPr lang="en-US" altLang="ja-JP" dirty="0"/>
          </a:p>
          <a:p>
            <a:endParaRPr lang="en-US" dirty="0"/>
          </a:p>
          <a:p>
            <a:r>
              <a:rPr lang="ja-JP" altLang="en-US" dirty="0"/>
              <a:t>リスク</a:t>
            </a:r>
            <a:endParaRPr lang="en-US" altLang="ja-JP" dirty="0"/>
          </a:p>
          <a:p>
            <a:endParaRPr lang="en-US" dirty="0"/>
          </a:p>
          <a:p>
            <a:r>
              <a:rPr lang="ja-JP" altLang="en-US" dirty="0"/>
              <a:t>対策</a:t>
            </a:r>
            <a:endParaRPr lang="en-US" altLang="ja-JP" dirty="0"/>
          </a:p>
          <a:p>
            <a:pPr marL="800100" lvl="1" indent="-342900">
              <a:buFont typeface="Wingdings" panose="05000000000000000000" pitchFamily="2" charset="2"/>
              <a:buChar char="v"/>
            </a:pPr>
            <a:r>
              <a:rPr lang="ja-JP" altLang="en-US" dirty="0"/>
              <a:t>就職支援</a:t>
            </a:r>
            <a:endParaRPr lang="en-US" dirty="0"/>
          </a:p>
        </p:txBody>
      </p:sp>
      <p:sp>
        <p:nvSpPr>
          <p:cNvPr id="4" name="日期占位符 3">
            <a:extLst>
              <a:ext uri="{FF2B5EF4-FFF2-40B4-BE49-F238E27FC236}">
                <a16:creationId xmlns:a16="http://schemas.microsoft.com/office/drawing/2014/main" id="{2EFF5034-40D9-8ACF-137B-EBF813927054}"/>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灯片编号占位符 4">
            <a:extLst>
              <a:ext uri="{FF2B5EF4-FFF2-40B4-BE49-F238E27FC236}">
                <a16:creationId xmlns:a16="http://schemas.microsoft.com/office/drawing/2014/main" id="{17DC0ACD-A24E-D49F-A4AA-DED94A18C02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Tree>
    <p:extLst>
      <p:ext uri="{BB962C8B-B14F-4D97-AF65-F5344CB8AC3E}">
        <p14:creationId xmlns:p14="http://schemas.microsoft.com/office/powerpoint/2010/main" val="808120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lang="en-US" dirty="0"/>
          </a:p>
          <a:p>
            <a:pPr marL="342900" indent="-342900">
              <a:buFont typeface="Wingdings" panose="05000000000000000000" pitchFamily="2" charset="2"/>
              <a:buChar char="l"/>
            </a:pPr>
            <a:r>
              <a:rPr kumimoji="1" lang="ja-JP" altLang="en-US" dirty="0"/>
              <a:t>リスク</a:t>
            </a:r>
            <a:endParaRPr kumimoji="1" lang="en-US" altLang="ja-JP" dirty="0"/>
          </a:p>
          <a:p>
            <a:endParaRPr lang="en-US" dirty="0"/>
          </a:p>
          <a:p>
            <a:pPr marL="342900" indent="-342900">
              <a:buFont typeface="Wingdings" panose="05000000000000000000" pitchFamily="2" charset="2"/>
              <a:buChar char="l"/>
            </a:pPr>
            <a:r>
              <a:rPr kumimoji="1" lang="ja-JP" altLang="en-US" dirty="0"/>
              <a:t>対策</a:t>
            </a:r>
            <a:endParaRPr kumimoji="1"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2022/9/9</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pPr marL="342900" indent="-342900">
              <a:buFont typeface="Wingdings" panose="05000000000000000000" pitchFamily="2" charset="2"/>
              <a:buChar char="l"/>
            </a:pPr>
            <a:endParaRPr kumimoji="1" lang="en-US" altLang="ja-JP" dirty="0"/>
          </a:p>
          <a:p>
            <a:pPr marL="342900" indent="-342900">
              <a:buFont typeface="Wingdings" panose="05000000000000000000" pitchFamily="2" charset="2"/>
              <a:buChar char="l"/>
            </a:pPr>
            <a:r>
              <a:rPr kumimoji="1" lang="ja-JP" altLang="en-US" dirty="0"/>
              <a:t>対策</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告発メールアドレスをホームページに公開します。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2022/9/9</a:t>
            </a:fld>
            <a:endParaRPr lang="en-US"/>
          </a:p>
        </p:txBody>
      </p:sp>
    </p:spTree>
    <p:extLst>
      <p:ext uri="{BB962C8B-B14F-4D97-AF65-F5344CB8AC3E}">
        <p14:creationId xmlns:p14="http://schemas.microsoft.com/office/powerpoint/2010/main" val="22873406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ctrTitle"/>
          </p:nvPr>
        </p:nvSpPr>
        <p:spPr/>
        <p:txBody>
          <a:bodyPr/>
          <a:lstStyle/>
          <a:p>
            <a:r>
              <a:rPr lang="ja-JP" altLang="en-US" dirty="0"/>
              <a:t>その他</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subTitle" idx="4"/>
          </p:nvPr>
        </p:nvSpPr>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6"/>
          </p:nvPr>
        </p:nvSpPr>
        <p:spPr/>
        <p:txBody>
          <a:bodyPr/>
          <a:lstStyle/>
          <a:p>
            <a:fld id="{713B4140-00FC-40DA-9F36-D61EB3114A0A}" type="datetime1">
              <a:rPr lang="zh-CN" altLang="en-US" smtClean="0"/>
              <a:t>2022/9/9</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1793824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30138129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30566523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lang="ja-JP" altLang="en-US" dirty="0"/>
              <a:t>支援ガイド</a:t>
            </a:r>
          </a:p>
          <a:p>
            <a:r>
              <a:rPr lang="ja-JP" altLang="en-US" dirty="0"/>
              <a:t>ルール：早速な自立になるために　不必要なイベントをコントロールして　全力な　日本語を勉強すること</a:t>
            </a:r>
          </a:p>
          <a:p>
            <a:r>
              <a:rPr lang="ja-JP" altLang="en-US" dirty="0"/>
              <a:t>必要な支援資料：</a:t>
            </a:r>
          </a:p>
          <a:p>
            <a:r>
              <a:rPr lang="ja-JP" altLang="en-US" dirty="0"/>
              <a:t>自習できる日本語勉強サイト</a:t>
            </a:r>
          </a:p>
          <a:p>
            <a:r>
              <a:rPr lang="en-US" altLang="ja-JP" dirty="0"/>
              <a:t>--</a:t>
            </a:r>
            <a:r>
              <a:rPr lang="ja-JP" altLang="en-US" dirty="0"/>
              <a:t>　日本語講座（ウクライナ語で発音をメモする）</a:t>
            </a:r>
          </a:p>
          <a:p>
            <a:r>
              <a:rPr lang="en-US" altLang="ja-JP" dirty="0"/>
              <a:t>--</a:t>
            </a:r>
            <a:r>
              <a:rPr lang="ja-JP" altLang="en-US" dirty="0"/>
              <a:t>　</a:t>
            </a:r>
            <a:r>
              <a:rPr lang="en-US" altLang="ja-JP" dirty="0"/>
              <a:t>MP3</a:t>
            </a:r>
            <a:r>
              <a:rPr lang="ja-JP" altLang="en-US" dirty="0"/>
              <a:t>　　</a:t>
            </a:r>
          </a:p>
          <a:p>
            <a:endParaRPr lang="ja-JP" altLang="en-US" dirty="0"/>
          </a:p>
          <a:p>
            <a:r>
              <a:rPr lang="ja-JP" altLang="en-US" dirty="0"/>
              <a:t>すぐ自立できる正規仕事：スーパーマーケットの商品の準備・整理、事務所の清掃</a:t>
            </a:r>
          </a:p>
          <a:p>
            <a:pPr marL="342900" indent="-342900">
              <a:buFont typeface="Wingdings" panose="05000000000000000000" pitchFamily="2" charset="2"/>
              <a:buChar char="l"/>
            </a:pPr>
            <a:r>
              <a:rPr lang="ja-JP" altLang="en-US" dirty="0"/>
              <a:t>支援プロセス</a:t>
            </a:r>
          </a:p>
          <a:p>
            <a:r>
              <a:rPr lang="ja-JP" altLang="en-US" dirty="0"/>
              <a:t>第１週：政府手続き紹介、チェックリストを説明、日本語基本発音の勉強支援、日本生活の支援</a:t>
            </a:r>
          </a:p>
          <a:p>
            <a:r>
              <a:rPr lang="ja-JP" altLang="en-US" dirty="0"/>
              <a:t>第２週～第３週：可能の仕事の紹介・面談</a:t>
            </a:r>
          </a:p>
          <a:p>
            <a:r>
              <a:rPr lang="ja-JP" altLang="en-US"/>
              <a:t>第４週：就労</a:t>
            </a:r>
            <a:r>
              <a:rPr lang="ja-JP" altLang="en-US" dirty="0"/>
              <a:t>資格</a:t>
            </a:r>
            <a:r>
              <a:rPr lang="ja-JP" altLang="en-US"/>
              <a:t>へ変更、長期</a:t>
            </a:r>
            <a:r>
              <a:rPr lang="ja-JP" altLang="en-US" dirty="0"/>
              <a:t>賃貸住宅の契約</a:t>
            </a: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Tree>
    <p:extLst>
      <p:ext uri="{BB962C8B-B14F-4D97-AF65-F5344CB8AC3E}">
        <p14:creationId xmlns:p14="http://schemas.microsoft.com/office/powerpoint/2010/main" val="33812846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t>来日のウクライナ人とは</a:t>
            </a:r>
          </a:p>
          <a:p>
            <a:r>
              <a:rPr lang="ja-JP" altLang="en-US" dirty="0"/>
              <a:t>政治と関係がない来日の普通のウクライナ人は　難民・準難民ではない。日本国にとって　労働者だと思う。</a:t>
            </a:r>
          </a:p>
          <a:p>
            <a:pPr marL="342900" indent="-342900">
              <a:buFont typeface="Wingdings" panose="05000000000000000000" pitchFamily="2" charset="2"/>
              <a:buChar char="l"/>
            </a:pPr>
            <a:r>
              <a:rPr lang="ja-JP" altLang="en-US" dirty="0"/>
              <a:t>来日のウクライナ人の自立</a:t>
            </a:r>
          </a:p>
          <a:p>
            <a:r>
              <a:rPr lang="ja-JP" altLang="en-US" dirty="0"/>
              <a:t>日本語を勉強できる、就職できる</a:t>
            </a:r>
          </a:p>
          <a:p>
            <a:pPr marL="342900" indent="-342900">
              <a:buFont typeface="Wingdings" panose="05000000000000000000" pitchFamily="2" charset="2"/>
              <a:buChar char="l"/>
            </a:pPr>
            <a:r>
              <a:rPr lang="ja-JP" altLang="en-US" dirty="0"/>
              <a:t>管理チーム：省庁支援管理リーダー、地方自治体支援リーダー</a:t>
            </a:r>
          </a:p>
          <a:p>
            <a:pPr marL="342900" indent="-342900">
              <a:buFont typeface="Wingdings" panose="05000000000000000000" pitchFamily="2" charset="2"/>
              <a:buChar char="l"/>
            </a:pPr>
            <a:r>
              <a:rPr lang="ja-JP" altLang="en-US" dirty="0"/>
              <a:t>支援チーム：地方自治体支援リーダー、地方自治体支援メンバー</a:t>
            </a:r>
          </a:p>
          <a:p>
            <a:pPr marL="342900" indent="-342900">
              <a:buFont typeface="Wingdings" panose="05000000000000000000" pitchFamily="2" charset="2"/>
              <a:buChar char="l"/>
            </a:pPr>
            <a:r>
              <a:rPr lang="ja-JP" altLang="en-US" dirty="0"/>
              <a:t>サポート：生活支援方、教育支援方、住宅支援方、仕事支援方</a:t>
            </a:r>
          </a:p>
          <a:p>
            <a:pPr marL="342900" indent="-342900">
              <a:buFont typeface="Wingdings" panose="05000000000000000000" pitchFamily="2" charset="2"/>
              <a:buChar char="l"/>
            </a:pP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6973573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highlight>
                  <a:srgbClr val="00FF00"/>
                </a:highlight>
                <a:latin typeface="MS Mincho" panose="02020609040205080304" pitchFamily="49" charset="-128"/>
                <a:ea typeface="MS Mincho" panose="02020609040205080304" pitchFamily="49" charset="-128"/>
              </a:rPr>
              <a:t>Objectives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分野サービス：社会保障</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２０３０の日本</a:t>
            </a:r>
            <a:endParaRPr lang="en-US" altLang="ja-JP" sz="2400" dirty="0">
              <a:highlight>
                <a:srgbClr val="00FF00"/>
              </a:highlight>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行政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インフラ</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科学研究</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農業</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交通</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経済</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ü"/>
            </a:pPr>
            <a:endParaRPr lang="en-US" altLang="ja-JP" sz="22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中間目標</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2023</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2025</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2027</a:t>
            </a:r>
            <a:r>
              <a:rPr lang="ja-JP" altLang="en-US" sz="2200" dirty="0">
                <a:latin typeface="MS Mincho" panose="02020609040205080304" pitchFamily="49" charset="-128"/>
                <a:ea typeface="MS Mincho" panose="02020609040205080304" pitchFamily="49" charset="-128"/>
              </a:rPr>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75</a:t>
            </a:fld>
            <a:r>
              <a:rPr lang="ja-JP" altLang="en-US" spc="-45" dirty="0"/>
              <a:t>　</a:t>
            </a:r>
            <a:r>
              <a:rPr spc="-5" dirty="0"/>
              <a:t>-</a:t>
            </a:r>
          </a:p>
        </p:txBody>
      </p:sp>
    </p:spTree>
    <p:extLst>
      <p:ext uri="{BB962C8B-B14F-4D97-AF65-F5344CB8AC3E}">
        <p14:creationId xmlns:p14="http://schemas.microsoft.com/office/powerpoint/2010/main" val="27706361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2022/9/9</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p:txBody>
          <a:bodyPr/>
          <a:lstStyle/>
          <a:p>
            <a:r>
              <a:rPr lang="ja-JP" altLang="en-US" dirty="0"/>
              <a:t>社会・経済の好循環</a:t>
            </a:r>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2022/9/9</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77</a:t>
            </a:fld>
            <a:r>
              <a:rPr spc="-45" dirty="0"/>
              <a:t> </a:t>
            </a:r>
            <a:r>
              <a:rPr spc="-5" dirty="0"/>
              <a:t>-</a:t>
            </a:r>
          </a:p>
        </p:txBody>
      </p:sp>
      <p:sp>
        <p:nvSpPr>
          <p:cNvPr id="5" name="文本框 4">
            <a:extLst>
              <a:ext uri="{FF2B5EF4-FFF2-40B4-BE49-F238E27FC236}">
                <a16:creationId xmlns:a16="http://schemas.microsoft.com/office/drawing/2014/main" id="{A4C876B1-3FFE-8566-A9EB-7E52E3BC1861}"/>
              </a:ext>
            </a:extLst>
          </p:cNvPr>
          <p:cNvSpPr txBox="1"/>
          <p:nvPr/>
        </p:nvSpPr>
        <p:spPr>
          <a:xfrm>
            <a:off x="5341356" y="2771775"/>
            <a:ext cx="1484089" cy="646331"/>
          </a:xfrm>
          <a:prstGeom prst="rect">
            <a:avLst/>
          </a:prstGeom>
          <a:noFill/>
          <a:ln>
            <a:solidFill>
              <a:schemeClr val="tx1"/>
            </a:solidFill>
          </a:ln>
        </p:spPr>
        <p:txBody>
          <a:bodyPr wrap="square" rtlCol="0">
            <a:spAutoFit/>
          </a:bodyPr>
          <a:lstStyle/>
          <a:p>
            <a:pPr algn="ctr"/>
            <a:r>
              <a:rPr lang="ja-JP" altLang="en-US" dirty="0"/>
              <a:t>人</a:t>
            </a:r>
            <a:endParaRPr lang="en-US" altLang="ja-JP" dirty="0"/>
          </a:p>
          <a:p>
            <a:pPr algn="ctr"/>
            <a:r>
              <a:rPr lang="ja-JP" altLang="en-US" dirty="0"/>
              <a:t>給料↑</a:t>
            </a:r>
            <a:endParaRPr lang="zh-CN" altLang="en-US" dirty="0"/>
          </a:p>
        </p:txBody>
      </p:sp>
      <p:sp>
        <p:nvSpPr>
          <p:cNvPr id="6" name="文本框 5">
            <a:extLst>
              <a:ext uri="{FF2B5EF4-FFF2-40B4-BE49-F238E27FC236}">
                <a16:creationId xmlns:a16="http://schemas.microsoft.com/office/drawing/2014/main" id="{4D37772F-B0B9-E3C3-68C2-D23BF39DD266}"/>
              </a:ext>
            </a:extLst>
          </p:cNvPr>
          <p:cNvSpPr txBox="1"/>
          <p:nvPr/>
        </p:nvSpPr>
        <p:spPr>
          <a:xfrm>
            <a:off x="8238481" y="909638"/>
            <a:ext cx="1415761" cy="646331"/>
          </a:xfrm>
          <a:prstGeom prst="rect">
            <a:avLst/>
          </a:prstGeom>
          <a:noFill/>
          <a:ln>
            <a:solidFill>
              <a:schemeClr val="tx1"/>
            </a:solidFill>
          </a:ln>
        </p:spPr>
        <p:txBody>
          <a:bodyPr wrap="square" rtlCol="0">
            <a:spAutoFit/>
          </a:bodyPr>
          <a:lstStyle/>
          <a:p>
            <a:pPr algn="ctr"/>
            <a:r>
              <a:rPr lang="ja-JP" altLang="en-US" dirty="0"/>
              <a:t>就職</a:t>
            </a:r>
            <a:endParaRPr lang="en-US" altLang="ja-JP" dirty="0"/>
          </a:p>
          <a:p>
            <a:pPr algn="ctr"/>
            <a:r>
              <a:rPr lang="ja-JP" altLang="en-US" dirty="0"/>
              <a:t>技能↑</a:t>
            </a:r>
            <a:endParaRPr lang="zh-CN" altLang="en-US" dirty="0"/>
          </a:p>
        </p:txBody>
      </p:sp>
      <p:cxnSp>
        <p:nvCxnSpPr>
          <p:cNvPr id="8" name="连接符: 肘形 7">
            <a:extLst>
              <a:ext uri="{FF2B5EF4-FFF2-40B4-BE49-F238E27FC236}">
                <a16:creationId xmlns:a16="http://schemas.microsoft.com/office/drawing/2014/main" id="{CB551727-2997-926F-E24C-0533F948A7AC}"/>
              </a:ext>
            </a:extLst>
          </p:cNvPr>
          <p:cNvCxnSpPr>
            <a:cxnSpLocks/>
            <a:stCxn id="5" idx="0"/>
            <a:endCxn id="6" idx="1"/>
          </p:cNvCxnSpPr>
          <p:nvPr/>
        </p:nvCxnSpPr>
        <p:spPr>
          <a:xfrm rot="5400000" flipH="1" flipV="1">
            <a:off x="6391456" y="924750"/>
            <a:ext cx="1538971" cy="21550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68E0A03-3328-3C2B-4ADF-F8DA91EBA506}"/>
              </a:ext>
            </a:extLst>
          </p:cNvPr>
          <p:cNvSpPr txBox="1"/>
          <p:nvPr/>
        </p:nvSpPr>
        <p:spPr>
          <a:xfrm>
            <a:off x="10423473" y="2771774"/>
            <a:ext cx="1415761" cy="646331"/>
          </a:xfrm>
          <a:prstGeom prst="rect">
            <a:avLst/>
          </a:prstGeom>
          <a:noFill/>
          <a:ln>
            <a:solidFill>
              <a:schemeClr val="tx1"/>
            </a:solidFill>
          </a:ln>
        </p:spPr>
        <p:txBody>
          <a:bodyPr wrap="square" rtlCol="0">
            <a:spAutoFit/>
          </a:bodyPr>
          <a:lstStyle/>
          <a:p>
            <a:pPr algn="ctr"/>
            <a:r>
              <a:rPr lang="ja-JP" altLang="en-US" dirty="0"/>
              <a:t>企業競争力</a:t>
            </a:r>
            <a:endParaRPr lang="en-US" altLang="ja-JP" dirty="0"/>
          </a:p>
          <a:p>
            <a:pPr algn="ctr"/>
            <a:r>
              <a:rPr lang="ja-JP" altLang="en-US" dirty="0"/>
              <a:t>生産性↑</a:t>
            </a:r>
            <a:endParaRPr lang="zh-CN" altLang="en-US" dirty="0"/>
          </a:p>
        </p:txBody>
      </p:sp>
      <p:cxnSp>
        <p:nvCxnSpPr>
          <p:cNvPr id="11" name="连接符: 肘形 10">
            <a:extLst>
              <a:ext uri="{FF2B5EF4-FFF2-40B4-BE49-F238E27FC236}">
                <a16:creationId xmlns:a16="http://schemas.microsoft.com/office/drawing/2014/main" id="{2673610F-D639-E27C-28DF-3FF87E226DA6}"/>
              </a:ext>
            </a:extLst>
          </p:cNvPr>
          <p:cNvCxnSpPr>
            <a:stCxn id="6" idx="3"/>
            <a:endCxn id="9" idx="0"/>
          </p:cNvCxnSpPr>
          <p:nvPr/>
        </p:nvCxnSpPr>
        <p:spPr>
          <a:xfrm>
            <a:off x="9654242" y="1232804"/>
            <a:ext cx="1477112" cy="15389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95D2C87-7E41-F99C-F7D4-C6335484B317}"/>
              </a:ext>
            </a:extLst>
          </p:cNvPr>
          <p:cNvSpPr txBox="1"/>
          <p:nvPr/>
        </p:nvSpPr>
        <p:spPr>
          <a:xfrm>
            <a:off x="8089826" y="5224461"/>
            <a:ext cx="1713071" cy="646330"/>
          </a:xfrm>
          <a:prstGeom prst="rect">
            <a:avLst/>
          </a:prstGeom>
          <a:noFill/>
          <a:ln>
            <a:solidFill>
              <a:schemeClr val="tx1"/>
            </a:solidFill>
          </a:ln>
        </p:spPr>
        <p:txBody>
          <a:bodyPr wrap="square" rtlCol="0">
            <a:noAutofit/>
          </a:bodyPr>
          <a:lstStyle/>
          <a:p>
            <a:pPr algn="ctr"/>
            <a:r>
              <a:rPr lang="ja-JP" altLang="en-US" dirty="0"/>
              <a:t>企業事業改善</a:t>
            </a:r>
            <a:endParaRPr lang="en-US" altLang="ja-JP" dirty="0"/>
          </a:p>
          <a:p>
            <a:pPr algn="ctr"/>
            <a:r>
              <a:rPr lang="ja-JP" altLang="en-US" dirty="0"/>
              <a:t>利益率↑</a:t>
            </a:r>
            <a:endParaRPr lang="zh-CN" altLang="en-US" dirty="0"/>
          </a:p>
        </p:txBody>
      </p:sp>
      <p:cxnSp>
        <p:nvCxnSpPr>
          <p:cNvPr id="13" name="连接符: 肘形 12">
            <a:extLst>
              <a:ext uri="{FF2B5EF4-FFF2-40B4-BE49-F238E27FC236}">
                <a16:creationId xmlns:a16="http://schemas.microsoft.com/office/drawing/2014/main" id="{6E9AE335-411B-D7FE-D725-C6866790BCF5}"/>
              </a:ext>
            </a:extLst>
          </p:cNvPr>
          <p:cNvCxnSpPr>
            <a:cxnSpLocks/>
            <a:stCxn id="9" idx="2"/>
            <a:endCxn id="12" idx="3"/>
          </p:cNvCxnSpPr>
          <p:nvPr/>
        </p:nvCxnSpPr>
        <p:spPr>
          <a:xfrm rot="5400000">
            <a:off x="9402366" y="3818637"/>
            <a:ext cx="2129521" cy="13284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917DD7D9-0551-2AA8-AB34-C1AC0214CADA}"/>
              </a:ext>
            </a:extLst>
          </p:cNvPr>
          <p:cNvCxnSpPr>
            <a:cxnSpLocks/>
            <a:stCxn id="12" idx="1"/>
            <a:endCxn id="5" idx="2"/>
          </p:cNvCxnSpPr>
          <p:nvPr/>
        </p:nvCxnSpPr>
        <p:spPr>
          <a:xfrm rot="10800000">
            <a:off x="6083402" y="3418106"/>
            <a:ext cx="2006425"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B9524F7-9F8B-7F17-813D-83BDB213C454}"/>
              </a:ext>
            </a:extLst>
          </p:cNvPr>
          <p:cNvSpPr txBox="1"/>
          <p:nvPr/>
        </p:nvSpPr>
        <p:spPr>
          <a:xfrm>
            <a:off x="2537758" y="904320"/>
            <a:ext cx="1484089" cy="646331"/>
          </a:xfrm>
          <a:prstGeom prst="rect">
            <a:avLst/>
          </a:prstGeom>
          <a:noFill/>
          <a:ln>
            <a:solidFill>
              <a:schemeClr val="tx1"/>
            </a:solidFill>
          </a:ln>
        </p:spPr>
        <p:txBody>
          <a:bodyPr wrap="square" rtlCol="0">
            <a:spAutoFit/>
          </a:bodyPr>
          <a:lstStyle/>
          <a:p>
            <a:pPr algn="ctr"/>
            <a:r>
              <a:rPr lang="ja-JP" altLang="en-US" dirty="0"/>
              <a:t>幸福</a:t>
            </a:r>
            <a:endParaRPr lang="en-US" altLang="ja-JP" dirty="0"/>
          </a:p>
          <a:p>
            <a:pPr algn="ctr"/>
            <a:r>
              <a:rPr lang="ja-JP" altLang="en-US" dirty="0"/>
              <a:t>社会保険↑</a:t>
            </a:r>
            <a:endParaRPr lang="zh-CN" altLang="en-US" dirty="0"/>
          </a:p>
        </p:txBody>
      </p:sp>
      <p:sp>
        <p:nvSpPr>
          <p:cNvPr id="24" name="文本框 23">
            <a:extLst>
              <a:ext uri="{FF2B5EF4-FFF2-40B4-BE49-F238E27FC236}">
                <a16:creationId xmlns:a16="http://schemas.microsoft.com/office/drawing/2014/main" id="{99A0B32D-32B5-A862-1670-CE32EC1C1DD0}"/>
              </a:ext>
            </a:extLst>
          </p:cNvPr>
          <p:cNvSpPr txBox="1"/>
          <p:nvPr/>
        </p:nvSpPr>
        <p:spPr>
          <a:xfrm>
            <a:off x="318601" y="2771773"/>
            <a:ext cx="1484089" cy="646331"/>
          </a:xfrm>
          <a:prstGeom prst="rect">
            <a:avLst/>
          </a:prstGeom>
          <a:noFill/>
          <a:ln>
            <a:solidFill>
              <a:schemeClr val="tx1"/>
            </a:solidFill>
          </a:ln>
        </p:spPr>
        <p:txBody>
          <a:bodyPr wrap="square" rtlCol="0">
            <a:spAutoFit/>
          </a:bodyPr>
          <a:lstStyle/>
          <a:p>
            <a:pPr algn="ctr"/>
            <a:r>
              <a:rPr lang="ja-JP" altLang="en-US" dirty="0"/>
              <a:t>家庭</a:t>
            </a:r>
            <a:endParaRPr lang="en-US" altLang="ja-JP" dirty="0"/>
          </a:p>
          <a:p>
            <a:pPr algn="ctr"/>
            <a:r>
              <a:rPr lang="ja-JP" altLang="en-US" dirty="0"/>
              <a:t>生育率↑</a:t>
            </a:r>
            <a:endParaRPr lang="zh-CN" altLang="en-US" dirty="0"/>
          </a:p>
        </p:txBody>
      </p:sp>
      <p:sp>
        <p:nvSpPr>
          <p:cNvPr id="25" name="文本框 24">
            <a:extLst>
              <a:ext uri="{FF2B5EF4-FFF2-40B4-BE49-F238E27FC236}">
                <a16:creationId xmlns:a16="http://schemas.microsoft.com/office/drawing/2014/main" id="{9293A72A-7664-7F5B-6B3D-267C6E0E29BC}"/>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投資</a:t>
            </a:r>
            <a:endParaRPr lang="en-US" altLang="ja-JP" dirty="0"/>
          </a:p>
          <a:p>
            <a:pPr algn="ctr"/>
            <a:r>
              <a:rPr lang="ja-JP" altLang="en-US" dirty="0"/>
              <a:t>資産・教育↑</a:t>
            </a:r>
            <a:endParaRPr lang="zh-CN" altLang="en-US" dirty="0"/>
          </a:p>
        </p:txBody>
      </p:sp>
      <p:cxnSp>
        <p:nvCxnSpPr>
          <p:cNvPr id="27" name="连接符: 肘形 26">
            <a:extLst>
              <a:ext uri="{FF2B5EF4-FFF2-40B4-BE49-F238E27FC236}">
                <a16:creationId xmlns:a16="http://schemas.microsoft.com/office/drawing/2014/main" id="{D4FA50AB-E6FE-C7AE-2700-C7542353ED23}"/>
              </a:ext>
            </a:extLst>
          </p:cNvPr>
          <p:cNvCxnSpPr>
            <a:stCxn id="5" idx="0"/>
            <a:endCxn id="23" idx="3"/>
          </p:cNvCxnSpPr>
          <p:nvPr/>
        </p:nvCxnSpPr>
        <p:spPr>
          <a:xfrm rot="16200000" flipV="1">
            <a:off x="4280480" y="968854"/>
            <a:ext cx="1544289" cy="20615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E03A1C96-F990-4902-B2E6-4E48ADEAEE45}"/>
              </a:ext>
            </a:extLst>
          </p:cNvPr>
          <p:cNvCxnSpPr>
            <a:cxnSpLocks/>
            <a:stCxn id="23" idx="1"/>
            <a:endCxn id="24" idx="0"/>
          </p:cNvCxnSpPr>
          <p:nvPr/>
        </p:nvCxnSpPr>
        <p:spPr>
          <a:xfrm rot="10800000" flipV="1">
            <a:off x="1060646" y="1227485"/>
            <a:ext cx="1477112" cy="15442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975613FE-09EE-2ACA-08C7-55002C83D969}"/>
              </a:ext>
            </a:extLst>
          </p:cNvPr>
          <p:cNvCxnSpPr>
            <a:cxnSpLocks/>
            <a:stCxn id="24" idx="2"/>
            <a:endCxn id="25" idx="1"/>
          </p:cNvCxnSpPr>
          <p:nvPr/>
        </p:nvCxnSpPr>
        <p:spPr>
          <a:xfrm rot="16200000" flipH="1">
            <a:off x="584643" y="3894107"/>
            <a:ext cx="212952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2DE824C1-CFCD-AA45-68F6-49E7D8F6AC69}"/>
              </a:ext>
            </a:extLst>
          </p:cNvPr>
          <p:cNvCxnSpPr>
            <a:cxnSpLocks/>
            <a:stCxn id="25" idx="3"/>
            <a:endCxn id="5" idx="2"/>
          </p:cNvCxnSpPr>
          <p:nvPr/>
        </p:nvCxnSpPr>
        <p:spPr>
          <a:xfrm flipV="1">
            <a:off x="4165743" y="3418106"/>
            <a:ext cx="1917658"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166A535-D72B-DF81-ADB8-BAC0536EB54F}"/>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社会</a:t>
            </a:r>
            <a:endParaRPr lang="zh-CN" altLang="en-US" sz="3200" dirty="0">
              <a:latin typeface="MS Mincho" panose="02020609040205080304" pitchFamily="49" charset="-128"/>
              <a:ea typeface="MS Mincho" panose="02020609040205080304" pitchFamily="49" charset="-128"/>
            </a:endParaRPr>
          </a:p>
        </p:txBody>
      </p:sp>
      <p:sp>
        <p:nvSpPr>
          <p:cNvPr id="39" name="文本框 38">
            <a:extLst>
              <a:ext uri="{FF2B5EF4-FFF2-40B4-BE49-F238E27FC236}">
                <a16:creationId xmlns:a16="http://schemas.microsoft.com/office/drawing/2014/main" id="{8C5B72FD-5C2B-E447-B817-17F9553C6C93}"/>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経済</a:t>
            </a:r>
            <a:endParaRPr lang="zh-CN" altLang="en-US" sz="3200" dirty="0">
              <a:latin typeface="MS Mincho" panose="02020609040205080304" pitchFamily="49" charset="-128"/>
              <a:ea typeface="MS Mincho" panose="02020609040205080304" pitchFamily="49" charset="-128"/>
            </a:endParaRPr>
          </a:p>
        </p:txBody>
      </p:sp>
      <p:sp>
        <p:nvSpPr>
          <p:cNvPr id="7" name="箭头: 上弧形 6">
            <a:extLst>
              <a:ext uri="{FF2B5EF4-FFF2-40B4-BE49-F238E27FC236}">
                <a16:creationId xmlns:a16="http://schemas.microsoft.com/office/drawing/2014/main" id="{9080C938-110E-0A9D-D55D-E70B88660E87}"/>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下弧形 9">
            <a:extLst>
              <a:ext uri="{FF2B5EF4-FFF2-40B4-BE49-F238E27FC236}">
                <a16:creationId xmlns:a16="http://schemas.microsoft.com/office/drawing/2014/main" id="{14F03472-1C68-A7F0-9BD8-164B808E1DD6}"/>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35131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貨幣（通貨）</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4062651"/>
          </a:xfrm>
        </p:spPr>
        <p:txBody>
          <a:bodyPr/>
          <a:lstStyle/>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通貨競争力（国民の資産価値の守り）</a:t>
            </a:r>
            <a:endParaRPr lang="en-US" altLang="ja-JP" sz="2400" dirty="0">
              <a:latin typeface="MS Mincho" panose="02020609040205080304" pitchFamily="49" charset="-128"/>
              <a:ea typeface="MS Mincho" panose="02020609040205080304" pitchFamily="49" charset="-128"/>
            </a:endParaRPr>
          </a:p>
          <a:p>
            <a:pPr lvl="1" indent="-4572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行政運営コスト削減</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公営事業収入強化、特に先端技術関連の国営企業の競争力・利益を強化</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税金確保</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インフラ投資</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（未来利益を取得するために）国民に投資ファンド専用の（固定利子・変動利子）国債を発行</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b="0" i="0" dirty="0">
                <a:solidFill>
                  <a:srgbClr val="4E4E4E"/>
                </a:solidFill>
                <a:effectLst/>
                <a:latin typeface="MS Mincho" panose="02020609040205080304" pitchFamily="49" charset="-128"/>
                <a:ea typeface="MS Mincho" panose="02020609040205080304" pitchFamily="49" charset="-128"/>
              </a:rPr>
              <a:t>貨幣価値（購買力）</a:t>
            </a:r>
            <a:r>
              <a:rPr lang="ja-JP" altLang="en-US" sz="2400" dirty="0">
                <a:latin typeface="MS Mincho" panose="02020609040205080304" pitchFamily="49" charset="-128"/>
                <a:ea typeface="MS Mincho" panose="02020609040205080304" pitchFamily="49" charset="-128"/>
              </a:rPr>
              <a:t>は　年２％～３％をアップ</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Tree>
    <p:extLst>
      <p:ext uri="{BB962C8B-B14F-4D97-AF65-F5344CB8AC3E}">
        <p14:creationId xmlns:p14="http://schemas.microsoft.com/office/powerpoint/2010/main" val="24064487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生産性</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693319"/>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先端技術を活用して　全社会の生産性を改善し、企業は　コアビジネスを投資して　競争力を強化する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r>
              <a:rPr lang="en-US" altLang="ja-JP" sz="2400" dirty="0">
                <a:solidFill>
                  <a:schemeClr val="tx1"/>
                </a:solidFill>
                <a:latin typeface="MS Mincho" panose="02020609040205080304" pitchFamily="49" charset="-128"/>
                <a:ea typeface="MS Mincho" panose="02020609040205080304" pitchFamily="49" charset="-128"/>
              </a:rPr>
              <a:t>	</a:t>
            </a: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人材育成・先端技術の投資</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企業の業務改善、生産性アップ</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新事業創出</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運営コストをコントロールし、利益率を向上させる、有利なマーケット地位を確保する。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Tree>
    <p:extLst>
      <p:ext uri="{BB962C8B-B14F-4D97-AF65-F5344CB8AC3E}">
        <p14:creationId xmlns:p14="http://schemas.microsoft.com/office/powerpoint/2010/main" val="2445040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職員悩みなど投稿専用の社長室メールアドレスを会社ホームページに公開します。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2022/9/9</a:t>
            </a:fld>
            <a:endParaRPr lang="en-US"/>
          </a:p>
        </p:txBody>
      </p:sp>
    </p:spTree>
    <p:extLst>
      <p:ext uri="{BB962C8B-B14F-4D97-AF65-F5344CB8AC3E}">
        <p14:creationId xmlns:p14="http://schemas.microsoft.com/office/powerpoint/2010/main" val="34526602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労働制度</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安定就職を推進する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雇用正規化の就労支援、特に　ハローワークの転職紹介担当は　業務知識と業界知識を強化、企業の人材派遣比例は　最高３０％を限定する</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ブラック企業情報の公開、刑罰を強化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投資・賃上げなど評価条件が満足になれば　優遇として　法人税返還</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社会平均給料は　毎年３％以上をアップする、目標：</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graphicFrame>
        <p:nvGraphicFramePr>
          <p:cNvPr id="6" name="表格 6">
            <a:extLst>
              <a:ext uri="{FF2B5EF4-FFF2-40B4-BE49-F238E27FC236}">
                <a16:creationId xmlns:a16="http://schemas.microsoft.com/office/drawing/2014/main" id="{274CF642-0BA7-210D-B2AD-04BD6B79CE3B}"/>
              </a:ext>
            </a:extLst>
          </p:cNvPr>
          <p:cNvGraphicFramePr>
            <a:graphicFrameLocks noGrp="1"/>
          </p:cNvGraphicFramePr>
          <p:nvPr>
            <p:extLst>
              <p:ext uri="{D42A27DB-BD31-4B8C-83A1-F6EECF244321}">
                <p14:modId xmlns:p14="http://schemas.microsoft.com/office/powerpoint/2010/main" val="2158482367"/>
              </p:ext>
            </p:extLst>
          </p:nvPr>
        </p:nvGraphicFramePr>
        <p:xfrm>
          <a:off x="334768" y="4169887"/>
          <a:ext cx="11540250" cy="2219960"/>
        </p:xfrm>
        <a:graphic>
          <a:graphicData uri="http://schemas.openxmlformats.org/drawingml/2006/table">
            <a:tbl>
              <a:tblPr firstRow="1" bandRow="1">
                <a:tableStyleId>{5C22544A-7EE6-4342-B048-85BDC9FD1C3A}</a:tableStyleId>
              </a:tblPr>
              <a:tblGrid>
                <a:gridCol w="2308050">
                  <a:extLst>
                    <a:ext uri="{9D8B030D-6E8A-4147-A177-3AD203B41FA5}">
                      <a16:colId xmlns:a16="http://schemas.microsoft.com/office/drawing/2014/main" val="302178192"/>
                    </a:ext>
                  </a:extLst>
                </a:gridCol>
                <a:gridCol w="2308050">
                  <a:extLst>
                    <a:ext uri="{9D8B030D-6E8A-4147-A177-3AD203B41FA5}">
                      <a16:colId xmlns:a16="http://schemas.microsoft.com/office/drawing/2014/main" val="3996160569"/>
                    </a:ext>
                  </a:extLst>
                </a:gridCol>
                <a:gridCol w="2308050">
                  <a:extLst>
                    <a:ext uri="{9D8B030D-6E8A-4147-A177-3AD203B41FA5}">
                      <a16:colId xmlns:a16="http://schemas.microsoft.com/office/drawing/2014/main" val="4239341767"/>
                    </a:ext>
                  </a:extLst>
                </a:gridCol>
                <a:gridCol w="2308050">
                  <a:extLst>
                    <a:ext uri="{9D8B030D-6E8A-4147-A177-3AD203B41FA5}">
                      <a16:colId xmlns:a16="http://schemas.microsoft.com/office/drawing/2014/main" val="2736403003"/>
                    </a:ext>
                  </a:extLst>
                </a:gridCol>
                <a:gridCol w="2308050">
                  <a:extLst>
                    <a:ext uri="{9D8B030D-6E8A-4147-A177-3AD203B41FA5}">
                      <a16:colId xmlns:a16="http://schemas.microsoft.com/office/drawing/2014/main" val="3629463688"/>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最低時間給</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月給（月</a:t>
                      </a:r>
                      <a:r>
                        <a:rPr lang="en-US" altLang="ja-JP" dirty="0">
                          <a:latin typeface="MS Mincho" panose="02020609040205080304" pitchFamily="49" charset="-128"/>
                          <a:ea typeface="MS Mincho" panose="02020609040205080304" pitchFamily="49" charset="-128"/>
                        </a:rPr>
                        <a:t>168</a:t>
                      </a:r>
                      <a:r>
                        <a:rPr lang="ja-JP" altLang="en-US" dirty="0">
                          <a:latin typeface="MS Mincho" panose="02020609040205080304" pitchFamily="49" charset="-128"/>
                          <a:ea typeface="MS Mincho" panose="02020609040205080304" pitchFamily="49" charset="-128"/>
                        </a:rPr>
                        <a:t>時間）</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賃上げ率（複利）</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対策検討</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304325901"/>
                  </a:ext>
                </a:extLst>
              </a:tr>
              <a:tr h="370840">
                <a:tc>
                  <a:txBody>
                    <a:bodyPr/>
                    <a:lstStyle/>
                    <a:p>
                      <a:pPr algn="ctr"/>
                      <a:r>
                        <a:rPr lang="en-US" altLang="ja-JP" dirty="0">
                          <a:latin typeface="MS Mincho" panose="02020609040205080304" pitchFamily="49" charset="-128"/>
                          <a:ea typeface="MS Mincho" panose="02020609040205080304" pitchFamily="49" charset="-128"/>
                        </a:rPr>
                        <a:t>2022</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930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15.624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045977435"/>
                  </a:ext>
                </a:extLst>
              </a:tr>
              <a:tr h="203356">
                <a:tc>
                  <a:txBody>
                    <a:bodyPr/>
                    <a:lstStyle/>
                    <a:p>
                      <a:pPr algn="ctr"/>
                      <a:r>
                        <a:rPr lang="en-US" altLang="ja-JP" sz="1800" dirty="0">
                          <a:latin typeface="MS Mincho" panose="02020609040205080304" pitchFamily="49" charset="-128"/>
                          <a:ea typeface="MS Mincho" panose="02020609040205080304" pitchFamily="49" charset="-128"/>
                        </a:rPr>
                        <a:t>2025</a:t>
                      </a:r>
                      <a:r>
                        <a:rPr lang="ja-JP" altLang="en-US" sz="1800"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1200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20.16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約１０％</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生産性、人材流動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210977889"/>
                  </a:ext>
                </a:extLst>
              </a:tr>
              <a:tr h="370840">
                <a:tc>
                  <a:txBody>
                    <a:bodyPr/>
                    <a:lstStyle/>
                    <a:p>
                      <a:pPr algn="ctr"/>
                      <a:r>
                        <a:rPr lang="en-US" altLang="ja-JP" dirty="0">
                          <a:latin typeface="MS Mincho" panose="02020609040205080304" pitchFamily="49" charset="-128"/>
                          <a:ea typeface="MS Mincho" panose="02020609040205080304" pitchFamily="49" charset="-128"/>
                        </a:rPr>
                        <a:t>2030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25.2</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約５％</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技能教育支援</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937019790"/>
                  </a:ext>
                </a:extLst>
              </a:tr>
              <a:tr h="370840">
                <a:tc>
                  <a:txBody>
                    <a:bodyPr/>
                    <a:lstStyle/>
                    <a:p>
                      <a:pPr algn="ctr"/>
                      <a:r>
                        <a:rPr lang="en-US" altLang="ja-JP" dirty="0">
                          <a:latin typeface="MS Mincho" panose="02020609040205080304" pitchFamily="49" charset="-128"/>
                          <a:ea typeface="MS Mincho" panose="02020609040205080304" pitchFamily="49" charset="-128"/>
                        </a:rPr>
                        <a:t>2035</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1750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29.4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985188649"/>
                  </a:ext>
                </a:extLst>
              </a:tr>
              <a:tr h="370840">
                <a:tc>
                  <a:txBody>
                    <a:bodyPr/>
                    <a:lstStyle/>
                    <a:p>
                      <a:pPr algn="ctr"/>
                      <a:r>
                        <a:rPr lang="en-US" altLang="ja-JP" dirty="0">
                          <a:latin typeface="MS Mincho" panose="02020609040205080304" pitchFamily="49" charset="-128"/>
                          <a:ea typeface="MS Mincho" panose="02020609040205080304" pitchFamily="49" charset="-128"/>
                        </a:rPr>
                        <a:t>2040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33.6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136658791"/>
                  </a:ext>
                </a:extLst>
              </a:tr>
            </a:tbl>
          </a:graphicData>
        </a:graphic>
      </p:graphicFrame>
    </p:spTree>
    <p:extLst>
      <p:ext uri="{BB962C8B-B14F-4D97-AF65-F5344CB8AC3E}">
        <p14:creationId xmlns:p14="http://schemas.microsoft.com/office/powerpoint/2010/main" val="32629507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社会保険</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10"/>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年金</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XX</a:t>
            </a: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健康診断</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基本医療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生育支援</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高齢介護</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zh-TW" altLang="en-US" dirty="0">
                <a:latin typeface="MS Mincho" panose="02020609040205080304" pitchFamily="49" charset="-128"/>
                <a:ea typeface="MS Mincho" panose="02020609040205080304" pitchFamily="49" charset="-128"/>
              </a:rPr>
              <a:t>住宅互助</a:t>
            </a:r>
            <a:r>
              <a:rPr lang="ja-JP" altLang="en-US" sz="2400" dirty="0">
                <a:latin typeface="MS Mincho" panose="02020609040205080304" pitchFamily="49" charset="-128"/>
                <a:ea typeface="MS Mincho" panose="02020609040205080304" pitchFamily="49" charset="-128"/>
              </a:rPr>
              <a:t>積金</a:t>
            </a:r>
            <a:endParaRPr lang="en-US" altLang="ja-JP" dirty="0">
              <a:latin typeface="MS Mincho" panose="02020609040205080304" pitchFamily="49" charset="-128"/>
              <a:ea typeface="MS Mincho" panose="02020609040205080304" pitchFamily="49" charset="-128"/>
            </a:endParaRPr>
          </a:p>
          <a:p>
            <a:pPr lvl="1"/>
            <a:r>
              <a:rPr lang="ja-JP" altLang="en-US" sz="2400">
                <a:latin typeface="MS Mincho" panose="02020609040205080304" pitchFamily="49" charset="-128"/>
                <a:ea typeface="MS Mincho" panose="02020609040205080304" pitchFamily="49" charset="-128"/>
              </a:rPr>
              <a:t>毎月定額貯金</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2022/9/9</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Tree>
    <p:extLst>
      <p:ext uri="{BB962C8B-B14F-4D97-AF65-F5344CB8AC3E}">
        <p14:creationId xmlns:p14="http://schemas.microsoft.com/office/powerpoint/2010/main" val="13503929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p:txBody>
          <a:bodyPr/>
          <a:lstStyle/>
          <a:p>
            <a:r>
              <a:rPr lang="ja-JP" altLang="en-US" dirty="0"/>
              <a:t>再分配：税収</a:t>
            </a:r>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2022/9/9</a:t>
            </a:fld>
            <a:endParaRPr lang="en-US"/>
          </a:p>
        </p:txBody>
      </p:sp>
      <p:sp>
        <p:nvSpPr>
          <p:cNvPr id="6" name="文本框 5">
            <a:extLst>
              <a:ext uri="{FF2B5EF4-FFF2-40B4-BE49-F238E27FC236}">
                <a16:creationId xmlns:a16="http://schemas.microsoft.com/office/drawing/2014/main" id="{1538ADF0-F88B-763D-F5CA-E4D6C94575D6}"/>
              </a:ext>
            </a:extLst>
          </p:cNvPr>
          <p:cNvSpPr txBox="1"/>
          <p:nvPr/>
        </p:nvSpPr>
        <p:spPr>
          <a:xfrm>
            <a:off x="5198127" y="2956446"/>
            <a:ext cx="1795748" cy="584775"/>
          </a:xfrm>
          <a:prstGeom prst="rect">
            <a:avLst/>
          </a:prstGeom>
          <a:noFill/>
          <a:ln>
            <a:solidFill>
              <a:schemeClr val="tx1"/>
            </a:solidFill>
          </a:ln>
        </p:spPr>
        <p:txBody>
          <a:bodyPr wrap="square" rtlCol="0">
            <a:noAutofit/>
          </a:bodyPr>
          <a:lstStyle/>
          <a:p>
            <a:pPr algn="ctr"/>
            <a:r>
              <a:rPr lang="ja-JP" altLang="en-US" dirty="0"/>
              <a:t>所得税・法人税</a:t>
            </a:r>
            <a:endParaRPr lang="en-US" altLang="ja-JP" dirty="0"/>
          </a:p>
          <a:p>
            <a:pPr algn="ctr"/>
            <a:r>
              <a:rPr lang="ja-JP" altLang="en-US" dirty="0"/>
              <a:t>納付↑</a:t>
            </a:r>
            <a:endParaRPr lang="zh-CN" altLang="en-US" dirty="0"/>
          </a:p>
        </p:txBody>
      </p:sp>
      <p:cxnSp>
        <p:nvCxnSpPr>
          <p:cNvPr id="8" name="连接符: 肘形 7">
            <a:extLst>
              <a:ext uri="{FF2B5EF4-FFF2-40B4-BE49-F238E27FC236}">
                <a16:creationId xmlns:a16="http://schemas.microsoft.com/office/drawing/2014/main" id="{9259E11A-3089-1400-B40D-04455D161A19}"/>
              </a:ext>
            </a:extLst>
          </p:cNvPr>
          <p:cNvCxnSpPr>
            <a:cxnSpLocks/>
            <a:stCxn id="6" idx="0"/>
            <a:endCxn id="32" idx="1"/>
          </p:cNvCxnSpPr>
          <p:nvPr/>
        </p:nvCxnSpPr>
        <p:spPr>
          <a:xfrm rot="5400000" flipH="1" flipV="1">
            <a:off x="5660364" y="1643755"/>
            <a:ext cx="1748328"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CD36FED-6BFC-1C6D-4B80-FF6A0BF56C3D}"/>
              </a:ext>
            </a:extLst>
          </p:cNvPr>
          <p:cNvSpPr txBox="1"/>
          <p:nvPr/>
        </p:nvSpPr>
        <p:spPr>
          <a:xfrm>
            <a:off x="10473863" y="3012916"/>
            <a:ext cx="1415761" cy="646331"/>
          </a:xfrm>
          <a:prstGeom prst="rect">
            <a:avLst/>
          </a:prstGeom>
          <a:noFill/>
          <a:ln>
            <a:solidFill>
              <a:schemeClr val="tx1"/>
            </a:solidFill>
          </a:ln>
        </p:spPr>
        <p:txBody>
          <a:bodyPr wrap="square" rtlCol="0">
            <a:spAutoFit/>
          </a:bodyPr>
          <a:lstStyle/>
          <a:p>
            <a:pPr algn="ctr"/>
            <a:r>
              <a:rPr lang="ja-JP" altLang="en-US" dirty="0"/>
              <a:t>法人税優遇</a:t>
            </a:r>
            <a:endParaRPr lang="en-US" altLang="ja-JP" dirty="0"/>
          </a:p>
          <a:p>
            <a:pPr algn="ctr"/>
            <a:r>
              <a:rPr lang="ja-JP" altLang="en-US" dirty="0"/>
              <a:t>税金返還↓</a:t>
            </a:r>
            <a:endParaRPr lang="zh-CN" altLang="en-US" dirty="0"/>
          </a:p>
        </p:txBody>
      </p:sp>
      <p:cxnSp>
        <p:nvCxnSpPr>
          <p:cNvPr id="10" name="连接符: 肘形 9">
            <a:extLst>
              <a:ext uri="{FF2B5EF4-FFF2-40B4-BE49-F238E27FC236}">
                <a16:creationId xmlns:a16="http://schemas.microsoft.com/office/drawing/2014/main" id="{DB0A8384-B262-5A3C-C5B8-CC8531974F9D}"/>
              </a:ext>
            </a:extLst>
          </p:cNvPr>
          <p:cNvCxnSpPr>
            <a:cxnSpLocks/>
            <a:stCxn id="32" idx="3"/>
            <a:endCxn id="9" idx="0"/>
          </p:cNvCxnSpPr>
          <p:nvPr/>
        </p:nvCxnSpPr>
        <p:spPr>
          <a:xfrm>
            <a:off x="10311348" y="1208118"/>
            <a:ext cx="870396" cy="18047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20DFFE6-32C0-1540-B994-0E653163C072}"/>
              </a:ext>
            </a:extLst>
          </p:cNvPr>
          <p:cNvSpPr txBox="1"/>
          <p:nvPr/>
        </p:nvSpPr>
        <p:spPr>
          <a:xfrm>
            <a:off x="8004172" y="5224461"/>
            <a:ext cx="1884378" cy="646330"/>
          </a:xfrm>
          <a:prstGeom prst="rect">
            <a:avLst/>
          </a:prstGeom>
          <a:noFill/>
          <a:ln>
            <a:solidFill>
              <a:schemeClr val="tx1"/>
            </a:solidFill>
          </a:ln>
        </p:spPr>
        <p:txBody>
          <a:bodyPr wrap="square" rtlCol="0">
            <a:noAutofit/>
          </a:bodyPr>
          <a:lstStyle/>
          <a:p>
            <a:pPr algn="ctr"/>
            <a:r>
              <a:rPr lang="ja-JP" altLang="en-US" dirty="0"/>
              <a:t>次年度事業改善</a:t>
            </a:r>
            <a:endParaRPr lang="en-US" altLang="ja-JP" dirty="0"/>
          </a:p>
          <a:p>
            <a:pPr algn="ctr"/>
            <a:r>
              <a:rPr lang="ja-JP" altLang="en-US" dirty="0"/>
              <a:t>利益率↑</a:t>
            </a:r>
            <a:endParaRPr lang="zh-CN" altLang="en-US" dirty="0"/>
          </a:p>
        </p:txBody>
      </p:sp>
      <p:cxnSp>
        <p:nvCxnSpPr>
          <p:cNvPr id="12" name="连接符: 肘形 11">
            <a:extLst>
              <a:ext uri="{FF2B5EF4-FFF2-40B4-BE49-F238E27FC236}">
                <a16:creationId xmlns:a16="http://schemas.microsoft.com/office/drawing/2014/main" id="{851B68AD-AC53-C3ED-0199-D764C69FE52B}"/>
              </a:ext>
            </a:extLst>
          </p:cNvPr>
          <p:cNvCxnSpPr>
            <a:cxnSpLocks/>
            <a:stCxn id="9" idx="2"/>
            <a:endCxn id="11" idx="3"/>
          </p:cNvCxnSpPr>
          <p:nvPr/>
        </p:nvCxnSpPr>
        <p:spPr>
          <a:xfrm rot="5400000">
            <a:off x="9590958" y="3956839"/>
            <a:ext cx="1888379" cy="12931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3D0A5460-45C6-E5DF-86BC-935510A9EBF8}"/>
              </a:ext>
            </a:extLst>
          </p:cNvPr>
          <p:cNvCxnSpPr>
            <a:cxnSpLocks/>
            <a:stCxn id="11" idx="1"/>
            <a:endCxn id="6" idx="2"/>
          </p:cNvCxnSpPr>
          <p:nvPr/>
        </p:nvCxnSpPr>
        <p:spPr>
          <a:xfrm rot="10800000">
            <a:off x="6096002" y="3541222"/>
            <a:ext cx="1908171"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F58FC4E-652E-4F07-65B5-E27B8D9DAD3A}"/>
              </a:ext>
            </a:extLst>
          </p:cNvPr>
          <p:cNvSpPr txBox="1"/>
          <p:nvPr/>
        </p:nvSpPr>
        <p:spPr>
          <a:xfrm>
            <a:off x="318601" y="3057533"/>
            <a:ext cx="1484089" cy="646331"/>
          </a:xfrm>
          <a:prstGeom prst="rect">
            <a:avLst/>
          </a:prstGeom>
          <a:noFill/>
          <a:ln>
            <a:solidFill>
              <a:schemeClr val="tx1"/>
            </a:solidFill>
          </a:ln>
        </p:spPr>
        <p:txBody>
          <a:bodyPr wrap="square" rtlCol="0">
            <a:spAutoFit/>
          </a:bodyPr>
          <a:lstStyle/>
          <a:p>
            <a:pPr algn="ctr"/>
            <a:r>
              <a:rPr lang="ja-JP" altLang="en-US" dirty="0"/>
              <a:t>所得税優遇</a:t>
            </a:r>
            <a:endParaRPr lang="en-US" altLang="ja-JP" dirty="0"/>
          </a:p>
          <a:p>
            <a:pPr algn="ctr"/>
            <a:r>
              <a:rPr lang="ja-JP" altLang="en-US" dirty="0"/>
              <a:t>税金返還↓</a:t>
            </a:r>
            <a:endParaRPr lang="zh-CN" altLang="en-US" dirty="0"/>
          </a:p>
        </p:txBody>
      </p:sp>
      <p:sp>
        <p:nvSpPr>
          <p:cNvPr id="16" name="文本框 15">
            <a:extLst>
              <a:ext uri="{FF2B5EF4-FFF2-40B4-BE49-F238E27FC236}">
                <a16:creationId xmlns:a16="http://schemas.microsoft.com/office/drawing/2014/main" id="{EB10D840-D73D-5FEB-AB5E-61B3FBF6C0E1}"/>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次年度投資</a:t>
            </a:r>
            <a:endParaRPr lang="en-US" altLang="ja-JP" dirty="0"/>
          </a:p>
          <a:p>
            <a:pPr algn="ctr"/>
            <a:r>
              <a:rPr lang="ja-JP" altLang="en-US" dirty="0"/>
              <a:t>資産・技能↑</a:t>
            </a:r>
            <a:endParaRPr lang="zh-CN" altLang="en-US" dirty="0"/>
          </a:p>
        </p:txBody>
      </p:sp>
      <p:cxnSp>
        <p:nvCxnSpPr>
          <p:cNvPr id="17" name="连接符: 肘形 16">
            <a:extLst>
              <a:ext uri="{FF2B5EF4-FFF2-40B4-BE49-F238E27FC236}">
                <a16:creationId xmlns:a16="http://schemas.microsoft.com/office/drawing/2014/main" id="{E183BCA4-2CB4-6568-B1A4-6DDF6C32D0D2}"/>
              </a:ext>
            </a:extLst>
          </p:cNvPr>
          <p:cNvCxnSpPr>
            <a:cxnSpLocks/>
            <a:stCxn id="6" idx="0"/>
            <a:endCxn id="29" idx="3"/>
          </p:cNvCxnSpPr>
          <p:nvPr/>
        </p:nvCxnSpPr>
        <p:spPr>
          <a:xfrm rot="16200000" flipV="1">
            <a:off x="4784799" y="1645243"/>
            <a:ext cx="1745350"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DE964FCA-01B8-127B-AA24-3DE988B51CB5}"/>
              </a:ext>
            </a:extLst>
          </p:cNvPr>
          <p:cNvCxnSpPr>
            <a:cxnSpLocks/>
            <a:stCxn id="29" idx="1"/>
            <a:endCxn id="15" idx="0"/>
          </p:cNvCxnSpPr>
          <p:nvPr/>
        </p:nvCxnSpPr>
        <p:spPr>
          <a:xfrm rot="10800000" flipV="1">
            <a:off x="1060646" y="1211095"/>
            <a:ext cx="820008" cy="18464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3D8E6270-F614-CAD8-9294-8A75C0138D87}"/>
              </a:ext>
            </a:extLst>
          </p:cNvPr>
          <p:cNvCxnSpPr>
            <a:cxnSpLocks/>
            <a:stCxn id="15" idx="2"/>
            <a:endCxn id="16" idx="1"/>
          </p:cNvCxnSpPr>
          <p:nvPr/>
        </p:nvCxnSpPr>
        <p:spPr>
          <a:xfrm rot="16200000" flipH="1">
            <a:off x="727523" y="4036987"/>
            <a:ext cx="184376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C6BA210B-3663-4D4F-3034-EB7BE806E395}"/>
              </a:ext>
            </a:extLst>
          </p:cNvPr>
          <p:cNvCxnSpPr>
            <a:cxnSpLocks/>
            <a:stCxn id="16" idx="3"/>
            <a:endCxn id="6" idx="2"/>
          </p:cNvCxnSpPr>
          <p:nvPr/>
        </p:nvCxnSpPr>
        <p:spPr>
          <a:xfrm flipV="1">
            <a:off x="4165743" y="3541221"/>
            <a:ext cx="1930258"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819DCC6-8E74-CC83-07CC-5390AB087647}"/>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国民</a:t>
            </a:r>
            <a:endParaRPr lang="zh-CN" altLang="en-US" sz="3200" dirty="0">
              <a:latin typeface="MS Mincho" panose="02020609040205080304" pitchFamily="49" charset="-128"/>
              <a:ea typeface="MS Mincho" panose="02020609040205080304" pitchFamily="49" charset="-128"/>
            </a:endParaRPr>
          </a:p>
        </p:txBody>
      </p:sp>
      <p:sp>
        <p:nvSpPr>
          <p:cNvPr id="22" name="文本框 21">
            <a:extLst>
              <a:ext uri="{FF2B5EF4-FFF2-40B4-BE49-F238E27FC236}">
                <a16:creationId xmlns:a16="http://schemas.microsoft.com/office/drawing/2014/main" id="{01CE1010-059F-17D4-022F-5ED8313E61A1}"/>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企業</a:t>
            </a:r>
            <a:endParaRPr lang="zh-CN" altLang="en-US" sz="3200" dirty="0">
              <a:latin typeface="MS Mincho" panose="02020609040205080304" pitchFamily="49" charset="-128"/>
              <a:ea typeface="MS Mincho" panose="02020609040205080304" pitchFamily="49" charset="-128"/>
            </a:endParaRPr>
          </a:p>
        </p:txBody>
      </p:sp>
      <p:sp>
        <p:nvSpPr>
          <p:cNvPr id="23" name="箭头: 上弧形 22">
            <a:extLst>
              <a:ext uri="{FF2B5EF4-FFF2-40B4-BE49-F238E27FC236}">
                <a16:creationId xmlns:a16="http://schemas.microsoft.com/office/drawing/2014/main" id="{68D0ED02-6EB7-EBC9-AD5A-2025F0D70CA8}"/>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箭头: 下弧形 23">
            <a:extLst>
              <a:ext uri="{FF2B5EF4-FFF2-40B4-BE49-F238E27FC236}">
                <a16:creationId xmlns:a16="http://schemas.microsoft.com/office/drawing/2014/main" id="{BD04C11F-EE0F-C96D-D889-78B75DA13E7E}"/>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流程图: 决策 28">
            <a:extLst>
              <a:ext uri="{FF2B5EF4-FFF2-40B4-BE49-F238E27FC236}">
                <a16:creationId xmlns:a16="http://schemas.microsoft.com/office/drawing/2014/main" id="{8EFA3F61-65A2-F7D6-0408-C609444C6A27}"/>
              </a:ext>
            </a:extLst>
          </p:cNvPr>
          <p:cNvSpPr/>
          <p:nvPr/>
        </p:nvSpPr>
        <p:spPr>
          <a:xfrm>
            <a:off x="1880654" y="759003"/>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32" name="流程图: 决策 31">
            <a:extLst>
              <a:ext uri="{FF2B5EF4-FFF2-40B4-BE49-F238E27FC236}">
                <a16:creationId xmlns:a16="http://schemas.microsoft.com/office/drawing/2014/main" id="{84C7E08F-6BCB-2512-6DA3-9A49C051030A}"/>
              </a:ext>
            </a:extLst>
          </p:cNvPr>
          <p:cNvSpPr/>
          <p:nvPr/>
        </p:nvSpPr>
        <p:spPr>
          <a:xfrm>
            <a:off x="6973056" y="756025"/>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賃上げ・投資</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45" name="对话气泡: 圆角矩形 44">
            <a:extLst>
              <a:ext uri="{FF2B5EF4-FFF2-40B4-BE49-F238E27FC236}">
                <a16:creationId xmlns:a16="http://schemas.microsoft.com/office/drawing/2014/main" id="{0C1839E0-27BE-7724-2DC5-148723445154}"/>
              </a:ext>
            </a:extLst>
          </p:cNvPr>
          <p:cNvSpPr/>
          <p:nvPr/>
        </p:nvSpPr>
        <p:spPr>
          <a:xfrm>
            <a:off x="8642202" y="3987860"/>
            <a:ext cx="2256571" cy="544673"/>
          </a:xfrm>
          <a:prstGeom prst="wedgeRoundRectCallout">
            <a:avLst>
              <a:gd name="adj1" fmla="val 47472"/>
              <a:gd name="adj2" fmla="val -120976"/>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時限</a:t>
            </a:r>
            <a:r>
              <a:rPr lang="ja-JP" altLang="en-US" dirty="0">
                <a:solidFill>
                  <a:schemeClr val="tx1"/>
                </a:solidFill>
              </a:rPr>
              <a:t>：</a:t>
            </a:r>
            <a:r>
              <a:rPr lang="en-US" altLang="ja-JP" dirty="0">
                <a:solidFill>
                  <a:schemeClr val="tx1"/>
                </a:solidFill>
              </a:rPr>
              <a:t>2025</a:t>
            </a:r>
            <a:r>
              <a:rPr lang="ja-JP" altLang="en-US" dirty="0">
                <a:solidFill>
                  <a:schemeClr val="tx1"/>
                </a:solidFill>
              </a:rPr>
              <a:t>年まで</a:t>
            </a:r>
            <a:endParaRPr lang="zh-CN" altLang="en-US" dirty="0">
              <a:solidFill>
                <a:schemeClr val="tx1"/>
              </a:solidFill>
            </a:endParaRPr>
          </a:p>
        </p:txBody>
      </p:sp>
      <p:sp>
        <p:nvSpPr>
          <p:cNvPr id="46" name="对话气泡: 圆角矩形 45">
            <a:extLst>
              <a:ext uri="{FF2B5EF4-FFF2-40B4-BE49-F238E27FC236}">
                <a16:creationId xmlns:a16="http://schemas.microsoft.com/office/drawing/2014/main" id="{0269395E-694F-23B1-0AE7-B5B4B43BEC8D}"/>
              </a:ext>
            </a:extLst>
          </p:cNvPr>
          <p:cNvSpPr/>
          <p:nvPr/>
        </p:nvSpPr>
        <p:spPr>
          <a:xfrm>
            <a:off x="9621036" y="1663484"/>
            <a:ext cx="1510319" cy="446941"/>
          </a:xfrm>
          <a:prstGeom prst="wedgeRoundRectCallout">
            <a:avLst>
              <a:gd name="adj1" fmla="val -62644"/>
              <a:gd name="adj2" fmla="val -12100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成果に判定</a:t>
            </a:r>
            <a:endParaRPr lang="zh-CN" altLang="en-US" dirty="0">
              <a:solidFill>
                <a:schemeClr val="tx1"/>
              </a:solidFill>
            </a:endParaRPr>
          </a:p>
        </p:txBody>
      </p:sp>
      <p:sp>
        <p:nvSpPr>
          <p:cNvPr id="47" name="对话气泡: 圆角矩形 46">
            <a:extLst>
              <a:ext uri="{FF2B5EF4-FFF2-40B4-BE49-F238E27FC236}">
                <a16:creationId xmlns:a16="http://schemas.microsoft.com/office/drawing/2014/main" id="{DD303087-575C-CAB2-09AA-CC6C3EDA77EB}"/>
              </a:ext>
            </a:extLst>
          </p:cNvPr>
          <p:cNvSpPr/>
          <p:nvPr/>
        </p:nvSpPr>
        <p:spPr>
          <a:xfrm>
            <a:off x="1148461" y="1647522"/>
            <a:ext cx="1970434" cy="446941"/>
          </a:xfrm>
          <a:prstGeom prst="wedgeRoundRectCallout">
            <a:avLst>
              <a:gd name="adj1" fmla="val 42996"/>
              <a:gd name="adj2" fmla="val -13059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確定申告に判定</a:t>
            </a:r>
            <a:endParaRPr lang="zh-CN" altLang="en-US" dirty="0">
              <a:solidFill>
                <a:schemeClr val="tx1"/>
              </a:solidFill>
            </a:endParaRPr>
          </a:p>
        </p:txBody>
      </p:sp>
      <p:sp>
        <p:nvSpPr>
          <p:cNvPr id="3" name="文本框 2">
            <a:extLst>
              <a:ext uri="{FF2B5EF4-FFF2-40B4-BE49-F238E27FC236}">
                <a16:creationId xmlns:a16="http://schemas.microsoft.com/office/drawing/2014/main" id="{2C89337C-E676-4F11-4629-3FC2B1D37193}"/>
              </a:ext>
            </a:extLst>
          </p:cNvPr>
          <p:cNvSpPr txBox="1"/>
          <p:nvPr/>
        </p:nvSpPr>
        <p:spPr>
          <a:xfrm>
            <a:off x="10311348" y="756025"/>
            <a:ext cx="704315" cy="369332"/>
          </a:xfrm>
          <a:prstGeom prst="rect">
            <a:avLst/>
          </a:prstGeom>
          <a:noFill/>
        </p:spPr>
        <p:txBody>
          <a:bodyPr wrap="square" rtlCol="0">
            <a:spAutoFit/>
          </a:bodyPr>
          <a:lstStyle/>
          <a:p>
            <a:r>
              <a:rPr lang="en-US" altLang="zh-CN" dirty="0"/>
              <a:t>Yes</a:t>
            </a:r>
            <a:endParaRPr lang="zh-CN" altLang="en-US" dirty="0"/>
          </a:p>
        </p:txBody>
      </p:sp>
      <p:sp>
        <p:nvSpPr>
          <p:cNvPr id="27" name="文本框 26">
            <a:extLst>
              <a:ext uri="{FF2B5EF4-FFF2-40B4-BE49-F238E27FC236}">
                <a16:creationId xmlns:a16="http://schemas.microsoft.com/office/drawing/2014/main" id="{6D3BA027-8E49-D1AF-B1A6-F2C50EDA89C2}"/>
              </a:ext>
            </a:extLst>
          </p:cNvPr>
          <p:cNvSpPr txBox="1"/>
          <p:nvPr/>
        </p:nvSpPr>
        <p:spPr>
          <a:xfrm>
            <a:off x="1203317" y="750049"/>
            <a:ext cx="704315" cy="369332"/>
          </a:xfrm>
          <a:prstGeom prst="rect">
            <a:avLst/>
          </a:prstGeom>
          <a:noFill/>
        </p:spPr>
        <p:txBody>
          <a:bodyPr wrap="square" rtlCol="0">
            <a:spAutoFit/>
          </a:bodyPr>
          <a:lstStyle/>
          <a:p>
            <a:r>
              <a:rPr lang="en-US" altLang="zh-CN" dirty="0"/>
              <a:t>Yes</a:t>
            </a:r>
            <a:endParaRPr lang="zh-CN" altLang="en-US" dirty="0"/>
          </a:p>
        </p:txBody>
      </p:sp>
    </p:spTree>
    <p:extLst>
      <p:ext uri="{BB962C8B-B14F-4D97-AF65-F5344CB8AC3E}">
        <p14:creationId xmlns:p14="http://schemas.microsoft.com/office/powerpoint/2010/main" val="23083168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2022/9/9</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2022/9/9</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Tree>
    <p:extLst>
      <p:ext uri="{BB962C8B-B14F-4D97-AF65-F5344CB8AC3E}">
        <p14:creationId xmlns:p14="http://schemas.microsoft.com/office/powerpoint/2010/main" val="2190405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07DB-134E-761C-F3F4-54FD8E2B2088}"/>
              </a:ext>
            </a:extLst>
          </p:cNvPr>
          <p:cNvSpPr>
            <a:spLocks noGrp="1"/>
          </p:cNvSpPr>
          <p:nvPr>
            <p:ph type="title"/>
          </p:nvPr>
        </p:nvSpPr>
        <p:spPr/>
        <p:txBody>
          <a:bodyPr/>
          <a:lstStyle/>
          <a:p>
            <a:r>
              <a:rPr kumimoji="1" lang="ja-JP" altLang="en-US" dirty="0"/>
              <a:t>行政のアーキテクチャ（イメージ）</a:t>
            </a:r>
          </a:p>
        </p:txBody>
      </p:sp>
      <p:sp>
        <p:nvSpPr>
          <p:cNvPr id="4" name="日付プレースホルダー 3">
            <a:extLst>
              <a:ext uri="{FF2B5EF4-FFF2-40B4-BE49-F238E27FC236}">
                <a16:creationId xmlns:a16="http://schemas.microsoft.com/office/drawing/2014/main" id="{2B663CF1-FBDA-107B-0EB5-71A5B805E602}"/>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013CAF28-9EFF-E28E-3443-67EF0990B60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Tree>
    <p:extLst>
      <p:ext uri="{BB962C8B-B14F-4D97-AF65-F5344CB8AC3E}">
        <p14:creationId xmlns:p14="http://schemas.microsoft.com/office/powerpoint/2010/main" val="917427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行政サービスのプラットフォームアーキテクチャ（イメージ）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88</a:t>
            </a:fld>
            <a:r>
              <a:rPr lang="ja-JP" altLang="en-US" spc="-45" dirty="0"/>
              <a:t>　</a:t>
            </a:r>
            <a:r>
              <a:rPr spc="-5" dirty="0"/>
              <a:t>-</a:t>
            </a:r>
          </a:p>
        </p:txBody>
      </p:sp>
    </p:spTree>
    <p:extLst>
      <p:ext uri="{BB962C8B-B14F-4D97-AF65-F5344CB8AC3E}">
        <p14:creationId xmlns:p14="http://schemas.microsoft.com/office/powerpoint/2010/main" val="280940344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244215114"/>
              </p:ext>
            </p:extLst>
          </p:nvPr>
        </p:nvGraphicFramePr>
        <p:xfrm>
          <a:off x="315152" y="492443"/>
          <a:ext cx="11561696" cy="430784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次世代システムについては、「納税者の利便性の向上」と「課税・徴収の効率化・高度化」を実現するためのインフラとして、</a:t>
                      </a: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r>
                        <a:rPr lang="en-US" altLang="ja-JP" dirty="0">
                          <a:latin typeface="+mn-ea"/>
                          <a:ea typeface="+mn-ea"/>
                        </a:rPr>
                        <a:t>ⅱ</a:t>
                      </a:r>
                      <a:r>
                        <a:rPr lang="ja-JP" altLang="en-US" dirty="0">
                          <a:latin typeface="+mn-ea"/>
                          <a:ea typeface="+mn-ea"/>
                        </a:rPr>
                        <a:t>）税目別のデータベースやアプリケーションの統廃合</a:t>
                      </a: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2022/9/9</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
        <p:nvSpPr>
          <p:cNvPr id="7" name="对话气泡: 圆角矩形 6">
            <a:extLst>
              <a:ext uri="{FF2B5EF4-FFF2-40B4-BE49-F238E27FC236}">
                <a16:creationId xmlns:a16="http://schemas.microsoft.com/office/drawing/2014/main" id="{B35692D0-F71B-87EA-11A2-10CF5B11490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602207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en-US" altLang="ja-JP" dirty="0"/>
              <a:t>HRBP</a:t>
            </a:r>
            <a:r>
              <a:rPr kumimoji="1" lang="ja-JP" altLang="en-US" dirty="0"/>
              <a:t>：人材像（例：デジタル庁）</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2022/9/9</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33144228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2022/9/9</a:t>
            </a:fld>
            <a:endParaRPr lang="en-US"/>
          </a:p>
        </p:txBody>
      </p:sp>
      <p:sp>
        <p:nvSpPr>
          <p:cNvPr id="7" name="对话气泡: 圆角矩形 6">
            <a:extLst>
              <a:ext uri="{FF2B5EF4-FFF2-40B4-BE49-F238E27FC236}">
                <a16:creationId xmlns:a16="http://schemas.microsoft.com/office/drawing/2014/main" id="{1392F066-BD43-62B4-4C05-913830C2BBF6}"/>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79256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698672624"/>
              </p:ext>
            </p:extLst>
          </p:nvPr>
        </p:nvGraphicFramePr>
        <p:xfrm>
          <a:off x="315152" y="492443"/>
          <a:ext cx="11561696" cy="239776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2022/9/9</a:t>
            </a:fld>
            <a:endParaRPr lang="en-US"/>
          </a:p>
        </p:txBody>
      </p:sp>
      <p:sp>
        <p:nvSpPr>
          <p:cNvPr id="7" name="对话气泡: 圆角矩形 6">
            <a:extLst>
              <a:ext uri="{FF2B5EF4-FFF2-40B4-BE49-F238E27FC236}">
                <a16:creationId xmlns:a16="http://schemas.microsoft.com/office/drawing/2014/main" id="{58C1CC70-A114-9292-7974-579CB5F65FD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8373653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378013635"/>
              </p:ext>
            </p:extLst>
          </p:nvPr>
        </p:nvGraphicFramePr>
        <p:xfrm>
          <a:off x="315152" y="492443"/>
          <a:ext cx="11561696" cy="2473960"/>
        </p:xfrm>
        <a:graphic>
          <a:graphicData uri="http://schemas.openxmlformats.org/drawingml/2006/table">
            <a:tbl>
              <a:tblPr firstRow="1" bandRow="1">
                <a:tableStyleId>{5C22544A-7EE6-4342-B048-85BDC9FD1C3A}</a:tableStyleId>
              </a:tblPr>
              <a:tblGrid>
                <a:gridCol w="1803934">
                  <a:extLst>
                    <a:ext uri="{9D8B030D-6E8A-4147-A177-3AD203B41FA5}">
                      <a16:colId xmlns:a16="http://schemas.microsoft.com/office/drawing/2014/main" val="782438192"/>
                    </a:ext>
                  </a:extLst>
                </a:gridCol>
                <a:gridCol w="7924800">
                  <a:extLst>
                    <a:ext uri="{9D8B030D-6E8A-4147-A177-3AD203B41FA5}">
                      <a16:colId xmlns:a16="http://schemas.microsoft.com/office/drawing/2014/main" val="3720409621"/>
                    </a:ext>
                  </a:extLst>
                </a:gridCol>
                <a:gridCol w="1832962">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2022/9/9</a:t>
            </a:fld>
            <a:endParaRPr lang="en-US"/>
          </a:p>
        </p:txBody>
      </p:sp>
      <p:sp>
        <p:nvSpPr>
          <p:cNvPr id="7" name="对话气泡: 圆角矩形 6">
            <a:extLst>
              <a:ext uri="{FF2B5EF4-FFF2-40B4-BE49-F238E27FC236}">
                <a16:creationId xmlns:a16="http://schemas.microsoft.com/office/drawing/2014/main" id="{C7C1A8F2-F04A-B139-9AF1-1469DC28017D}"/>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9315379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067306029"/>
              </p:ext>
            </p:extLst>
          </p:nvPr>
        </p:nvGraphicFramePr>
        <p:xfrm>
          <a:off x="315152" y="533381"/>
          <a:ext cx="11561696" cy="1559560"/>
        </p:xfrm>
        <a:graphic>
          <a:graphicData uri="http://schemas.openxmlformats.org/drawingml/2006/table">
            <a:tbl>
              <a:tblPr firstRow="1" bandRow="1">
                <a:tableStyleId>{5C22544A-7EE6-4342-B048-85BDC9FD1C3A}</a:tableStyleId>
              </a:tblPr>
              <a:tblGrid>
                <a:gridCol w="1324962">
                  <a:extLst>
                    <a:ext uri="{9D8B030D-6E8A-4147-A177-3AD203B41FA5}">
                      <a16:colId xmlns:a16="http://schemas.microsoft.com/office/drawing/2014/main" val="782438192"/>
                    </a:ext>
                  </a:extLst>
                </a:gridCol>
                <a:gridCol w="8679543">
                  <a:extLst>
                    <a:ext uri="{9D8B030D-6E8A-4147-A177-3AD203B41FA5}">
                      <a16:colId xmlns:a16="http://schemas.microsoft.com/office/drawing/2014/main" val="3720409621"/>
                    </a:ext>
                  </a:extLst>
                </a:gridCol>
                <a:gridCol w="1557191">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2022/9/9</a:t>
            </a:fld>
            <a:endParaRPr lang="en-US"/>
          </a:p>
        </p:txBody>
      </p:sp>
      <p:sp>
        <p:nvSpPr>
          <p:cNvPr id="7" name="对话气泡: 圆角矩形 6">
            <a:extLst>
              <a:ext uri="{FF2B5EF4-FFF2-40B4-BE49-F238E27FC236}">
                <a16:creationId xmlns:a16="http://schemas.microsoft.com/office/drawing/2014/main" id="{5E2F487C-F6DB-883A-FB37-4B3F9D7D9264}"/>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4987772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234568758"/>
              </p:ext>
            </p:extLst>
          </p:nvPr>
        </p:nvGraphicFramePr>
        <p:xfrm>
          <a:off x="315152" y="533381"/>
          <a:ext cx="11561696" cy="1010920"/>
        </p:xfrm>
        <a:graphic>
          <a:graphicData uri="http://schemas.openxmlformats.org/drawingml/2006/table">
            <a:tbl>
              <a:tblPr firstRow="1" bandRow="1">
                <a:tableStyleId>{5C22544A-7EE6-4342-B048-85BDC9FD1C3A}</a:tableStyleId>
              </a:tblPr>
              <a:tblGrid>
                <a:gridCol w="1266905">
                  <a:extLst>
                    <a:ext uri="{9D8B030D-6E8A-4147-A177-3AD203B41FA5}">
                      <a16:colId xmlns:a16="http://schemas.microsoft.com/office/drawing/2014/main" val="782438192"/>
                    </a:ext>
                  </a:extLst>
                </a:gridCol>
                <a:gridCol w="756194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2022/9/9</a:t>
            </a:fld>
            <a:endParaRPr lang="en-US"/>
          </a:p>
        </p:txBody>
      </p:sp>
      <p:sp>
        <p:nvSpPr>
          <p:cNvPr id="6" name="对话气泡: 圆角矩形 5">
            <a:extLst>
              <a:ext uri="{FF2B5EF4-FFF2-40B4-BE49-F238E27FC236}">
                <a16:creationId xmlns:a16="http://schemas.microsoft.com/office/drawing/2014/main" id="{76298EF4-E710-59C7-E8D5-34B91D6BBC65}"/>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0246146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2022/9/9</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
        <p:nvSpPr>
          <p:cNvPr id="7" name="对话气泡: 圆角矩形 6">
            <a:extLst>
              <a:ext uri="{FF2B5EF4-FFF2-40B4-BE49-F238E27FC236}">
                <a16:creationId xmlns:a16="http://schemas.microsoft.com/office/drawing/2014/main" id="{489C4C62-0221-CD3A-D3ED-2A2577B60B5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7946856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2022/9/9</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12697141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对话气泡: 圆角矩形 6">
            <a:extLst>
              <a:ext uri="{FF2B5EF4-FFF2-40B4-BE49-F238E27FC236}">
                <a16:creationId xmlns:a16="http://schemas.microsoft.com/office/drawing/2014/main" id="{DF7037CA-A081-60AF-C9F1-F9915D730DA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2168135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2022/9/9</a:t>
            </a:fld>
            <a:endParaRPr lang="en-US"/>
          </a:p>
        </p:txBody>
      </p:sp>
      <p:graphicFrame>
        <p:nvGraphicFramePr>
          <p:cNvPr id="7" name="表格 5">
            <a:extLst>
              <a:ext uri="{FF2B5EF4-FFF2-40B4-BE49-F238E27FC236}">
                <a16:creationId xmlns:a16="http://schemas.microsoft.com/office/drawing/2014/main" id="{6357801D-8DB0-29DF-D6CE-C0B0AC153A2F}"/>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5D1CEE8-7648-4FD6-ADF7-6130828ACAE2}"/>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0612468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2022/9/9</a:t>
            </a:fld>
            <a:endParaRPr lang="en-US"/>
          </a:p>
        </p:txBody>
      </p:sp>
      <p:graphicFrame>
        <p:nvGraphicFramePr>
          <p:cNvPr id="7" name="表格 5">
            <a:extLst>
              <a:ext uri="{FF2B5EF4-FFF2-40B4-BE49-F238E27FC236}">
                <a16:creationId xmlns:a16="http://schemas.microsoft.com/office/drawing/2014/main" id="{2AF7A591-B0A8-5164-E8F6-EA609430D76D}"/>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D2A2DE5-4F8C-E1B8-BE76-5D31B1327B4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2455938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2022/9/9</a:t>
            </a:fld>
            <a:endParaRPr lang="en-US"/>
          </a:p>
        </p:txBody>
      </p:sp>
      <p:graphicFrame>
        <p:nvGraphicFramePr>
          <p:cNvPr id="7" name="表格 5">
            <a:extLst>
              <a:ext uri="{FF2B5EF4-FFF2-40B4-BE49-F238E27FC236}">
                <a16:creationId xmlns:a16="http://schemas.microsoft.com/office/drawing/2014/main" id="{321996D0-EB93-5AA4-CA65-03AC89AB17DA}"/>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C2A7CDC-DC45-F9DF-6023-E2897E135F4E}"/>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29069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6706</TotalTime>
  <Words>12831</Words>
  <Application>Microsoft Office PowerPoint</Application>
  <PresentationFormat>ワイド画面</PresentationFormat>
  <Paragraphs>2574</Paragraphs>
  <Slides>142</Slides>
  <Notes>92</Notes>
  <HiddenSlides>0</HiddenSlides>
  <MMClips>0</MMClips>
  <ScaleCrop>false</ScaleCrop>
  <HeadingPairs>
    <vt:vector size="8" baseType="variant">
      <vt:variant>
        <vt:lpstr>使用されているフォント</vt:lpstr>
      </vt:variant>
      <vt:variant>
        <vt:i4>20</vt:i4>
      </vt:variant>
      <vt:variant>
        <vt:lpstr>テーマ</vt:lpstr>
      </vt:variant>
      <vt:variant>
        <vt:i4>1</vt:i4>
      </vt:variant>
      <vt:variant>
        <vt:lpstr>埋め込まれた OLE サーバー</vt:lpstr>
      </vt:variant>
      <vt:variant>
        <vt:i4>1</vt:i4>
      </vt:variant>
      <vt:variant>
        <vt:lpstr>スライド タイトル</vt:lpstr>
      </vt:variant>
      <vt:variant>
        <vt:i4>142</vt:i4>
      </vt:variant>
    </vt:vector>
  </HeadingPairs>
  <TitlesOfParts>
    <vt:vector size="164" baseType="lpstr">
      <vt:lpstr>BIZ UDゴシック</vt:lpstr>
      <vt:lpstr>BIZ UDPゴシック</vt:lpstr>
      <vt:lpstr>Helvetica Neue</vt:lpstr>
      <vt:lpstr>Meiryo</vt:lpstr>
      <vt:lpstr>ＭＳ ゴシック</vt:lpstr>
      <vt:lpstr>MS Mincho</vt:lpstr>
      <vt:lpstr>ＭＳ Ｐゴシック</vt:lpstr>
      <vt:lpstr>游明朝</vt:lpstr>
      <vt:lpstr>simsun</vt:lpstr>
      <vt:lpstr>simsun</vt:lpstr>
      <vt:lpstr>simsun</vt:lpstr>
      <vt:lpstr>等线</vt:lpstr>
      <vt:lpstr>游ゴシック体</vt:lpstr>
      <vt:lpstr>Arial</vt:lpstr>
      <vt:lpstr>Calibri</vt:lpstr>
      <vt:lpstr>Noto Sans</vt:lpstr>
      <vt:lpstr>Segoe UI</vt:lpstr>
      <vt:lpstr>Tahoma</vt:lpstr>
      <vt:lpstr>Times New Roman</vt:lpstr>
      <vt:lpstr>Wingdings</vt:lpstr>
      <vt:lpstr>Office Theme</vt:lpstr>
      <vt:lpstr>Worksheet</vt:lpstr>
      <vt:lpstr>政務のイノベーション</vt:lpstr>
      <vt:lpstr>用語集</vt:lpstr>
      <vt:lpstr>用語集</vt:lpstr>
      <vt:lpstr>法令</vt:lpstr>
      <vt:lpstr>目次</vt:lpstr>
      <vt:lpstr>組織改革・職務評価・職位異動</vt:lpstr>
      <vt:lpstr>省・庁・自治体のチームワーク</vt:lpstr>
      <vt:lpstr>組織体制、人事管理、業績評価</vt:lpstr>
      <vt:lpstr>HRBP：人材像（例：デジタル庁）</vt:lpstr>
      <vt:lpstr>HRBP:人事</vt:lpstr>
      <vt:lpstr>COE:ビジネスモデル・イノベーション</vt:lpstr>
      <vt:lpstr>担当作業の品質管理・品質保証</vt:lpstr>
      <vt:lpstr>運営コスト：座席指定</vt:lpstr>
      <vt:lpstr>アジャイル政府構造(三次元の組織)（例）</vt:lpstr>
      <vt:lpstr>“One　Ｔｅａｍ”のチームワーク</vt:lpstr>
      <vt:lpstr>部署間のチームワーク</vt:lpstr>
      <vt:lpstr>OKRの仕組みや考え方</vt:lpstr>
      <vt:lpstr>OKR三次元評価</vt:lpstr>
      <vt:lpstr>職員へサポート</vt:lpstr>
      <vt:lpstr>技能階層関係図例</vt:lpstr>
      <vt:lpstr>OKR三次元評価法（例）</vt:lpstr>
      <vt:lpstr>給料制度</vt:lpstr>
      <vt:lpstr>職位異動例</vt:lpstr>
      <vt:lpstr>副職について（例）</vt:lpstr>
      <vt:lpstr>業務推進イメージ（例：デジタル庁）</vt:lpstr>
      <vt:lpstr>アジャイル組織構造(三次元の組織)ーデジタル庁体制（例）</vt:lpstr>
      <vt:lpstr>裁量労働制、高度プロフェッショナル制度</vt:lpstr>
      <vt:lpstr>文書＆コミュニケーション言語</vt:lpstr>
      <vt:lpstr>ビジネスマナー</vt:lpstr>
      <vt:lpstr>品質保証ソリューション（例：デジタル庁）</vt:lpstr>
      <vt:lpstr>システム移行・再構築のソリューション</vt:lpstr>
      <vt:lpstr>CI・CD</vt:lpstr>
      <vt:lpstr>自動テストツール</vt:lpstr>
      <vt:lpstr>先進技術研究</vt:lpstr>
      <vt:lpstr>セキュリティ</vt:lpstr>
      <vt:lpstr>パソコンのロック</vt:lpstr>
      <vt:lpstr>仮想化技術を活用して　VDIで専用開発環境を構築すること</vt:lpstr>
      <vt:lpstr>データ管理</vt:lpstr>
      <vt:lpstr>社会インフラのDX</vt:lpstr>
      <vt:lpstr>都市計画・開発</vt:lpstr>
      <vt:lpstr>DXは　デジタル化ではない！イノベーションです。</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人権（憲法）・司法・被害最小化</vt:lpstr>
      <vt:lpstr>三権分立</vt:lpstr>
      <vt:lpstr>憲法の人権</vt:lpstr>
      <vt:lpstr>公益通報：刑事告発</vt:lpstr>
      <vt:lpstr>公益通報：人事院</vt:lpstr>
      <vt:lpstr>被害通報：警察庁、警視庁、警察署</vt:lpstr>
      <vt:lpstr>社会文明・信用</vt:lpstr>
      <vt:lpstr>公務員職権濫用</vt:lpstr>
      <vt:lpstr>ビジネス契約詐欺</vt:lpstr>
      <vt:lpstr>転職エージェントの詐欺とブラック企業</vt:lpstr>
      <vt:lpstr>国債</vt:lpstr>
      <vt:lpstr>教育・就職</vt:lpstr>
      <vt:lpstr>大学進学率</vt:lpstr>
      <vt:lpstr>GIGAスクール</vt:lpstr>
      <vt:lpstr>学生の部活</vt:lpstr>
      <vt:lpstr>ハローワーク改革</vt:lpstr>
      <vt:lpstr>政企学研の協力</vt:lpstr>
      <vt:lpstr>教育</vt:lpstr>
      <vt:lpstr>産学研協力（大学キャンパス内有給インターンシップ）</vt:lpstr>
      <vt:lpstr>社会保障制度</vt:lpstr>
      <vt:lpstr>生活支援</vt:lpstr>
      <vt:lpstr>国民健康管理</vt:lpstr>
      <vt:lpstr>高齢社会のヘルスケア</vt:lpstr>
      <vt:lpstr>その他</vt:lpstr>
      <vt:lpstr>部署間の利益分配</vt:lpstr>
      <vt:lpstr>コスト精算</vt:lpstr>
      <vt:lpstr>在日外国人の支援</vt:lpstr>
      <vt:lpstr>在日外国人の支援</vt:lpstr>
      <vt:lpstr>目次</vt:lpstr>
      <vt:lpstr>ポジショニング</vt:lpstr>
      <vt:lpstr>社会・経済の好循環</vt:lpstr>
      <vt:lpstr>貨幣（通貨）</vt:lpstr>
      <vt:lpstr>生産性</vt:lpstr>
      <vt:lpstr>労働制度</vt:lpstr>
      <vt:lpstr>社会保険</vt:lpstr>
      <vt:lpstr>再分配：税収</vt:lpstr>
      <vt:lpstr>サービスモデル：国　to　企業</vt:lpstr>
      <vt:lpstr>サービスモデル：国　to　国民</vt:lpstr>
      <vt:lpstr>２０５０年に　まだ　利用可能のプラットフォームアーキテクチャ</vt:lpstr>
      <vt:lpstr>２０３０の日本</vt:lpstr>
      <vt:lpstr>行政のアーキテクチャ（イメージ）</vt:lpstr>
      <vt:lpstr>行政サービスのプラットフォームアーキテクチャ（イメージ）</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目次</vt:lpstr>
      <vt:lpstr>インフラ投資：チップセット</vt:lpstr>
      <vt:lpstr>データセンター</vt:lpstr>
      <vt:lpstr>インフラ投資：OS</vt:lpstr>
      <vt:lpstr>目次</vt:lpstr>
      <vt:lpstr>インフラ投資：基本サービス</vt:lpstr>
      <vt:lpstr>PowerPoint プレゼンテーション</vt:lpstr>
      <vt:lpstr>金融決済サービス</vt:lpstr>
      <vt:lpstr>目次</vt:lpstr>
      <vt:lpstr>政務SaaS</vt:lpstr>
      <vt:lpstr>目次</vt:lpstr>
      <vt:lpstr>スクールSaaS：学力分析サービス</vt:lpstr>
      <vt:lpstr>スクールSaaS：個別最適化教育（意思決定システム）</vt:lpstr>
      <vt:lpstr>就職支援サービス</vt:lpstr>
      <vt:lpstr>就職支援サービス：HRTech</vt:lpstr>
      <vt:lpstr>EdTechとHRTechの新事業ビジネスモデル</vt:lpstr>
      <vt:lpstr>目次</vt:lpstr>
      <vt:lpstr>健康分析サービス（ヘルスケアソリューション）</vt:lpstr>
      <vt:lpstr>目次</vt:lpstr>
      <vt:lpstr>経済分析サービス（ビジネスマップ）</vt:lpstr>
      <vt:lpstr>目次</vt:lpstr>
      <vt:lpstr>SDGｓ事業：シェア自転車</vt:lpstr>
      <vt:lpstr>目次</vt:lpstr>
      <vt:lpstr>目次</vt:lpstr>
      <vt:lpstr>日本政府省庁の公開資料</vt:lpstr>
      <vt:lpstr>内閣府</vt:lpstr>
      <vt:lpstr>総務省</vt:lpstr>
      <vt:lpstr>文部科学省</vt:lpstr>
      <vt:lpstr>厚生労働省</vt:lpstr>
      <vt:lpstr>国土交通省</vt:lpstr>
      <vt:lpstr>既存システム</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参考文献：先端技術</vt:lpstr>
      <vt:lpstr>参考文献：クラウド</vt:lpstr>
      <vt:lpstr>参考文献：セキュリティ</vt:lpstr>
      <vt:lpstr>参考文献：プロダクトマネジメント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Sun Shubin Competence</cp:lastModifiedBy>
  <cp:revision>2055</cp:revision>
  <cp:lastPrinted>2022-02-04T10:31:37Z</cp:lastPrinted>
  <dcterms:created xsi:type="dcterms:W3CDTF">2021-07-14T02:05:05Z</dcterms:created>
  <dcterms:modified xsi:type="dcterms:W3CDTF">2022-09-09T05:26:50Z</dcterms:modified>
</cp:coreProperties>
</file>