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6"/>
  </p:notesMasterIdLst>
  <p:handoutMasterIdLst>
    <p:handoutMasterId r:id="rId97"/>
  </p:handoutMasterIdLst>
  <p:sldIdLst>
    <p:sldId id="256" r:id="rId2"/>
    <p:sldId id="670" r:id="rId3"/>
    <p:sldId id="267" r:id="rId4"/>
    <p:sldId id="600" r:id="rId5"/>
    <p:sldId id="679" r:id="rId6"/>
    <p:sldId id="602" r:id="rId7"/>
    <p:sldId id="681" r:id="rId8"/>
    <p:sldId id="680" r:id="rId9"/>
    <p:sldId id="598" r:id="rId10"/>
    <p:sldId id="601" r:id="rId11"/>
    <p:sldId id="599" r:id="rId12"/>
    <p:sldId id="603" r:id="rId13"/>
    <p:sldId id="630" r:id="rId14"/>
    <p:sldId id="647" r:id="rId15"/>
    <p:sldId id="655" r:id="rId16"/>
    <p:sldId id="627" r:id="rId17"/>
    <p:sldId id="661" r:id="rId18"/>
    <p:sldId id="646" r:id="rId19"/>
    <p:sldId id="620" r:id="rId20"/>
    <p:sldId id="657" r:id="rId21"/>
    <p:sldId id="656" r:id="rId22"/>
    <p:sldId id="672" r:id="rId23"/>
    <p:sldId id="662" r:id="rId24"/>
    <p:sldId id="617" r:id="rId25"/>
    <p:sldId id="618" r:id="rId26"/>
    <p:sldId id="300" r:id="rId27"/>
    <p:sldId id="286" r:id="rId28"/>
    <p:sldId id="368" r:id="rId29"/>
    <p:sldId id="306" r:id="rId30"/>
    <p:sldId id="615" r:id="rId31"/>
    <p:sldId id="288" r:id="rId32"/>
    <p:sldId id="285" r:id="rId33"/>
    <p:sldId id="294" r:id="rId34"/>
    <p:sldId id="298" r:id="rId35"/>
    <p:sldId id="284" r:id="rId36"/>
    <p:sldId id="296" r:id="rId37"/>
    <p:sldId id="297" r:id="rId38"/>
    <p:sldId id="658" r:id="rId39"/>
    <p:sldId id="625" r:id="rId40"/>
    <p:sldId id="629" r:id="rId41"/>
    <p:sldId id="628" r:id="rId42"/>
    <p:sldId id="665" r:id="rId43"/>
    <p:sldId id="311" r:id="rId44"/>
    <p:sldId id="666" r:id="rId45"/>
    <p:sldId id="653" r:id="rId46"/>
    <p:sldId id="674" r:id="rId47"/>
    <p:sldId id="312" r:id="rId48"/>
    <p:sldId id="676" r:id="rId49"/>
    <p:sldId id="652" r:id="rId50"/>
    <p:sldId id="677" r:id="rId51"/>
    <p:sldId id="678" r:id="rId52"/>
    <p:sldId id="664" r:id="rId53"/>
    <p:sldId id="683" r:id="rId54"/>
    <p:sldId id="259" r:id="rId55"/>
    <p:sldId id="682" r:id="rId56"/>
    <p:sldId id="421" r:id="rId57"/>
    <p:sldId id="614" r:id="rId58"/>
    <p:sldId id="583" r:id="rId59"/>
    <p:sldId id="622" r:id="rId60"/>
    <p:sldId id="605" r:id="rId61"/>
    <p:sldId id="604" r:id="rId62"/>
    <p:sldId id="606" r:id="rId63"/>
    <p:sldId id="607" r:id="rId64"/>
    <p:sldId id="649" r:id="rId65"/>
    <p:sldId id="637" r:id="rId66"/>
    <p:sldId id="640" r:id="rId67"/>
    <p:sldId id="660" r:id="rId68"/>
    <p:sldId id="279" r:id="rId69"/>
    <p:sldId id="271" r:id="rId70"/>
    <p:sldId id="633" r:id="rId71"/>
    <p:sldId id="641" r:id="rId72"/>
    <p:sldId id="596" r:id="rId73"/>
    <p:sldId id="609" r:id="rId74"/>
    <p:sldId id="611" r:id="rId75"/>
    <p:sldId id="616" r:id="rId76"/>
    <p:sldId id="624" r:id="rId77"/>
    <p:sldId id="621" r:id="rId78"/>
    <p:sldId id="313" r:id="rId79"/>
    <p:sldId id="671" r:id="rId80"/>
    <p:sldId id="305" r:id="rId81"/>
    <p:sldId id="623" r:id="rId82"/>
    <p:sldId id="631" r:id="rId83"/>
    <p:sldId id="634" r:id="rId84"/>
    <p:sldId id="663" r:id="rId85"/>
    <p:sldId id="302" r:id="rId86"/>
    <p:sldId id="303" r:id="rId87"/>
    <p:sldId id="613" r:id="rId88"/>
    <p:sldId id="659" r:id="rId89"/>
    <p:sldId id="643" r:id="rId90"/>
    <p:sldId id="644" r:id="rId91"/>
    <p:sldId id="645" r:id="rId92"/>
    <p:sldId id="668" r:id="rId93"/>
    <p:sldId id="669" r:id="rId94"/>
    <p:sldId id="673" r:id="rId95"/>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670"/>
          </p14:sldIdLst>
        </p14:section>
        <p14:section name="企業経営リスク分析＆対策" id="{FDECF7C8-8A6D-4388-8E92-2B9C07BB47EC}">
          <p14:sldIdLst>
            <p14:sldId id="267"/>
            <p14:sldId id="600"/>
            <p14:sldId id="679"/>
            <p14:sldId id="602"/>
            <p14:sldId id="681"/>
            <p14:sldId id="680"/>
            <p14:sldId id="598"/>
            <p14:sldId id="601"/>
            <p14:sldId id="599"/>
            <p14:sldId id="603"/>
            <p14:sldId id="630"/>
            <p14:sldId id="647"/>
          </p14:sldIdLst>
        </p14:section>
        <p14:section name="産業パーク目標" id="{9B01B4AA-8769-42F5-B05B-46DBA93D4093}">
          <p14:sldIdLst>
            <p14:sldId id="655"/>
            <p14:sldId id="627"/>
          </p14:sldIdLst>
        </p14:section>
        <p14:section name="セキュリティ対策" id="{FD44000E-2378-4FC8-91E1-5C238003C214}">
          <p14:sldIdLst>
            <p14:sldId id="661"/>
            <p14:sldId id="646"/>
            <p14:sldId id="620"/>
          </p14:sldIdLst>
        </p14:section>
        <p14:section name="マーキング戦略" id="{2CF1C55D-A128-4B50-8507-78419BA7FBDF}">
          <p14:sldIdLst>
            <p14:sldId id="657"/>
            <p14:sldId id="656"/>
            <p14:sldId id="672"/>
          </p14:sldIdLst>
        </p14:section>
        <p14:section name="産業パーク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企業（例）" id="{B9200AD9-732E-4CB9-92FF-418C8A8B324D}">
          <p14:sldIdLst>
            <p14:sldId id="658"/>
            <p14:sldId id="625"/>
            <p14:sldId id="629"/>
            <p14:sldId id="628"/>
            <p14:sldId id="665"/>
            <p14:sldId id="311"/>
            <p14:sldId id="666"/>
            <p14:sldId id="653"/>
            <p14:sldId id="674"/>
            <p14:sldId id="312"/>
            <p14:sldId id="676"/>
            <p14:sldId id="652"/>
            <p14:sldId id="677"/>
            <p14:sldId id="678"/>
            <p14:sldId id="664"/>
          </p14:sldIdLst>
        </p14:section>
        <p14:section name="組織改革" id="{D13A7451-7AE4-484A-8C69-3C5657EE0585}">
          <p14:sldIdLst>
            <p14:sldId id="683"/>
            <p14:sldId id="259"/>
            <p14:sldId id="682"/>
            <p14:sldId id="421"/>
            <p14:sldId id="614"/>
            <p14:sldId id="583"/>
            <p14:sldId id="622"/>
            <p14:sldId id="605"/>
            <p14:sldId id="604"/>
            <p14:sldId id="606"/>
            <p14:sldId id="607"/>
            <p14:sldId id="649"/>
            <p14:sldId id="637"/>
            <p14:sldId id="640"/>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会社プレゼン" id="{407E76A8-E167-49CE-94C1-8F7334C3359A}">
          <p14:sldIdLst>
            <p14:sldId id="663"/>
            <p14:sldId id="302"/>
            <p14:sldId id="303"/>
            <p14:sldId id="613"/>
          </p14:sldIdLst>
        </p14:section>
        <p14:section name="社内チームワークとコスト精算" id="{0303DD33-FC07-4C67-8FBD-C55B17EBF7FE}">
          <p14:sldIdLst>
            <p14:sldId id="659"/>
            <p14:sldId id="643"/>
            <p14:sldId id="644"/>
            <p14:sldId id="645"/>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9" autoAdjust="0"/>
    <p:restoredTop sz="84894" autoAdjust="0"/>
  </p:normalViewPr>
  <p:slideViewPr>
    <p:cSldViewPr snapToGrid="0">
      <p:cViewPr varScale="1">
        <p:scale>
          <a:sx n="71" d="100"/>
          <a:sy n="71" d="100"/>
        </p:scale>
        <p:origin x="858" y="72"/>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2022/6/21</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2022/6/21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a:p>
            <a:endParaRPr lang="en-US" altLang="zh-CN" dirty="0"/>
          </a:p>
          <a:p>
            <a:pPr marL="0" algn="l" fontAlgn="t">
              <a:spcBef>
                <a:spcPts val="0"/>
              </a:spcBef>
              <a:spcAft>
                <a:spcPts val="0"/>
              </a:spcAft>
            </a:pPr>
            <a:r>
              <a:rPr lang="ja-JP" altLang="ja-JP" sz="18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０．９</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グロバール組織・運営管理</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2021/02/18</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０．８</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年プラン：未来</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年成功可能のビジネスマップ、人事の三つ柱</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2021/02/01</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０．７</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グローバル教育</a:t>
            </a:r>
            <a:r>
              <a:rPr lang="en-US" altLang="ja-JP" sz="1800" b="0" i="0" u="none" strike="noStrike" dirty="0">
                <a:solidFill>
                  <a:srgbClr val="000000"/>
                </a:solidFill>
                <a:effectLst/>
                <a:latin typeface="SimSun" panose="02010600030101010101" pitchFamily="2" charset="-122"/>
                <a:ea typeface="SimSun" panose="02010600030101010101" pitchFamily="2" charset="-122"/>
              </a:rPr>
              <a:t>DX</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支援事業、マーケティング＆セールス、参考文献</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2021/12/12</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ビジネスモデル</a:t>
            </a:r>
            <a:r>
              <a:rPr lang="zh-CN" altLang="ja-JP" sz="1800" b="0" i="0" u="none" strike="noStrike" dirty="0">
                <a:solidFill>
                  <a:srgbClr val="000000"/>
                </a:solidFill>
                <a:effectLst/>
                <a:latin typeface="SimSun" panose="02010600030101010101" pitchFamily="2" charset="-122"/>
                <a:ea typeface="SimSun" panose="02010600030101010101" pitchFamily="2" charset="-122"/>
              </a:rPr>
              <a:t>、</a:t>
            </a:r>
            <a:r>
              <a:rPr lang="en-US" altLang="ja-JP" sz="1800" b="0" i="0" u="none" strike="noStrike" dirty="0">
                <a:solidFill>
                  <a:srgbClr val="000000"/>
                </a:solidFill>
                <a:effectLst/>
                <a:latin typeface="SimSun" panose="02010600030101010101" pitchFamily="2" charset="-122"/>
                <a:ea typeface="SimSun" panose="02010600030101010101" pitchFamily="2" charset="-122"/>
              </a:rPr>
              <a:t>OKR</a:t>
            </a:r>
            <a:r>
              <a:rPr lang="ja-JP" altLang="ja-JP" sz="1800" b="0" i="0" u="none" strike="noStrike" dirty="0">
                <a:solidFill>
                  <a:srgbClr val="000000"/>
                </a:solidFill>
                <a:effectLst/>
                <a:latin typeface="SimSun" panose="02010600030101010101" pitchFamily="2" charset="-122"/>
                <a:ea typeface="SimSun" panose="02010600030101010101" pitchFamily="2" charset="-122"/>
              </a:rPr>
              <a:t>評価、社員紹介制度、</a:t>
            </a:r>
            <a:r>
              <a:rPr lang="en-US" altLang="ja-JP" sz="1800" b="0" i="0" u="none" strike="noStrike" dirty="0">
                <a:solidFill>
                  <a:srgbClr val="000000"/>
                </a:solidFill>
                <a:effectLst/>
                <a:latin typeface="SimSun" panose="02010600030101010101" pitchFamily="2" charset="-122"/>
                <a:ea typeface="SimSun" panose="02010600030101010101" pitchFamily="2" charset="-122"/>
              </a:rPr>
              <a:t>GIGA</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スクールの</a:t>
            </a:r>
            <a:r>
              <a:rPr lang="en-US" altLang="ja-JP" sz="1800" b="0" i="0" u="none" strike="noStrike" dirty="0">
                <a:solidFill>
                  <a:srgbClr val="000000"/>
                </a:solidFill>
                <a:effectLst/>
                <a:latin typeface="SimSun" panose="02010600030101010101" pitchFamily="2" charset="-122"/>
                <a:ea typeface="SimSun" panose="02010600030101010101" pitchFamily="2" charset="-122"/>
              </a:rPr>
              <a:t>ICT</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2021/11/26</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０．５</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組織体制、人事管理、社内副職、ビジネスマナー、セキュリティ対策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2021/11/18</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０．３</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業務改善ポイント</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2021/10/28</a:t>
            </a:r>
            <a:endParaRPr lang="ja-JP" altLang="ja-JP" sz="1800" b="0" i="0" u="none" strike="noStrike" dirty="0">
              <a:effectLst/>
              <a:latin typeface="Arial" panose="020B0604020202020204" pitchFamily="34" charset="0"/>
            </a:endParaRPr>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392211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2022/1/11</a:t>
            </a:r>
            <a:r>
              <a:rPr lang="ja-JP" altLang="en-US" dirty="0"/>
              <a:t>　ミス修正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Bug</a:t>
            </a:r>
            <a:r>
              <a:rPr lang="ja-JP" altLang="en-US" dirty="0"/>
              <a:t>修正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2059314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6826592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15724291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736071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2022/2/13</a:t>
            </a:r>
            <a:r>
              <a:rPr lang="ja-JP" altLang="en-US" sz="1200" b="0" dirty="0">
                <a:latin typeface="SimSun" panose="02010600030101010101" pitchFamily="2" charset="-122"/>
                <a:ea typeface="SimSun" panose="02010600030101010101" pitchFamily="2" charset="-122"/>
              </a:rPr>
              <a:t>更新　</a:t>
            </a: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2022/2/10</a:t>
            </a:r>
            <a:r>
              <a:rPr lang="ja-JP" altLang="en-US" sz="1200" b="0" dirty="0">
                <a:latin typeface="SimSun" panose="02010600030101010101" pitchFamily="2" charset="-122"/>
                <a:ea typeface="SimSun" panose="02010600030101010101" pitchFamily="2" charset="-122"/>
              </a:rPr>
              <a:t>ミス修正　</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2022/2/4 </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21183026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ミス修正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3879072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2139208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27894512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542730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282451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a:p>
            <a:r>
              <a:rPr lang="en-US" altLang="ja-JP" dirty="0"/>
              <a:t>2022/2/14</a:t>
            </a:r>
            <a:r>
              <a:rPr lang="ja-JP" altLang="en-US" dirty="0"/>
              <a:t>　</a:t>
            </a:r>
            <a:r>
              <a:rPr lang="en-US" altLang="ja-JP" dirty="0"/>
              <a:t>add</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4218622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1035322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290442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8238971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pPr defTabSz="990752">
              <a:defRPr/>
            </a:pPr>
            <a:r>
              <a:rPr lang="en-US" altLang="ja-JP" dirty="0"/>
              <a:t>2022/5/28</a:t>
            </a:r>
            <a:r>
              <a:rPr lang="ja-JP" altLang="en-US" dirty="0"/>
              <a:t>　三つ柱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Add</a:t>
            </a:r>
            <a:r>
              <a:rPr lang="ja-JP" altLang="en-US" dirty="0"/>
              <a:t>　</a:t>
            </a:r>
            <a:r>
              <a:rPr lang="en-US" altLang="ja-JP" dirty="0"/>
              <a:t>MASSC</a:t>
            </a:r>
          </a:p>
          <a:p>
            <a:r>
              <a:rPr lang="en-US" altLang="ja-JP" dirty="0"/>
              <a:t>2022/2/18</a:t>
            </a:r>
            <a:r>
              <a:rPr lang="ja-JP" altLang="en-US" dirty="0"/>
              <a:t>　</a:t>
            </a:r>
            <a:r>
              <a:rPr lang="en-US" altLang="ja-JP" dirty="0"/>
              <a:t>add</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2022/5/28</a:t>
            </a:r>
            <a:r>
              <a:rPr lang="ja-JP" altLang="en-US" dirty="0"/>
              <a:t>　三つ柱</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2022/2/2</a:t>
            </a:r>
            <a:r>
              <a:rPr lang="ja-JP" altLang="en-US" dirty="0"/>
              <a:t>　管理部</a:t>
            </a:r>
          </a:p>
          <a:p>
            <a:r>
              <a:rPr lang="en-US" altLang="ja-JP" dirty="0"/>
              <a:t>2022/1/5</a:t>
            </a:r>
            <a:r>
              <a:rPr lang="ja-JP" altLang="en-US"/>
              <a:t>　ミス</a:t>
            </a:r>
            <a:r>
              <a:rPr lang="ja-JP" altLang="en-US" dirty="0"/>
              <a:t>修正</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en-US" altLang="ja-JP" dirty="0"/>
              <a:t>2022/5/30</a:t>
            </a:r>
            <a:r>
              <a:rPr lang="ja-JP" altLang="en-US" dirty="0"/>
              <a:t>　評価、賞与支給の時間を修正</a:t>
            </a:r>
            <a:endParaRPr lang="en-US" altLang="ja-JP" dirty="0"/>
          </a:p>
          <a:p>
            <a:r>
              <a:rPr lang="en-US" altLang="ja-JP" dirty="0"/>
              <a:t>2022/1/16</a:t>
            </a:r>
            <a:r>
              <a:rPr lang="ja-JP" altLang="en-US" dirty="0"/>
              <a:t>　ミス修正</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dirty="0"/>
              <a:t>　　被紹介人の人柄、能力、ソーシャルネットワークなどの確認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en-US" altLang="ja-JP" dirty="0"/>
              <a:t>2022/1/28</a:t>
            </a:r>
            <a:r>
              <a:rPr lang="ja-JP" altLang="en-US" dirty="0"/>
              <a:t>　</a:t>
            </a:r>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2022/6/21</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2022/6/21</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2022/6/21</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2022/6/21</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2022/6/21</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2022/6/21</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2022/6/21</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2022/6/21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0.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ja-JP" altLang="en-US" dirty="0"/>
              <a:t>中日先端技術産業パーク</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7"/>
            <a:ext cx="9144000" cy="1846659"/>
          </a:xfrm>
        </p:spPr>
        <p:txBody>
          <a:bodyPr/>
          <a:lstStyle/>
          <a:p>
            <a:r>
              <a:rPr lang="en-US" altLang="zh-CN" dirty="0"/>
              <a:t>Sun Shubin</a:t>
            </a:r>
          </a:p>
          <a:p>
            <a:endParaRPr lang="en-US" altLang="zh-CN" dirty="0"/>
          </a:p>
          <a:p>
            <a:endParaRPr lang="en-US" altLang="zh-CN" dirty="0"/>
          </a:p>
          <a:p>
            <a:r>
              <a:rPr lang="ja-JP" altLang="en-US"/>
              <a:t>この文書は　作成している、まだ　中国語と日本語は　混在になる。</a:t>
            </a:r>
            <a:endParaRPr lang="en-US" altLang="zh-CN" dirty="0"/>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2022/6/21</a:t>
            </a:fld>
            <a:endParaRPr lang="en-US"/>
          </a:p>
        </p:txBody>
      </p:sp>
    </p:spTree>
    <p:extLst>
      <p:ext uri="{BB962C8B-B14F-4D97-AF65-F5344CB8AC3E}">
        <p14:creationId xmlns:p14="http://schemas.microsoft.com/office/powerpoint/2010/main" val="388499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2022/6/21</a:t>
            </a:fld>
            <a:endParaRPr lang="en-US"/>
          </a:p>
        </p:txBody>
      </p:sp>
    </p:spTree>
    <p:extLst>
      <p:ext uri="{BB962C8B-B14F-4D97-AF65-F5344CB8AC3E}">
        <p14:creationId xmlns:p14="http://schemas.microsoft.com/office/powerpoint/2010/main" val="115186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2022/6/21</a:t>
            </a:fld>
            <a:endParaRPr lang="en-US"/>
          </a:p>
        </p:txBody>
      </p:sp>
    </p:spTree>
    <p:extLst>
      <p:ext uri="{BB962C8B-B14F-4D97-AF65-F5344CB8AC3E}">
        <p14:creationId xmlns:p14="http://schemas.microsoft.com/office/powerpoint/2010/main" val="182831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a:t>
            </a:r>
            <a:r>
              <a:rPr lang="ja-JP" altLang="en-US"/>
              <a:t>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2022/6/21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2022/6/21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431983"/>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77860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産業パークの文化</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2022/6/21</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706275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2022/6/21</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88670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2022/6/21</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801314"/>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highlight>
                  <a:srgbClr val="00FF00"/>
                </a:highlight>
              </a:rPr>
              <a:t>産業パークイベント</a:t>
            </a:r>
            <a:endParaRPr lang="en-US" altLang="ja-JP" sz="2400" dirty="0">
              <a:highlight>
                <a:srgbClr val="00FF00"/>
              </a:highlight>
            </a:endParaRPr>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36624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2022/6/21</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2022/6/21</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2022/6/21</a:t>
            </a:fld>
            <a:endParaRPr lang="en-US"/>
          </a:p>
        </p:txBody>
      </p:sp>
    </p:spTree>
    <p:extLst>
      <p:ext uri="{BB962C8B-B14F-4D97-AF65-F5344CB8AC3E}">
        <p14:creationId xmlns:p14="http://schemas.microsoft.com/office/powerpoint/2010/main" val="386718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2022/6/21</a:t>
            </a:fld>
            <a:endParaRPr lang="en-US"/>
          </a:p>
        </p:txBody>
      </p:sp>
    </p:spTree>
    <p:extLst>
      <p:ext uri="{BB962C8B-B14F-4D97-AF65-F5344CB8AC3E}">
        <p14:creationId xmlns:p14="http://schemas.microsoft.com/office/powerpoint/2010/main" val="827015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2022/6/21</a:t>
            </a:fld>
            <a:endParaRPr lang="en-US"/>
          </a:p>
        </p:txBody>
      </p:sp>
    </p:spTree>
    <p:extLst>
      <p:ext uri="{BB962C8B-B14F-4D97-AF65-F5344CB8AC3E}">
        <p14:creationId xmlns:p14="http://schemas.microsoft.com/office/powerpoint/2010/main" val="118050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4801314"/>
          </a:xfrm>
        </p:spPr>
        <p:txBody>
          <a:bodyPr/>
          <a:lstStyle/>
          <a:p>
            <a:pPr marL="285750" indent="-285750">
              <a:buFont typeface="Arial" panose="020B0604020202020204" pitchFamily="34" charset="0"/>
              <a:buChar char="•"/>
            </a:pPr>
            <a:r>
              <a:rPr lang="ja-JP" altLang="en-US" dirty="0">
                <a:highlight>
                  <a:srgbClr val="00FF00"/>
                </a:highlight>
              </a:rPr>
              <a:t>企業経営リスク分析＆対策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dirty="0"/>
              <a:t>産業パークのイベント</a:t>
            </a:r>
            <a:endParaRPr lang="en-US" altLang="ja-JP" sz="2400" dirty="0"/>
          </a:p>
          <a:p>
            <a:pPr marL="285750" indent="-285750">
              <a:buFont typeface="Arial" panose="020B0604020202020204" pitchFamily="34" charset="0"/>
              <a:buChar char="•"/>
            </a:pPr>
            <a:r>
              <a:rPr lang="ja-JP" altLang="en-US" dirty="0"/>
              <a:t>産業パークの企業（例）</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企業の</a:t>
            </a:r>
            <a:r>
              <a:rPr lang="ja-JP" altLang="en-US" sz="2400" dirty="0"/>
              <a:t>プレゼン</a:t>
            </a:r>
            <a:endParaRPr lang="en-US" altLang="ja-JP" sz="2400" dirty="0"/>
          </a:p>
          <a:p>
            <a:pPr marL="285750" indent="-285750">
              <a:buFont typeface="Arial" panose="020B0604020202020204" pitchFamily="34" charset="0"/>
              <a:buChar char="•"/>
            </a:pPr>
            <a:r>
              <a:rPr lang="ja-JP" altLang="en-US" sz="2400" dirty="0"/>
              <a:t>組織チームワークとコスト精算</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2022/6/21</a:t>
            </a:fld>
            <a:endParaRPr lang="en-US"/>
          </a:p>
        </p:txBody>
      </p:sp>
    </p:spTree>
    <p:extLst>
      <p:ext uri="{BB962C8B-B14F-4D97-AF65-F5344CB8AC3E}">
        <p14:creationId xmlns:p14="http://schemas.microsoft.com/office/powerpoint/2010/main" val="2277885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2022/6/21</a:t>
            </a:fld>
            <a:endParaRPr lang="en-US"/>
          </a:p>
        </p:txBody>
      </p:sp>
    </p:spTree>
    <p:extLst>
      <p:ext uri="{BB962C8B-B14F-4D97-AF65-F5344CB8AC3E}">
        <p14:creationId xmlns:p14="http://schemas.microsoft.com/office/powerpoint/2010/main" val="4281004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2022/6/21</a:t>
            </a:fld>
            <a:endParaRPr lang="en-US"/>
          </a:p>
        </p:txBody>
      </p:sp>
    </p:spTree>
    <p:extLst>
      <p:ext uri="{BB962C8B-B14F-4D97-AF65-F5344CB8AC3E}">
        <p14:creationId xmlns:p14="http://schemas.microsoft.com/office/powerpoint/2010/main" val="2284386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2022/6/21</a:t>
            </a:fld>
            <a:endParaRPr lang="en-US"/>
          </a:p>
        </p:txBody>
      </p:sp>
    </p:spTree>
    <p:extLst>
      <p:ext uri="{BB962C8B-B14F-4D97-AF65-F5344CB8AC3E}">
        <p14:creationId xmlns:p14="http://schemas.microsoft.com/office/powerpoint/2010/main" val="3206556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2022/6/21</a:t>
            </a:fld>
            <a:endParaRPr lang="en-US"/>
          </a:p>
        </p:txBody>
      </p:sp>
    </p:spTree>
    <p:extLst>
      <p:ext uri="{BB962C8B-B14F-4D97-AF65-F5344CB8AC3E}">
        <p14:creationId xmlns:p14="http://schemas.microsoft.com/office/powerpoint/2010/main" val="1695426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2022/6/21</a:t>
            </a:fld>
            <a:endParaRPr lang="en-US"/>
          </a:p>
        </p:txBody>
      </p:sp>
    </p:spTree>
    <p:extLst>
      <p:ext uri="{BB962C8B-B14F-4D97-AF65-F5344CB8AC3E}">
        <p14:creationId xmlns:p14="http://schemas.microsoft.com/office/powerpoint/2010/main" val="193605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2022/6/21</a:t>
            </a:fld>
            <a:endParaRPr lang="en-US"/>
          </a:p>
        </p:txBody>
      </p:sp>
    </p:spTree>
    <p:extLst>
      <p:ext uri="{BB962C8B-B14F-4D97-AF65-F5344CB8AC3E}">
        <p14:creationId xmlns:p14="http://schemas.microsoft.com/office/powerpoint/2010/main" val="2802354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2022/6/21</a:t>
            </a:fld>
            <a:endParaRPr lang="en-US"/>
          </a:p>
        </p:txBody>
      </p:sp>
    </p:spTree>
    <p:extLst>
      <p:ext uri="{BB962C8B-B14F-4D97-AF65-F5344CB8AC3E}">
        <p14:creationId xmlns:p14="http://schemas.microsoft.com/office/powerpoint/2010/main" val="3154752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1318071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みんなの大好きな会社グループです！！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2022/6/21</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41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2022/6/21</a:t>
            </a:fld>
            <a:endParaRPr lang="en-US"/>
          </a:p>
        </p:txBody>
      </p:sp>
    </p:spTree>
    <p:extLst>
      <p:ext uri="{BB962C8B-B14F-4D97-AF65-F5344CB8AC3E}">
        <p14:creationId xmlns:p14="http://schemas.microsoft.com/office/powerpoint/2010/main" val="3203915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2022/6/21</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サービスユニット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Tree>
    <p:extLst>
      <p:ext uri="{BB962C8B-B14F-4D97-AF65-F5344CB8AC3E}">
        <p14:creationId xmlns:p14="http://schemas.microsoft.com/office/powerpoint/2010/main" val="787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2022/6/21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1181360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2022/6/21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1848784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Tree>
    <p:extLst>
      <p:ext uri="{BB962C8B-B14F-4D97-AF65-F5344CB8AC3E}">
        <p14:creationId xmlns:p14="http://schemas.microsoft.com/office/powerpoint/2010/main" val="1867550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326300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Tree>
    <p:extLst>
      <p:ext uri="{BB962C8B-B14F-4D97-AF65-F5344CB8AC3E}">
        <p14:creationId xmlns:p14="http://schemas.microsoft.com/office/powerpoint/2010/main" val="1310369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2022/6/21</a:t>
            </a:fld>
            <a:endParaRPr lang="en-US"/>
          </a:p>
        </p:txBody>
      </p:sp>
    </p:spTree>
    <p:extLst>
      <p:ext uri="{BB962C8B-B14F-4D97-AF65-F5344CB8AC3E}">
        <p14:creationId xmlns:p14="http://schemas.microsoft.com/office/powerpoint/2010/main" val="1759334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2547252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924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spTree>
    <p:extLst>
      <p:ext uri="{BB962C8B-B14F-4D97-AF65-F5344CB8AC3E}">
        <p14:creationId xmlns:p14="http://schemas.microsoft.com/office/powerpoint/2010/main" val="47960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spTree>
    <p:extLst>
      <p:ext uri="{BB962C8B-B14F-4D97-AF65-F5344CB8AC3E}">
        <p14:creationId xmlns:p14="http://schemas.microsoft.com/office/powerpoint/2010/main" val="2636736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2022/6/21</a:t>
            </a:fld>
            <a:endParaRPr lang="en-US"/>
          </a:p>
        </p:txBody>
      </p:sp>
    </p:spTree>
    <p:extLst>
      <p:ext uri="{BB962C8B-B14F-4D97-AF65-F5344CB8AC3E}">
        <p14:creationId xmlns:p14="http://schemas.microsoft.com/office/powerpoint/2010/main" val="3256974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165068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846659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571459" y="2733393"/>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cxnSp>
        <p:nvCxnSpPr>
          <p:cNvPr id="22" name="コネクタ: カギ線 21">
            <a:extLst>
              <a:ext uri="{FF2B5EF4-FFF2-40B4-BE49-F238E27FC236}">
                <a16:creationId xmlns:a16="http://schemas.microsoft.com/office/drawing/2014/main" id="{766C66FB-E308-4BCA-AD41-2A40BB2FC76B}"/>
              </a:ext>
            </a:extLst>
          </p:cNvPr>
          <p:cNvCxnSpPr>
            <a:cxnSpLocks/>
          </p:cNvCxnSpPr>
          <p:nvPr/>
        </p:nvCxnSpPr>
        <p:spPr>
          <a:xfrm flipV="1">
            <a:off x="10641302" y="4063052"/>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584160" y="3889015"/>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584161" y="5048920"/>
            <a:ext cx="9159186"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7248420" y="2312419"/>
            <a:ext cx="360000" cy="378142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774244" y="2320843"/>
            <a:ext cx="327273" cy="380685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77" idx="2"/>
            <a:endCxn id="8" idx="0"/>
          </p:cNvCxnSpPr>
          <p:nvPr/>
        </p:nvCxnSpPr>
        <p:spPr>
          <a:xfrm rot="5400000">
            <a:off x="7594070" y="1510862"/>
            <a:ext cx="635908" cy="9672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77" idx="2"/>
            <a:endCxn id="30" idx="0"/>
          </p:cNvCxnSpPr>
          <p:nvPr/>
        </p:nvCxnSpPr>
        <p:spPr>
          <a:xfrm rot="5400000">
            <a:off x="7844588" y="1769804"/>
            <a:ext cx="644332" cy="4577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764516" y="2320843"/>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5929138" y="2288271"/>
            <a:ext cx="360000" cy="372202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413428" y="2284858"/>
            <a:ext cx="360000" cy="3768005"/>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産学協力ー技能実践センター</a:t>
            </a:r>
            <a:endParaRPr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77" idx="2"/>
            <a:endCxn id="83" idx="0"/>
          </p:cNvCxnSpPr>
          <p:nvPr/>
        </p:nvCxnSpPr>
        <p:spPr>
          <a:xfrm rot="16200000" flipH="1">
            <a:off x="8339724" y="1732414"/>
            <a:ext cx="644332" cy="5325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60" idx="2"/>
            <a:endCxn id="87" idx="0"/>
          </p:cNvCxnSpPr>
          <p:nvPr/>
        </p:nvCxnSpPr>
        <p:spPr>
          <a:xfrm rot="16200000" flipH="1">
            <a:off x="5297174" y="1988603"/>
            <a:ext cx="587127" cy="53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60" idx="2"/>
            <a:endCxn id="84" idx="0"/>
          </p:cNvCxnSpPr>
          <p:nvPr/>
        </p:nvCxnSpPr>
        <p:spPr>
          <a:xfrm rot="16200000" flipH="1">
            <a:off x="5553322" y="1732455"/>
            <a:ext cx="590540" cy="5210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49267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60" idx="1"/>
            <a:endCxn id="6" idx="1"/>
          </p:cNvCxnSpPr>
          <p:nvPr/>
        </p:nvCxnSpPr>
        <p:spPr>
          <a:xfrm rot="10800000" flipV="1">
            <a:off x="546744" y="1513065"/>
            <a:ext cx="4095814" cy="3718544"/>
          </a:xfrm>
          <a:prstGeom prst="bentConnector3">
            <a:avLst>
              <a:gd name="adj1" fmla="val 1055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60" idx="1"/>
            <a:endCxn id="66" idx="1"/>
          </p:cNvCxnSpPr>
          <p:nvPr/>
        </p:nvCxnSpPr>
        <p:spPr>
          <a:xfrm rot="10800000" flipV="1">
            <a:off x="569678" y="1513065"/>
            <a:ext cx="4072881" cy="1404682"/>
          </a:xfrm>
          <a:prstGeom prst="bentConnector3">
            <a:avLst>
              <a:gd name="adj1" fmla="val 1056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900419" y="2282286"/>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60" idx="2"/>
            <a:endCxn id="68" idx="0"/>
          </p:cNvCxnSpPr>
          <p:nvPr/>
        </p:nvCxnSpPr>
        <p:spPr>
          <a:xfrm rot="5400000">
            <a:off x="5045182" y="1739420"/>
            <a:ext cx="584555" cy="5011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60" idx="1"/>
            <a:endCxn id="143" idx="1"/>
          </p:cNvCxnSpPr>
          <p:nvPr/>
        </p:nvCxnSpPr>
        <p:spPr>
          <a:xfrm rot="10800000" flipV="1">
            <a:off x="538606" y="1513064"/>
            <a:ext cx="4103953" cy="2554455"/>
          </a:xfrm>
          <a:prstGeom prst="bentConnector3">
            <a:avLst>
              <a:gd name="adj1" fmla="val 10557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451623" y="2320843"/>
            <a:ext cx="360000" cy="37381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60" idx="2"/>
            <a:endCxn id="61" idx="0"/>
          </p:cNvCxnSpPr>
          <p:nvPr/>
        </p:nvCxnSpPr>
        <p:spPr>
          <a:xfrm rot="16200000" flipH="1">
            <a:off x="5798279" y="1487499"/>
            <a:ext cx="623112" cy="10435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34471" y="990385"/>
            <a:ext cx="6758041"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6997488" y="1011898"/>
            <a:ext cx="2843227"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961028" y="968262"/>
            <a:ext cx="1967585"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7833" y="2299779"/>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60" idx="2"/>
            <a:endCxn id="70" idx="0"/>
          </p:cNvCxnSpPr>
          <p:nvPr/>
        </p:nvCxnSpPr>
        <p:spPr>
          <a:xfrm rot="5400000">
            <a:off x="4770142" y="1481874"/>
            <a:ext cx="602048" cy="10337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2022/6/21</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97" idx="2"/>
            <a:endCxn id="74" idx="0"/>
          </p:cNvCxnSpPr>
          <p:nvPr/>
        </p:nvCxnSpPr>
        <p:spPr>
          <a:xfrm rot="16200000" flipH="1">
            <a:off x="8567865" y="-1100640"/>
            <a:ext cx="442580" cy="43678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74" idx="2"/>
            <a:endCxn id="90" idx="0"/>
          </p:cNvCxnSpPr>
          <p:nvPr/>
        </p:nvCxnSpPr>
        <p:spPr>
          <a:xfrm rot="5400000">
            <a:off x="10433050" y="1879127"/>
            <a:ext cx="745251" cy="3348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74622" y="2419169"/>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8265859" y="2320843"/>
            <a:ext cx="327273" cy="375806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77" idx="2"/>
            <a:endCxn id="50" idx="0"/>
          </p:cNvCxnSpPr>
          <p:nvPr/>
        </p:nvCxnSpPr>
        <p:spPr>
          <a:xfrm rot="16200000" flipH="1">
            <a:off x="8090395" y="1981742"/>
            <a:ext cx="644332" cy="33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289953"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283047"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2531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10202836" y="1304586"/>
            <a:ext cx="1540510" cy="369332"/>
          </a:xfrm>
          <a:prstGeom prst="rect">
            <a:avLst/>
          </a:prstGeom>
          <a:noFill/>
          <a:ln>
            <a:solidFill>
              <a:schemeClr val="tx1"/>
            </a:solidFill>
          </a:ln>
        </p:spPr>
        <p:txBody>
          <a:bodyPr wrap="square" rtlCol="0">
            <a:spAutoFit/>
          </a:bodyPr>
          <a:lstStyle/>
          <a:p>
            <a:pPr algn="ctr"/>
            <a:r>
              <a:rPr lang="ja-JP" altLang="en-US" dirty="0"/>
              <a:t>運営</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1215638" y="2440033"/>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74" idx="2"/>
            <a:endCxn id="86" idx="0"/>
          </p:cNvCxnSpPr>
          <p:nvPr/>
        </p:nvCxnSpPr>
        <p:spPr>
          <a:xfrm rot="16200000" flipH="1">
            <a:off x="10793126" y="1853883"/>
            <a:ext cx="766115" cy="40618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97" idx="2"/>
            <a:endCxn id="77" idx="0"/>
          </p:cNvCxnSpPr>
          <p:nvPr/>
        </p:nvCxnSpPr>
        <p:spPr>
          <a:xfrm rot="16200000" flipH="1">
            <a:off x="7277837" y="189388"/>
            <a:ext cx="445173" cy="17904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97" idx="2"/>
            <a:endCxn id="60" idx="0"/>
          </p:cNvCxnSpPr>
          <p:nvPr/>
        </p:nvCxnSpPr>
        <p:spPr>
          <a:xfrm rot="5400000">
            <a:off x="5863438" y="586616"/>
            <a:ext cx="466393" cy="10171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B05EC3C1-C315-397D-4DBA-6B99A464B1FC}"/>
              </a:ext>
            </a:extLst>
          </p:cNvPr>
          <p:cNvSpPr txBox="1"/>
          <p:nvPr/>
        </p:nvSpPr>
        <p:spPr>
          <a:xfrm>
            <a:off x="4642558" y="1328399"/>
            <a:ext cx="1890978" cy="369332"/>
          </a:xfrm>
          <a:prstGeom prst="rect">
            <a:avLst/>
          </a:prstGeom>
          <a:noFill/>
          <a:ln>
            <a:solidFill>
              <a:schemeClr val="tx1"/>
            </a:solidFill>
          </a:ln>
        </p:spPr>
        <p:txBody>
          <a:bodyPr wrap="square" rtlCol="0">
            <a:spAutoFit/>
          </a:bodyPr>
          <a:lstStyle/>
          <a:p>
            <a:pPr algn="ctr"/>
            <a:r>
              <a:rPr lang="ja-JP" altLang="en-US" dirty="0"/>
              <a:t>投資・経営</a:t>
            </a:r>
            <a:endParaRPr kumimoji="1" lang="ja-JP" altLang="en-US" dirty="0"/>
          </a:p>
        </p:txBody>
      </p:sp>
      <p:sp>
        <p:nvSpPr>
          <p:cNvPr id="77" name="テキスト ボックス 76">
            <a:extLst>
              <a:ext uri="{FF2B5EF4-FFF2-40B4-BE49-F238E27FC236}">
                <a16:creationId xmlns:a16="http://schemas.microsoft.com/office/drawing/2014/main" id="{A0016ABB-7466-4516-1C8D-6C0C45CEBA26}"/>
              </a:ext>
            </a:extLst>
          </p:cNvPr>
          <p:cNvSpPr txBox="1"/>
          <p:nvPr/>
        </p:nvSpPr>
        <p:spPr>
          <a:xfrm>
            <a:off x="7450138" y="1307179"/>
            <a:ext cx="1890978" cy="369332"/>
          </a:xfrm>
          <a:prstGeom prst="rect">
            <a:avLst/>
          </a:prstGeom>
          <a:noFill/>
          <a:ln>
            <a:solidFill>
              <a:schemeClr val="tx1"/>
            </a:solidFill>
          </a:ln>
        </p:spPr>
        <p:txBody>
          <a:bodyPr wrap="square" rtlCol="0">
            <a:spAutoFit/>
          </a:bodyPr>
          <a:lstStyle/>
          <a:p>
            <a:pPr algn="ctr"/>
            <a:r>
              <a:rPr kumimoji="1" lang="ja-JP" altLang="en-US" dirty="0"/>
              <a:t>ビジネス推進</a:t>
            </a:r>
          </a:p>
        </p:txBody>
      </p:sp>
      <p:sp>
        <p:nvSpPr>
          <p:cNvPr id="153" name="テキスト ボックス 152">
            <a:extLst>
              <a:ext uri="{FF2B5EF4-FFF2-40B4-BE49-F238E27FC236}">
                <a16:creationId xmlns:a16="http://schemas.microsoft.com/office/drawing/2014/main" id="{FA47D985-76F1-7FB4-3D89-9C527AA53ADE}"/>
              </a:ext>
            </a:extLst>
          </p:cNvPr>
          <p:cNvSpPr txBox="1"/>
          <p:nvPr/>
        </p:nvSpPr>
        <p:spPr>
          <a:xfrm>
            <a:off x="9293268" y="2326178"/>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〇〇ベトナム</a:t>
            </a:r>
            <a:endParaRPr kumimoji="1" lang="en-US" altLang="ja-JP" dirty="0"/>
          </a:p>
        </p:txBody>
      </p:sp>
      <p:cxnSp>
        <p:nvCxnSpPr>
          <p:cNvPr id="154" name="コネクタ: カギ線 153">
            <a:extLst>
              <a:ext uri="{FF2B5EF4-FFF2-40B4-BE49-F238E27FC236}">
                <a16:creationId xmlns:a16="http://schemas.microsoft.com/office/drawing/2014/main" id="{25128B50-569B-5B5B-415F-3EE35C6AFF37}"/>
              </a:ext>
            </a:extLst>
          </p:cNvPr>
          <p:cNvCxnSpPr>
            <a:cxnSpLocks/>
            <a:stCxn id="77" idx="2"/>
            <a:endCxn id="153" idx="0"/>
          </p:cNvCxnSpPr>
          <p:nvPr/>
        </p:nvCxnSpPr>
        <p:spPr>
          <a:xfrm rot="16200000" flipH="1">
            <a:off x="8601433" y="1470705"/>
            <a:ext cx="649667" cy="10612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1770469" y="5358896"/>
            <a:ext cx="864438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9529481" y="1323852"/>
            <a:ext cx="1705885" cy="369332"/>
          </a:xfrm>
          <a:prstGeom prst="rect">
            <a:avLst/>
          </a:prstGeom>
          <a:noFill/>
          <a:ln>
            <a:solidFill>
              <a:schemeClr val="tx1"/>
            </a:solidFill>
          </a:ln>
        </p:spPr>
        <p:txBody>
          <a:bodyPr wrap="square" rtlCol="0">
            <a:spAutoFit/>
          </a:bodyPr>
          <a:lstStyle/>
          <a:p>
            <a:pPr algn="ctr"/>
            <a:r>
              <a:rPr lang="ja-JP" altLang="en-US" dirty="0"/>
              <a:t>業務推進部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1818865" y="2477793"/>
            <a:ext cx="8484252"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7690525" y="134643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112" idx="0"/>
            <a:endCxn id="97" idx="2"/>
          </p:cNvCxnSpPr>
          <p:nvPr/>
        </p:nvCxnSpPr>
        <p:spPr>
          <a:xfrm rot="5400000" flipH="1" flipV="1">
            <a:off x="5314227" y="820340"/>
            <a:ext cx="399773" cy="53134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127" idx="0"/>
            <a:endCxn id="5" idx="2"/>
          </p:cNvCxnSpPr>
          <p:nvPr/>
        </p:nvCxnSpPr>
        <p:spPr>
          <a:xfrm rot="5400000" flipH="1" flipV="1">
            <a:off x="9757907" y="1696222"/>
            <a:ext cx="627554" cy="62147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1813752" y="3484915"/>
            <a:ext cx="8512804"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1794428" y="4071689"/>
            <a:ext cx="8532128"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35" idx="1"/>
          </p:cNvCxnSpPr>
          <p:nvPr/>
        </p:nvCxnSpPr>
        <p:spPr>
          <a:xfrm flipV="1">
            <a:off x="1289020" y="3669581"/>
            <a:ext cx="524732" cy="3979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43" idx="3"/>
            <a:endCxn id="37" idx="1"/>
          </p:cNvCxnSpPr>
          <p:nvPr/>
        </p:nvCxnSpPr>
        <p:spPr>
          <a:xfrm>
            <a:off x="1289020" y="4067520"/>
            <a:ext cx="505408" cy="1888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1797363" y="4701087"/>
            <a:ext cx="8657745"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6" idx="3"/>
            <a:endCxn id="43" idx="1"/>
          </p:cNvCxnSpPr>
          <p:nvPr/>
        </p:nvCxnSpPr>
        <p:spPr>
          <a:xfrm flipV="1">
            <a:off x="1285410" y="4885753"/>
            <a:ext cx="511953" cy="34585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1813753" y="2961667"/>
            <a:ext cx="8512804"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06645" y="2917747"/>
            <a:ext cx="507108" cy="22858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4422987" y="2378269"/>
            <a:ext cx="360000"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4908438" y="2397169"/>
            <a:ext cx="327273"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112" idx="2"/>
            <a:endCxn id="8" idx="0"/>
          </p:cNvCxnSpPr>
          <p:nvPr/>
        </p:nvCxnSpPr>
        <p:spPr>
          <a:xfrm rot="5400000">
            <a:off x="4608595" y="1738420"/>
            <a:ext cx="634241" cy="6454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112" idx="2"/>
            <a:endCxn id="30" idx="0"/>
          </p:cNvCxnSpPr>
          <p:nvPr/>
        </p:nvCxnSpPr>
        <p:spPr>
          <a:xfrm rot="5400000">
            <a:off x="4833689" y="1982414"/>
            <a:ext cx="653141" cy="1763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102" idx="3"/>
            <a:endCxn id="5" idx="3"/>
          </p:cNvCxnSpPr>
          <p:nvPr/>
        </p:nvCxnSpPr>
        <p:spPr>
          <a:xfrm flipH="1" flipV="1">
            <a:off x="11235366" y="1508518"/>
            <a:ext cx="424386" cy="2593200"/>
          </a:xfrm>
          <a:prstGeom prst="bentConnector3">
            <a:avLst>
              <a:gd name="adj1" fmla="val -5386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p:cNvCxnSpPr>
          <p:nvPr/>
        </p:nvCxnSpPr>
        <p:spPr>
          <a:xfrm flipV="1">
            <a:off x="10326556" y="4134689"/>
            <a:ext cx="904620" cy="12166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52" idx="1"/>
          </p:cNvCxnSpPr>
          <p:nvPr/>
        </p:nvCxnSpPr>
        <p:spPr>
          <a:xfrm>
            <a:off x="10455108" y="4885753"/>
            <a:ext cx="631853" cy="34585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349749" y="2397169"/>
            <a:ext cx="327273" cy="3574707"/>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6284942" y="2397169"/>
            <a:ext cx="360000"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805096" y="2370093"/>
            <a:ext cx="360000" cy="3601783"/>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112" idx="2"/>
            <a:endCxn id="83" idx="0"/>
          </p:cNvCxnSpPr>
          <p:nvPr/>
        </p:nvCxnSpPr>
        <p:spPr>
          <a:xfrm rot="16200000" flipH="1">
            <a:off x="5054344" y="1938126"/>
            <a:ext cx="653141" cy="2649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112" idx="2"/>
            <a:endCxn id="87" idx="0"/>
          </p:cNvCxnSpPr>
          <p:nvPr/>
        </p:nvCxnSpPr>
        <p:spPr>
          <a:xfrm rot="16200000" flipH="1">
            <a:off x="5303737" y="1688733"/>
            <a:ext cx="626065" cy="736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112" idx="2"/>
            <a:endCxn id="84" idx="0"/>
          </p:cNvCxnSpPr>
          <p:nvPr/>
        </p:nvCxnSpPr>
        <p:spPr>
          <a:xfrm rot="16200000" flipH="1">
            <a:off x="5530122" y="1462348"/>
            <a:ext cx="653141" cy="1216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417707" y="516791"/>
            <a:ext cx="2724152" cy="369332"/>
          </a:xfrm>
          <a:prstGeom prst="rect">
            <a:avLst/>
          </a:prstGeom>
          <a:noFill/>
          <a:ln>
            <a:solidFill>
              <a:schemeClr val="tx1"/>
            </a:solidFill>
          </a:ln>
        </p:spPr>
        <p:txBody>
          <a:bodyPr wrap="square" rtlCol="0">
            <a:spAutoFit/>
          </a:bodyPr>
          <a:lstStyle/>
          <a:p>
            <a:pPr algn="ctr"/>
            <a:r>
              <a:rPr kumimoji="1" lang="ja-JP" altLang="en-US" dirty="0"/>
              <a:t>ビジネスユニット</a:t>
            </a:r>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546745" y="1514961"/>
            <a:ext cx="4124737" cy="3716647"/>
          </a:xfrm>
          <a:prstGeom prst="bentConnector3">
            <a:avLst>
              <a:gd name="adj1" fmla="val 1055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9602882" y="2320738"/>
            <a:ext cx="316125"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9142649" y="2362246"/>
            <a:ext cx="332438"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latin typeface="MS Mincho" panose="02020609040205080304" pitchFamily="49" charset="-128"/>
                <a:ea typeface="MS Mincho" panose="02020609040205080304" pitchFamily="49" charset="-128"/>
              </a:rPr>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11086961" y="5046942"/>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181" idx="3"/>
            <a:endCxn id="152" idx="1"/>
          </p:cNvCxnSpPr>
          <p:nvPr/>
        </p:nvCxnSpPr>
        <p:spPr>
          <a:xfrm flipV="1">
            <a:off x="10414851" y="5231608"/>
            <a:ext cx="672110" cy="311954"/>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6" idx="3"/>
            <a:endCxn id="181" idx="1"/>
          </p:cNvCxnSpPr>
          <p:nvPr/>
        </p:nvCxnSpPr>
        <p:spPr>
          <a:xfrm>
            <a:off x="1285410" y="5231609"/>
            <a:ext cx="485059" cy="3119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56230"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V="1">
            <a:off x="556231" y="1514961"/>
            <a:ext cx="4115251" cy="1402785"/>
          </a:xfrm>
          <a:prstGeom prst="bentConnector3">
            <a:avLst>
              <a:gd name="adj1" fmla="val 1055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52" idx="3"/>
            <a:endCxn id="5" idx="3"/>
          </p:cNvCxnSpPr>
          <p:nvPr/>
        </p:nvCxnSpPr>
        <p:spPr>
          <a:xfrm flipH="1" flipV="1">
            <a:off x="11235366" y="1508518"/>
            <a:ext cx="445964" cy="3723090"/>
          </a:xfrm>
          <a:prstGeom prst="bentConnector3">
            <a:avLst>
              <a:gd name="adj1" fmla="val -5126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3899328" y="2378269"/>
            <a:ext cx="372901"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12" idx="2"/>
            <a:endCxn id="68" idx="0"/>
          </p:cNvCxnSpPr>
          <p:nvPr/>
        </p:nvCxnSpPr>
        <p:spPr>
          <a:xfrm rot="5400000">
            <a:off x="4349991" y="1479816"/>
            <a:ext cx="634241" cy="11626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671481" y="1285896"/>
            <a:ext cx="1153923" cy="458132"/>
          </a:xfrm>
          <a:prstGeom prst="rect">
            <a:avLst/>
          </a:prstGeom>
          <a:solidFill>
            <a:schemeClr val="bg1"/>
          </a:solidFill>
          <a:ln>
            <a:solidFill>
              <a:schemeClr val="tx1"/>
            </a:solidFill>
          </a:ln>
        </p:spPr>
        <p:txBody>
          <a:bodyPr vert="horz" wrap="square" tIns="36000" rtlCol="0" anchor="ctr">
            <a:noAutofit/>
          </a:bodyPr>
          <a:lstStyle/>
          <a:p>
            <a:r>
              <a:rPr lang="ja-JP" altLang="en-US" dirty="0"/>
              <a:t>経営本</a:t>
            </a:r>
            <a:r>
              <a:rPr kumimoji="1" lang="ja-JP" altLang="en-US" dirty="0"/>
              <a:t>部</a:t>
            </a:r>
          </a:p>
        </p:txBody>
      </p: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06645" y="2662459"/>
            <a:ext cx="512220"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V="1">
            <a:off x="538605" y="1514962"/>
            <a:ext cx="4132876" cy="2552558"/>
          </a:xfrm>
          <a:prstGeom prst="bentConnector3">
            <a:avLst>
              <a:gd name="adj1" fmla="val 10553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746341" y="2372494"/>
            <a:ext cx="360000" cy="3599382"/>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112" idx="2"/>
            <a:endCxn id="61" idx="0"/>
          </p:cNvCxnSpPr>
          <p:nvPr/>
        </p:nvCxnSpPr>
        <p:spPr>
          <a:xfrm rot="16200000" flipH="1">
            <a:off x="5773159" y="1219312"/>
            <a:ext cx="628466" cy="1677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98704" y="950044"/>
            <a:ext cx="7065355"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7551832" y="958110"/>
            <a:ext cx="117616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965171" y="957394"/>
            <a:ext cx="3019451"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3407886" y="2378268"/>
            <a:ext cx="372901" cy="359360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112" idx="2"/>
            <a:endCxn id="70" idx="0"/>
          </p:cNvCxnSpPr>
          <p:nvPr/>
        </p:nvCxnSpPr>
        <p:spPr>
          <a:xfrm rot="5400000">
            <a:off x="4104270" y="1234095"/>
            <a:ext cx="634240" cy="1654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2022/6/21</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7862239" y="-1196334"/>
            <a:ext cx="437729" cy="46026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7932098" y="1951019"/>
            <a:ext cx="650399" cy="1798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7691596" y="1890407"/>
            <a:ext cx="650400" cy="3011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7702602" y="2366164"/>
            <a:ext cx="327273" cy="3599382"/>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MASSC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9364939" y="308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102" name="テキスト ボックス 101">
            <a:extLst>
              <a:ext uri="{FF2B5EF4-FFF2-40B4-BE49-F238E27FC236}">
                <a16:creationId xmlns:a16="http://schemas.microsoft.com/office/drawing/2014/main" id="{30EB47C9-3D16-F3CC-B89A-5F84D4D7DD7D}"/>
              </a:ext>
            </a:extLst>
          </p:cNvPr>
          <p:cNvSpPr txBox="1"/>
          <p:nvPr/>
        </p:nvSpPr>
        <p:spPr>
          <a:xfrm>
            <a:off x="11076964" y="3917052"/>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8190986" y="2366163"/>
            <a:ext cx="312509" cy="3599382"/>
          </a:xfrm>
          <a:prstGeom prst="rect">
            <a:avLst/>
          </a:prstGeom>
          <a:solidFill>
            <a:schemeClr val="bg1"/>
          </a:solidFill>
          <a:ln>
            <a:solidFill>
              <a:schemeClr val="tx1"/>
            </a:solidFill>
          </a:ln>
        </p:spPr>
        <p:txBody>
          <a:bodyPr vert="horz" wrap="square" rtlCol="0" anchor="t" anchorCtr="0">
            <a:noAutofit/>
          </a:bodyPr>
          <a:lstStyle/>
          <a:p>
            <a:r>
              <a:rPr lang="en-US" altLang="ja-JP" dirty="0">
                <a:latin typeface="MS Mincho" panose="02020609040205080304" pitchFamily="49" charset="-128"/>
                <a:ea typeface="MS Mincho" panose="02020609040205080304" pitchFamily="49" charset="-128"/>
              </a:rPr>
              <a:t>HRSSC</a:t>
            </a:r>
            <a:endParaRPr lang="ja-JP" altLang="en-US" dirty="0">
              <a:latin typeface="MS Mincho" panose="02020609040205080304" pitchFamily="49" charset="-128"/>
              <a:ea typeface="MS Mincho" panose="02020609040205080304" pitchFamily="49" charset="-128"/>
            </a:endParaRPr>
          </a:p>
        </p:txBody>
      </p:sp>
      <p:cxnSp>
        <p:nvCxnSpPr>
          <p:cNvPr id="240" name="コネクタ: カギ線 239">
            <a:extLst>
              <a:ext uri="{FF2B5EF4-FFF2-40B4-BE49-F238E27FC236}">
                <a16:creationId xmlns:a16="http://schemas.microsoft.com/office/drawing/2014/main" id="{153E787F-E730-28CB-445D-5BB812752B7E}"/>
              </a:ext>
            </a:extLst>
          </p:cNvPr>
          <p:cNvCxnSpPr>
            <a:cxnSpLocks/>
            <a:stCxn id="145" idx="0"/>
            <a:endCxn id="5" idx="2"/>
          </p:cNvCxnSpPr>
          <p:nvPr/>
        </p:nvCxnSpPr>
        <p:spPr>
          <a:xfrm rot="5400000" flipH="1" flipV="1">
            <a:off x="9511115" y="1490937"/>
            <a:ext cx="669062" cy="107355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43" name="コネクタ: カギ線 242">
            <a:extLst>
              <a:ext uri="{FF2B5EF4-FFF2-40B4-BE49-F238E27FC236}">
                <a16:creationId xmlns:a16="http://schemas.microsoft.com/office/drawing/2014/main" id="{EB27C49C-0BAE-2E86-8EA1-F80727CEEBB6}"/>
              </a:ext>
            </a:extLst>
          </p:cNvPr>
          <p:cNvCxnSpPr>
            <a:cxnSpLocks/>
            <a:stCxn id="12" idx="0"/>
            <a:endCxn id="97" idx="2"/>
          </p:cNvCxnSpPr>
          <p:nvPr/>
        </p:nvCxnSpPr>
        <p:spPr>
          <a:xfrm rot="16200000" flipV="1">
            <a:off x="6743414" y="-77507"/>
            <a:ext cx="460309" cy="2387570"/>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46" name="テキスト ボックス 245">
            <a:extLst>
              <a:ext uri="{FF2B5EF4-FFF2-40B4-BE49-F238E27FC236}">
                <a16:creationId xmlns:a16="http://schemas.microsoft.com/office/drawing/2014/main" id="{8E4DF6F9-365D-D760-8A35-1CF79FC6C127}"/>
              </a:ext>
            </a:extLst>
          </p:cNvPr>
          <p:cNvSpPr txBox="1"/>
          <p:nvPr/>
        </p:nvSpPr>
        <p:spPr>
          <a:xfrm>
            <a:off x="11092751" y="2669216"/>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47" name="コネクタ: カギ線 246">
            <a:extLst>
              <a:ext uri="{FF2B5EF4-FFF2-40B4-BE49-F238E27FC236}">
                <a16:creationId xmlns:a16="http://schemas.microsoft.com/office/drawing/2014/main" id="{AC166AC3-B20D-E776-2181-9EB99494AE85}"/>
              </a:ext>
            </a:extLst>
          </p:cNvPr>
          <p:cNvCxnSpPr>
            <a:cxnSpLocks/>
            <a:stCxn id="35" idx="3"/>
            <a:endCxn id="102" idx="1"/>
          </p:cNvCxnSpPr>
          <p:nvPr/>
        </p:nvCxnSpPr>
        <p:spPr>
          <a:xfrm>
            <a:off x="10326556" y="3669581"/>
            <a:ext cx="750408" cy="43213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0" name="コネクタ: カギ線 249">
            <a:extLst>
              <a:ext uri="{FF2B5EF4-FFF2-40B4-BE49-F238E27FC236}">
                <a16:creationId xmlns:a16="http://schemas.microsoft.com/office/drawing/2014/main" id="{4C5C8FA3-DF76-6307-AB68-BB9E798E0200}"/>
              </a:ext>
            </a:extLst>
          </p:cNvPr>
          <p:cNvCxnSpPr>
            <a:cxnSpLocks/>
            <a:stCxn id="7" idx="3"/>
            <a:endCxn id="246" idx="1"/>
          </p:cNvCxnSpPr>
          <p:nvPr/>
        </p:nvCxnSpPr>
        <p:spPr>
          <a:xfrm>
            <a:off x="10303117" y="2662459"/>
            <a:ext cx="789634" cy="191423"/>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コネクタ: カギ線 252">
            <a:extLst>
              <a:ext uri="{FF2B5EF4-FFF2-40B4-BE49-F238E27FC236}">
                <a16:creationId xmlns:a16="http://schemas.microsoft.com/office/drawing/2014/main" id="{31957A3B-BAB8-B74D-9224-0757F80DEF5F}"/>
              </a:ext>
            </a:extLst>
          </p:cNvPr>
          <p:cNvCxnSpPr>
            <a:cxnSpLocks/>
            <a:stCxn id="58" idx="3"/>
            <a:endCxn id="246" idx="1"/>
          </p:cNvCxnSpPr>
          <p:nvPr/>
        </p:nvCxnSpPr>
        <p:spPr>
          <a:xfrm flipV="1">
            <a:off x="10326557" y="2853882"/>
            <a:ext cx="766194" cy="29245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2022/6/21</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2022/6/21</a:t>
            </a:fld>
            <a:endParaRPr lang="en-US"/>
          </a:p>
        </p:txBody>
      </p:sp>
    </p:spTree>
    <p:extLst>
      <p:ext uri="{BB962C8B-B14F-4D97-AF65-F5344CB8AC3E}">
        <p14:creationId xmlns:p14="http://schemas.microsoft.com/office/powerpoint/2010/main" val="3801938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2022/6/21</a:t>
            </a:fld>
            <a:endParaRPr lang="en-US"/>
          </a:p>
        </p:txBody>
      </p:sp>
    </p:spTree>
    <p:extLst>
      <p:ext uri="{BB962C8B-B14F-4D97-AF65-F5344CB8AC3E}">
        <p14:creationId xmlns:p14="http://schemas.microsoft.com/office/powerpoint/2010/main" val="3884277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2022/6/21</a:t>
            </a:fld>
            <a:endParaRPr lang="en-US"/>
          </a:p>
        </p:txBody>
      </p:sp>
    </p:spTree>
    <p:extLst>
      <p:ext uri="{BB962C8B-B14F-4D97-AF65-F5344CB8AC3E}">
        <p14:creationId xmlns:p14="http://schemas.microsoft.com/office/powerpoint/2010/main" val="70693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Tree>
    <p:extLst>
      <p:ext uri="{BB962C8B-B14F-4D97-AF65-F5344CB8AC3E}">
        <p14:creationId xmlns:p14="http://schemas.microsoft.com/office/powerpoint/2010/main" val="104857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2022/6/21</a:t>
            </a:fld>
            <a:endParaRPr lang="en-US"/>
          </a:p>
        </p:txBody>
      </p:sp>
    </p:spTree>
    <p:extLst>
      <p:ext uri="{BB962C8B-B14F-4D97-AF65-F5344CB8AC3E}">
        <p14:creationId xmlns:p14="http://schemas.microsoft.com/office/powerpoint/2010/main" val="1444263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2022/6/21</a:t>
            </a:fld>
            <a:endParaRPr lang="en-US"/>
          </a:p>
        </p:txBody>
      </p:sp>
    </p:spTree>
    <p:extLst>
      <p:ext uri="{BB962C8B-B14F-4D97-AF65-F5344CB8AC3E}">
        <p14:creationId xmlns:p14="http://schemas.microsoft.com/office/powerpoint/2010/main" val="2602663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2022/6/21</a:t>
            </a:fld>
            <a:endParaRPr lang="en-US"/>
          </a:p>
        </p:txBody>
      </p:sp>
    </p:spTree>
    <p:extLst>
      <p:ext uri="{BB962C8B-B14F-4D97-AF65-F5344CB8AC3E}">
        <p14:creationId xmlns:p14="http://schemas.microsoft.com/office/powerpoint/2010/main" val="1594105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2022/6/21</a:t>
            </a:fld>
            <a:endParaRPr lang="en-US"/>
          </a:p>
        </p:txBody>
      </p:sp>
    </p:spTree>
    <p:extLst>
      <p:ext uri="{BB962C8B-B14F-4D97-AF65-F5344CB8AC3E}">
        <p14:creationId xmlns:p14="http://schemas.microsoft.com/office/powerpoint/2010/main" val="1774041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2022/6/21</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2022/6/21</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6360091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68</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2022/6/21</a:t>
            </a:fld>
            <a:endParaRPr lang="en-US"/>
          </a:p>
        </p:txBody>
      </p:sp>
    </p:spTree>
    <p:extLst>
      <p:ext uri="{BB962C8B-B14F-4D97-AF65-F5344CB8AC3E}">
        <p14:creationId xmlns:p14="http://schemas.microsoft.com/office/powerpoint/2010/main" val="1850721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2022/6/21</a:t>
            </a:fld>
            <a:endParaRPr lang="en-US"/>
          </a:p>
        </p:txBody>
      </p:sp>
    </p:spTree>
    <p:extLst>
      <p:ext uri="{BB962C8B-B14F-4D97-AF65-F5344CB8AC3E}">
        <p14:creationId xmlns:p14="http://schemas.microsoft.com/office/powerpoint/2010/main" val="152526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Tree>
    <p:extLst>
      <p:ext uri="{BB962C8B-B14F-4D97-AF65-F5344CB8AC3E}">
        <p14:creationId xmlns:p14="http://schemas.microsoft.com/office/powerpoint/2010/main" val="3699622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2022/6/21</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a:xfrm>
            <a:off x="316983" y="-16805"/>
            <a:ext cx="11540249" cy="492443"/>
          </a:xfrm>
        </p:spPr>
        <p:txBody>
          <a:bodyPr/>
          <a:lstStyle/>
          <a:p>
            <a:r>
              <a:rPr lang="ja-JP" altLang="en-US"/>
              <a:t>給料・賞与制度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基本給調整：毎年６月と</a:t>
            </a:r>
            <a:r>
              <a:rPr lang="en-US" altLang="ja-JP" dirty="0"/>
              <a:t>12</a:t>
            </a:r>
            <a:r>
              <a:rPr lang="ja-JP" altLang="en-US" dirty="0"/>
              <a:t>月、</a:t>
            </a:r>
            <a:r>
              <a:rPr lang="en-US" altLang="ja-JP" dirty="0"/>
              <a:t>OKR</a:t>
            </a:r>
            <a:r>
              <a:rPr lang="ja-JP" altLang="en-US" dirty="0"/>
              <a:t>評価により職級と基本給を調整すること</a:t>
            </a:r>
            <a:endParaRPr lang="en-US" altLang="ja-JP" dirty="0"/>
          </a:p>
          <a:p>
            <a:r>
              <a:rPr lang="ja-JP" altLang="en-US" dirty="0"/>
              <a:t>業績賞与：毎年２回、毎回最大３ヶ月基本給</a:t>
            </a:r>
            <a:r>
              <a:rPr lang="en-US" altLang="ja-JP" dirty="0"/>
              <a:t>,</a:t>
            </a:r>
            <a:r>
              <a:rPr lang="ja-JP" altLang="en-US" dirty="0"/>
              <a:t>評価毎年３と</a:t>
            </a:r>
            <a:r>
              <a:rPr lang="en-US" altLang="ja-JP" dirty="0"/>
              <a:t>9</a:t>
            </a:r>
            <a:r>
              <a:rPr lang="ja-JP" altLang="en-US" dirty="0"/>
              <a:t>月、賞与支払い６と</a:t>
            </a:r>
            <a:r>
              <a:rPr lang="en-US" altLang="ja-JP" dirty="0"/>
              <a:t>12</a:t>
            </a:r>
            <a:r>
              <a:rPr lang="ja-JP" altLang="en-US" dirty="0"/>
              <a:t>月</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649146334"/>
              </p:ext>
            </p:extLst>
          </p:nvPr>
        </p:nvGraphicFramePr>
        <p:xfrm>
          <a:off x="334768" y="2180203"/>
          <a:ext cx="11225161" cy="397764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得点≦４</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a:t>
                      </a:r>
                      <a:r>
                        <a:rPr lang="ja-JP" altLang="en-US"/>
                        <a:t>なり、職位調整</a:t>
                      </a:r>
                      <a:endParaRPr lang="en-US" altLang="ja-JP" dirty="0"/>
                    </a:p>
                  </a:txBody>
                  <a:tcPr/>
                </a:tc>
                <a:extLst>
                  <a:ext uri="{0D108BD9-81ED-4DB2-BD59-A6C34878D82A}">
                    <a16:rowId xmlns:a16="http://schemas.microsoft.com/office/drawing/2014/main" val="2232424737"/>
                  </a:ext>
                </a:extLst>
              </a:tr>
              <a:tr h="370840">
                <a:tc>
                  <a:txBody>
                    <a:bodyPr/>
                    <a:lstStyle/>
                    <a:p>
                      <a:r>
                        <a:rPr lang="ja-JP" altLang="en-US" dirty="0"/>
                        <a:t>４＜</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３ヶ月改善期間になり、自己改善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１ヶ月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ja-JP" altLang="en-US" dirty="0"/>
                        <a:t>１</a:t>
                      </a:r>
                      <a:r>
                        <a:rPr lang="en-US" altLang="ja-JP" dirty="0"/>
                        <a:t>.</a:t>
                      </a:r>
                      <a:r>
                        <a:rPr lang="ja-JP" altLang="en-US" dirty="0"/>
                        <a:t>５ヶ月</a:t>
                      </a:r>
                      <a:endParaRPr lang="zh-CN" altLang="en-US" dirty="0"/>
                    </a:p>
                  </a:txBody>
                  <a:tcPr/>
                </a:tc>
                <a:tc>
                  <a:txBody>
                    <a:bodyPr/>
                    <a:lstStyle/>
                    <a:p>
                      <a:r>
                        <a:rPr lang="ja-JP" altLang="en-US" dirty="0"/>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2022/6/21</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2022/6/21</a:t>
            </a:fld>
            <a:endParaRPr lang="en-US"/>
          </a:p>
        </p:txBody>
      </p:sp>
    </p:spTree>
    <p:extLst>
      <p:ext uri="{BB962C8B-B14F-4D97-AF65-F5344CB8AC3E}">
        <p14:creationId xmlns:p14="http://schemas.microsoft.com/office/powerpoint/2010/main" val="1713594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2022/6/21</a:t>
            </a:fld>
            <a:endParaRPr lang="en-US"/>
          </a:p>
        </p:txBody>
      </p:sp>
    </p:spTree>
    <p:extLst>
      <p:ext uri="{BB962C8B-B14F-4D97-AF65-F5344CB8AC3E}">
        <p14:creationId xmlns:p14="http://schemas.microsoft.com/office/powerpoint/2010/main" val="7872634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2022/6/21</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2022/6/21</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産業パークイベント「テックショー」に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産業パークイベント「テックショー」に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2022/6/21</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2022/6/21</a:t>
            </a:fld>
            <a:endParaRPr lang="en-US"/>
          </a:p>
        </p:txBody>
      </p:sp>
    </p:spTree>
    <p:extLst>
      <p:ext uri="{BB962C8B-B14F-4D97-AF65-F5344CB8AC3E}">
        <p14:creationId xmlns:p14="http://schemas.microsoft.com/office/powerpoint/2010/main" val="9723957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2022/6/21</a:t>
            </a:fld>
            <a:endParaRPr lang="en-US"/>
          </a:p>
        </p:txBody>
      </p:sp>
    </p:spTree>
    <p:extLst>
      <p:ext uri="{BB962C8B-B14F-4D97-AF65-F5344CB8AC3E}">
        <p14:creationId xmlns:p14="http://schemas.microsoft.com/office/powerpoint/2010/main" val="187679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2022/6/21</a:t>
            </a:fld>
            <a:endParaRPr lang="en-US"/>
          </a:p>
        </p:txBody>
      </p:sp>
    </p:spTree>
    <p:extLst>
      <p:ext uri="{BB962C8B-B14F-4D97-AF65-F5344CB8AC3E}">
        <p14:creationId xmlns:p14="http://schemas.microsoft.com/office/powerpoint/2010/main" val="1067873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2022/6/21</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2022/6/21</a:t>
            </a:fld>
            <a:endParaRPr lang="en-US"/>
          </a:p>
        </p:txBody>
      </p:sp>
    </p:spTree>
    <p:extLst>
      <p:ext uri="{BB962C8B-B14F-4D97-AF65-F5344CB8AC3E}">
        <p14:creationId xmlns:p14="http://schemas.microsoft.com/office/powerpoint/2010/main" val="3343118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2022/6/21</a:t>
            </a:fld>
            <a:endParaRPr lang="en-US"/>
          </a:p>
        </p:txBody>
      </p:sp>
    </p:spTree>
    <p:extLst>
      <p:ext uri="{BB962C8B-B14F-4D97-AF65-F5344CB8AC3E}">
        <p14:creationId xmlns:p14="http://schemas.microsoft.com/office/powerpoint/2010/main" val="21700656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2022/6/21</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3581038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2022/6/21</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2022/6/21</a:t>
            </a:fld>
            <a:endParaRPr lang="en-US"/>
          </a:p>
        </p:txBody>
      </p:sp>
    </p:spTree>
    <p:extLst>
      <p:ext uri="{BB962C8B-B14F-4D97-AF65-F5344CB8AC3E}">
        <p14:creationId xmlns:p14="http://schemas.microsoft.com/office/powerpoint/2010/main" val="30536688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2022/6/21</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8940077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2022/6/21</a:t>
            </a:fld>
            <a:endParaRPr lang="en-US"/>
          </a:p>
        </p:txBody>
      </p:sp>
    </p:spTree>
    <p:extLst>
      <p:ext uri="{BB962C8B-B14F-4D97-AF65-F5344CB8AC3E}">
        <p14:creationId xmlns:p14="http://schemas.microsoft.com/office/powerpoint/2010/main" val="2382831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2022/6/21</a:t>
            </a:fld>
            <a:endParaRPr lang="en-US"/>
          </a:p>
        </p:txBody>
      </p:sp>
    </p:spTree>
    <p:extLst>
      <p:ext uri="{BB962C8B-B14F-4D97-AF65-F5344CB8AC3E}">
        <p14:creationId xmlns:p14="http://schemas.microsoft.com/office/powerpoint/2010/main" val="24064487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4686</TotalTime>
  <Words>11461</Words>
  <Application>Microsoft Office PowerPoint</Application>
  <PresentationFormat>宽屏</PresentationFormat>
  <Paragraphs>2310</Paragraphs>
  <Slides>94</Slides>
  <Notes>94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111" baseType="lpstr">
      <vt:lpstr>Meiryo</vt:lpstr>
      <vt:lpstr>ＭＳ ゴシック</vt:lpstr>
      <vt:lpstr>MS Mincho</vt:lpstr>
      <vt:lpstr>ＭＳ Ｐゴシック</vt:lpstr>
      <vt:lpstr>宋体</vt:lpstr>
      <vt:lpstr>宋体</vt:lpstr>
      <vt:lpstr>宋体</vt:lpstr>
      <vt:lpstr>等线</vt:lpstr>
      <vt:lpstr>Arial</vt:lpstr>
      <vt:lpstr>Calibri</vt:lpstr>
      <vt:lpstr>Roboto</vt:lpstr>
      <vt:lpstr>Segoe UI</vt:lpstr>
      <vt:lpstr>Tahoma</vt:lpstr>
      <vt:lpstr>Times New Roman</vt:lpstr>
      <vt:lpstr>Wingdings</vt:lpstr>
      <vt:lpstr>Office Theme</vt:lpstr>
      <vt:lpstr>Worksheet</vt:lpstr>
      <vt:lpstr>中日先端技術産業パーク</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産業パークの文化</vt:lpstr>
      <vt:lpstr>目次</vt:lpstr>
      <vt:lpstr>パソコンのロック</vt:lpstr>
      <vt:lpstr>仮想化技術を活用して　VDIで専用開発環境を構築すること</vt:lpstr>
      <vt:lpstr>目次</vt:lpstr>
      <vt:lpstr>中小企業向けの人事・労務サービス</vt:lpstr>
      <vt:lpstr>バーチャルスクール</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アジャイル組織構造(三次元の組織)－ビジネス推進体制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OKRの仕組みや考え方</vt:lpstr>
      <vt:lpstr>社員へサポート</vt:lpstr>
      <vt:lpstr>OKR三次元評価</vt:lpstr>
      <vt:lpstr>OKR三次元評価法（例）</vt:lpstr>
      <vt:lpstr>給料・賞与制度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図書出版(出版社限定：技術評論社)</vt:lpstr>
      <vt:lpstr>ジャーナル</vt:lpstr>
      <vt:lpstr>キャリアディベロップメントフォーラム</vt:lpstr>
      <vt:lpstr>目次</vt:lpstr>
      <vt:lpstr>社内部署間のチームワーク</vt:lpstr>
      <vt:lpstr>部署間の利益分配</vt:lpstr>
      <vt:lpstr>コスト精算</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1513</cp:revision>
  <cp:lastPrinted>2022-02-04T10:31:37Z</cp:lastPrinted>
  <dcterms:created xsi:type="dcterms:W3CDTF">2021-07-14T02:05:05Z</dcterms:created>
  <dcterms:modified xsi:type="dcterms:W3CDTF">2022-06-21T01:10:38Z</dcterms:modified>
</cp:coreProperties>
</file>