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25"/>
  </p:notesMasterIdLst>
  <p:handoutMasterIdLst>
    <p:handoutMasterId r:id="rId26"/>
  </p:handoutMasterIdLst>
  <p:sldIdLst>
    <p:sldId id="257" r:id="rId2"/>
    <p:sldId id="506" r:id="rId3"/>
    <p:sldId id="414" r:id="rId4"/>
    <p:sldId id="457" r:id="rId5"/>
    <p:sldId id="485" r:id="rId6"/>
    <p:sldId id="493" r:id="rId7"/>
    <p:sldId id="495" r:id="rId8"/>
    <p:sldId id="505" r:id="rId9"/>
    <p:sldId id="429" r:id="rId10"/>
    <p:sldId id="507" r:id="rId11"/>
    <p:sldId id="508" r:id="rId12"/>
    <p:sldId id="509" r:id="rId13"/>
    <p:sldId id="510" r:id="rId14"/>
    <p:sldId id="435" r:id="rId15"/>
    <p:sldId id="408" r:id="rId16"/>
    <p:sldId id="409" r:id="rId17"/>
    <p:sldId id="497" r:id="rId18"/>
    <p:sldId id="498" r:id="rId19"/>
    <p:sldId id="501" r:id="rId20"/>
    <p:sldId id="413" r:id="rId21"/>
    <p:sldId id="487" r:id="rId22"/>
    <p:sldId id="471" r:id="rId23"/>
    <p:sldId id="261" r:id="rId24"/>
  </p:sldIdLst>
  <p:sldSz cx="12192000" cy="6858000"/>
  <p:notesSz cx="6888163" cy="10018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0491" autoAdjust="0"/>
  </p:normalViewPr>
  <p:slideViewPr>
    <p:cSldViewPr>
      <p:cViewPr varScale="1">
        <p:scale>
          <a:sx n="79" d="100"/>
          <a:sy n="79" d="100"/>
        </p:scale>
        <p:origin x="103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426" y="8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0C21819-F8D6-4D0B-9319-7EF0408A4C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1AE9A9-7175-49FC-B584-BF14E8EAAE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8BBBA13A-0C0C-445B-9563-820FCEEEBEF0}" type="datetimeFigureOut">
              <a:rPr lang="zh-CN" altLang="en-US"/>
              <a:pPr>
                <a:defRPr/>
              </a:pPr>
              <a:t>2019/12/9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5A7E3-C1A4-433F-AE50-B5CA66A435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lIns="96602" tIns="48301" rIns="96602" bIns="48301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EF52D9-F635-4FC6-BCD4-12EABAB6BB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75A52F9-C7F8-4A82-BB2E-F56964DD06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183739-7E0A-45FE-A8AB-4EE9A2A66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altLang="en-US"/>
              <a:t>基于人工智能的人力资源解决方案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F776D1-7C41-44D0-ACC4-3819DF68B7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ACA7476-7444-4A1F-9EAB-08A78BD8EFE7}" type="datetimeFigureOut">
              <a:rPr altLang="en-US"/>
              <a:pPr>
                <a:defRPr/>
              </a:pPr>
              <a:t>2019/12/9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3F9DB-4544-4A70-8D12-97B4CD7D9F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2" tIns="48301" rIns="96602" bIns="48301" rtlCol="0" anchor="ctr"/>
          <a:lstStyle/>
          <a:p>
            <a:pPr lvl="0"/>
            <a:endParaRPr lang="zh-CN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48F35-3D2A-4CCD-B052-820411E7C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08500"/>
          </a:xfrm>
          <a:prstGeom prst="rect">
            <a:avLst/>
          </a:prstGeom>
        </p:spPr>
        <p:txBody>
          <a:bodyPr vert="horz" lIns="96602" tIns="48301" rIns="96602" bIns="48301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32F44-49BD-427C-8C2F-62351FC6E6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lIns="96602" tIns="48301" rIns="96602" bIns="48301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altLang="en-US"/>
              <a:t>大连智桥科技有限公司   </a:t>
            </a:r>
            <a:r>
              <a:rPr lang="en-US" altLang="zh-CN"/>
              <a:t>mail:sunshubin@sb-hrms.com</a:t>
            </a: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D4165-5C48-4FE5-AE85-189E3EEB7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EE0804-1634-47A0-93B7-DC0ECEBA4AA6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BABBCF44-9A25-423B-BCBD-4D5C091CCD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27C9B47-A031-4D5C-842C-0A022E1B9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altLang="zh-CN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211E376-2C3A-4308-991C-D66488861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6500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89100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32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0488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7688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4888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2088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6D4202-117B-4177-AB1C-F21AA6269019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zh-CN" altLang="zh-CN" sz="130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0C14FF-B372-4C40-B78F-4AEE45E51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大连智桥科技有限公司   </a:t>
            </a:r>
            <a:r>
              <a:rPr lang="en-US" altLang="zh-CN"/>
              <a:t>mail:sunshubin@sb-hrms.com</a:t>
            </a:r>
            <a:endParaRPr altLang="en-US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56CD8128-294F-4F7F-8984-CCE6C61853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基于人工智能的人力资源解决方案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5E3809A8-5882-4C08-ACA4-88D9C47976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91D28F5D-D2AA-44DB-9B80-AAE0ADCA0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354E9-E4D7-485D-82B9-757D5BE4AA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大连智桥科技有限公司  </a:t>
            </a:r>
            <a:r>
              <a:rPr lang="en-US" altLang="zh-CN"/>
              <a:t>Mail:sunshubin@sb-hrms.com</a:t>
            </a:r>
            <a:endParaRPr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30E534C5-9050-4762-9D5D-0ED741A863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基于知识图谱的人力资源管理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31C23ABE-FA3C-4537-9F86-7960A8F4C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0C18498B-8384-439E-A0E0-7DA27AEE9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9A146-7ED6-4D41-9BA4-4E58102E7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大连智桥科技有限公司  </a:t>
            </a:r>
            <a:r>
              <a:rPr lang="en-US" altLang="zh-CN"/>
              <a:t>Mail:sunshubin@sb-hrms.com</a:t>
            </a:r>
            <a:endParaRPr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D3E27729-D036-4F2F-8368-6CDEEC317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基于知识图谱的人力资源管理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F651D61C-4A2D-4BA6-94D7-A72AB9D3C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64307E-6DC6-4B6A-A82E-15438E973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altLang="en-US" sz="2400" b="1" dirty="0"/>
              <a:t>人力资源开发与共享（</a:t>
            </a:r>
            <a:r>
              <a:rPr lang="en-US" altLang="zh-CN" sz="2400" b="1" dirty="0"/>
              <a:t>HRD</a:t>
            </a:r>
            <a:r>
              <a:rPr altLang="en-US" sz="2400" b="1" dirty="0"/>
              <a:t>）</a:t>
            </a:r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</a:rPr>
              <a:t>基于在线学习应用和线下社交平台为客户提供先进技术学习资源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</a:rPr>
              <a:t>通过跟踪分析行业发展趋势，调整服务内容和营销策略，提高客户的满意度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</a:rPr>
              <a:t>通过线下活动的形式构建社交平台，建立企业和人才的有效沟通渠道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</a:rPr>
              <a:t>以信息技术为核心竞争力，逐步拓展其他优势行业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altLang="en-US" sz="2000" b="1" dirty="0"/>
              <a:t>人力资源战略咨询（</a:t>
            </a:r>
            <a:r>
              <a:rPr lang="en-US" altLang="zh-CN" sz="2000" b="1" dirty="0"/>
              <a:t>HRBP</a:t>
            </a:r>
            <a:r>
              <a:rPr altLang="en-US" sz="2000" b="1" dirty="0"/>
              <a:t>）</a:t>
            </a:r>
          </a:p>
          <a:p>
            <a:pPr lvl="1">
              <a:defRPr/>
            </a:pPr>
            <a:r>
              <a:rPr altLang="en-US" sz="2000" dirty="0"/>
              <a:t>根据知识图谱构建人才能力框架，通过分析应聘者的各种记录，真实客观的实现人才的信用与能力的综合量化评价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针对企业的项目需求，提供包括业务部门的</a:t>
            </a:r>
            <a:r>
              <a:rPr lang="en-US" altLang="zh-CN" sz="2000" dirty="0"/>
              <a:t>HR</a:t>
            </a:r>
            <a:r>
              <a:rPr altLang="en-US" sz="2000" dirty="0"/>
              <a:t>战略和执行方案、员工关系、薪酬体系、人才招聘与培养等等全流程服务</a:t>
            </a:r>
            <a:endParaRPr lang="en-US" altLang="zh-CN" sz="2000" dirty="0"/>
          </a:p>
          <a:p>
            <a:pPr>
              <a:defRPr/>
            </a:pPr>
            <a:r>
              <a:rPr altLang="en-US" sz="2400" b="1" dirty="0"/>
              <a:t>人事代理服务（</a:t>
            </a:r>
            <a:r>
              <a:rPr lang="en-US" altLang="zh-CN" sz="2400" b="1" dirty="0"/>
              <a:t>HRBPO</a:t>
            </a:r>
            <a:r>
              <a:rPr altLang="en-US" sz="2400" b="1" dirty="0"/>
              <a:t>）</a:t>
            </a:r>
          </a:p>
          <a:p>
            <a:pPr lvl="1">
              <a:defRPr/>
            </a:pPr>
            <a:r>
              <a:rPr altLang="en-US" sz="2000" dirty="0"/>
              <a:t>代理企业政策咨询与规划、人事关系按转手续、开展岗位及专业技能培训等服务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根据客户需求，搜集并整理行业人才信息，为客户提供咨询和猎头服务</a:t>
            </a:r>
            <a:endParaRPr lang="en-US" altLang="zh-CN" sz="2000" dirty="0"/>
          </a:p>
          <a:p>
            <a:pPr>
              <a:defRPr/>
            </a:pPr>
            <a:endParaRPr kumimoji="1" lang="ja-JP" altLang="en-US" dirty="0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FDF5ED4-657C-46C9-84B3-A4147C9EF1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E04B94-9CDE-490A-B18F-68EB90D262FE}" type="slidenum">
              <a:rPr lang="en-US" altLang="zh-CN" smtClean="0">
                <a:latin typeface="Calibri" panose="020F0502020204030204" pitchFamily="34" charset="0"/>
              </a:rPr>
              <a:pPr/>
              <a:t>9</a:t>
            </a:fld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8065C-5204-402D-9E12-B2AC2D1709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大连智桥科技有限公司   </a:t>
            </a:r>
            <a:r>
              <a:rPr lang="en-US" altLang="zh-CN"/>
              <a:t>mail:sunshubin@sb-hrms.com</a:t>
            </a:r>
            <a:endParaRPr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5ABE9A2B-DBB6-4557-ABEC-E444835404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基于人工智能的人力资源解决方案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048BEFA8-6405-4399-B00B-525672D7D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13E9676E-0746-4EA9-B022-FD8827BA4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en-US">
              <a:ea typeface="宋体" panose="02010600030101010101" pitchFamily="2" charset="-122"/>
            </a:endParaRPr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8B5BE9E0-B6BD-4B53-A74F-384B587CC09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基于人工智能的人力资源解决方案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6BEC0-49C6-4CAD-9E63-345213D59C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大连智桥科技有限公司   </a:t>
            </a:r>
            <a:r>
              <a:rPr lang="en-US" altLang="zh-CN"/>
              <a:t>mail:sunshubin@sb-hrms.com</a:t>
            </a:r>
            <a:endParaRPr altLang="en-US"/>
          </a:p>
        </p:txBody>
      </p:sp>
      <p:sp>
        <p:nvSpPr>
          <p:cNvPr id="33798" name="灯片编号占位符 5">
            <a:extLst>
              <a:ext uri="{FF2B5EF4-FFF2-40B4-BE49-F238E27FC236}">
                <a16:creationId xmlns:a16="http://schemas.microsoft.com/office/drawing/2014/main" id="{7BC560FA-2B3F-4331-97D0-5DD94D809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1522EB-E530-4A25-9B6A-9CD22875D315}" type="slidenum">
              <a:rPr lang="en-US" altLang="zh-CN" smtClean="0">
                <a:latin typeface="Calibri" panose="020F0502020204030204" pitchFamily="34" charset="0"/>
              </a:rPr>
              <a:pPr/>
              <a:t>15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C4D38360-1118-4686-ABDB-F89D2046D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4613" y="736600"/>
            <a:ext cx="6534150" cy="3676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8FBC6C1-497A-4FFC-BC55-ADCDF6B24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F4CA3-6F65-4518-A588-890571FD64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大连智桥科技有限公司  </a:t>
            </a:r>
            <a:r>
              <a:rPr lang="en-US" altLang="zh-CN"/>
              <a:t>Mail:sunshubin@sb-hrms.com</a:t>
            </a:r>
            <a:endParaRPr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4088A415-E962-4F58-8E00-565E5E1785E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基于知识图谱的人力资源管理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86EC83F7-48EF-4E24-9E8B-E5C12074E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4C7B2257-DADD-4FD0-830C-BAEAC2D14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en-US">
              <a:ea typeface="宋体" panose="02010600030101010101" pitchFamily="2" charset="-122"/>
            </a:endParaRPr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684E8115-A61A-4B16-A4AF-AE3EDF97DFB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基于人工智能的人力资源解决方案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292BF-D26C-4F94-A910-BB43D28BAC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大连智桥科技有限公司   </a:t>
            </a:r>
            <a:r>
              <a:rPr lang="en-US" altLang="zh-CN"/>
              <a:t>mail:sunshubin@sb-hrms.com</a:t>
            </a:r>
            <a:endParaRPr altLang="en-US"/>
          </a:p>
        </p:txBody>
      </p:sp>
      <p:sp>
        <p:nvSpPr>
          <p:cNvPr id="43014" name="灯片编号占位符 5">
            <a:extLst>
              <a:ext uri="{FF2B5EF4-FFF2-40B4-BE49-F238E27FC236}">
                <a16:creationId xmlns:a16="http://schemas.microsoft.com/office/drawing/2014/main" id="{33EBC400-9D87-4E66-9CF7-AFF28BB41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8035AF-FE45-487E-8969-001759189DCB}" type="slidenum">
              <a:rPr lang="en-US" altLang="zh-CN" smtClean="0">
                <a:latin typeface="Calibri" panose="020F0502020204030204" pitchFamily="34" charset="0"/>
              </a:rPr>
              <a:pPr/>
              <a:t>22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4C44CE54-172F-4766-B1F4-6372A7169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8A53FB5B-113E-410A-A168-84D2D7B14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en-US">
              <a:ea typeface="宋体" panose="02010600030101010101" pitchFamily="2" charset="-122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86EB66D7-1C2C-4169-AADD-FC6DC117D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FE02FF-2011-4BF1-93A6-D0F159AB6F81}" type="slidenum">
              <a:rPr lang="en-US" altLang="zh-CN" smtClean="0">
                <a:latin typeface="Calibri" panose="020F0502020204030204" pitchFamily="34" charset="0"/>
              </a:rPr>
              <a:pPr/>
              <a:t>23</a:t>
            </a:fld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44EE5-A566-4F06-AB1D-2C6E72B85F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大连智桥科技有限公司   </a:t>
            </a:r>
            <a:r>
              <a:rPr lang="en-US" altLang="zh-CN"/>
              <a:t>mail:sunshubin@sb-hrms.com</a:t>
            </a:r>
            <a:endParaRPr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0115218B-E51A-4FBD-B6C9-C70BD8969EF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基于人工智能的人力资源解决方案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06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">
            <a:extLst>
              <a:ext uri="{FF2B5EF4-FFF2-40B4-BE49-F238E27FC236}">
                <a16:creationId xmlns:a16="http://schemas.microsoft.com/office/drawing/2014/main" id="{BAAA726B-D90C-4B37-9631-925CDACF2419}"/>
              </a:ext>
            </a:extLst>
          </p:cNvPr>
          <p:cNvSpPr>
            <a:spLocks noChangeAspect="1"/>
          </p:cNvSpPr>
          <p:nvPr/>
        </p:nvSpPr>
        <p:spPr>
          <a:xfrm rot="5400000">
            <a:off x="590551" y="6446837"/>
            <a:ext cx="190500" cy="16192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5" name="Straight Connector 8">
            <a:extLst>
              <a:ext uri="{FF2B5EF4-FFF2-40B4-BE49-F238E27FC236}">
                <a16:creationId xmlns:a16="http://schemas.microsoft.com/office/drawing/2014/main" id="{7FA5D6DE-48E6-421C-B41A-3BB7AFF82CE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816600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>
            <a:extLst>
              <a:ext uri="{FF2B5EF4-FFF2-40B4-BE49-F238E27FC236}">
                <a16:creationId xmlns:a16="http://schemas.microsoft.com/office/drawing/2014/main" id="{10BB567E-D018-4BE6-84F0-2A43C8611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3D587CF-1CDC-4C67-8FF4-3912546094EE}" type="slidenum">
              <a:rPr lang="en-US" altLang="zh-CN"/>
              <a:pPr>
                <a:defRPr/>
              </a:pPr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>
            <a:extLst>
              <a:ext uri="{FF2B5EF4-FFF2-40B4-BE49-F238E27FC236}">
                <a16:creationId xmlns:a16="http://schemas.microsoft.com/office/drawing/2014/main" id="{C3BD422B-37A7-44C1-9E80-B8766F22B5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57400"/>
            <a:ext cx="232568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>
            <a:extLst>
              <a:ext uri="{FF2B5EF4-FFF2-40B4-BE49-F238E27FC236}">
                <a16:creationId xmlns:a16="http://schemas.microsoft.com/office/drawing/2014/main" id="{0B35BB0A-FD9A-4D5F-8E29-D7B78A0250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1500" y="3168650"/>
            <a:ext cx="1739900" cy="327025"/>
          </a:xfrm>
          <a:prstGeom prst="rect">
            <a:avLst/>
          </a:prstGeom>
          <a:noFill/>
          <a:ln>
            <a:noFill/>
          </a:ln>
        </p:spPr>
        <p:txBody>
          <a:bodyPr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C5AF0D4-D016-4474-B4BC-570398D8947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2747963"/>
            <a:ext cx="957263" cy="327025"/>
          </a:xfrm>
          <a:prstGeom prst="rect">
            <a:avLst/>
          </a:prstGeom>
          <a:noFill/>
          <a:ln>
            <a:noFill/>
          </a:ln>
        </p:spPr>
        <p:txBody>
          <a:bodyPr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ea typeface="宋体" panose="0201060003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2092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6049E773-000B-46AC-9FF4-A613EBE5E2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67000"/>
            <a:ext cx="13906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352800" y="2514600"/>
            <a:ext cx="7467600" cy="1023938"/>
          </a:xfrm>
        </p:spPr>
        <p:txBody>
          <a:bodyPr anchor="ctr"/>
          <a:lstStyle>
            <a:lvl1pPr marL="0" indent="0" algn="ctr">
              <a:buNone/>
              <a:defRPr sz="48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292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79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28">
            <a:extLst>
              <a:ext uri="{FF2B5EF4-FFF2-40B4-BE49-F238E27FC236}">
                <a16:creationId xmlns:a16="http://schemas.microsoft.com/office/drawing/2014/main" id="{840C68E9-A41F-49E8-A4DE-116E30D0F6C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593725" y="6858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4473" y="76200"/>
            <a:ext cx="10987927" cy="53339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4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8">
            <a:extLst>
              <a:ext uri="{FF2B5EF4-FFF2-40B4-BE49-F238E27FC236}">
                <a16:creationId xmlns:a16="http://schemas.microsoft.com/office/drawing/2014/main" id="{FF7CC577-DB88-4E5C-AE6B-1FB55CB10588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6858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5252"/>
            <a:ext cx="10972800" cy="51434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609600" y="779610"/>
            <a:ext cx="10972800" cy="546879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22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28">
            <a:extLst>
              <a:ext uri="{FF2B5EF4-FFF2-40B4-BE49-F238E27FC236}">
                <a16:creationId xmlns:a16="http://schemas.microsoft.com/office/drawing/2014/main" id="{77BC5480-62E6-4E44-9F96-0686118768EF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9906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Shape 8">
            <a:extLst>
              <a:ext uri="{FF2B5EF4-FFF2-40B4-BE49-F238E27FC236}">
                <a16:creationId xmlns:a16="http://schemas.microsoft.com/office/drawing/2014/main" id="{65066EE5-D272-4723-8E48-AFB8B1FBE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BA41F07-B206-449C-B7F6-739201D67BAE}" type="slidenum">
              <a:rPr lang="en-US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737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836613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Shape 5">
            <a:extLst>
              <a:ext uri="{FF2B5EF4-FFF2-40B4-BE49-F238E27FC236}">
                <a16:creationId xmlns:a16="http://schemas.microsoft.com/office/drawing/2014/main" id="{C6BFEC3D-35D6-487B-9164-8188BDB5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2B0559B-5D39-4773-A3C1-53D66C415AF1}" type="slidenum">
              <a:rPr lang="en-US" altLang="zh-CN"/>
              <a:pPr>
                <a:defRPr/>
              </a:pPr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7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>
            <a:extLst>
              <a:ext uri="{FF2B5EF4-FFF2-40B4-BE49-F238E27FC236}">
                <a16:creationId xmlns:a16="http://schemas.microsoft.com/office/drawing/2014/main" id="{7EE0941D-54E0-4CAB-87ED-379E6CEA1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>
            <a:extLst>
              <a:ext uri="{FF2B5EF4-FFF2-40B4-BE49-F238E27FC236}">
                <a16:creationId xmlns:a16="http://schemas.microsoft.com/office/drawing/2014/main" id="{FC2AA62B-2B40-418A-98DB-103C873ED23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219700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>
            <a:extLst>
              <a:ext uri="{FF2B5EF4-FFF2-40B4-BE49-F238E27FC236}">
                <a16:creationId xmlns:a16="http://schemas.microsoft.com/office/drawing/2014/main" id="{8D3E21BF-870D-42D5-8E98-530EFFBFD2D5}"/>
              </a:ext>
            </a:extLst>
          </p:cNvPr>
          <p:cNvSpPr>
            <a:spLocks noChangeAspect="1"/>
          </p:cNvSpPr>
          <p:nvPr/>
        </p:nvSpPr>
        <p:spPr>
          <a:xfrm rot="5400000">
            <a:off x="590551" y="6446837"/>
            <a:ext cx="190500" cy="16192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8432800" y="1295400"/>
            <a:ext cx="33528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432800" y="2209800"/>
            <a:ext cx="33528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7620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67CC2106-4615-4631-B758-1EF50317E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E30998-739B-460C-A1D2-52CB28046B69}" type="slidenum">
              <a:rPr lang="en-US" altLang="zh-CN"/>
              <a:pPr>
                <a:defRPr/>
              </a:pPr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7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BFEFD1-A02D-4161-AB49-478C641138C6}"/>
              </a:ext>
            </a:extLst>
          </p:cNvPr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03250" y="815975"/>
            <a:ext cx="10972800" cy="54768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76745-4223-4889-B3F5-3870775FF9B3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909638" y="6475413"/>
            <a:ext cx="1300162" cy="277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8D396D31-B2EB-419F-937B-AFF863EEF708}" type="slidenum">
              <a:rPr lang="zh-CN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zh-CN" altLang="zh-CN"/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14C3DEE5-947D-476D-BE4F-129443AA3CDE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 rot="5400000">
            <a:off x="594519" y="6525419"/>
            <a:ext cx="190500" cy="16033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8385B0B-72B5-420E-BDA7-5B1074804F26}"/>
              </a:ext>
            </a:extLst>
          </p:cNvPr>
          <p:cNvSpPr txBox="1"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1905000" y="6423025"/>
            <a:ext cx="967740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+mj-ea"/>
              </a:rPr>
              <a:t>大连智桥科技有限公司（</a:t>
            </a:r>
            <a:r>
              <a:rPr lang="en-US" altLang="zh-CN" b="1" dirty="0">
                <a:latin typeface="+mj-ea"/>
              </a:rPr>
              <a:t>Smart Bridge Technology</a:t>
            </a:r>
            <a:r>
              <a:rPr lang="zh-CN" altLang="en-US" b="1" dirty="0">
                <a:latin typeface="+mj-ea"/>
              </a:rPr>
              <a:t>）</a:t>
            </a:r>
            <a:r>
              <a:rPr lang="en-US" altLang="zh-CN" b="1" dirty="0">
                <a:latin typeface="+mj-ea"/>
              </a:rPr>
              <a:t>© </a:t>
            </a:r>
            <a:r>
              <a:rPr lang="en-US" altLang="zh-CN" b="1" dirty="0" err="1">
                <a:latin typeface="宋体" panose="02010600030101010101" pitchFamily="2" charset="-122"/>
              </a:rPr>
              <a:t>mail:sunshubin@sb-hrms.com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1030" name="Straight Connector 28">
            <a:extLst>
              <a:ext uri="{FF2B5EF4-FFF2-40B4-BE49-F238E27FC236}">
                <a16:creationId xmlns:a16="http://schemas.microsoft.com/office/drawing/2014/main" id="{CBF654AE-51F5-4D37-AFA6-BB870E64CB59}"/>
              </a:ext>
            </a:extLst>
          </p:cNvPr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609600" y="640238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>
            <a:extLst>
              <a:ext uri="{FF2B5EF4-FFF2-40B4-BE49-F238E27FC236}">
                <a16:creationId xmlns:a16="http://schemas.microsoft.com/office/drawing/2014/main" id="{41ED3A24-C843-4DD7-961E-FA53BD62542B}"/>
              </a:ext>
            </a:extLst>
          </p:cNvPr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914400" y="6324600"/>
            <a:ext cx="2027238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1A2BD96F-914F-4FF2-9D07-637432092151}" type="slidenum">
              <a:rPr lang="en-US" altLang="zh-CN" sz="1800" b="1" smtClean="0">
                <a:solidFill>
                  <a:srgbClr val="FFFFFF"/>
                </a:solidFill>
                <a:ea typeface="华文新魏" panose="02010800040101010101" pitchFamily="2" charset="-122"/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14339" name="灯片编号占位符 1">
            <a:extLst>
              <a:ext uri="{FF2B5EF4-FFF2-40B4-BE49-F238E27FC236}">
                <a16:creationId xmlns:a16="http://schemas.microsoft.com/office/drawing/2014/main" id="{507FA7A0-D164-44EB-A0F0-099A8C481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6434138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453B7550-307E-4C6D-B127-351BF90706DB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id="{6F117BF4-7783-41EC-8319-95C4543E396C}"/>
              </a:ext>
            </a:extLst>
          </p:cNvPr>
          <p:cNvSpPr txBox="1">
            <a:spLocks/>
          </p:cNvSpPr>
          <p:nvPr/>
        </p:nvSpPr>
        <p:spPr>
          <a:xfrm>
            <a:off x="533400" y="852488"/>
            <a:ext cx="10972800" cy="19669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>
              <a:defRPr/>
            </a:pPr>
            <a:r>
              <a:rPr altLang="en-US" sz="4800" dirty="0">
                <a:solidFill>
                  <a:schemeClr val="tx1"/>
                </a:solidFill>
                <a:latin typeface="+mj-ea"/>
              </a:rPr>
              <a:t>基于人工智能的医康养一体化智能照护</a:t>
            </a:r>
            <a:br>
              <a:rPr lang="en-US" altLang="zh-CN" sz="4800" dirty="0">
                <a:solidFill>
                  <a:schemeClr val="tx1"/>
                </a:solidFill>
              </a:rPr>
            </a:br>
            <a:r>
              <a:rPr altLang="en-US" dirty="0">
                <a:solidFill>
                  <a:schemeClr val="tx1"/>
                </a:solidFill>
              </a:rPr>
              <a:t>移动互联</a:t>
            </a:r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altLang="en-US" dirty="0">
                <a:solidFill>
                  <a:schemeClr val="tx1"/>
                </a:solidFill>
              </a:rPr>
              <a:t>物联网</a:t>
            </a:r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altLang="en-US" dirty="0">
                <a:solidFill>
                  <a:schemeClr val="tx1"/>
                </a:solidFill>
              </a:rPr>
              <a:t>人工智能</a:t>
            </a:r>
          </a:p>
        </p:txBody>
      </p:sp>
      <p:pic>
        <p:nvPicPr>
          <p:cNvPr id="14341" name="图片 6">
            <a:extLst>
              <a:ext uri="{FF2B5EF4-FFF2-40B4-BE49-F238E27FC236}">
                <a16:creationId xmlns:a16="http://schemas.microsoft.com/office/drawing/2014/main" id="{C680F6C6-2FB4-4A12-856E-83868948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928938"/>
            <a:ext cx="4762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3368C-2798-4C0A-B59B-35918EE1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76200"/>
            <a:ext cx="10988675" cy="533400"/>
          </a:xfrm>
        </p:spPr>
        <p:txBody>
          <a:bodyPr/>
          <a:lstStyle/>
          <a:p>
            <a:pPr>
              <a:defRPr/>
            </a:pPr>
            <a:r>
              <a:rPr altLang="en-US" dirty="0"/>
              <a:t>业务流程示例</a:t>
            </a:r>
            <a:r>
              <a:rPr lang="en-US" altLang="zh-CN" dirty="0"/>
              <a:t>:</a:t>
            </a:r>
            <a:r>
              <a:rPr altLang="en-US" dirty="0"/>
              <a:t>追迹防摔倒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78BD27D-159F-4C66-A0CB-661180EC9067}"/>
              </a:ext>
            </a:extLst>
          </p:cNvPr>
          <p:cNvGraphicFramePr>
            <a:graphicFrameLocks noGrp="1"/>
          </p:cNvGraphicFramePr>
          <p:nvPr/>
        </p:nvGraphicFramePr>
        <p:xfrm>
          <a:off x="593725" y="719138"/>
          <a:ext cx="10988675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个人客户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空间定位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摄像头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j-ea"/>
                          <a:ea typeface="+mj-ea"/>
                        </a:rPr>
                        <a:t>护理员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E5DB-FEFC-4527-BC29-BAD19A6E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76200"/>
            <a:ext cx="10988675" cy="533400"/>
          </a:xfrm>
        </p:spPr>
        <p:txBody>
          <a:bodyPr/>
          <a:lstStyle/>
          <a:p>
            <a:pPr>
              <a:defRPr/>
            </a:pPr>
            <a:r>
              <a:rPr altLang="en-US" dirty="0"/>
              <a:t>业务流程示例</a:t>
            </a:r>
            <a:r>
              <a:rPr lang="en-US" altLang="zh-CN" dirty="0"/>
              <a:t>:</a:t>
            </a:r>
            <a:r>
              <a:rPr altLang="en-US" dirty="0"/>
              <a:t>体征采集、健康管理、康复训练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D45782E-A988-454E-A527-B4D795354E8C}"/>
              </a:ext>
            </a:extLst>
          </p:cNvPr>
          <p:cNvGraphicFramePr>
            <a:graphicFrameLocks noGrp="1"/>
          </p:cNvGraphicFramePr>
          <p:nvPr/>
        </p:nvGraphicFramePr>
        <p:xfrm>
          <a:off x="593725" y="719138"/>
          <a:ext cx="10988675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个人客户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客服人员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医生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康复师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护理员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CAB9C-67EA-4826-8EE5-E22FD1E9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76200"/>
            <a:ext cx="10988675" cy="533400"/>
          </a:xfrm>
        </p:spPr>
        <p:txBody>
          <a:bodyPr/>
          <a:lstStyle/>
          <a:p>
            <a:pPr>
              <a:defRPr/>
            </a:pPr>
            <a:r>
              <a:rPr altLang="en-US" dirty="0"/>
              <a:t>业务流程示例</a:t>
            </a:r>
            <a:r>
              <a:rPr lang="en-US" altLang="zh-CN" dirty="0"/>
              <a:t>:</a:t>
            </a:r>
            <a:r>
              <a:rPr altLang="en-US" dirty="0"/>
              <a:t>日常生活照护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2A29B77-65E3-4A25-801C-0B52C109B20B}"/>
              </a:ext>
            </a:extLst>
          </p:cNvPr>
          <p:cNvGraphicFramePr>
            <a:graphicFrameLocks noGrp="1"/>
          </p:cNvGraphicFramePr>
          <p:nvPr/>
        </p:nvGraphicFramePr>
        <p:xfrm>
          <a:off x="593725" y="719138"/>
          <a:ext cx="10988675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个人客户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客服人员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医生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康复师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护理员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3FB86-2BE9-43E3-8881-535FFDF7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76200"/>
            <a:ext cx="10988675" cy="533400"/>
          </a:xfrm>
        </p:spPr>
        <p:txBody>
          <a:bodyPr/>
          <a:lstStyle/>
          <a:p>
            <a:pPr>
              <a:defRPr/>
            </a:pPr>
            <a:r>
              <a:rPr altLang="en-US" dirty="0"/>
              <a:t>业务流程示例</a:t>
            </a:r>
            <a:r>
              <a:rPr lang="en-US" altLang="zh-CN" dirty="0"/>
              <a:t>:</a:t>
            </a:r>
            <a:r>
              <a:rPr altLang="en-US" dirty="0"/>
              <a:t>日常休闲照护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FE067E8-29C6-4A49-B560-C70379C273D6}"/>
              </a:ext>
            </a:extLst>
          </p:cNvPr>
          <p:cNvGraphicFramePr>
            <a:graphicFrameLocks noGrp="1"/>
          </p:cNvGraphicFramePr>
          <p:nvPr/>
        </p:nvGraphicFramePr>
        <p:xfrm>
          <a:off x="593725" y="719138"/>
          <a:ext cx="10988675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3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35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个人客户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客服人员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医生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康复师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护理员</a:t>
                      </a: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46" marR="91446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CDB6ED-933F-4F46-A0DD-79BE5CA3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76200"/>
            <a:ext cx="10988675" cy="533400"/>
          </a:xfrm>
        </p:spPr>
        <p:txBody>
          <a:bodyPr/>
          <a:lstStyle/>
          <a:p>
            <a:pPr>
              <a:defRPr/>
            </a:pPr>
            <a:r>
              <a:rPr altLang="en-US" b="1" dirty="0"/>
              <a:t>项目概要：如何达成我们的愿景？</a:t>
            </a:r>
          </a:p>
        </p:txBody>
      </p:sp>
      <p:pic>
        <p:nvPicPr>
          <p:cNvPr id="31747" name="图片 4">
            <a:extLst>
              <a:ext uri="{FF2B5EF4-FFF2-40B4-BE49-F238E27FC236}">
                <a16:creationId xmlns:a16="http://schemas.microsoft.com/office/drawing/2014/main" id="{36D6F062-80EC-45EC-9BD2-49322077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38" y="1004888"/>
            <a:ext cx="41211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7C73CC-75DD-468D-9789-D59511CF1338}"/>
              </a:ext>
            </a:extLst>
          </p:cNvPr>
          <p:cNvSpPr txBox="1"/>
          <p:nvPr/>
        </p:nvSpPr>
        <p:spPr>
          <a:xfrm>
            <a:off x="646113" y="5067300"/>
            <a:ext cx="5638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AE1B1BE-825D-4F48-A9E4-C8B8DC4103EC}"/>
              </a:ext>
            </a:extLst>
          </p:cNvPr>
          <p:cNvSpPr/>
          <p:nvPr/>
        </p:nvSpPr>
        <p:spPr>
          <a:xfrm>
            <a:off x="593725" y="800100"/>
            <a:ext cx="5645150" cy="1724025"/>
          </a:xfrm>
          <a:prstGeom prst="wedgeRoundRectCallout">
            <a:avLst>
              <a:gd name="adj1" fmla="val 71344"/>
              <a:gd name="adj2" fmla="val -35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移动互联网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技术，实现先进技术人才培养和能力测评、人力资源服务、先进技术交流社区、人工智能产品和解决方案的孵化，以及相关技术咨询服务。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61880BC-5364-4834-834B-C731123DF589}"/>
              </a:ext>
            </a:extLst>
          </p:cNvPr>
          <p:cNvSpPr/>
          <p:nvPr/>
        </p:nvSpPr>
        <p:spPr>
          <a:xfrm>
            <a:off x="614363" y="2794000"/>
            <a:ext cx="5605462" cy="1724025"/>
          </a:xfrm>
          <a:prstGeom prst="wedgeRoundRectCallout">
            <a:avLst>
              <a:gd name="adj1" fmla="val 73015"/>
              <a:gd name="adj2" fmla="val -716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基于大数据的数理统计分析和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人工智能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技术，构建并不断完善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知识图谱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，实现影像识别、语音识别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翻译、智能推荐等服务。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0EED5B41-29BD-4F13-9F7B-84966C736678}"/>
              </a:ext>
            </a:extLst>
          </p:cNvPr>
          <p:cNvSpPr/>
          <p:nvPr/>
        </p:nvSpPr>
        <p:spPr>
          <a:xfrm>
            <a:off x="646113" y="4764088"/>
            <a:ext cx="5553075" cy="1560512"/>
          </a:xfrm>
          <a:prstGeom prst="wedgeRoundRectCallout">
            <a:avLst>
              <a:gd name="adj1" fmla="val 72989"/>
              <a:gd name="adj2" fmla="val -26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云计算技术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实现跨地域的数据共享，利用数据校验算法确保各数据中心数据同步正确性，为全球用户提供实时数据访问和高满意度的服务。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1752" name="灯片编号占位符 1">
            <a:extLst>
              <a:ext uri="{FF2B5EF4-FFF2-40B4-BE49-F238E27FC236}">
                <a16:creationId xmlns:a16="http://schemas.microsoft.com/office/drawing/2014/main" id="{619BF4A0-EE8D-4BAC-9EBC-518523B8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641985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9D3C51B2-92BA-4FC8-8281-F5304B7280A3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>
            <a:extLst>
              <a:ext uri="{FF2B5EF4-FFF2-40B4-BE49-F238E27FC236}">
                <a16:creationId xmlns:a16="http://schemas.microsoft.com/office/drawing/2014/main" id="{3B382227-0E2A-425C-B37C-20C703EF8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109728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核心竞争力（一）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76FB3-A668-427B-9DD1-9BE41DE17AF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39775"/>
            <a:ext cx="7010400" cy="5689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altLang="en-US" sz="2400" b="1" dirty="0"/>
              <a:t>企业理念</a:t>
            </a:r>
            <a:endParaRPr lang="en-US" altLang="zh-CN" sz="2400" b="1" dirty="0"/>
          </a:p>
          <a:p>
            <a:pPr lvl="1">
              <a:defRPr/>
            </a:pPr>
            <a:r>
              <a:rPr altLang="en-US" sz="2100" b="1" dirty="0">
                <a:solidFill>
                  <a:srgbClr val="002060"/>
                </a:solidFill>
              </a:rPr>
              <a:t>诚信为本</a:t>
            </a:r>
            <a:r>
              <a:rPr altLang="en-US" sz="2100" dirty="0"/>
              <a:t>、</a:t>
            </a:r>
            <a:r>
              <a:rPr altLang="en-US" sz="2100" b="1" dirty="0">
                <a:solidFill>
                  <a:srgbClr val="002060"/>
                </a:solidFill>
              </a:rPr>
              <a:t>价值创造</a:t>
            </a:r>
            <a:endParaRPr lang="en-US" altLang="zh-CN" sz="2100" dirty="0"/>
          </a:p>
          <a:p>
            <a:pPr>
              <a:defRPr/>
            </a:pPr>
            <a:r>
              <a:rPr altLang="en-US" sz="2400" b="1" dirty="0"/>
              <a:t>人工智能</a:t>
            </a:r>
            <a:endParaRPr lang="en-US" altLang="zh-CN" sz="2400" b="1" dirty="0"/>
          </a:p>
          <a:p>
            <a:pPr lvl="1">
              <a:defRPr/>
            </a:pPr>
            <a:r>
              <a:rPr altLang="en-US" sz="2100" b="1" dirty="0">
                <a:solidFill>
                  <a:srgbClr val="002060"/>
                </a:solidFill>
              </a:rPr>
              <a:t>知识图谱</a:t>
            </a:r>
            <a:endParaRPr lang="en-US" altLang="zh-CN" sz="1800" dirty="0"/>
          </a:p>
          <a:p>
            <a:pPr lvl="2">
              <a:defRPr/>
            </a:pPr>
            <a:r>
              <a:rPr altLang="en-US" sz="1800" dirty="0"/>
              <a:t>用户画像</a:t>
            </a:r>
            <a:endParaRPr lang="en-US" altLang="zh-CN" sz="1800" dirty="0"/>
          </a:p>
          <a:p>
            <a:pPr lvl="2">
              <a:defRPr/>
            </a:pPr>
            <a:r>
              <a:rPr altLang="en-US" sz="1800" dirty="0"/>
              <a:t>社交网络</a:t>
            </a:r>
            <a:endParaRPr lang="en-US" altLang="zh-CN" sz="1800" dirty="0"/>
          </a:p>
          <a:p>
            <a:pPr lvl="2">
              <a:defRPr/>
            </a:pPr>
            <a:r>
              <a:rPr altLang="en-US" sz="1800" dirty="0"/>
              <a:t>舆情分析</a:t>
            </a:r>
            <a:endParaRPr lang="en-US" altLang="zh-CN" sz="1800" dirty="0"/>
          </a:p>
          <a:p>
            <a:pPr lvl="2">
              <a:defRPr/>
            </a:pPr>
            <a:r>
              <a:rPr altLang="en-US" sz="1800" dirty="0"/>
              <a:t>智能决策</a:t>
            </a:r>
            <a:endParaRPr lang="en-US" altLang="zh-CN" sz="1800" dirty="0"/>
          </a:p>
          <a:p>
            <a:pPr lvl="2">
              <a:defRPr/>
            </a:pPr>
            <a:r>
              <a:rPr altLang="en-US" sz="1800" dirty="0"/>
              <a:t>自动控制的决策分析</a:t>
            </a:r>
          </a:p>
          <a:p>
            <a:pPr lvl="1">
              <a:defRPr/>
            </a:pPr>
            <a:r>
              <a:rPr altLang="en-US" sz="2100" dirty="0"/>
              <a:t>机器人的</a:t>
            </a:r>
            <a:r>
              <a:rPr altLang="en-US" sz="2100" b="1" dirty="0">
                <a:solidFill>
                  <a:srgbClr val="002060"/>
                </a:solidFill>
              </a:rPr>
              <a:t>自动驾驶与路线规划</a:t>
            </a:r>
            <a:endParaRPr altLang="en-US" sz="2100" dirty="0"/>
          </a:p>
          <a:p>
            <a:pPr lvl="1">
              <a:defRPr/>
            </a:pPr>
            <a:r>
              <a:rPr altLang="en-US" sz="2100" b="1" dirty="0">
                <a:solidFill>
                  <a:srgbClr val="002060"/>
                </a:solidFill>
              </a:rPr>
              <a:t>自然语言处理与语言翻译</a:t>
            </a:r>
            <a:endParaRPr lang="en-US" altLang="zh-CN" sz="2100" b="1" dirty="0">
              <a:solidFill>
                <a:srgbClr val="002060"/>
              </a:solidFill>
            </a:endParaRPr>
          </a:p>
          <a:p>
            <a:pPr lvl="1">
              <a:defRPr/>
            </a:pPr>
            <a:r>
              <a:rPr altLang="en-US" sz="2100" b="1" dirty="0">
                <a:solidFill>
                  <a:srgbClr val="002060"/>
                </a:solidFill>
              </a:rPr>
              <a:t>图像识别、行为识别</a:t>
            </a:r>
            <a:endParaRPr lang="en-US" altLang="zh-CN" sz="2100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altLang="en-US" sz="2400" b="1" dirty="0"/>
              <a:t>大数据</a:t>
            </a:r>
          </a:p>
          <a:p>
            <a:pPr lvl="1">
              <a:defRPr/>
            </a:pPr>
            <a:r>
              <a:rPr altLang="en-US" sz="2100" dirty="0"/>
              <a:t>先进技术人才库（学习行为、能力测评、社交网络）</a:t>
            </a:r>
          </a:p>
          <a:p>
            <a:pPr lvl="1">
              <a:defRPr/>
            </a:pPr>
            <a:r>
              <a:rPr altLang="en-US" sz="2100" dirty="0"/>
              <a:t>行业</a:t>
            </a:r>
            <a:r>
              <a:rPr lang="en-US" altLang="zh-CN" sz="2100" dirty="0"/>
              <a:t>·</a:t>
            </a:r>
            <a:r>
              <a:rPr altLang="en-US" sz="2100" dirty="0"/>
              <a:t>企业数据库（科技、产品、投资、经营）</a:t>
            </a:r>
          </a:p>
          <a:p>
            <a:pPr>
              <a:defRPr/>
            </a:pPr>
            <a:r>
              <a:rPr altLang="en-US" sz="2400" b="1" dirty="0"/>
              <a:t>物联网</a:t>
            </a:r>
          </a:p>
          <a:p>
            <a:pPr lvl="1">
              <a:defRPr/>
            </a:pPr>
            <a:r>
              <a:rPr altLang="en-US" sz="2100" dirty="0"/>
              <a:t>环境监控（水、电、温度、空气质量）</a:t>
            </a:r>
          </a:p>
          <a:p>
            <a:pPr lvl="1">
              <a:defRPr/>
            </a:pPr>
            <a:r>
              <a:rPr altLang="en-US" sz="2100" dirty="0"/>
              <a:t>安防监控（火灾、门禁、视频监视）</a:t>
            </a:r>
          </a:p>
          <a:p>
            <a:pPr>
              <a:defRPr/>
            </a:pPr>
            <a:r>
              <a:rPr altLang="en-US" sz="2400" b="1" dirty="0"/>
              <a:t>移动互联（</a:t>
            </a:r>
            <a:r>
              <a:rPr lang="en-US" altLang="zh-CN" sz="2400" b="1" dirty="0"/>
              <a:t>5G</a:t>
            </a:r>
            <a:r>
              <a:rPr altLang="en-US" sz="2400" b="1" dirty="0"/>
              <a:t>移动通信）</a:t>
            </a:r>
          </a:p>
          <a:p>
            <a:pPr lvl="1">
              <a:defRPr/>
            </a:pPr>
            <a:endParaRPr lang="en-US" altLang="zh-CN" sz="2100" b="1" dirty="0">
              <a:solidFill>
                <a:srgbClr val="002060"/>
              </a:solidFill>
            </a:endParaRPr>
          </a:p>
        </p:txBody>
      </p:sp>
      <p:pic>
        <p:nvPicPr>
          <p:cNvPr id="32772" name="图片 4">
            <a:extLst>
              <a:ext uri="{FF2B5EF4-FFF2-40B4-BE49-F238E27FC236}">
                <a16:creationId xmlns:a16="http://schemas.microsoft.com/office/drawing/2014/main" id="{AC351F84-83B1-4DF5-BBEB-26F859AF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976313"/>
            <a:ext cx="411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灯片编号占位符 1">
            <a:extLst>
              <a:ext uri="{FF2B5EF4-FFF2-40B4-BE49-F238E27FC236}">
                <a16:creationId xmlns:a16="http://schemas.microsoft.com/office/drawing/2014/main" id="{6187CB16-DA82-4AE7-ADFD-76AC183CC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5A57E2B9-CC63-49EF-855E-60073C195D76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pic>
        <p:nvPicPr>
          <p:cNvPr id="32774" name="图片 6">
            <a:extLst>
              <a:ext uri="{FF2B5EF4-FFF2-40B4-BE49-F238E27FC236}">
                <a16:creationId xmlns:a16="http://schemas.microsoft.com/office/drawing/2014/main" id="{10DFA74B-31F1-4983-B20E-36973187A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3873500"/>
            <a:ext cx="42497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>
            <a:extLst>
              <a:ext uri="{FF2B5EF4-FFF2-40B4-BE49-F238E27FC236}">
                <a16:creationId xmlns:a16="http://schemas.microsoft.com/office/drawing/2014/main" id="{ABE2B82D-C1DF-496E-BEE0-855C05E6E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109728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盈利模式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A7A8E-0714-42BF-8D7B-F14521573A5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92163"/>
            <a:ext cx="5334000" cy="2305050"/>
          </a:xfrm>
        </p:spPr>
        <p:txBody>
          <a:bodyPr/>
          <a:lstStyle/>
          <a:p>
            <a:pPr>
              <a:defRPr/>
            </a:pPr>
            <a:r>
              <a:rPr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面向个人</a:t>
            </a:r>
            <a:endParaRPr lang="en-US" altLang="zh-CN" sz="2400" dirty="0"/>
          </a:p>
          <a:p>
            <a:pPr lvl="1">
              <a:defRPr/>
            </a:pPr>
            <a:r>
              <a:rPr altLang="en-US" sz="2000" dirty="0"/>
              <a:t>会员制服务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自适应学习、职业能力测评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职位推荐、人事代理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先进技术实验室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创业路演、投资咨询</a:t>
            </a:r>
            <a:endParaRPr lang="en-US" altLang="zh-CN" sz="2000" dirty="0"/>
          </a:p>
        </p:txBody>
      </p:sp>
      <p:pic>
        <p:nvPicPr>
          <p:cNvPr id="34820" name="图片 7">
            <a:extLst>
              <a:ext uri="{FF2B5EF4-FFF2-40B4-BE49-F238E27FC236}">
                <a16:creationId xmlns:a16="http://schemas.microsoft.com/office/drawing/2014/main" id="{63FAE0D2-E0D5-4912-91C3-D001574B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2" b="5086"/>
          <a:stretch>
            <a:fillRect/>
          </a:stretch>
        </p:blipFill>
        <p:spPr bwMode="auto">
          <a:xfrm>
            <a:off x="706438" y="3760788"/>
            <a:ext cx="5334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9">
            <a:extLst>
              <a:ext uri="{FF2B5EF4-FFF2-40B4-BE49-F238E27FC236}">
                <a16:creationId xmlns:a16="http://schemas.microsoft.com/office/drawing/2014/main" id="{A762779B-CCDB-4F2E-B57F-BCD8DE22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" t="24426" r="1018" b="12251"/>
          <a:stretch>
            <a:fillRect/>
          </a:stretch>
        </p:blipFill>
        <p:spPr bwMode="auto">
          <a:xfrm>
            <a:off x="6132513" y="793750"/>
            <a:ext cx="5449887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内容占位符 3">
            <a:extLst>
              <a:ext uri="{FF2B5EF4-FFF2-40B4-BE49-F238E27FC236}">
                <a16:creationId xmlns:a16="http://schemas.microsoft.com/office/drawing/2014/main" id="{A4B7B3AE-57F2-4031-86EB-472E74267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767138"/>
            <a:ext cx="5334000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面向企业、组织</a:t>
            </a: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人力资源战略咨询、人事代理服务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人工智能软件产品定制研发与系统维护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先进技术咨询、数据与接口服务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共享先进技术实验室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企业品牌营销、商业路演推广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4823" name="灯片编号占位符 1">
            <a:extLst>
              <a:ext uri="{FF2B5EF4-FFF2-40B4-BE49-F238E27FC236}">
                <a16:creationId xmlns:a16="http://schemas.microsoft.com/office/drawing/2014/main" id="{409D552E-60A9-44AF-A334-A66B5E736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E3E46EDB-10D2-453C-BF94-604E3A9BD5A1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>
            <a:extLst>
              <a:ext uri="{FF2B5EF4-FFF2-40B4-BE49-F238E27FC236}">
                <a16:creationId xmlns:a16="http://schemas.microsoft.com/office/drawing/2014/main" id="{35DE3E6B-84E9-4E4A-88D6-51E0467A5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92964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团队构成：创始人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FC7A8-3DD9-470F-A679-8822275D89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463"/>
            <a:ext cx="10972800" cy="5468937"/>
          </a:xfrm>
        </p:spPr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  <a:defRPr/>
            </a:pPr>
            <a:r>
              <a:rPr altLang="en-US" sz="2400" dirty="0"/>
              <a:t>主要创始人：孙树斌</a:t>
            </a:r>
            <a:endParaRPr lang="en-US" altLang="ja-JP" sz="2400" dirty="0"/>
          </a:p>
          <a:p>
            <a:pPr lvl="1">
              <a:defRPr/>
            </a:pPr>
            <a:r>
              <a:rPr lang="en-US" altLang="zh-CN" sz="2000" b="1" dirty="0">
                <a:solidFill>
                  <a:srgbClr val="002060"/>
                </a:solidFill>
              </a:rPr>
              <a:t>70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年代生。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专业知识：供热通风与空气调节、工业与民用建筑、会计学、计算机科学与技术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000" dirty="0"/>
              <a:t>20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年的工作经验，其中有</a:t>
            </a:r>
            <a:r>
              <a:rPr lang="en-US" altLang="zh-CN" sz="2000" dirty="0"/>
              <a:t>18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000" dirty="0"/>
              <a:t>IT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行业经验，有</a:t>
            </a:r>
            <a:r>
              <a:rPr lang="en-US" altLang="zh-CN" sz="2000" dirty="0"/>
              <a:t>8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年世界</a:t>
            </a:r>
            <a:r>
              <a:rPr lang="en-US" altLang="zh-CN" sz="2000" dirty="0"/>
              <a:t>500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强</a:t>
            </a:r>
            <a:r>
              <a:rPr lang="en-US" altLang="zh-CN" sz="2000" dirty="0"/>
              <a:t>IT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企业工作经验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经历过</a:t>
            </a:r>
            <a:r>
              <a:rPr lang="en-US" altLang="zh-CN" sz="2000" b="1" dirty="0">
                <a:solidFill>
                  <a:srgbClr val="002060"/>
                </a:solidFill>
              </a:rPr>
              <a:t>3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次职业转型，先后从事过建筑施工、企业会计、制造业生产管理、软件开发等多种职业。</a:t>
            </a:r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有丰富的</a:t>
            </a:r>
            <a:r>
              <a:rPr lang="en-US" altLang="zh-CN" sz="2000" dirty="0"/>
              <a:t>IT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培训经验，其中有</a:t>
            </a:r>
            <a:r>
              <a:rPr lang="en-US" altLang="zh-CN" sz="2000" dirty="0"/>
              <a:t>2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年以企业教师的身份在中国的大学授课经历，率先在大学开设</a:t>
            </a:r>
            <a:r>
              <a:rPr lang="en-US" altLang="zh-CN" sz="2000" dirty="0"/>
              <a:t>《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产品经理</a:t>
            </a:r>
            <a:r>
              <a:rPr lang="en-US" altLang="zh-CN" sz="2000" dirty="0"/>
              <a:t>》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课程，能独立完成课程设计，包括讲义、实践案例、考核评价等</a:t>
            </a:r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在软件研发方面，从客户的需求分析、设计研发、测试以及系统上线运行维护，积累了丰富的经验，具有管理</a:t>
            </a:r>
            <a:r>
              <a:rPr lang="en-US" altLang="zh-CN" sz="2000" b="1" dirty="0">
                <a:solidFill>
                  <a:srgbClr val="002060"/>
                </a:solidFill>
              </a:rPr>
              <a:t>100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人以上团队、</a:t>
            </a:r>
            <a:r>
              <a:rPr lang="en-US" altLang="zh-CN" sz="2000" b="1" dirty="0">
                <a:solidFill>
                  <a:srgbClr val="002060"/>
                </a:solidFill>
              </a:rPr>
              <a:t>500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人月以上项目的经历。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能针对流行的</a:t>
            </a:r>
            <a:r>
              <a:rPr lang="en-US" altLang="zh-CN" sz="2000" dirty="0"/>
              <a:t>TMT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/>
              <a:t>Technology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/>
              <a:t>Media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/>
              <a:t>Telecom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）软件产品，在商业模式、用户体验</a:t>
            </a:r>
            <a:r>
              <a:rPr lang="en-US" altLang="zh-CN" sz="2000" dirty="0"/>
              <a:t>(User experience)</a:t>
            </a:r>
            <a:r>
              <a:rPr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设计、架构与性能、社会学和心理学等多维度进行分析研究</a:t>
            </a:r>
            <a:endParaRPr lang="en-US" altLang="zh-CN" sz="2000" dirty="0"/>
          </a:p>
        </p:txBody>
      </p:sp>
      <p:sp>
        <p:nvSpPr>
          <p:cNvPr id="35844" name="灯片编号占位符 1">
            <a:extLst>
              <a:ext uri="{FF2B5EF4-FFF2-40B4-BE49-F238E27FC236}">
                <a16:creationId xmlns:a16="http://schemas.microsoft.com/office/drawing/2014/main" id="{CD0AF9D6-5B89-45B5-A4AD-D6EC782D0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A94B7554-93AE-4AAA-8B64-71FD0848A22C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>
            <a:extLst>
              <a:ext uri="{FF2B5EF4-FFF2-40B4-BE49-F238E27FC236}">
                <a16:creationId xmlns:a16="http://schemas.microsoft.com/office/drawing/2014/main" id="{92D6EA77-B2C5-48C9-858C-1A47E9999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92964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团队构成：核心团队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E7EF8-95D5-4FB9-8AEF-09FEF7A098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463"/>
            <a:ext cx="10972800" cy="5468937"/>
          </a:xfrm>
        </p:spPr>
        <p:txBody>
          <a:bodyPr>
            <a:normAutofit fontScale="92500" lnSpcReduction="20000"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  <a:defRPr/>
            </a:pPr>
            <a:r>
              <a:rPr altLang="en-US" sz="2400" dirty="0"/>
              <a:t>核心团队成员</a:t>
            </a:r>
            <a:endParaRPr lang="en-US" altLang="zh-CN" sz="2400" dirty="0"/>
          </a:p>
          <a:p>
            <a:pPr marL="547687" lvl="2">
              <a:spcBef>
                <a:spcPts val="600"/>
              </a:spcBef>
              <a:buClr>
                <a:schemeClr val="accent1"/>
              </a:buClr>
              <a:defRPr/>
            </a:pPr>
            <a:r>
              <a:rPr altLang="en-US" sz="2100" dirty="0"/>
              <a:t>多名，</a:t>
            </a:r>
            <a:r>
              <a:rPr lang="en-US" altLang="zh-CN" sz="2100" dirty="0"/>
              <a:t>80</a:t>
            </a:r>
            <a:r>
              <a:rPr altLang="en-US" sz="2100" dirty="0"/>
              <a:t>后、</a:t>
            </a:r>
            <a:r>
              <a:rPr lang="en-US" altLang="zh-CN" sz="2100" dirty="0"/>
              <a:t>90</a:t>
            </a:r>
            <a:r>
              <a:rPr altLang="en-US" sz="2100" dirty="0"/>
              <a:t>后，知名高校硕士学历，智能系统、物联网、人力资源等研究方向</a:t>
            </a:r>
            <a:endParaRPr lang="en-US" altLang="zh-CN" sz="2400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  <a:defRPr/>
            </a:pPr>
            <a:r>
              <a:rPr altLang="en-US" sz="2400" dirty="0"/>
              <a:t>团队成员</a:t>
            </a:r>
            <a:endParaRPr lang="en-US" altLang="ja-JP" sz="2400" dirty="0"/>
          </a:p>
          <a:p>
            <a:pPr lvl="1">
              <a:defRPr/>
            </a:pPr>
            <a:r>
              <a:rPr altLang="en-US" sz="2000" dirty="0"/>
              <a:t>规模：计划招募</a:t>
            </a:r>
            <a:r>
              <a:rPr lang="en-US" altLang="zh-CN" sz="2000" dirty="0"/>
              <a:t>50</a:t>
            </a:r>
            <a:r>
              <a:rPr altLang="en-US" sz="2000" dirty="0"/>
              <a:t>名具有知名大学的硕士及以上学历的人才（项目启动后陆续入职）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共通能力：</a:t>
            </a:r>
            <a:r>
              <a:rPr altLang="en-US" dirty="0"/>
              <a:t>全员具有英日双语，或英韩双语会话能力</a:t>
            </a:r>
            <a:endParaRPr lang="en-US" altLang="zh-CN" dirty="0"/>
          </a:p>
          <a:p>
            <a:pPr lvl="1">
              <a:defRPr/>
            </a:pPr>
            <a:r>
              <a:rPr altLang="en-US" sz="2000" dirty="0"/>
              <a:t>人工智能、大数据（已储备候选人</a:t>
            </a:r>
            <a:r>
              <a:rPr lang="en-US" altLang="zh-CN" sz="2000" dirty="0"/>
              <a:t>10</a:t>
            </a:r>
            <a:r>
              <a:rPr altLang="en-US" sz="2000" dirty="0"/>
              <a:t>余人）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云计算、</a:t>
            </a:r>
            <a:r>
              <a:rPr lang="en-US" altLang="zh-CN" sz="2000" dirty="0"/>
              <a:t>WEB</a:t>
            </a:r>
            <a:r>
              <a:rPr altLang="en-US" sz="2000" dirty="0"/>
              <a:t>应用，移动应用（已储备候选人</a:t>
            </a:r>
            <a:r>
              <a:rPr lang="en-US" altLang="zh-CN" sz="2000" dirty="0"/>
              <a:t>20</a:t>
            </a:r>
            <a:r>
              <a:rPr altLang="en-US" sz="2000" dirty="0"/>
              <a:t>余人）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经济管理（资源调查中）</a:t>
            </a:r>
            <a:endParaRPr lang="en-US" altLang="zh-CN" sz="2000" dirty="0"/>
          </a:p>
          <a:p>
            <a:pPr>
              <a:defRPr/>
            </a:pPr>
            <a:r>
              <a:rPr altLang="en-US" sz="2300" dirty="0"/>
              <a:t>专家顾问团队（外部兼任）</a:t>
            </a:r>
          </a:p>
          <a:p>
            <a:pPr lvl="1">
              <a:defRPr/>
            </a:pPr>
            <a:r>
              <a:rPr altLang="en-US" sz="2000" dirty="0"/>
              <a:t>投资融资顾问（投资并购顾问专家一名，已确定人选）</a:t>
            </a:r>
          </a:p>
          <a:p>
            <a:pPr lvl="1">
              <a:defRPr/>
            </a:pPr>
            <a:r>
              <a:rPr altLang="en-US" sz="2000" dirty="0"/>
              <a:t>知识图谱，合作高校：大连理工大学（教授人选已确定）</a:t>
            </a:r>
          </a:p>
          <a:p>
            <a:pPr lvl="1">
              <a:defRPr/>
            </a:pPr>
            <a:r>
              <a:rPr altLang="en-US" sz="2000" dirty="0"/>
              <a:t>自然语言处理，合作高校：大连理工大学（教授人选已确定）、大连外国语大学</a:t>
            </a:r>
          </a:p>
          <a:p>
            <a:pPr lvl="1">
              <a:defRPr/>
            </a:pPr>
            <a:r>
              <a:rPr altLang="en-US" sz="2000" dirty="0"/>
              <a:t>人力资源，合作高校：东北财经大学（教授人选调查中）</a:t>
            </a:r>
          </a:p>
          <a:p>
            <a:pPr lvl="1">
              <a:defRPr/>
            </a:pPr>
            <a:r>
              <a:rPr altLang="en-US" sz="2000" dirty="0"/>
              <a:t>康养照护，合作高校：大连医科大学（未着手）</a:t>
            </a:r>
          </a:p>
          <a:p>
            <a:pPr>
              <a:defRPr/>
            </a:pPr>
            <a:r>
              <a:rPr altLang="en-US" dirty="0"/>
              <a:t>其他资源</a:t>
            </a:r>
          </a:p>
          <a:p>
            <a:pPr lvl="1">
              <a:defRPr/>
            </a:pPr>
            <a:r>
              <a:rPr altLang="en-US" sz="2000" dirty="0"/>
              <a:t>业务合作软件公司，开发人员</a:t>
            </a:r>
            <a:r>
              <a:rPr lang="en-US" altLang="zh-CN" sz="2000" dirty="0"/>
              <a:t>30</a:t>
            </a:r>
            <a:r>
              <a:rPr altLang="en-US" sz="2000" dirty="0"/>
              <a:t>余名</a:t>
            </a:r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59DFA889-C45E-418A-B43B-990A232D1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96177770-023F-4205-871D-FE5F147C8DD0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pic>
        <p:nvPicPr>
          <p:cNvPr id="36869" name="図 1">
            <a:extLst>
              <a:ext uri="{FF2B5EF4-FFF2-40B4-BE49-F238E27FC236}">
                <a16:creationId xmlns:a16="http://schemas.microsoft.com/office/drawing/2014/main" id="{11A23610-29FD-451F-BBCD-2ED201500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24350"/>
            <a:ext cx="3200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4">
            <a:extLst>
              <a:ext uri="{FF2B5EF4-FFF2-40B4-BE49-F238E27FC236}">
                <a16:creationId xmlns:a16="http://schemas.microsoft.com/office/drawing/2014/main" id="{AEDD7077-9B64-454F-A8D7-D5CC7372E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86106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融资计划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533B98-2D31-4F58-8D0C-7D3ED580BF2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463"/>
            <a:ext cx="10972800" cy="1354137"/>
          </a:xfrm>
        </p:spPr>
        <p:txBody>
          <a:bodyPr/>
          <a:lstStyle/>
          <a:p>
            <a:pPr>
              <a:defRPr/>
            </a:pPr>
            <a:r>
              <a:rPr altLang="en-US" sz="2400" b="1" dirty="0"/>
              <a:t>投资机构</a:t>
            </a:r>
            <a:endParaRPr lang="en-US" altLang="zh-CN" sz="2400" b="1" dirty="0"/>
          </a:p>
          <a:p>
            <a:pPr lvl="1">
              <a:defRPr/>
            </a:pPr>
            <a:r>
              <a:rPr altLang="en-US" sz="2000" dirty="0"/>
              <a:t>具有全球化视野，专注于投资人工智能、大数据、人力资源服务领域</a:t>
            </a:r>
            <a:endParaRPr lang="en-US" altLang="zh-CN" sz="2000" dirty="0"/>
          </a:p>
          <a:p>
            <a:pPr>
              <a:defRPr/>
            </a:pPr>
            <a:r>
              <a:rPr altLang="en-US" sz="2400" b="1" dirty="0"/>
              <a:t>募资计划（仅供参考）</a:t>
            </a:r>
          </a:p>
        </p:txBody>
      </p:sp>
      <p:sp>
        <p:nvSpPr>
          <p:cNvPr id="37892" name="灯片编号占位符 1">
            <a:extLst>
              <a:ext uri="{FF2B5EF4-FFF2-40B4-BE49-F238E27FC236}">
                <a16:creationId xmlns:a16="http://schemas.microsoft.com/office/drawing/2014/main" id="{81D2BB48-48FF-4949-9E0B-85566914C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6BCBBCBA-BE61-48B2-B852-A17C42395E7D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335D665-3F57-4055-BC5F-AB478C6363FD}"/>
              </a:ext>
            </a:extLst>
          </p:cNvPr>
          <p:cNvGraphicFramePr>
            <a:graphicFrameLocks noGrp="1"/>
          </p:cNvGraphicFramePr>
          <p:nvPr/>
        </p:nvGraphicFramePr>
        <p:xfrm>
          <a:off x="622300" y="2114550"/>
          <a:ext cx="10982325" cy="39576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7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时期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2020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2021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2023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2025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募资金额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500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2500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10000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万元）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IPO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募资性质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资金扶持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资金扶持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长期战略投资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募资形式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企业可转债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(2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年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)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企业可转债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(2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年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)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股权出让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股权出让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员工期权</a:t>
                      </a:r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股权出让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(10%)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(10%)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10%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20%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～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0%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10%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%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1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资金用途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研发投入、募集人才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取得人力资源许可证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建立企业客户合作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加大研发投入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建立校企科研合作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扩大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C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端市场营销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提高企业客户满意度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大客户服务机制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对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职场教练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人才遴选精准度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职业生涯规划与转型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Top500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营销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资金分配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研发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300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运营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  <a:endParaRPr lang="en-US" altLang="zh-CN" sz="1800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备用金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研发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1000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运营费用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600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备用金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900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研发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6000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运营费用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备用金</a:t>
                      </a:r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2000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20227A2E-2F02-4E05-B9A6-95CED40F5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109728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知识产权声明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72579-EA14-4D22-B30D-17DDEF7F60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463"/>
            <a:ext cx="10972800" cy="3708400"/>
          </a:xfrm>
        </p:spPr>
        <p:txBody>
          <a:bodyPr/>
          <a:lstStyle/>
          <a:p>
            <a:pPr>
              <a:defRPr/>
            </a:pPr>
            <a:r>
              <a:rPr altLang="en-US" sz="2400" dirty="0"/>
              <a:t>本资料知识产权由大连智桥科技有限公司所有</a:t>
            </a:r>
            <a:endParaRPr lang="en-US" altLang="zh-CN" sz="2400" dirty="0"/>
          </a:p>
          <a:p>
            <a:pPr>
              <a:defRPr/>
            </a:pPr>
            <a:r>
              <a:rPr altLang="en-US" sz="2400" dirty="0"/>
              <a:t>本资料的方案历经多年，在客户需求、行业数据、先进技术等多方面进行调查研究，市场与技术可行性论证，反复修改与完善形成，并已开始布署实施。</a:t>
            </a:r>
            <a:endParaRPr lang="en-US" altLang="zh-CN" sz="2400" dirty="0"/>
          </a:p>
          <a:p>
            <a:pPr>
              <a:defRPr/>
            </a:pPr>
            <a:r>
              <a:rPr altLang="en-US" sz="2400" dirty="0"/>
              <a:t>本资料提及的设计书、软件代码、营销文案，全部为智桥科技独自全新做成</a:t>
            </a:r>
            <a:endParaRPr lang="en-US" altLang="zh-CN" sz="2400" dirty="0"/>
          </a:p>
          <a:p>
            <a:pPr>
              <a:defRPr/>
            </a:pPr>
            <a:r>
              <a:rPr altLang="en-US" sz="2400" dirty="0"/>
              <a:t>本资料中引用的参考资料是经由互联网检索获得的公开资料，如有异议，敬请联络以便及时更正</a:t>
            </a:r>
            <a:endParaRPr lang="en-US" altLang="zh-CN" sz="2400" dirty="0"/>
          </a:p>
          <a:p>
            <a:pPr>
              <a:defRPr/>
            </a:pPr>
            <a:r>
              <a:rPr altLang="en-US" sz="2400" dirty="0"/>
              <a:t>本资料仅供投资机构、投资人、合作企业和潜在客户参考，如果您并非投资、合作目的，您应该立即删除此文件。严禁披露、复制或者分发此文件，或者据此采取任何行动。</a:t>
            </a:r>
            <a:endParaRPr lang="en-US" altLang="zh-CN" sz="24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altLang="en-US" dirty="0"/>
          </a:p>
        </p:txBody>
      </p:sp>
      <p:sp>
        <p:nvSpPr>
          <p:cNvPr id="16388" name="灯片编号占位符 1">
            <a:extLst>
              <a:ext uri="{FF2B5EF4-FFF2-40B4-BE49-F238E27FC236}">
                <a16:creationId xmlns:a16="http://schemas.microsoft.com/office/drawing/2014/main" id="{B322C023-A5FE-4FA2-9C41-BD0492145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6992D05F-CB30-4B0D-837B-51FFC0067518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800D7-47D7-4B2F-8286-F9E5C5EFD649}"/>
              </a:ext>
            </a:extLst>
          </p:cNvPr>
          <p:cNvSpPr txBox="1"/>
          <p:nvPr/>
        </p:nvSpPr>
        <p:spPr>
          <a:xfrm>
            <a:off x="1828800" y="4849813"/>
            <a:ext cx="8534400" cy="12192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创业很艰苦，投资需谨慎！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项目已推广，抄袭有风险！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你真诚合作，我携手同行！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>
            <a:extLst>
              <a:ext uri="{FF2B5EF4-FFF2-40B4-BE49-F238E27FC236}">
                <a16:creationId xmlns:a16="http://schemas.microsoft.com/office/drawing/2014/main" id="{5B744508-3898-4600-A0FE-6DD7F2110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109728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项目风险与规避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7CDC81-EEBD-4CC1-87BE-485E2FFB452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4688" y="819150"/>
            <a:ext cx="6172200" cy="5354638"/>
          </a:xfrm>
        </p:spPr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  <a:defRPr/>
            </a:pPr>
            <a:r>
              <a:rPr altLang="en-US" sz="2400" b="1" dirty="0"/>
              <a:t>用户个人情报管理</a:t>
            </a:r>
            <a:endParaRPr lang="en-US" altLang="zh-CN" sz="2400" b="1" dirty="0"/>
          </a:p>
          <a:p>
            <a:pPr lvl="1">
              <a:defRPr/>
            </a:pPr>
            <a:r>
              <a:rPr altLang="en-US" sz="2000" dirty="0"/>
              <a:t>增强系统安全性和数据加密设计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加强员工教育，严格按法律执行</a:t>
            </a:r>
            <a:endParaRPr lang="en-US" altLang="zh-CN" sz="2000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  <a:defRPr/>
            </a:pPr>
            <a:r>
              <a:rPr altLang="en-US" sz="2400" b="1" dirty="0"/>
              <a:t>系统架构设计不良</a:t>
            </a:r>
            <a:endParaRPr lang="en-US" altLang="zh-CN" sz="2400" b="1" dirty="0"/>
          </a:p>
          <a:p>
            <a:pPr lvl="1">
              <a:defRPr/>
            </a:pPr>
            <a:r>
              <a:rPr altLang="en-US" sz="2000" dirty="0"/>
              <a:t>完善底层通用平台设计，采用微服务应用设计，保证系统的弹性扩容以满足业务拓展需求</a:t>
            </a:r>
            <a:endParaRPr lang="en-US" altLang="zh-CN" sz="2000" dirty="0"/>
          </a:p>
          <a:p>
            <a:pPr lvl="1">
              <a:defRPr/>
            </a:pPr>
            <a:r>
              <a:rPr altLang="en-US" sz="2000" dirty="0"/>
              <a:t>以敏捷开发模式逐步迭代进行系统完善</a:t>
            </a:r>
            <a:endParaRPr lang="en-US" altLang="zh-CN" sz="2000" dirty="0"/>
          </a:p>
          <a:p>
            <a:pPr>
              <a:defRPr/>
            </a:pPr>
            <a:r>
              <a:rPr altLang="en-US" sz="2400" b="1" dirty="0"/>
              <a:t>错失良机</a:t>
            </a:r>
            <a:endParaRPr lang="en-US" altLang="zh-CN" sz="2400" b="1" dirty="0"/>
          </a:p>
          <a:p>
            <a:pPr lvl="1">
              <a:defRPr/>
            </a:pPr>
            <a:r>
              <a:rPr altLang="en-US" sz="2000" dirty="0"/>
              <a:t>聚焦客户需求，促进社区群体智慧和创新孵化</a:t>
            </a:r>
            <a:endParaRPr lang="en-US" altLang="zh-CN" sz="2000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  <a:defRPr/>
            </a:pPr>
            <a:r>
              <a:rPr altLang="en-US" sz="2400" b="1" dirty="0"/>
              <a:t>协同作业的沟通与效率</a:t>
            </a:r>
            <a:endParaRPr lang="en-US" altLang="zh-CN" sz="2400" b="1" dirty="0"/>
          </a:p>
          <a:p>
            <a:pPr lvl="1">
              <a:defRPr/>
            </a:pPr>
            <a:r>
              <a:rPr altLang="en-US" sz="2000" dirty="0"/>
              <a:t>强化团队间协同作业，优化资源配布</a:t>
            </a:r>
          </a:p>
          <a:p>
            <a:pPr lvl="1">
              <a:defRPr/>
            </a:pPr>
            <a:r>
              <a:rPr altLang="en-US" sz="2000" dirty="0"/>
              <a:t>通过定期例会进行头脑风暴，分享经验和情报，促进团队成员达成共识，积极采用建议改善服务，提升客户满意度，强化品牌影响力</a:t>
            </a:r>
          </a:p>
        </p:txBody>
      </p:sp>
      <p:pic>
        <p:nvPicPr>
          <p:cNvPr id="39940" name="图片 4">
            <a:extLst>
              <a:ext uri="{FF2B5EF4-FFF2-40B4-BE49-F238E27FC236}">
                <a16:creationId xmlns:a16="http://schemas.microsoft.com/office/drawing/2014/main" id="{47538506-0DCE-4A1E-960A-7D6497692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023938"/>
            <a:ext cx="4297363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灯片编号占位符 1">
            <a:extLst>
              <a:ext uri="{FF2B5EF4-FFF2-40B4-BE49-F238E27FC236}">
                <a16:creationId xmlns:a16="http://schemas.microsoft.com/office/drawing/2014/main" id="{9E07EE13-B6C5-4DFA-ADB7-2FAC8F354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5AE63EDE-E272-460E-941F-869567BDADD0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pic>
        <p:nvPicPr>
          <p:cNvPr id="39942" name="図 1">
            <a:extLst>
              <a:ext uri="{FF2B5EF4-FFF2-40B4-BE49-F238E27FC236}">
                <a16:creationId xmlns:a16="http://schemas.microsoft.com/office/drawing/2014/main" id="{FEEC3797-3677-46BA-A81F-BE2464FE7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3919538"/>
            <a:ext cx="4562475" cy="228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90F78C-7B85-411E-82D4-53252149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76200"/>
            <a:ext cx="8916988" cy="533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SWOT</a:t>
            </a:r>
            <a:r>
              <a:rPr altLang="en-US" dirty="0"/>
              <a:t>分析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92AA2F4-5E0A-47A8-93C3-8F2C9477C4D7}"/>
              </a:ext>
            </a:extLst>
          </p:cNvPr>
          <p:cNvCxnSpPr>
            <a:cxnSpLocks/>
          </p:cNvCxnSpPr>
          <p:nvPr/>
        </p:nvCxnSpPr>
        <p:spPr>
          <a:xfrm flipH="1" flipV="1">
            <a:off x="6092825" y="1008063"/>
            <a:ext cx="4763" cy="4830762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C2B3D87-98E8-42C3-92E5-9D723DFB186F}"/>
              </a:ext>
            </a:extLst>
          </p:cNvPr>
          <p:cNvCxnSpPr>
            <a:cxnSpLocks/>
          </p:cNvCxnSpPr>
          <p:nvPr/>
        </p:nvCxnSpPr>
        <p:spPr>
          <a:xfrm flipH="1">
            <a:off x="587375" y="3440113"/>
            <a:ext cx="11006138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CE6E85-3A67-4D8E-B1FD-AC5455660AE8}"/>
              </a:ext>
            </a:extLst>
          </p:cNvPr>
          <p:cNvSpPr txBox="1"/>
          <p:nvPr/>
        </p:nvSpPr>
        <p:spPr>
          <a:xfrm>
            <a:off x="593725" y="911225"/>
            <a:ext cx="1066800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优势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83742A-260A-466E-867C-9415A40340BE}"/>
              </a:ext>
            </a:extLst>
          </p:cNvPr>
          <p:cNvSpPr txBox="1"/>
          <p:nvPr/>
        </p:nvSpPr>
        <p:spPr>
          <a:xfrm>
            <a:off x="10679113" y="911225"/>
            <a:ext cx="1119187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劣势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W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81CADA-C56E-4152-8E0B-468DF94E69CD}"/>
              </a:ext>
            </a:extLst>
          </p:cNvPr>
          <p:cNvSpPr txBox="1"/>
          <p:nvPr/>
        </p:nvSpPr>
        <p:spPr>
          <a:xfrm>
            <a:off x="593725" y="3579813"/>
            <a:ext cx="1066800" cy="46196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机会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003735-CE60-4C21-B4E6-31EF80514D31}"/>
              </a:ext>
            </a:extLst>
          </p:cNvPr>
          <p:cNvSpPr txBox="1"/>
          <p:nvPr/>
        </p:nvSpPr>
        <p:spPr>
          <a:xfrm>
            <a:off x="10679113" y="3559175"/>
            <a:ext cx="1119187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威胁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2FDFD3-FEF2-4130-B421-91D772F3AD3D}"/>
              </a:ext>
            </a:extLst>
          </p:cNvPr>
          <p:cNvSpPr txBox="1"/>
          <p:nvPr/>
        </p:nvSpPr>
        <p:spPr>
          <a:xfrm>
            <a:off x="614363" y="1433513"/>
            <a:ext cx="5384800" cy="157003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创造社会价值的企业文化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个人与企业客户相结合，需求稳定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国际化经营，行业领先的产品与服务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高速迭代，快速占领市场份额</a:t>
            </a:r>
            <a:endParaRPr lang="en-US" altLang="zh-CN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B53AE7-6075-4782-A1B7-1ADAFCFD2D62}"/>
              </a:ext>
            </a:extLst>
          </p:cNvPr>
          <p:cNvSpPr txBox="1"/>
          <p:nvPr/>
        </p:nvSpPr>
        <p:spPr>
          <a:xfrm>
            <a:off x="593725" y="4092575"/>
            <a:ext cx="5392738" cy="193833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各国政府重视职业教育和人才培养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工业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推动先进技术应用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差异化经营，相同商业模式的竞争对手少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老龄化和养老产业产业政策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3CCC8F-CC17-4509-9AC5-EC53149EE667}"/>
              </a:ext>
            </a:extLst>
          </p:cNvPr>
          <p:cNvSpPr txBox="1"/>
          <p:nvPr/>
        </p:nvSpPr>
        <p:spPr>
          <a:xfrm>
            <a:off x="6156325" y="1373188"/>
            <a:ext cx="5437188" cy="12001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可参考的同业务模式的案例较少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复合型学科知识人才招募难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机器人自动驾驶和协作的研发难度大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30ACFB-8B86-4B2F-8F6C-906D246CE4A7}"/>
              </a:ext>
            </a:extLst>
          </p:cNvPr>
          <p:cNvSpPr txBox="1"/>
          <p:nvPr/>
        </p:nvSpPr>
        <p:spPr>
          <a:xfrm>
            <a:off x="6175375" y="4121150"/>
            <a:ext cx="5403850" cy="12001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优秀人员的流动可能会导致技术和开发成果外泄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同行间恶意竞争</a:t>
            </a:r>
          </a:p>
        </p:txBody>
      </p:sp>
      <p:sp>
        <p:nvSpPr>
          <p:cNvPr id="40973" name="灯片编号占位符 1">
            <a:extLst>
              <a:ext uri="{FF2B5EF4-FFF2-40B4-BE49-F238E27FC236}">
                <a16:creationId xmlns:a16="http://schemas.microsoft.com/office/drawing/2014/main" id="{C601393E-E0A6-492A-BE3A-C8E9EA139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E5F9DB32-7591-41DF-A6BF-C5A15B829669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F6DA7-D369-42F1-8C3D-EDD38366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76200"/>
            <a:ext cx="10988675" cy="533400"/>
          </a:xfrm>
        </p:spPr>
        <p:txBody>
          <a:bodyPr/>
          <a:lstStyle/>
          <a:p>
            <a:pPr>
              <a:defRPr/>
            </a:pPr>
            <a:r>
              <a:rPr altLang="en-US" dirty="0"/>
              <a:t>联络方式</a:t>
            </a:r>
          </a:p>
        </p:txBody>
      </p:sp>
      <p:sp>
        <p:nvSpPr>
          <p:cNvPr id="41987" name="灯片编号占位符 1">
            <a:extLst>
              <a:ext uri="{FF2B5EF4-FFF2-40B4-BE49-F238E27FC236}">
                <a16:creationId xmlns:a16="http://schemas.microsoft.com/office/drawing/2014/main" id="{F0B44F9A-0F9F-4380-900F-96BF949E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C6BBC4F6-B4E4-4EC1-92F0-3EBEC68D3CE9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pic>
        <p:nvPicPr>
          <p:cNvPr id="41988" name="图片 6">
            <a:extLst>
              <a:ext uri="{FF2B5EF4-FFF2-40B4-BE49-F238E27FC236}">
                <a16:creationId xmlns:a16="http://schemas.microsoft.com/office/drawing/2014/main" id="{168FC07B-FF53-4EE7-B37E-FA25DC3EF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987425"/>
            <a:ext cx="2073275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85A264-DD4A-493F-B781-2CB63F0C4B5F}"/>
              </a:ext>
            </a:extLst>
          </p:cNvPr>
          <p:cNvSpPr txBox="1"/>
          <p:nvPr/>
        </p:nvSpPr>
        <p:spPr>
          <a:xfrm>
            <a:off x="9566275" y="3021013"/>
            <a:ext cx="2073275" cy="40481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公司介绍订阅号</a:t>
            </a:r>
          </a:p>
        </p:txBody>
      </p:sp>
      <p:pic>
        <p:nvPicPr>
          <p:cNvPr id="41990" name="图片 8">
            <a:extLst>
              <a:ext uri="{FF2B5EF4-FFF2-40B4-BE49-F238E27FC236}">
                <a16:creationId xmlns:a16="http://schemas.microsoft.com/office/drawing/2014/main" id="{7D127002-50F2-491F-9E8E-C2B3195F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5" y="3817938"/>
            <a:ext cx="207327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FD9684-BFDB-4E85-AEB7-7B8823D5A85E}"/>
              </a:ext>
            </a:extLst>
          </p:cNvPr>
          <p:cNvSpPr txBox="1"/>
          <p:nvPr/>
        </p:nvSpPr>
        <p:spPr>
          <a:xfrm>
            <a:off x="9593263" y="5764213"/>
            <a:ext cx="2073275" cy="40481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先进技术学习</a:t>
            </a:r>
          </a:p>
        </p:txBody>
      </p:sp>
      <p:pic>
        <p:nvPicPr>
          <p:cNvPr id="41992" name="图片 11">
            <a:extLst>
              <a:ext uri="{FF2B5EF4-FFF2-40B4-BE49-F238E27FC236}">
                <a16:creationId xmlns:a16="http://schemas.microsoft.com/office/drawing/2014/main" id="{91DE10D1-A7CE-4500-9DD8-AB572FB5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982663"/>
            <a:ext cx="8899525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3">
            <a:extLst>
              <a:ext uri="{FF2B5EF4-FFF2-40B4-BE49-F238E27FC236}">
                <a16:creationId xmlns:a16="http://schemas.microsoft.com/office/drawing/2014/main" id="{294D1307-75D5-4D3D-99F5-48A1996AC80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33800" y="2895600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  <p:sp>
        <p:nvSpPr>
          <p:cNvPr id="44035" name="灯片编号占位符 1">
            <a:extLst>
              <a:ext uri="{FF2B5EF4-FFF2-40B4-BE49-F238E27FC236}">
                <a16:creationId xmlns:a16="http://schemas.microsoft.com/office/drawing/2014/main" id="{6289A9AA-7B9B-4E37-A6C6-95E9F1897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B00697DC-05AB-4D45-B19F-824175460B11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>
            <a:extLst>
              <a:ext uri="{FF2B5EF4-FFF2-40B4-BE49-F238E27FC236}">
                <a16:creationId xmlns:a16="http://schemas.microsoft.com/office/drawing/2014/main" id="{6BC86478-7E4A-4485-8F89-AD1D704C3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2875"/>
            <a:ext cx="73914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投资亮点</a:t>
            </a:r>
          </a:p>
        </p:txBody>
      </p:sp>
      <p:sp>
        <p:nvSpPr>
          <p:cNvPr id="17411" name="灯片编号占位符 1">
            <a:extLst>
              <a:ext uri="{FF2B5EF4-FFF2-40B4-BE49-F238E27FC236}">
                <a16:creationId xmlns:a16="http://schemas.microsoft.com/office/drawing/2014/main" id="{026291A5-9D9A-4A66-8F91-6913A038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4DBDAA12-3DD2-4E44-AED3-11B1F8FB2022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8FC360FC-22E2-4EEC-B625-5DA3897F3260}"/>
              </a:ext>
            </a:extLst>
          </p:cNvPr>
          <p:cNvSpPr txBox="1">
            <a:spLocks/>
          </p:cNvSpPr>
          <p:nvPr/>
        </p:nvSpPr>
        <p:spPr>
          <a:xfrm>
            <a:off x="541338" y="773113"/>
            <a:ext cx="10972800" cy="11668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zh-CN" sz="2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lang="zh-CN" sz="2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lang="zh-CN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 lang="zh-CN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lang="zh-CN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45920" indent="-182880" algn="l" rtl="0" latinLnBrk="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latinLnBrk="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latinLnBrk="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latinLnBrk="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altLang="en-US" sz="2400" dirty="0"/>
              <a:t>参考了日本研究资料和养老机构资料，领先于其他类似软件产品的功能和技术</a:t>
            </a:r>
            <a:r>
              <a:rPr altLang="en-US" sz="2400" b="1" dirty="0"/>
              <a:t>，</a:t>
            </a:r>
            <a:r>
              <a:rPr altLang="en-US" sz="2400" dirty="0"/>
              <a:t>运用</a:t>
            </a:r>
            <a:r>
              <a:rPr altLang="en-US" sz="2400" b="1" dirty="0">
                <a:solidFill>
                  <a:srgbClr val="002060"/>
                </a:solidFill>
              </a:rPr>
              <a:t>大数据</a:t>
            </a:r>
            <a:r>
              <a:rPr altLang="en-US" sz="2400" dirty="0"/>
              <a:t>、</a:t>
            </a:r>
            <a:r>
              <a:rPr altLang="en-US" sz="2400" b="1" dirty="0">
                <a:solidFill>
                  <a:srgbClr val="002060"/>
                </a:solidFill>
              </a:rPr>
              <a:t>知识图谱</a:t>
            </a:r>
            <a:r>
              <a:rPr altLang="en-US" sz="2400" dirty="0">
                <a:solidFill>
                  <a:srgbClr val="002060"/>
                </a:solidFill>
              </a:rPr>
              <a:t>、</a:t>
            </a:r>
            <a:r>
              <a:rPr altLang="en-US" sz="2400" b="1" dirty="0">
                <a:solidFill>
                  <a:srgbClr val="002060"/>
                </a:solidFill>
              </a:rPr>
              <a:t>机器学习</a:t>
            </a:r>
            <a:r>
              <a:rPr altLang="en-US" sz="2400" dirty="0"/>
              <a:t>实现精准预测和决策推荐，提供选址、服务设计、设备选型、人员配置、日常运营等全流程解决方案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altLang="en-US" sz="2400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3ADBC0D-CCB2-41D1-83E0-AD02E4070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1882775"/>
            <a:ext cx="10972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2060"/>
                </a:solidFill>
                <a:latin typeface="宋体" panose="02010600030101010101" pitchFamily="2" charset="-122"/>
              </a:rPr>
              <a:t>国际化运营，可为跨国企业提供全面的服务，</a:t>
            </a:r>
            <a:r>
              <a:rPr lang="zh-CN" altLang="en-US" sz="2400">
                <a:latin typeface="宋体" panose="02010600030101010101" pitchFamily="2" charset="-122"/>
              </a:rPr>
              <a:t>提供英中日韩四种语言界面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9AC511E0-AD91-4CB8-973C-6C52B7967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330450"/>
            <a:ext cx="10972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面向服务架构体系的</a:t>
            </a:r>
            <a:r>
              <a:rPr lang="en-US" altLang="zh-CN" sz="2400" b="1">
                <a:solidFill>
                  <a:srgbClr val="002060"/>
                </a:solidFill>
                <a:latin typeface="宋体" panose="02010600030101010101" pitchFamily="2" charset="-122"/>
              </a:rPr>
              <a:t>SaaS</a:t>
            </a:r>
            <a:r>
              <a:rPr lang="zh-CN" altLang="en-US" sz="2400">
                <a:latin typeface="宋体" panose="02010600030101010101" pitchFamily="2" charset="-122"/>
              </a:rPr>
              <a:t>云计算平台，可提供定制化企业服务，满足系统的弹性扩容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61C2E2AB-B16E-493C-86F2-6D3705124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028950"/>
            <a:ext cx="10972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业内领先的用户粘性和自然增长</a:t>
            </a:r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273896A9-45B4-4CBA-BF33-31D588E38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3441700"/>
            <a:ext cx="10972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线上与线下结合，覆盖移动终端和</a:t>
            </a:r>
            <a:r>
              <a:rPr lang="en-US" altLang="zh-CN" sz="2400">
                <a:latin typeface="宋体" panose="02010600030101010101" pitchFamily="2" charset="-122"/>
              </a:rPr>
              <a:t>PC</a:t>
            </a:r>
            <a:r>
              <a:rPr lang="zh-CN" altLang="en-US" sz="2400">
                <a:latin typeface="宋体" panose="02010600030101010101" pitchFamily="2" charset="-122"/>
              </a:rPr>
              <a:t>端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B1823E95-34AC-4946-BF37-A9945534D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3849688"/>
            <a:ext cx="10972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产学研结合，丰富的业界经验和科研团队相结合</a:t>
            </a:r>
          </a:p>
          <a:p>
            <a:pPr eaLnBrk="1" hangingPunct="1"/>
            <a:endParaRPr lang="zh-CN" altLang="en-US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8263ED5F-B98B-45EA-B08E-3DA9F6AD4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109728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公司简介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6C4E3-9D28-42F5-9910-79810EA5BC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463"/>
            <a:ext cx="10972800" cy="947737"/>
          </a:xfrm>
        </p:spPr>
        <p:txBody>
          <a:bodyPr>
            <a:noAutofit/>
          </a:bodyPr>
          <a:lstStyle/>
          <a:p>
            <a:pPr>
              <a:defRPr/>
            </a:pPr>
            <a:r>
              <a:rPr altLang="en-US" sz="2400" dirty="0"/>
              <a:t>大连智桥科技有限公司（英文：</a:t>
            </a:r>
            <a:r>
              <a:rPr lang="en-US" altLang="zh-CN" sz="2400" b="1" dirty="0"/>
              <a:t>Smart </a:t>
            </a:r>
            <a:r>
              <a:rPr lang="en-US" altLang="zh-CN" sz="2400" b="1" dirty="0">
                <a:solidFill>
                  <a:srgbClr val="002060"/>
                </a:solidFill>
              </a:rPr>
              <a:t>Bridge </a:t>
            </a:r>
            <a:r>
              <a:rPr lang="en-US" altLang="zh-CN" sz="2400" dirty="0"/>
              <a:t>Technology</a:t>
            </a:r>
            <a:r>
              <a:rPr altLang="en-US" sz="2400" dirty="0"/>
              <a:t>）成立于</a:t>
            </a:r>
            <a:r>
              <a:rPr lang="en-US" altLang="zh-CN" sz="2400" dirty="0"/>
              <a:t>2018</a:t>
            </a:r>
            <a:r>
              <a:rPr altLang="en-US" sz="2400" dirty="0"/>
              <a:t>年</a:t>
            </a:r>
            <a:r>
              <a:rPr lang="en-US" altLang="zh-CN" sz="2400" dirty="0"/>
              <a:t>8</a:t>
            </a:r>
            <a:r>
              <a:rPr altLang="en-US" sz="2400" dirty="0"/>
              <a:t>月，以物联网、大数据、人工智能为核心技术，提供软件产品和行业解决方案。</a:t>
            </a:r>
            <a:endParaRPr lang="en-US" altLang="zh-CN" sz="2400" dirty="0"/>
          </a:p>
        </p:txBody>
      </p:sp>
      <p:sp>
        <p:nvSpPr>
          <p:cNvPr id="19460" name="灯片编号占位符 1">
            <a:extLst>
              <a:ext uri="{FF2B5EF4-FFF2-40B4-BE49-F238E27FC236}">
                <a16:creationId xmlns:a16="http://schemas.microsoft.com/office/drawing/2014/main" id="{028BB7F8-1DB6-4E01-8E84-7C30F3D4C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64389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BC8DB2B3-8AA4-4820-854B-AC97DB8B4517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780B37-232E-42EE-BC50-D1333509829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7425" y="2139950"/>
            <a:ext cx="10217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</a:t>
            </a:r>
            <a:r>
              <a:rPr lang="en-US" altLang="zh-CN" sz="4800" b="1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=</a:t>
            </a:r>
            <a:r>
              <a:rPr lang="zh-CN" altLang="zh-CN" sz="4800" b="1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800" b="1" i="1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4800" b="1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4800" b="1" i="1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4800" b="1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800" b="1" baseline="30000">
                <a:solidFill>
                  <a:srgbClr val="00B05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4800">
              <a:solidFill>
                <a:srgbClr val="00B050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D82E7-4FD4-4ACA-A18E-E17C45ABB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3633788"/>
            <a:ext cx="30686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三项基本原则：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A168E265-A511-45D3-AE11-51DEE691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346575"/>
            <a:ext cx="10972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慎独  坚守诚信，遵守世界各国的法律，尊重社会公德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FAB7996B-E457-439D-81BF-16769381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72038"/>
            <a:ext cx="10972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勤奋  跟踪行业发展趋势，熟知产业发展政策，参透各国产业投资趋势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135FB309-9968-4EEF-8A8B-405AA759A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5340350"/>
            <a:ext cx="109728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创新  创新并优化业务，挖掘潜在的客户需求，不断提升客户满意度</a:t>
            </a:r>
            <a:endParaRPr lang="en-US" altLang="zh-CN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 build="p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665C5AB-C00D-4AF8-A44D-0BE29BF64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109728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解决的社会问题：老龄化社会的社区养老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418FC-33B3-458D-87E5-4580F31DD97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9275" y="5800725"/>
            <a:ext cx="10972800" cy="514350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altLang="en-US" dirty="0"/>
              <a:t>*</a:t>
            </a:r>
            <a:r>
              <a:rPr altLang="en-US" sz="2000" dirty="0"/>
              <a:t>资料来源：大连未来</a:t>
            </a:r>
            <a:r>
              <a:rPr lang="en-US" altLang="zh-CN" sz="2000" dirty="0"/>
              <a:t>5</a:t>
            </a:r>
            <a:r>
              <a:rPr altLang="en-US" sz="2000" dirty="0"/>
              <a:t>年民政事业蓝图，</a:t>
            </a:r>
            <a:r>
              <a:rPr lang="en-US" altLang="zh-CN" sz="2000" dirty="0"/>
              <a:t>2019</a:t>
            </a:r>
            <a:r>
              <a:rPr altLang="en-US" sz="2000" dirty="0"/>
              <a:t>年</a:t>
            </a:r>
            <a:r>
              <a:rPr lang="en-US" altLang="zh-CN" sz="2000" dirty="0"/>
              <a:t>10</a:t>
            </a:r>
            <a:r>
              <a:rPr altLang="en-US" sz="2000" dirty="0"/>
              <a:t>月</a:t>
            </a:r>
            <a:r>
              <a:rPr lang="en-US" altLang="zh-CN" sz="2000" dirty="0"/>
              <a:t>22</a:t>
            </a:r>
            <a:r>
              <a:rPr altLang="en-US" sz="2000" dirty="0"/>
              <a:t>日大连新闻广播</a:t>
            </a:r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36F00361-EA60-470D-B397-41A532F95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64389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19F3F333-6929-4BF0-9D24-EC2935A161B8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2BA934C-1586-4F54-B42B-B3AC2335A951}"/>
              </a:ext>
            </a:extLst>
          </p:cNvPr>
          <p:cNvSpPr txBox="1">
            <a:spLocks/>
          </p:cNvSpPr>
          <p:nvPr/>
        </p:nvSpPr>
        <p:spPr>
          <a:xfrm>
            <a:off x="457200" y="800100"/>
            <a:ext cx="10972800" cy="514350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zh-CN" sz="2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lang="zh-CN" sz="2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lang="zh-CN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 lang="zh-CN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lang="zh-CN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45920" indent="-182880" algn="l" rtl="0" latinLnBrk="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latinLnBrk="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latinLnBrk="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latinLnBrk="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altLang="en-US" sz="2400" dirty="0"/>
              <a:t>到</a:t>
            </a:r>
            <a:r>
              <a:rPr lang="en-US" altLang="zh-CN" sz="2400" dirty="0"/>
              <a:t>2022</a:t>
            </a:r>
            <a:r>
              <a:rPr altLang="en-US" sz="2400" dirty="0"/>
              <a:t>年底，要将不低于</a:t>
            </a:r>
            <a:r>
              <a:rPr lang="en-US" altLang="zh-CN" sz="2400" dirty="0"/>
              <a:t>55%</a:t>
            </a:r>
            <a:r>
              <a:rPr altLang="en-US" sz="2400" dirty="0"/>
              <a:t>的福利彩票公益金用于支持发展养老服务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altLang="en-US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21DF57-9F20-4100-9C62-42636B88E158}"/>
              </a:ext>
            </a:extLst>
          </p:cNvPr>
          <p:cNvSpPr txBox="1">
            <a:spLocks/>
          </p:cNvSpPr>
          <p:nvPr/>
        </p:nvSpPr>
        <p:spPr>
          <a:xfrm>
            <a:off x="457200" y="1266825"/>
            <a:ext cx="11141075" cy="8667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zh-CN" sz="2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lang="zh-CN" sz="2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lang="zh-CN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 lang="zh-CN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lang="zh-CN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45920" indent="-182880" algn="l" rtl="0" latinLnBrk="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latinLnBrk="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latinLnBrk="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latinLnBrk="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altLang="en-US" dirty="0"/>
              <a:t>建立健全社区居家养老照护服务体系，继续推进内设嵌入式小型机构的社区居家养老服务综合体建设，到</a:t>
            </a:r>
            <a:r>
              <a:rPr lang="en-US" altLang="zh-CN" dirty="0"/>
              <a:t>2024</a:t>
            </a:r>
            <a:r>
              <a:rPr altLang="en-US" dirty="0"/>
              <a:t>年各类社区居家养老服务设施要覆盖所有城市社区</a:t>
            </a:r>
            <a:endParaRPr altLang="en-US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7788AD4-5F79-457E-9139-83630B0D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05025"/>
            <a:ext cx="109728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支持养老机构运营社区养老服务设施，上门为居家老年人提供服务，鼓励养老服务机构规模化，连锁化发展，在养老服务领域努力形成一批具有影响力和竞争力的养老服务品牌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4E6CD42-4775-4BF1-8593-9A9D19BDD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5163"/>
            <a:ext cx="109728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大力推进养老型床位建设，到</a:t>
            </a:r>
            <a:r>
              <a:rPr lang="en-US" altLang="zh-CN" sz="2400">
                <a:latin typeface="宋体" panose="02010600030101010101" pitchFamily="2" charset="-122"/>
              </a:rPr>
              <a:t>2024</a:t>
            </a:r>
            <a:r>
              <a:rPr lang="zh-CN" altLang="en-US" sz="2400">
                <a:latin typeface="宋体" panose="02010600030101010101" pitchFamily="2" charset="-122"/>
              </a:rPr>
              <a:t>年全市护理型养老床位达到总床位的</a:t>
            </a:r>
            <a:r>
              <a:rPr lang="en-US" altLang="zh-CN" sz="2400">
                <a:latin typeface="宋体" panose="02010600030101010101" pitchFamily="2" charset="-122"/>
              </a:rPr>
              <a:t>50%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CBABDBB-8DF6-412E-BEE2-5B08D6369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75063"/>
            <a:ext cx="109728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</a:rPr>
              <a:t>完善农村老年人关爱服务体系，建立健全定期巡访机制，到</a:t>
            </a:r>
            <a:r>
              <a:rPr lang="en-US" altLang="zh-CN">
                <a:latin typeface="宋体" panose="02010600030101010101" pitchFamily="2" charset="-122"/>
              </a:rPr>
              <a:t>2024</a:t>
            </a:r>
            <a:r>
              <a:rPr lang="zh-CN" altLang="en-US">
                <a:latin typeface="宋体" panose="02010600030101010101" pitchFamily="2" charset="-122"/>
              </a:rPr>
              <a:t>年</a:t>
            </a:r>
            <a:r>
              <a:rPr lang="en-US" altLang="zh-CN">
                <a:latin typeface="宋体" panose="02010600030101010101" pitchFamily="2" charset="-122"/>
              </a:rPr>
              <a:t>80%</a:t>
            </a:r>
            <a:r>
              <a:rPr lang="zh-CN" altLang="en-US">
                <a:latin typeface="宋体" panose="02010600030101010101" pitchFamily="2" charset="-122"/>
              </a:rPr>
              <a:t>以上的农村社区要建立包括养老在内的社区综合服务设施和站点</a:t>
            </a:r>
          </a:p>
        </p:txBody>
      </p:sp>
    </p:spTree>
  </p:cSld>
  <p:clrMapOvr>
    <a:masterClrMapping/>
  </p:clrMapOvr>
  <p:transition spd="slow" advClick="0" advTm="1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7C1B633-0CF5-4960-A482-A31601339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109728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潜在客户的需求：华润置地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CAAD2-EE42-45E2-9A51-6188DC5C9B8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6076950"/>
            <a:ext cx="10972800" cy="36195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altLang="en-US" sz="1800" dirty="0"/>
              <a:t>*资料来源：鲸准</a:t>
            </a:r>
            <a:r>
              <a:rPr lang="en-US" altLang="zh-CN" sz="1800" dirty="0"/>
              <a:t>APP</a:t>
            </a:r>
            <a:r>
              <a:rPr altLang="en-US" sz="1800" dirty="0"/>
              <a:t>，</a:t>
            </a:r>
            <a:r>
              <a:rPr lang="en-US" altLang="zh-CN" sz="1800" dirty="0"/>
              <a:t>2019</a:t>
            </a:r>
            <a:r>
              <a:rPr altLang="en-US" sz="1800" dirty="0"/>
              <a:t>年</a:t>
            </a:r>
            <a:r>
              <a:rPr lang="en-US" altLang="zh-CN" sz="1800" dirty="0"/>
              <a:t>10</a:t>
            </a:r>
            <a:r>
              <a:rPr altLang="en-US" sz="1800" dirty="0"/>
              <a:t>月</a:t>
            </a:r>
            <a:r>
              <a:rPr lang="en-US" altLang="zh-CN" sz="1800" dirty="0"/>
              <a:t>18</a:t>
            </a:r>
            <a:r>
              <a:rPr altLang="en-US" sz="1800" dirty="0"/>
              <a:t>日发布</a:t>
            </a:r>
            <a:endParaRPr lang="en-US" altLang="zh-CN" sz="18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E6F658-3A7D-418E-AE6C-D94F6E5550E0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722313"/>
          <a:ext cx="10972800" cy="513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功能模块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需求要点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华润部门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23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会员运营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会员运营服务资源；统一权限管理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一点万象</a:t>
                      </a:r>
                      <a:r>
                        <a:rPr lang="en-US" altLang="zh-CN" sz="1600" b="0" dirty="0"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；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；智信部物联网组</a:t>
                      </a:r>
                      <a:endParaRPr lang="zh-CN" altLang="zh-CN" sz="16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15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市场营销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商业营销工具；广告位；内容平台、</a:t>
                      </a:r>
                      <a:r>
                        <a:rPr lang="en-US" altLang="zh-CN" sz="1600" b="0" dirty="0">
                          <a:latin typeface="+mj-ea"/>
                          <a:ea typeface="+mj-ea"/>
                        </a:rPr>
                        <a:t>KOL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CN" sz="1600" b="0" dirty="0">
                          <a:latin typeface="+mj-ea"/>
                          <a:ea typeface="+mj-ea"/>
                        </a:rPr>
                        <a:t>MCN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机构合作，活动策划与品牌合作（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智桥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）</a:t>
                      </a:r>
                      <a:r>
                        <a:rPr lang="en-US" altLang="zh-CN" sz="1600" b="0" dirty="0">
                          <a:latin typeface="+mj-ea"/>
                          <a:ea typeface="+mj-ea"/>
                        </a:rPr>
                        <a:t>;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消费者行为研究工具资源；写字楼、商业大数据；人流热力图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一点万象</a:t>
                      </a:r>
                      <a:r>
                        <a:rPr lang="en-US" altLang="zh-CN" sz="1600" b="0" dirty="0"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；</a:t>
                      </a: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Officeasy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智慧平台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；商业地产产品部；智信部物联网组</a:t>
                      </a:r>
                      <a:endParaRPr lang="zh-CN" altLang="zh-CN" sz="16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23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供应链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新品牌、新服务孵化；中央厨房（电子商务</a:t>
                      </a: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BtoC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）；物流配送；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食材产业链 or 食材交流平台搭建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（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电子商务</a:t>
                      </a:r>
                      <a:r>
                        <a:rPr lang="en-US" altLang="zh-CN" sz="1600" b="0" dirty="0" err="1">
                          <a:latin typeface="+mj-ea"/>
                          <a:ea typeface="+mj-ea"/>
                        </a:rPr>
                        <a:t>BtoB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）、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一点万象</a:t>
                      </a:r>
                      <a:r>
                        <a:rPr lang="en-US" altLang="zh-CN" sz="1600" b="0" dirty="0"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；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商业地产产品部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31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人力资源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人事管理（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智桥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31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康养医护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健康管理、慢病管理产品或解决方案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；认知症；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癌症筛查治疗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23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+mj-ea"/>
                          <a:ea typeface="+mj-ea"/>
                        </a:rPr>
                        <a:t>物业管理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运营服务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；智慧商场配套方案；用于写字楼、商业的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AI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技术和产品；室内人员及设备定位，人员轨迹追踪；出入口通行管理平台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Officeasy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智慧平台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；智信部物联网组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23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在线教育</a:t>
                      </a:r>
                      <a:endParaRPr lang="en-US" altLang="zh-CN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高端教育机构与课程资源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智桥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）；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科技与游戏相关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文化、艺术类策划团队与运营商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商业地产产品部</a:t>
                      </a:r>
                      <a:endParaRPr lang="zh-CN" altLang="en-US" sz="16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023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项目管理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图纸交互方案；设计图纸数据标准化；强排方案制作系统；项目管理及工作协同平台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or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系统模块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设计管理部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228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适老化改造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+mj-ea"/>
                          <a:ea typeface="+mj-ea"/>
                        </a:rPr>
                        <a:t>康养业务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578" name="灯片编号占位符 1">
            <a:extLst>
              <a:ext uri="{FF2B5EF4-FFF2-40B4-BE49-F238E27FC236}">
                <a16:creationId xmlns:a16="http://schemas.microsoft.com/office/drawing/2014/main" id="{BE00EBDE-1E72-4E90-AEB4-136B4CC8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64389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B7506236-7160-4DBC-BEE8-11DC27A17CF2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F419EBB8-D892-40D3-978A-97C57C67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109728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潜在客户的需求：华润置地需求的技术选型分析</a:t>
            </a:r>
          </a:p>
        </p:txBody>
      </p:sp>
      <p:sp>
        <p:nvSpPr>
          <p:cNvPr id="23555" name="灯片编号占位符 1">
            <a:extLst>
              <a:ext uri="{FF2B5EF4-FFF2-40B4-BE49-F238E27FC236}">
                <a16:creationId xmlns:a16="http://schemas.microsoft.com/office/drawing/2014/main" id="{CDC64B96-40B5-40DA-8EB0-312DC1E37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64389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42E625FA-2644-4C22-820F-0535AA5907BA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8DA82DD-2A04-40EA-B2D0-24D40B1AD3D2}"/>
              </a:ext>
            </a:extLst>
          </p:cNvPr>
          <p:cNvGraphicFramePr>
            <a:graphicFrameLocks noGrp="1"/>
          </p:cNvGraphicFramePr>
          <p:nvPr/>
        </p:nvGraphicFramePr>
        <p:xfrm>
          <a:off x="598488" y="719138"/>
          <a:ext cx="10972800" cy="33385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功能模块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APP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WEB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物联网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大数据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人工智能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SNS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EC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机器人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j-ea"/>
                          <a:ea typeface="+mj-ea"/>
                        </a:rPr>
                        <a:t>会员管理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latin typeface="+mj-ea"/>
                          <a:ea typeface="+mj-ea"/>
                        </a:rPr>
                        <a:t>●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latin typeface="+mj-ea"/>
                          <a:ea typeface="+mj-ea"/>
                        </a:rPr>
                        <a:t>●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latin typeface="+mj-ea"/>
                          <a:ea typeface="+mj-ea"/>
                        </a:rPr>
                        <a:t>〇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市场营销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供应链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人力资源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j-ea"/>
                          <a:ea typeface="+mj-ea"/>
                        </a:rPr>
                        <a:t>康养医护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j-ea"/>
                          <a:ea typeface="+mj-ea"/>
                        </a:rPr>
                        <a:t>物业管理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在线教育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671313C-BF25-4198-96D9-3B31345D15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5949950"/>
            <a:ext cx="10972800" cy="36195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altLang="en-US" sz="1800" dirty="0"/>
              <a:t>*</a:t>
            </a:r>
            <a:r>
              <a:rPr lang="ja-JP" altLang="en-US" sz="1800" dirty="0"/>
              <a:t>●</a:t>
            </a:r>
            <a:r>
              <a:rPr altLang="en-US" sz="1800" dirty="0"/>
              <a:t>表示强关联技术；◎可选关联技术；〇弱关联技术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92BD0EA8-3B7C-46AD-A71E-3224D83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5250"/>
            <a:ext cx="109728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en-US">
                <a:ea typeface="宋体" panose="02010600030101010101" pitchFamily="2" charset="-122"/>
              </a:rPr>
              <a:t>医康养一体化智能照护（简称</a:t>
            </a:r>
            <a:r>
              <a:rPr lang="en-US" altLang="zh-CN"/>
              <a:t>HCMS</a:t>
            </a:r>
            <a:r>
              <a:rPr lang="en-US" altLang="en-US">
                <a:ea typeface="宋体" panose="02010600030101010101" pitchFamily="2" charset="-122"/>
              </a:rPr>
              <a:t>）</a:t>
            </a:r>
            <a:r>
              <a:rPr altLang="en-US">
                <a:ea typeface="宋体" panose="02010600030101010101" pitchFamily="2" charset="-122"/>
              </a:rPr>
              <a:t>研发计划示例</a:t>
            </a:r>
          </a:p>
        </p:txBody>
      </p:sp>
      <p:sp>
        <p:nvSpPr>
          <p:cNvPr id="24579" name="灯片编号占位符 1">
            <a:extLst>
              <a:ext uri="{FF2B5EF4-FFF2-40B4-BE49-F238E27FC236}">
                <a16:creationId xmlns:a16="http://schemas.microsoft.com/office/drawing/2014/main" id="{A2D83D23-F5D2-4CFD-B732-03F8120E2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41985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BCC4FEE5-F47C-4A51-98DE-CD9674CB744D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5C25D0B-78C4-41A4-85E0-71F6E928F7B0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736600"/>
          <a:ext cx="10829925" cy="5191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2020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2021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2022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2023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2024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系统中台</a:t>
                      </a:r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客户关系管理</a:t>
                      </a: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物业基础设施自动控制</a:t>
                      </a: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人力资源管理</a:t>
                      </a:r>
                      <a:endParaRPr lang="en-US" altLang="zh-CN" sz="18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物业服务</a:t>
                      </a:r>
                      <a:endParaRPr lang="en-US" altLang="zh-CN" sz="18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电子商务</a:t>
                      </a:r>
                      <a:endParaRPr lang="en-US" altLang="zh-CN" sz="18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医养照护服务</a:t>
                      </a: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可视化的物业管理系统</a:t>
                      </a:r>
                      <a:endParaRPr lang="en-US" altLang="zh-CN" sz="18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市场营销与广告投放</a:t>
                      </a:r>
                      <a:endParaRPr lang="en-US" altLang="zh-CN" sz="18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大数据分析与自动推荐</a:t>
                      </a:r>
                      <a:endParaRPr lang="en-US" altLang="zh-CN" sz="1800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社区图书馆</a:t>
                      </a: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轮式行走机器人</a:t>
                      </a: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marL="91437" marR="91437" marT="45714" marB="4571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C36810B8-180D-42DC-9917-AB735E91CFAE}"/>
              </a:ext>
            </a:extLst>
          </p:cNvPr>
          <p:cNvSpPr/>
          <p:nvPr/>
        </p:nvSpPr>
        <p:spPr>
          <a:xfrm>
            <a:off x="3524250" y="1219200"/>
            <a:ext cx="1384300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2E6548A-0E75-4510-8A73-427041A5BEFB}"/>
              </a:ext>
            </a:extLst>
          </p:cNvPr>
          <p:cNvSpPr/>
          <p:nvPr/>
        </p:nvSpPr>
        <p:spPr>
          <a:xfrm>
            <a:off x="5146675" y="1219200"/>
            <a:ext cx="5788025" cy="152400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60512E5-7CEC-4963-8505-046C0CB7176B}"/>
              </a:ext>
            </a:extLst>
          </p:cNvPr>
          <p:cNvSpPr/>
          <p:nvPr/>
        </p:nvSpPr>
        <p:spPr>
          <a:xfrm>
            <a:off x="3498850" y="1533525"/>
            <a:ext cx="1384300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1DF346E-D956-42B0-9E50-14989015A676}"/>
              </a:ext>
            </a:extLst>
          </p:cNvPr>
          <p:cNvSpPr/>
          <p:nvPr/>
        </p:nvSpPr>
        <p:spPr>
          <a:xfrm>
            <a:off x="4054475" y="1971675"/>
            <a:ext cx="1385888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A1E76C2-F966-46BC-98FB-2A30AE8DDB13}"/>
              </a:ext>
            </a:extLst>
          </p:cNvPr>
          <p:cNvSpPr/>
          <p:nvPr/>
        </p:nvSpPr>
        <p:spPr>
          <a:xfrm>
            <a:off x="4054475" y="2355850"/>
            <a:ext cx="1385888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0D0B43F-3812-4FF9-B7C8-EBB51AF5A178}"/>
              </a:ext>
            </a:extLst>
          </p:cNvPr>
          <p:cNvSpPr/>
          <p:nvPr/>
        </p:nvSpPr>
        <p:spPr>
          <a:xfrm>
            <a:off x="4054475" y="2673350"/>
            <a:ext cx="1385888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B43EA12-06B4-437C-BF33-2A5F9D2D74BC}"/>
              </a:ext>
            </a:extLst>
          </p:cNvPr>
          <p:cNvSpPr/>
          <p:nvPr/>
        </p:nvSpPr>
        <p:spPr>
          <a:xfrm>
            <a:off x="4356100" y="3098800"/>
            <a:ext cx="2700338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621D684-310B-4100-B7C2-2E803A904AAF}"/>
              </a:ext>
            </a:extLst>
          </p:cNvPr>
          <p:cNvSpPr/>
          <p:nvPr/>
        </p:nvSpPr>
        <p:spPr>
          <a:xfrm>
            <a:off x="4894263" y="3454400"/>
            <a:ext cx="3267075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CDB950B-E501-4480-9B99-75C5582FEC33}"/>
              </a:ext>
            </a:extLst>
          </p:cNvPr>
          <p:cNvSpPr/>
          <p:nvPr/>
        </p:nvSpPr>
        <p:spPr>
          <a:xfrm>
            <a:off x="4921250" y="3805238"/>
            <a:ext cx="2027238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08DFB69-F5CA-447F-9138-9847FF88D9F1}"/>
              </a:ext>
            </a:extLst>
          </p:cNvPr>
          <p:cNvSpPr/>
          <p:nvPr/>
        </p:nvSpPr>
        <p:spPr>
          <a:xfrm>
            <a:off x="6400800" y="4181475"/>
            <a:ext cx="2700338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8E3F6A1-9E9B-4488-B8DF-F446CF5DB912}"/>
              </a:ext>
            </a:extLst>
          </p:cNvPr>
          <p:cNvSpPr/>
          <p:nvPr/>
        </p:nvSpPr>
        <p:spPr>
          <a:xfrm>
            <a:off x="6402388" y="4572000"/>
            <a:ext cx="2700337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588A4AE6-196B-4A3A-B8BD-4523FE43D05D}"/>
              </a:ext>
            </a:extLst>
          </p:cNvPr>
          <p:cNvSpPr/>
          <p:nvPr/>
        </p:nvSpPr>
        <p:spPr>
          <a:xfrm>
            <a:off x="4937125" y="4964113"/>
            <a:ext cx="6365875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DFDF32E-ADE2-431D-A128-403ECCD93424}"/>
              </a:ext>
            </a:extLst>
          </p:cNvPr>
          <p:cNvSpPr/>
          <p:nvPr/>
        </p:nvSpPr>
        <p:spPr>
          <a:xfrm>
            <a:off x="4949825" y="5287963"/>
            <a:ext cx="6365875" cy="152400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C8D6FA65-AD6A-4C5E-835A-D63918BED647}"/>
              </a:ext>
            </a:extLst>
          </p:cNvPr>
          <p:cNvSpPr/>
          <p:nvPr/>
        </p:nvSpPr>
        <p:spPr>
          <a:xfrm>
            <a:off x="5121275" y="1573213"/>
            <a:ext cx="5788025" cy="152400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3A51B62-DCCC-4D58-AC2D-996FBC048AD6}"/>
              </a:ext>
            </a:extLst>
          </p:cNvPr>
          <p:cNvSpPr/>
          <p:nvPr/>
        </p:nvSpPr>
        <p:spPr>
          <a:xfrm>
            <a:off x="5830888" y="1941513"/>
            <a:ext cx="5260975" cy="152400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ADF05B5-B97C-48F5-AD3F-78FD8444312E}"/>
              </a:ext>
            </a:extLst>
          </p:cNvPr>
          <p:cNvSpPr/>
          <p:nvPr/>
        </p:nvSpPr>
        <p:spPr>
          <a:xfrm>
            <a:off x="5830888" y="2309813"/>
            <a:ext cx="5260975" cy="152400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C58966D-1A28-486E-A2AB-A0A743B78A28}"/>
              </a:ext>
            </a:extLst>
          </p:cNvPr>
          <p:cNvSpPr/>
          <p:nvPr/>
        </p:nvSpPr>
        <p:spPr>
          <a:xfrm>
            <a:off x="5818188" y="2652713"/>
            <a:ext cx="5260975" cy="152400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42A06AE3-119F-473A-923A-B8229135CDD9}"/>
              </a:ext>
            </a:extLst>
          </p:cNvPr>
          <p:cNvSpPr/>
          <p:nvPr/>
        </p:nvSpPr>
        <p:spPr>
          <a:xfrm>
            <a:off x="7156450" y="3094038"/>
            <a:ext cx="3952875" cy="152400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A7587D46-FD0C-4610-A915-EFD9AE139EF0}"/>
              </a:ext>
            </a:extLst>
          </p:cNvPr>
          <p:cNvSpPr/>
          <p:nvPr/>
        </p:nvSpPr>
        <p:spPr>
          <a:xfrm>
            <a:off x="8507413" y="3455988"/>
            <a:ext cx="2454275" cy="152400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36554DE3-741E-4DA7-8349-507B3397C0BE}"/>
              </a:ext>
            </a:extLst>
          </p:cNvPr>
          <p:cNvSpPr/>
          <p:nvPr/>
        </p:nvSpPr>
        <p:spPr>
          <a:xfrm>
            <a:off x="7188200" y="3816350"/>
            <a:ext cx="3952875" cy="139700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665BB7D5-9275-4C7A-8E7A-CDDEE9DDDBF2}"/>
              </a:ext>
            </a:extLst>
          </p:cNvPr>
          <p:cNvSpPr/>
          <p:nvPr/>
        </p:nvSpPr>
        <p:spPr>
          <a:xfrm>
            <a:off x="9245600" y="4194175"/>
            <a:ext cx="1844675" cy="138113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A5B2A0B-C040-4954-9E16-DDDEDE7E081E}"/>
              </a:ext>
            </a:extLst>
          </p:cNvPr>
          <p:cNvSpPr/>
          <p:nvPr/>
        </p:nvSpPr>
        <p:spPr>
          <a:xfrm>
            <a:off x="9318625" y="4554538"/>
            <a:ext cx="1843088" cy="138112"/>
          </a:xfrm>
          <a:prstGeom prst="rightArrow">
            <a:avLst/>
          </a:prstGeom>
          <a:noFill/>
          <a:ln cmpd="tri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25FA624-8360-4D58-8CC0-69638B55DDC2}"/>
              </a:ext>
            </a:extLst>
          </p:cNvPr>
          <p:cNvSpPr txBox="1"/>
          <p:nvPr/>
        </p:nvSpPr>
        <p:spPr>
          <a:xfrm>
            <a:off x="3663950" y="777875"/>
            <a:ext cx="4664075" cy="3006725"/>
          </a:xfrm>
          <a:prstGeom prst="rect">
            <a:avLst/>
          </a:prstGeom>
          <a:solidFill>
            <a:srgbClr val="0070C0"/>
          </a:solidFill>
          <a:ln w="50800"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002060"/>
                </a:solidFill>
                <a:latin typeface="+mj-ea"/>
                <a:ea typeface="+mj-ea"/>
              </a:rPr>
              <a:t>医康养智能照护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8AC356-0649-4E8C-B908-0E2DF9BD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76200"/>
            <a:ext cx="10988675" cy="533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HCMS</a:t>
            </a:r>
            <a:r>
              <a:rPr altLang="en-US" dirty="0"/>
              <a:t>系统原型示例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BFA2FD-A919-4D04-998C-8A58A44A22F7}"/>
              </a:ext>
            </a:extLst>
          </p:cNvPr>
          <p:cNvSpPr txBox="1"/>
          <p:nvPr/>
        </p:nvSpPr>
        <p:spPr>
          <a:xfrm>
            <a:off x="622300" y="781050"/>
            <a:ext cx="977900" cy="29606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</a:t>
            </a:r>
            <a:endParaRPr lang="en-US" altLang="zh-CN" sz="4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BEA705-ADE4-48AC-AEA0-3F3E18449583}"/>
              </a:ext>
            </a:extLst>
          </p:cNvPr>
          <p:cNvSpPr txBox="1"/>
          <p:nvPr/>
        </p:nvSpPr>
        <p:spPr>
          <a:xfrm>
            <a:off x="10479088" y="823913"/>
            <a:ext cx="977900" cy="2917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</a:t>
            </a:r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BBD94B8-6429-4A95-941D-83EFFAAC45C3}"/>
              </a:ext>
            </a:extLst>
          </p:cNvPr>
          <p:cNvCxnSpPr>
            <a:cxnSpLocks/>
          </p:cNvCxnSpPr>
          <p:nvPr/>
        </p:nvCxnSpPr>
        <p:spPr>
          <a:xfrm>
            <a:off x="1600200" y="1449388"/>
            <a:ext cx="2063750" cy="14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16C54-7030-4B24-986E-8EAE6CFEA710}"/>
              </a:ext>
            </a:extLst>
          </p:cNvPr>
          <p:cNvSpPr txBox="1"/>
          <p:nvPr/>
        </p:nvSpPr>
        <p:spPr>
          <a:xfrm>
            <a:off x="3995738" y="2206625"/>
            <a:ext cx="4110037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Big Data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ABAE105-8A09-49F5-879A-068C15094103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1600200" y="2262188"/>
            <a:ext cx="2063750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0FDA3C-1872-4E14-B1AE-D64F12A7B142}"/>
              </a:ext>
            </a:extLst>
          </p:cNvPr>
          <p:cNvSpPr txBox="1"/>
          <p:nvPr/>
        </p:nvSpPr>
        <p:spPr>
          <a:xfrm>
            <a:off x="4270375" y="1581150"/>
            <a:ext cx="3630613" cy="60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物联网（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IoT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AA7122-0B75-4814-9376-6ACB57F8DEAE}"/>
              </a:ext>
            </a:extLst>
          </p:cNvPr>
          <p:cNvCxnSpPr>
            <a:cxnSpLocks/>
          </p:cNvCxnSpPr>
          <p:nvPr/>
        </p:nvCxnSpPr>
        <p:spPr>
          <a:xfrm>
            <a:off x="1600200" y="3122613"/>
            <a:ext cx="2063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E667498-F1B7-4DB1-AA81-4442DAB8E119}"/>
              </a:ext>
            </a:extLst>
          </p:cNvPr>
          <p:cNvSpPr txBox="1"/>
          <p:nvPr/>
        </p:nvSpPr>
        <p:spPr>
          <a:xfrm>
            <a:off x="4086225" y="3067050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人工智能（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5612" name="灯片编号占位符 1">
            <a:extLst>
              <a:ext uri="{FF2B5EF4-FFF2-40B4-BE49-F238E27FC236}">
                <a16:creationId xmlns:a16="http://schemas.microsoft.com/office/drawing/2014/main" id="{D5217A3E-CD93-4FE6-999F-8EBA4012E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64293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547688" indent="-2730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822325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096963" indent="-228600">
              <a:spcBef>
                <a:spcPts val="400"/>
              </a:spcBef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1828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286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2743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2004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第</a:t>
            </a:r>
            <a:fld id="{B308C394-0064-43E7-8807-CAB24220C1AA}" type="slidenum">
              <a:rPr lang="en-US" altLang="zh-CN" sz="1800" b="1">
                <a:latin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r>
              <a:rPr lang="zh-CN" altLang="en-US" sz="1800" b="1">
                <a:latin typeface="宋体" panose="02010600030101010101" pitchFamily="2" charset="-122"/>
              </a:rPr>
              <a:t>页</a:t>
            </a:r>
            <a:endParaRPr lang="zh-CN" altLang="zh-CN" sz="1800" b="1">
              <a:latin typeface="宋体" panose="02010600030101010101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F54D05-8CC0-482E-81C3-717975D540B5}"/>
              </a:ext>
            </a:extLst>
          </p:cNvPr>
          <p:cNvCxnSpPr>
            <a:cxnSpLocks/>
          </p:cNvCxnSpPr>
          <p:nvPr/>
        </p:nvCxnSpPr>
        <p:spPr>
          <a:xfrm>
            <a:off x="8328025" y="1468438"/>
            <a:ext cx="2151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2CB12A7-AB32-481D-A0B7-1E8905487D01}"/>
              </a:ext>
            </a:extLst>
          </p:cNvPr>
          <p:cNvCxnSpPr>
            <a:cxnSpLocks/>
          </p:cNvCxnSpPr>
          <p:nvPr/>
        </p:nvCxnSpPr>
        <p:spPr>
          <a:xfrm>
            <a:off x="8328025" y="2346325"/>
            <a:ext cx="2151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F678EB-051D-49CE-B642-082117B00098}"/>
              </a:ext>
            </a:extLst>
          </p:cNvPr>
          <p:cNvCxnSpPr>
            <a:cxnSpLocks/>
          </p:cNvCxnSpPr>
          <p:nvPr/>
        </p:nvCxnSpPr>
        <p:spPr>
          <a:xfrm>
            <a:off x="8285163" y="3165475"/>
            <a:ext cx="22336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35A916F-B5B0-4B0A-8B88-AF0F49AB3CE0}"/>
              </a:ext>
            </a:extLst>
          </p:cNvPr>
          <p:cNvSpPr txBox="1"/>
          <p:nvPr/>
        </p:nvSpPr>
        <p:spPr>
          <a:xfrm>
            <a:off x="1879600" y="1882775"/>
            <a:ext cx="1400175" cy="814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社交网络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创新创业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EF28C6-D125-423A-A276-85E8F833F298}"/>
              </a:ext>
            </a:extLst>
          </p:cNvPr>
          <p:cNvSpPr txBox="1"/>
          <p:nvPr/>
        </p:nvSpPr>
        <p:spPr>
          <a:xfrm>
            <a:off x="1943100" y="2763838"/>
            <a:ext cx="1400175" cy="674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社区服务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居家养老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DF2D85-6CF7-4C65-A250-DEB8AD427E8B}"/>
              </a:ext>
            </a:extLst>
          </p:cNvPr>
          <p:cNvSpPr txBox="1"/>
          <p:nvPr/>
        </p:nvSpPr>
        <p:spPr>
          <a:xfrm>
            <a:off x="1943100" y="1068388"/>
            <a:ext cx="140017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在线学习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职位推荐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536D12-33DE-473D-883C-9763BD3DE052}"/>
              </a:ext>
            </a:extLst>
          </p:cNvPr>
          <p:cNvSpPr txBox="1"/>
          <p:nvPr/>
        </p:nvSpPr>
        <p:spPr>
          <a:xfrm>
            <a:off x="8637588" y="1952625"/>
            <a:ext cx="1400175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方案选型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技术咨询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64A004-71BA-44C2-A1AC-B2005331BC42}"/>
              </a:ext>
            </a:extLst>
          </p:cNvPr>
          <p:cNvSpPr txBox="1"/>
          <p:nvPr/>
        </p:nvSpPr>
        <p:spPr>
          <a:xfrm>
            <a:off x="8677275" y="2725738"/>
            <a:ext cx="1400175" cy="814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设备租赁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服务机器人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711BA2-667F-4DE9-AB09-CE013CA288C9}"/>
              </a:ext>
            </a:extLst>
          </p:cNvPr>
          <p:cNvSpPr txBox="1"/>
          <p:nvPr/>
        </p:nvSpPr>
        <p:spPr>
          <a:xfrm>
            <a:off x="8285163" y="1022350"/>
            <a:ext cx="2071687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人力资源服务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HRD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HRBP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HRBPO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D04AD5-8A80-405C-B619-94B69BE9AFE9}"/>
              </a:ext>
            </a:extLst>
          </p:cNvPr>
          <p:cNvSpPr txBox="1"/>
          <p:nvPr/>
        </p:nvSpPr>
        <p:spPr>
          <a:xfrm>
            <a:off x="600075" y="5064125"/>
            <a:ext cx="10972800" cy="128111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8130C83-E7B9-4439-BDAE-1BD1E40F2A84}"/>
              </a:ext>
            </a:extLst>
          </p:cNvPr>
          <p:cNvSpPr txBox="1">
            <a:spLocks noChangeAspect="1"/>
          </p:cNvSpPr>
          <p:nvPr/>
        </p:nvSpPr>
        <p:spPr>
          <a:xfrm>
            <a:off x="873125" y="5541963"/>
            <a:ext cx="1511300" cy="4778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知识库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06258F-4263-4A82-965F-402A2272AD3C}"/>
              </a:ext>
            </a:extLst>
          </p:cNvPr>
          <p:cNvSpPr txBox="1">
            <a:spLocks noChangeAspect="1"/>
          </p:cNvSpPr>
          <p:nvPr/>
        </p:nvSpPr>
        <p:spPr>
          <a:xfrm>
            <a:off x="2597150" y="5554663"/>
            <a:ext cx="1512888" cy="4778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行业数据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9C2F0C-E11F-437D-A899-5282A8A5FD0C}"/>
              </a:ext>
            </a:extLst>
          </p:cNvPr>
          <p:cNvSpPr txBox="1">
            <a:spLocks noChangeAspect="1"/>
          </p:cNvSpPr>
          <p:nvPr/>
        </p:nvSpPr>
        <p:spPr>
          <a:xfrm>
            <a:off x="4402138" y="5567363"/>
            <a:ext cx="1512887" cy="4778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0677586-D645-4077-80FA-13250548315D}"/>
              </a:ext>
            </a:extLst>
          </p:cNvPr>
          <p:cNvSpPr txBox="1">
            <a:spLocks noChangeAspect="1"/>
          </p:cNvSpPr>
          <p:nvPr/>
        </p:nvSpPr>
        <p:spPr>
          <a:xfrm>
            <a:off x="6203950" y="5554663"/>
            <a:ext cx="1512888" cy="4778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人才库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755DE3-959D-462E-B276-D911D4BD4CFA}"/>
              </a:ext>
            </a:extLst>
          </p:cNvPr>
          <p:cNvSpPr txBox="1">
            <a:spLocks noChangeAspect="1"/>
          </p:cNvSpPr>
          <p:nvPr/>
        </p:nvSpPr>
        <p:spPr>
          <a:xfrm>
            <a:off x="8013700" y="5567363"/>
            <a:ext cx="1511300" cy="4778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职业模型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4A69CE1-7945-4F9D-B64A-0F423312EAEC}"/>
              </a:ext>
            </a:extLst>
          </p:cNvPr>
          <p:cNvSpPr txBox="1">
            <a:spLocks noChangeAspect="1"/>
          </p:cNvSpPr>
          <p:nvPr/>
        </p:nvSpPr>
        <p:spPr>
          <a:xfrm>
            <a:off x="9859963" y="5567363"/>
            <a:ext cx="1512887" cy="47783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社交活动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B459743-2F2D-4D4B-8F32-6C43D851D0B0}"/>
              </a:ext>
            </a:extLst>
          </p:cNvPr>
          <p:cNvCxnSpPr>
            <a:cxnSpLocks/>
          </p:cNvCxnSpPr>
          <p:nvPr/>
        </p:nvCxnSpPr>
        <p:spPr>
          <a:xfrm flipV="1">
            <a:off x="1068388" y="3736975"/>
            <a:ext cx="0" cy="12827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233A300-06D6-4875-884C-A7DB0BB5046E}"/>
              </a:ext>
            </a:extLst>
          </p:cNvPr>
          <p:cNvSpPr txBox="1"/>
          <p:nvPr/>
        </p:nvSpPr>
        <p:spPr>
          <a:xfrm>
            <a:off x="611188" y="3913188"/>
            <a:ext cx="352425" cy="106521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就业转职</a:t>
            </a:r>
            <a:endParaRPr kumimoji="1" lang="ja-JP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D5B4027-EDA9-4D06-96AB-DE7A3CF2B810}"/>
              </a:ext>
            </a:extLst>
          </p:cNvPr>
          <p:cNvSpPr txBox="1"/>
          <p:nvPr/>
        </p:nvSpPr>
        <p:spPr>
          <a:xfrm>
            <a:off x="1136650" y="3919538"/>
            <a:ext cx="352425" cy="105886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社区服务</a:t>
            </a:r>
            <a:endParaRPr kumimoji="1" lang="ja-JP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C60856F-3C4F-4D52-91C2-328EF9EF6596}"/>
              </a:ext>
            </a:extLst>
          </p:cNvPr>
          <p:cNvCxnSpPr>
            <a:cxnSpLocks/>
          </p:cNvCxnSpPr>
          <p:nvPr/>
        </p:nvCxnSpPr>
        <p:spPr>
          <a:xfrm>
            <a:off x="6075363" y="3754438"/>
            <a:ext cx="11112" cy="13208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C901925-0D8E-49BA-B8AD-4FB8744D4166}"/>
              </a:ext>
            </a:extLst>
          </p:cNvPr>
          <p:cNvSpPr txBox="1"/>
          <p:nvPr/>
        </p:nvSpPr>
        <p:spPr>
          <a:xfrm>
            <a:off x="5632450" y="3876675"/>
            <a:ext cx="352425" cy="10985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智能决策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BDEA66-0E73-4B27-A853-836FA2CB64F9}"/>
              </a:ext>
            </a:extLst>
          </p:cNvPr>
          <p:cNvSpPr txBox="1"/>
          <p:nvPr/>
        </p:nvSpPr>
        <p:spPr>
          <a:xfrm>
            <a:off x="6165850" y="3876675"/>
            <a:ext cx="352425" cy="10985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数据分析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E4BC459-90C6-42ED-9E84-A7ECEEA7E452}"/>
              </a:ext>
            </a:extLst>
          </p:cNvPr>
          <p:cNvCxnSpPr>
            <a:cxnSpLocks/>
          </p:cNvCxnSpPr>
          <p:nvPr/>
        </p:nvCxnSpPr>
        <p:spPr>
          <a:xfrm>
            <a:off x="10998200" y="3784600"/>
            <a:ext cx="0" cy="13081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309F0F2-3A63-4502-BB91-EF391C03E193}"/>
              </a:ext>
            </a:extLst>
          </p:cNvPr>
          <p:cNvSpPr txBox="1"/>
          <p:nvPr/>
        </p:nvSpPr>
        <p:spPr>
          <a:xfrm>
            <a:off x="11060113" y="3919538"/>
            <a:ext cx="352425" cy="105568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人事代理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90D2305-D162-4863-BB65-04878F6C5728}"/>
              </a:ext>
            </a:extLst>
          </p:cNvPr>
          <p:cNvSpPr txBox="1"/>
          <p:nvPr/>
        </p:nvSpPr>
        <p:spPr>
          <a:xfrm>
            <a:off x="10585450" y="3956050"/>
            <a:ext cx="352425" cy="10191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战略咨询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DE2648C4-55A7-41B0-BE6B-8FE5AB97EF81}"/>
              </a:ext>
            </a:extLst>
          </p:cNvPr>
          <p:cNvSpPr/>
          <p:nvPr/>
        </p:nvSpPr>
        <p:spPr>
          <a:xfrm>
            <a:off x="1927225" y="3940175"/>
            <a:ext cx="1520825" cy="635000"/>
          </a:xfrm>
          <a:prstGeom prst="wedgeRoundRectCallout">
            <a:avLst>
              <a:gd name="adj1" fmla="val -13879"/>
              <a:gd name="adj2" fmla="val -127460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ECE2509E-69FA-4EF9-8C81-6DD1E6F64C78}"/>
              </a:ext>
            </a:extLst>
          </p:cNvPr>
          <p:cNvSpPr/>
          <p:nvPr/>
        </p:nvSpPr>
        <p:spPr>
          <a:xfrm>
            <a:off x="8648700" y="307975"/>
            <a:ext cx="1520825" cy="550863"/>
          </a:xfrm>
          <a:prstGeom prst="wedgeRoundRectCallout">
            <a:avLst>
              <a:gd name="adj1" fmla="val -5798"/>
              <a:gd name="adj2" fmla="val 106859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52" name="对话气泡: 圆角矩形 51">
            <a:extLst>
              <a:ext uri="{FF2B5EF4-FFF2-40B4-BE49-F238E27FC236}">
                <a16:creationId xmlns:a16="http://schemas.microsoft.com/office/drawing/2014/main" id="{4FC43B69-3DC7-4444-8166-1C9360DD0EEB}"/>
              </a:ext>
            </a:extLst>
          </p:cNvPr>
          <p:cNvSpPr/>
          <p:nvPr/>
        </p:nvSpPr>
        <p:spPr>
          <a:xfrm>
            <a:off x="8664575" y="3694113"/>
            <a:ext cx="1519238" cy="665162"/>
          </a:xfrm>
          <a:prstGeom prst="wedgeRoundRectCallout">
            <a:avLst>
              <a:gd name="adj1" fmla="val -12376"/>
              <a:gd name="adj2" fmla="val -8654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3&quot;/&gt;&lt;lineCharCount val=&quot;4&quot;/&gt;&lt;lineCharCount val=&quot;4&quot;/&gt;&lt;lineCharCount val=&quot;4&quot;/&gt;&lt;lineCharCount val=&quot;4&quot;/&gt;&lt;lineCharCount val=&quot;4&quot;/&gt;&lt;lineCharCount val=&quot;4&quot;/&gt;&lt;lineCharCount val=&quot;4&quot;/&gt;&lt;lineCharCount val=&quot;3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PRESENTER_DUMMYTAG" val="&lt;DummyForForceWrite&gt;&lt;/DummyForForceWrite&gt;"/>
  <p:tag name="HTML_SHAPEINFO" val="&lt;ThreeDShapeInfo&gt;&lt;uuid val=&quot;{C88B7AEE-CA7A-49BC-A0B0-02EAB280AA77}&quot;/&gt;&lt;isInvalidForFieldText val=&quot;0&quot;/&gt;&lt;Image&gt;&lt;filename val=&quot;C:\Users\sunsh_q64utuq\AppData\Local\Temp\CP26815248609Session\CPTrustFolder26815248625\PPTImport26815441171\data\asimages\{C88B7AEE-CA7A-49BC-A0B0-02EAB280AA77}_1.png&quot;/&gt;&lt;left val=&quot;93&quot;/&gt;&lt;top val=&quot;662&quot;/&gt;&lt;width val=&quot;215&quot;/&gt;&lt;height val=&quot;40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  <p:tag name="HTML_SHAPEINFO" val="&lt;ThreeDShapeInfo&gt;&lt;uuid val=&quot;{60DD29DC-1615-4576-9BA1-33F5D33015C7}&quot;/&gt;&lt;isInvalidForFieldText val=&quot;0&quot;/&gt;&lt;Image&gt;&lt;filename val=&quot;C:\Users\sunsh_q64utuq\AppData\Local\Temp\CP26815248609Session\CPTrustFolder26815248625\PPTImport26815441171\data\asimages\{60DD29DC-1615-4576-9BA1-33F5D33015C7}_2.png&quot;/&gt;&lt;left val=&quot;527&quot;/&gt;&lt;top val=&quot;31&quot;/&gt;&lt;width val=&quot;701&quot;/&gt;&lt;height val=&quot;9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851686FF-B5A3-4A6C-9672-8A4C9FCDBDC9}&quot;/&gt;&lt;isInvalidForFieldText val=&quot;0&quot;/&gt;&lt;Image&gt;&lt;filename val=&quot;C:\Users\sunsh_q64utuq\AppData\Local\Temp\CP26815248609Session\CPTrustFolder26815248625\PPTImport26815441171\data\asimages\{851686FF-B5A3-4A6C-9672-8A4C9FCDBDC9}_13.png&quot;/&gt;&lt;left val=&quot;336&quot;/&gt;&lt;top val=&quot;276&quot;/&gt;&lt;width val=&quot;598&quot;/&gt;&lt;height val=&quot;22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  <p:tag name="HTML_SHAPEINFO" val="&lt;ThreeDShapeInfo&gt;&lt;uuid val=&quot;{BF8B575B-3020-4E79-8B1E-0D3A6831E5A9}&quot;/&gt;&lt;isInvalidForFieldText val=&quot;0&quot;/&gt;&lt;Image&gt;&lt;filename val=&quot;C:\Users\sunsh_q64utuq\AppData\Local\Temp\CP26815248609Session\CPTrustFolder26815248625\PPTImport26815441171\data\asimages\{BF8B575B-3020-4E79-8B1E-0D3A6831E5A9}_1.png&quot;/&gt;&lt;left val=&quot;658&quot;/&gt;&lt;top val=&quot;655&quot;/&gt;&lt;width val=&quot;575&quot;/&gt;&lt;height val=&quot;68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5CE30293-DE95-40E8-958F-8679E58BE0E9}&quot;/&gt;&lt;isInvalidForFieldText val=&quot;0&quot;/&gt;&lt;Image&gt;&lt;filename val=&quot;C:\Users\sunsh_q64utuq\AppData\Local\Temp\CP26815248609Session\CPTrustFolder26815248625\PPTImport26815441171\data\asimages\{5CE30293-DE95-40E8-958F-8679E58BE0E9}_2.png&quot;/&gt;&lt;left val=&quot;313&quot;/&gt;&lt;top val=&quot;384&quot;/&gt;&lt;width val=&quot;188&quot;/&gt;&lt;height val=&quot;46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F3352E8B-06CA-42D7-B54A-AF35F2E9F5F6}&quot;/&gt;&lt;isInvalidForFieldText val=&quot;0&quot;/&gt;&lt;Image&gt;&lt;filename val=&quot;C:\Users\sunsh_q64utuq\AppData\Local\Temp\CP26815248609Session\CPTrustFolder26815248625\PPTImport26815441171\data\asimages\{F3352E8B-06CA-42D7-B54A-AF35F2E9F5F6}_2.png&quot;/&gt;&lt;left val=&quot;354&quot;/&gt;&lt;top val=&quot;339&quot;/&gt;&lt;width val=&quot;106&quot;/&gt;&lt;height val=&quot;46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36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1869</Words>
  <Application>Microsoft Office PowerPoint</Application>
  <PresentationFormat>宽屏</PresentationFormat>
  <Paragraphs>390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Bookman Old Style</vt:lpstr>
      <vt:lpstr>Gill Sans MT</vt:lpstr>
      <vt:lpstr>Wingdings 3</vt:lpstr>
      <vt:lpstr>Wingdings</vt:lpstr>
      <vt:lpstr>Calibri</vt:lpstr>
      <vt:lpstr>华文新魏</vt:lpstr>
      <vt:lpstr>华文宋体</vt:lpstr>
      <vt:lpstr>Times New Roman</vt:lpstr>
      <vt:lpstr>HG明朝E</vt:lpstr>
      <vt:lpstr>ＭＳ 明朝</vt:lpstr>
      <vt:lpstr>华文行楷</vt:lpstr>
      <vt:lpstr>ＭＳ Ｐゴシック</vt:lpstr>
      <vt:lpstr>NewThink</vt:lpstr>
      <vt:lpstr>PowerPoint 演示文稿</vt:lpstr>
      <vt:lpstr>知识产权声明</vt:lpstr>
      <vt:lpstr>投资亮点</vt:lpstr>
      <vt:lpstr>公司简介</vt:lpstr>
      <vt:lpstr>解决的社会问题：老龄化社会的社区养老</vt:lpstr>
      <vt:lpstr>潜在客户的需求：华润置地</vt:lpstr>
      <vt:lpstr>潜在客户的需求：华润置地需求的技术选型分析</vt:lpstr>
      <vt:lpstr>医康养一体化智能照护（简称HCMS）研发计划示例</vt:lpstr>
      <vt:lpstr>HCMS系统原型示例</vt:lpstr>
      <vt:lpstr>业务流程示例:追迹防摔倒</vt:lpstr>
      <vt:lpstr>业务流程示例:体征采集、健康管理、康复训练</vt:lpstr>
      <vt:lpstr>业务流程示例:日常生活照护</vt:lpstr>
      <vt:lpstr>业务流程示例:日常休闲照护</vt:lpstr>
      <vt:lpstr>项目概要：如何达成我们的愿景？</vt:lpstr>
      <vt:lpstr>核心竞争力（一）</vt:lpstr>
      <vt:lpstr>盈利模式</vt:lpstr>
      <vt:lpstr>团队构成：创始人</vt:lpstr>
      <vt:lpstr>团队构成：核心团队</vt:lpstr>
      <vt:lpstr>融资计划</vt:lpstr>
      <vt:lpstr>项目风险与规避</vt:lpstr>
      <vt:lpstr>SWOT分析</vt:lpstr>
      <vt:lpstr>联络方式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2019-12-09T02:26:13Z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