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755" r:id="rId1"/>
  </p:sldMasterIdLst>
  <p:notesMasterIdLst>
    <p:notesMasterId r:id="rId42"/>
  </p:notesMasterIdLst>
  <p:handoutMasterIdLst>
    <p:handoutMasterId r:id="rId43"/>
  </p:handoutMasterIdLst>
  <p:sldIdLst>
    <p:sldId id="257" r:id="rId2"/>
    <p:sldId id="592" r:id="rId3"/>
    <p:sldId id="599" r:id="rId4"/>
    <p:sldId id="607" r:id="rId5"/>
    <p:sldId id="395" r:id="rId6"/>
    <p:sldId id="588" r:id="rId7"/>
    <p:sldId id="596" r:id="rId8"/>
    <p:sldId id="595" r:id="rId9"/>
    <p:sldId id="597" r:id="rId10"/>
    <p:sldId id="598" r:id="rId11"/>
    <p:sldId id="600" r:id="rId12"/>
    <p:sldId id="601" r:id="rId13"/>
    <p:sldId id="590" r:id="rId14"/>
    <p:sldId id="605" r:id="rId15"/>
    <p:sldId id="609" r:id="rId16"/>
    <p:sldId id="608" r:id="rId17"/>
    <p:sldId id="589" r:id="rId18"/>
    <p:sldId id="610" r:id="rId19"/>
    <p:sldId id="606" r:id="rId20"/>
    <p:sldId id="594" r:id="rId21"/>
    <p:sldId id="611" r:id="rId22"/>
    <p:sldId id="603" r:id="rId23"/>
    <p:sldId id="612" r:id="rId24"/>
    <p:sldId id="602" r:id="rId25"/>
    <p:sldId id="613" r:id="rId26"/>
    <p:sldId id="622" r:id="rId27"/>
    <p:sldId id="620" r:id="rId28"/>
    <p:sldId id="621" r:id="rId29"/>
    <p:sldId id="604" r:id="rId30"/>
    <p:sldId id="614" r:id="rId31"/>
    <p:sldId id="617" r:id="rId32"/>
    <p:sldId id="616" r:id="rId33"/>
    <p:sldId id="615" r:id="rId34"/>
    <p:sldId id="618" r:id="rId35"/>
    <p:sldId id="619" r:id="rId36"/>
    <p:sldId id="623" r:id="rId37"/>
    <p:sldId id="625" r:id="rId38"/>
    <p:sldId id="593" r:id="rId39"/>
    <p:sldId id="624" r:id="rId40"/>
    <p:sldId id="261" r:id="rId41"/>
  </p:sldIdLst>
  <p:sldSz cx="12192000" cy="6858000"/>
  <p:notesSz cx="7099300" cy="10234613"/>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既定のセクション" id="{AECBB96A-2FC9-4B2A-97B2-4BCE7C58F4DD}">
          <p14:sldIdLst>
            <p14:sldId id="257"/>
            <p14:sldId id="592"/>
            <p14:sldId id="599"/>
            <p14:sldId id="607"/>
            <p14:sldId id="395"/>
          </p14:sldIdLst>
        </p14:section>
        <p14:section name="小売業の概観" id="{D65D6631-D6F1-4C7A-847D-5D5FCE7B6EA3}">
          <p14:sldIdLst>
            <p14:sldId id="588"/>
            <p14:sldId id="596"/>
            <p14:sldId id="595"/>
            <p14:sldId id="597"/>
            <p14:sldId id="598"/>
            <p14:sldId id="600"/>
            <p14:sldId id="601"/>
          </p14:sldIdLst>
        </p14:section>
        <p14:section name="小売業界の三つ課題" id="{2016E870-A7DD-4ABB-8FF9-DF6A3EE91E27}">
          <p14:sldIdLst>
            <p14:sldId id="590"/>
            <p14:sldId id="605"/>
            <p14:sldId id="609"/>
            <p14:sldId id="608"/>
          </p14:sldIdLst>
        </p14:section>
        <p14:section name="社会のインフラ：小売サービス" id="{6095C165-4102-4E6C-AAFE-5E8305C4944B}">
          <p14:sldIdLst>
            <p14:sldId id="589"/>
            <p14:sldId id="610"/>
            <p14:sldId id="606"/>
          </p14:sldIdLst>
        </p14:section>
        <p14:section name="小売業の戦略１：物流・宅配" id="{A73D7381-0A8D-4EFC-865C-A727E11D422A}">
          <p14:sldIdLst>
            <p14:sldId id="594"/>
            <p14:sldId id="611"/>
          </p14:sldIdLst>
        </p14:section>
        <p14:section name="小売業の戦略２：サービスと人材確保" id="{20EF0C04-AA53-4728-BDF4-9E37E554806B}">
          <p14:sldIdLst>
            <p14:sldId id="603"/>
            <p14:sldId id="612"/>
          </p14:sldIdLst>
        </p14:section>
        <p14:section name="小売業の戦略３：商品・サービス" id="{015E5255-7072-487D-8D56-0FC76FB0A627}">
          <p14:sldIdLst>
            <p14:sldId id="602"/>
            <p14:sldId id="613"/>
            <p14:sldId id="622"/>
            <p14:sldId id="620"/>
            <p14:sldId id="621"/>
          </p14:sldIdLst>
        </p14:section>
        <p14:section name="小売業のITインフラ" id="{9AB42EAB-849A-4276-A968-5BF70E6D1DD5}">
          <p14:sldIdLst>
            <p14:sldId id="604"/>
            <p14:sldId id="614"/>
            <p14:sldId id="617"/>
            <p14:sldId id="616"/>
            <p14:sldId id="615"/>
          </p14:sldIdLst>
        </p14:section>
        <p14:section name="参考資料" id="{EE8F6B93-0E1E-45BB-B5D6-09F4DE93CE25}">
          <p14:sldIdLst>
            <p14:sldId id="618"/>
            <p14:sldId id="619"/>
            <p14:sldId id="623"/>
            <p14:sldId id="625"/>
            <p14:sldId id="593"/>
            <p14:sldId id="624"/>
            <p14:sldId id="26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93" autoAdjust="0"/>
    <p:restoredTop sz="95401" autoAdjust="0"/>
  </p:normalViewPr>
  <p:slideViewPr>
    <p:cSldViewPr>
      <p:cViewPr varScale="1">
        <p:scale>
          <a:sx n="81" d="100"/>
          <a:sy n="81" d="100"/>
        </p:scale>
        <p:origin x="702" y="60"/>
      </p:cViewPr>
      <p:guideLst>
        <p:guide orient="horz" pos="2160"/>
        <p:guide pos="3840"/>
      </p:guideLst>
    </p:cSldViewPr>
  </p:slideViewPr>
  <p:outlineViewPr>
    <p:cViewPr>
      <p:scale>
        <a:sx n="33" d="100"/>
        <a:sy n="33" d="100"/>
      </p:scale>
      <p:origin x="0" y="-1716"/>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3216" y="38"/>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atin typeface="Arial" charset="0"/>
              </a:defRPr>
            </a:lvl1pPr>
          </a:lstStyle>
          <a:p>
            <a:pPr>
              <a:defRPr/>
            </a:pPr>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atin typeface="Arial" charset="0"/>
              </a:defRPr>
            </a:lvl1pPr>
          </a:lstStyle>
          <a:p>
            <a:pPr>
              <a:defRPr/>
            </a:pPr>
            <a:fld id="{9E8043D1-12E0-49BF-8404-A37B28378FA1}" type="datetimeFigureOut">
              <a:rPr lang="zh-CN" altLang="en-US"/>
              <a:pPr>
                <a:defRPr/>
              </a:pPr>
              <a:t>2022/1/29</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a:lvl1pPr>
          </a:lstStyle>
          <a:p>
            <a:fld id="{0AA4B1F0-2652-4623-BB2B-4997C911618F}" type="slidenum">
              <a:rPr lang="zh-CN" altLang="en-US"/>
              <a:pPr/>
              <a:t>‹#›</a:t>
            </a:fld>
            <a:endParaRPr lang="zh-CN" altLang="en-US"/>
          </a:p>
        </p:txBody>
      </p:sp>
    </p:spTree>
    <p:extLst>
      <p:ext uri="{BB962C8B-B14F-4D97-AF65-F5344CB8AC3E}">
        <p14:creationId xmlns:p14="http://schemas.microsoft.com/office/powerpoint/2010/main" val="7079875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latinLnBrk="0">
              <a:spcBef>
                <a:spcPts val="0"/>
              </a:spcBef>
              <a:spcAft>
                <a:spcPts val="0"/>
              </a:spcAft>
              <a:defRPr lang="zh-CN" sz="1300">
                <a:latin typeface="+mn-lt"/>
                <a:ea typeface="+mn-ea"/>
              </a:defRPr>
            </a:lvl1pPr>
          </a:lstStyle>
          <a:p>
            <a:pPr>
              <a:defRPr/>
            </a:pPr>
            <a:endParaRPr/>
          </a:p>
        </p:txBody>
      </p:sp>
      <p:sp>
        <p:nvSpPr>
          <p:cNvPr id="3" name="Rectangle 2"/>
          <p:cNvSpPr>
            <a:spLocks noGrp="1"/>
          </p:cNvSpPr>
          <p:nvPr>
            <p:ph type="dt" idx="1"/>
          </p:nvPr>
        </p:nvSpPr>
        <p:spPr>
          <a:xfrm>
            <a:off x="4021294" y="0"/>
            <a:ext cx="3076363" cy="511731"/>
          </a:xfrm>
          <a:prstGeom prst="rect">
            <a:avLst/>
          </a:prstGeom>
        </p:spPr>
        <p:txBody>
          <a:bodyPr vert="horz" lIns="99048" tIns="49524" rIns="99048" bIns="49524" rtlCol="0"/>
          <a:lstStyle>
            <a:lvl1pPr algn="r" fontAlgn="auto" latinLnBrk="0">
              <a:spcBef>
                <a:spcPts val="0"/>
              </a:spcBef>
              <a:spcAft>
                <a:spcPts val="0"/>
              </a:spcAft>
              <a:defRPr lang="zh-CN" sz="1300">
                <a:latin typeface="+mn-lt"/>
                <a:ea typeface="+mn-ea"/>
              </a:defRPr>
            </a:lvl1pPr>
          </a:lstStyle>
          <a:p>
            <a:pPr>
              <a:defRPr/>
            </a:pPr>
            <a:fld id="{F5A38E32-3C61-4584-92E2-B9EE72E8C91F}" type="datetimeFigureOut">
              <a:rPr lang="zh-CN" altLang="en-US"/>
              <a:pPr>
                <a:defRPr/>
              </a:pPr>
              <a:t>2022/1/29</a:t>
            </a:fld>
            <a:endParaRPr/>
          </a:p>
        </p:txBody>
      </p:sp>
      <p:sp>
        <p:nvSpPr>
          <p:cNvPr id="4" name="Rectangle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pPr lvl="0"/>
            <a:endParaRPr lang="zh-CN" noProof="0"/>
          </a:p>
        </p:txBody>
      </p:sp>
      <p:sp>
        <p:nvSpPr>
          <p:cNvPr id="5" name="Rectangle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noProof="0"/>
              <a:t>单击此处编辑母版文本样式</a:t>
            </a:r>
          </a:p>
          <a:p>
            <a:pPr lvl="1"/>
            <a:r>
              <a:rPr lang="zh-CN" noProof="0"/>
              <a:t>第二级</a:t>
            </a:r>
          </a:p>
          <a:p>
            <a:pPr lvl="2"/>
            <a:r>
              <a:rPr lang="zh-CN" noProof="0"/>
              <a:t>第三级</a:t>
            </a:r>
          </a:p>
          <a:p>
            <a:pPr lvl="3"/>
            <a:r>
              <a:rPr lang="zh-CN" noProof="0"/>
              <a:t>第四级</a:t>
            </a:r>
          </a:p>
          <a:p>
            <a:pPr lvl="4"/>
            <a:r>
              <a:rPr lang="zh-CN" noProof="0"/>
              <a:t>第五级</a:t>
            </a:r>
          </a:p>
        </p:txBody>
      </p:sp>
      <p:sp>
        <p:nvSpPr>
          <p:cNvPr id="6" name="Rectangle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fontAlgn="auto" latinLnBrk="0">
              <a:spcBef>
                <a:spcPts val="0"/>
              </a:spcBef>
              <a:spcAft>
                <a:spcPts val="0"/>
              </a:spcAft>
              <a:defRPr lang="zh-CN" sz="1300">
                <a:latin typeface="+mn-lt"/>
                <a:ea typeface="+mn-ea"/>
              </a:defRPr>
            </a:lvl1pPr>
          </a:lstStyle>
          <a:p>
            <a:pPr>
              <a:defRPr/>
            </a:pPr>
            <a:endParaRPr/>
          </a:p>
        </p:txBody>
      </p:sp>
      <p:sp>
        <p:nvSpPr>
          <p:cNvPr id="7" name="Rectangle 6"/>
          <p:cNvSpPr>
            <a:spLocks noGrp="1"/>
          </p:cNvSpPr>
          <p:nvPr>
            <p:ph type="sldNum" sz="quarter" idx="5"/>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a:latin typeface="Calibri" panose="020F0502020204030204" pitchFamily="34" charset="0"/>
              </a:defRPr>
            </a:lvl1pPr>
          </a:lstStyle>
          <a:p>
            <a:fld id="{8B803157-88B9-41D5-B0E8-83471B12A46A}" type="slidenum">
              <a:rPr lang="en-US" altLang="zh-CN"/>
              <a:pPr/>
              <a:t>‹#›</a:t>
            </a:fld>
            <a:endParaRPr lang="zh-CN" altLang="zh-CN"/>
          </a:p>
        </p:txBody>
      </p:sp>
    </p:spTree>
    <p:extLst>
      <p:ext uri="{BB962C8B-B14F-4D97-AF65-F5344CB8AC3E}">
        <p14:creationId xmlns:p14="http://schemas.microsoft.com/office/powerpoint/2010/main" val="30462626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lang="zh-CN" sz="1200" kern="1200">
        <a:solidFill>
          <a:schemeClr val="tx1"/>
        </a:solidFill>
        <a:latin typeface="+mn-lt"/>
        <a:ea typeface="+mn-ea"/>
        <a:cs typeface="+mn-cs"/>
      </a:defRPr>
    </a:lvl1pPr>
    <a:lvl2pPr marL="457200" algn="l" rtl="0" eaLnBrk="0" fontAlgn="base" hangingPunct="0">
      <a:spcBef>
        <a:spcPct val="30000"/>
      </a:spcBef>
      <a:spcAft>
        <a:spcPct val="0"/>
      </a:spcAft>
      <a:defRPr lang="zh-CN" sz="1200" kern="1200">
        <a:solidFill>
          <a:schemeClr val="tx1"/>
        </a:solidFill>
        <a:latin typeface="+mn-lt"/>
        <a:ea typeface="+mn-ea"/>
        <a:cs typeface="+mn-cs"/>
      </a:defRPr>
    </a:lvl2pPr>
    <a:lvl3pPr marL="914400" algn="l" rtl="0" eaLnBrk="0" fontAlgn="base" hangingPunct="0">
      <a:spcBef>
        <a:spcPct val="30000"/>
      </a:spcBef>
      <a:spcAft>
        <a:spcPct val="0"/>
      </a:spcAft>
      <a:defRPr lang="zh-CN" sz="1200" kern="1200">
        <a:solidFill>
          <a:schemeClr val="tx1"/>
        </a:solidFill>
        <a:latin typeface="+mn-lt"/>
        <a:ea typeface="+mn-ea"/>
        <a:cs typeface="+mn-cs"/>
      </a:defRPr>
    </a:lvl3pPr>
    <a:lvl4pPr marL="1371600" algn="l" rtl="0" eaLnBrk="0" fontAlgn="base" hangingPunct="0">
      <a:spcBef>
        <a:spcPct val="30000"/>
      </a:spcBef>
      <a:spcAft>
        <a:spcPct val="0"/>
      </a:spcAft>
      <a:defRPr lang="zh-CN" sz="1200" kern="1200">
        <a:solidFill>
          <a:schemeClr val="tx1"/>
        </a:solidFill>
        <a:latin typeface="+mn-lt"/>
        <a:ea typeface="+mn-ea"/>
        <a:cs typeface="+mn-cs"/>
      </a:defRPr>
    </a:lvl4pPr>
    <a:lvl5pPr marL="1828800" algn="l" rtl="0" eaLnBrk="0" fontAlgn="base" hangingPunct="0">
      <a:spcBef>
        <a:spcPct val="30000"/>
      </a:spcBef>
      <a:spcAft>
        <a:spcPct val="0"/>
      </a:spcAft>
      <a:defRPr lang="zh-CN" sz="1200" kern="1200">
        <a:solidFill>
          <a:schemeClr val="tx1"/>
        </a:solidFill>
        <a:latin typeface="+mn-lt"/>
        <a:ea typeface="+mn-ea"/>
        <a:cs typeface="+mn-cs"/>
      </a:defRPr>
    </a:lvl5pPr>
    <a:lvl6pPr marL="2286000" algn="l" rtl="0">
      <a:defRPr lang="zh-CN" sz="1200" kern="1200">
        <a:solidFill>
          <a:schemeClr val="tx1"/>
        </a:solidFill>
        <a:latin typeface="+mn-lt"/>
        <a:ea typeface="+mn-ea"/>
        <a:cs typeface="+mn-cs"/>
      </a:defRPr>
    </a:lvl6pPr>
    <a:lvl7pPr marL="2743200" algn="l" rtl="0">
      <a:defRPr lang="zh-CN" sz="1200" kern="1200">
        <a:solidFill>
          <a:schemeClr val="tx1"/>
        </a:solidFill>
        <a:latin typeface="+mn-lt"/>
        <a:ea typeface="+mn-ea"/>
        <a:cs typeface="+mn-cs"/>
      </a:defRPr>
    </a:lvl7pPr>
    <a:lvl8pPr marL="3200400" algn="l" rtl="0">
      <a:defRPr lang="zh-CN" sz="1200" kern="1200">
        <a:solidFill>
          <a:schemeClr val="tx1"/>
        </a:solidFill>
        <a:latin typeface="+mn-lt"/>
        <a:ea typeface="+mn-ea"/>
        <a:cs typeface="+mn-cs"/>
      </a:defRPr>
    </a:lvl8pPr>
    <a:lvl9pPr marL="3657600" algn="l" rtl="0">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139700" y="768350"/>
            <a:ext cx="6819900"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048" tIns="49524" rIns="99048" bIns="49524" numCol="1" anchor="t" anchorCtr="0" compatLnSpc="1">
            <a:prstTxWarp prst="textNoShape">
              <a:avLst/>
            </a:prstTxWarp>
            <a:normAutofit/>
          </a:bodyPr>
          <a:lstStyle/>
          <a:p>
            <a:pPr eaLnBrk="1" hangingPunct="1">
              <a:spcBef>
                <a:spcPct val="0"/>
              </a:spcBef>
            </a:pPr>
            <a:endParaRPr altLang="zh-CN" dirty="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804763" indent="-309524" eaLnBrk="0" hangingPunct="0">
              <a:defRPr>
                <a:solidFill>
                  <a:schemeClr val="tx1"/>
                </a:solidFill>
                <a:latin typeface="Arial" panose="020B0604020202020204" pitchFamily="34" charset="0"/>
                <a:ea typeface="宋体" panose="02010600030101010101" pitchFamily="2" charset="-122"/>
              </a:defRPr>
            </a:lvl2pPr>
            <a:lvl3pPr marL="1238098" indent="-247620" eaLnBrk="0" hangingPunct="0">
              <a:defRPr>
                <a:solidFill>
                  <a:schemeClr val="tx1"/>
                </a:solidFill>
                <a:latin typeface="Arial" panose="020B0604020202020204" pitchFamily="34" charset="0"/>
                <a:ea typeface="宋体" panose="02010600030101010101" pitchFamily="2" charset="-122"/>
              </a:defRPr>
            </a:lvl3pPr>
            <a:lvl4pPr marL="1733337" indent="-247620" eaLnBrk="0" hangingPunct="0">
              <a:defRPr>
                <a:solidFill>
                  <a:schemeClr val="tx1"/>
                </a:solidFill>
                <a:latin typeface="Arial" panose="020B0604020202020204" pitchFamily="34" charset="0"/>
                <a:ea typeface="宋体" panose="02010600030101010101" pitchFamily="2" charset="-122"/>
              </a:defRPr>
            </a:lvl4pPr>
            <a:lvl5pPr marL="2228576" indent="-247620" eaLnBrk="0" hangingPunct="0">
              <a:defRPr>
                <a:solidFill>
                  <a:schemeClr val="tx1"/>
                </a:solidFill>
                <a:latin typeface="Arial" panose="020B0604020202020204" pitchFamily="34" charset="0"/>
                <a:ea typeface="宋体" panose="02010600030101010101" pitchFamily="2" charset="-122"/>
              </a:defRPr>
            </a:lvl5pPr>
            <a:lvl6pPr marL="2723815"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19054"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14293"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209532" indent="-24762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43C4468-8093-4F5D-86DB-1812588AB1A6}" type="slidenum">
              <a:rPr lang="en-US" altLang="zh-CN">
                <a:latin typeface="Calibri" panose="020F0502020204030204" pitchFamily="34" charset="0"/>
              </a:rPr>
              <a:pPr eaLnBrk="1" hangingPunct="1"/>
              <a:t>1</a:t>
            </a:fld>
            <a:endParaRPr lang="zh-CN" altLang="zh-CN">
              <a:latin typeface="Calibri" panose="020F0502020204030204" pitchFamily="34" charset="0"/>
            </a:endParaRPr>
          </a:p>
        </p:txBody>
      </p:sp>
    </p:spTree>
    <p:extLst>
      <p:ext uri="{BB962C8B-B14F-4D97-AF65-F5344CB8AC3E}">
        <p14:creationId xmlns:p14="http://schemas.microsoft.com/office/powerpoint/2010/main" val="696915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10</a:t>
            </a:fld>
            <a:endParaRPr lang="zh-CN" altLang="zh-CN"/>
          </a:p>
        </p:txBody>
      </p:sp>
    </p:spTree>
    <p:extLst>
      <p:ext uri="{BB962C8B-B14F-4D97-AF65-F5344CB8AC3E}">
        <p14:creationId xmlns:p14="http://schemas.microsoft.com/office/powerpoint/2010/main" val="2908685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11</a:t>
            </a:fld>
            <a:endParaRPr lang="zh-CN" altLang="zh-CN"/>
          </a:p>
        </p:txBody>
      </p:sp>
    </p:spTree>
    <p:extLst>
      <p:ext uri="{BB962C8B-B14F-4D97-AF65-F5344CB8AC3E}">
        <p14:creationId xmlns:p14="http://schemas.microsoft.com/office/powerpoint/2010/main" val="2054495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12</a:t>
            </a:fld>
            <a:endParaRPr lang="zh-CN" altLang="zh-CN"/>
          </a:p>
        </p:txBody>
      </p:sp>
    </p:spTree>
    <p:extLst>
      <p:ext uri="{BB962C8B-B14F-4D97-AF65-F5344CB8AC3E}">
        <p14:creationId xmlns:p14="http://schemas.microsoft.com/office/powerpoint/2010/main" val="3078598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13</a:t>
            </a:fld>
            <a:endParaRPr lang="zh-CN" altLang="zh-CN"/>
          </a:p>
        </p:txBody>
      </p:sp>
    </p:spTree>
    <p:extLst>
      <p:ext uri="{BB962C8B-B14F-4D97-AF65-F5344CB8AC3E}">
        <p14:creationId xmlns:p14="http://schemas.microsoft.com/office/powerpoint/2010/main" val="33403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14</a:t>
            </a:fld>
            <a:endParaRPr lang="zh-CN" altLang="zh-CN"/>
          </a:p>
        </p:txBody>
      </p:sp>
    </p:spTree>
    <p:extLst>
      <p:ext uri="{BB962C8B-B14F-4D97-AF65-F5344CB8AC3E}">
        <p14:creationId xmlns:p14="http://schemas.microsoft.com/office/powerpoint/2010/main" val="2794718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15</a:t>
            </a:fld>
            <a:endParaRPr lang="zh-CN" altLang="zh-CN"/>
          </a:p>
        </p:txBody>
      </p:sp>
    </p:spTree>
    <p:extLst>
      <p:ext uri="{BB962C8B-B14F-4D97-AF65-F5344CB8AC3E}">
        <p14:creationId xmlns:p14="http://schemas.microsoft.com/office/powerpoint/2010/main" val="1445603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16</a:t>
            </a:fld>
            <a:endParaRPr lang="zh-CN" altLang="zh-CN"/>
          </a:p>
        </p:txBody>
      </p:sp>
    </p:spTree>
    <p:extLst>
      <p:ext uri="{BB962C8B-B14F-4D97-AF65-F5344CB8AC3E}">
        <p14:creationId xmlns:p14="http://schemas.microsoft.com/office/powerpoint/2010/main" val="3650141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17</a:t>
            </a:fld>
            <a:endParaRPr lang="zh-CN" altLang="zh-CN"/>
          </a:p>
        </p:txBody>
      </p:sp>
    </p:spTree>
    <p:extLst>
      <p:ext uri="{BB962C8B-B14F-4D97-AF65-F5344CB8AC3E}">
        <p14:creationId xmlns:p14="http://schemas.microsoft.com/office/powerpoint/2010/main" val="25853812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18</a:t>
            </a:fld>
            <a:endParaRPr lang="zh-CN" altLang="zh-CN"/>
          </a:p>
        </p:txBody>
      </p:sp>
    </p:spTree>
    <p:extLst>
      <p:ext uri="{BB962C8B-B14F-4D97-AF65-F5344CB8AC3E}">
        <p14:creationId xmlns:p14="http://schemas.microsoft.com/office/powerpoint/2010/main" val="257424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19</a:t>
            </a:fld>
            <a:endParaRPr lang="zh-CN" altLang="zh-CN"/>
          </a:p>
        </p:txBody>
      </p:sp>
    </p:spTree>
    <p:extLst>
      <p:ext uri="{BB962C8B-B14F-4D97-AF65-F5344CB8AC3E}">
        <p14:creationId xmlns:p14="http://schemas.microsoft.com/office/powerpoint/2010/main" val="1201164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2</a:t>
            </a:fld>
            <a:endParaRPr lang="zh-CN" altLang="zh-CN"/>
          </a:p>
        </p:txBody>
      </p:sp>
    </p:spTree>
    <p:extLst>
      <p:ext uri="{BB962C8B-B14F-4D97-AF65-F5344CB8AC3E}">
        <p14:creationId xmlns:p14="http://schemas.microsoft.com/office/powerpoint/2010/main" val="1131554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20</a:t>
            </a:fld>
            <a:endParaRPr lang="zh-CN" altLang="zh-CN"/>
          </a:p>
        </p:txBody>
      </p:sp>
    </p:spTree>
    <p:extLst>
      <p:ext uri="{BB962C8B-B14F-4D97-AF65-F5344CB8AC3E}">
        <p14:creationId xmlns:p14="http://schemas.microsoft.com/office/powerpoint/2010/main" val="4178520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21</a:t>
            </a:fld>
            <a:endParaRPr lang="zh-CN" altLang="zh-CN"/>
          </a:p>
        </p:txBody>
      </p:sp>
    </p:spTree>
    <p:extLst>
      <p:ext uri="{BB962C8B-B14F-4D97-AF65-F5344CB8AC3E}">
        <p14:creationId xmlns:p14="http://schemas.microsoft.com/office/powerpoint/2010/main" val="33041754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22</a:t>
            </a:fld>
            <a:endParaRPr lang="zh-CN" altLang="zh-CN"/>
          </a:p>
        </p:txBody>
      </p:sp>
    </p:spTree>
    <p:extLst>
      <p:ext uri="{BB962C8B-B14F-4D97-AF65-F5344CB8AC3E}">
        <p14:creationId xmlns:p14="http://schemas.microsoft.com/office/powerpoint/2010/main" val="9892977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23</a:t>
            </a:fld>
            <a:endParaRPr lang="zh-CN" altLang="zh-CN"/>
          </a:p>
        </p:txBody>
      </p:sp>
    </p:spTree>
    <p:extLst>
      <p:ext uri="{BB962C8B-B14F-4D97-AF65-F5344CB8AC3E}">
        <p14:creationId xmlns:p14="http://schemas.microsoft.com/office/powerpoint/2010/main" val="15569006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24</a:t>
            </a:fld>
            <a:endParaRPr lang="zh-CN" altLang="zh-CN"/>
          </a:p>
        </p:txBody>
      </p:sp>
    </p:spTree>
    <p:extLst>
      <p:ext uri="{BB962C8B-B14F-4D97-AF65-F5344CB8AC3E}">
        <p14:creationId xmlns:p14="http://schemas.microsoft.com/office/powerpoint/2010/main" val="36102487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25</a:t>
            </a:fld>
            <a:endParaRPr lang="zh-CN" altLang="zh-CN"/>
          </a:p>
        </p:txBody>
      </p:sp>
    </p:spTree>
    <p:extLst>
      <p:ext uri="{BB962C8B-B14F-4D97-AF65-F5344CB8AC3E}">
        <p14:creationId xmlns:p14="http://schemas.microsoft.com/office/powerpoint/2010/main" val="10685131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26</a:t>
            </a:fld>
            <a:endParaRPr lang="zh-CN" altLang="zh-CN"/>
          </a:p>
        </p:txBody>
      </p:sp>
    </p:spTree>
    <p:extLst>
      <p:ext uri="{BB962C8B-B14F-4D97-AF65-F5344CB8AC3E}">
        <p14:creationId xmlns:p14="http://schemas.microsoft.com/office/powerpoint/2010/main" val="4465877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27</a:t>
            </a:fld>
            <a:endParaRPr lang="zh-CN" altLang="zh-CN"/>
          </a:p>
        </p:txBody>
      </p:sp>
    </p:spTree>
    <p:extLst>
      <p:ext uri="{BB962C8B-B14F-4D97-AF65-F5344CB8AC3E}">
        <p14:creationId xmlns:p14="http://schemas.microsoft.com/office/powerpoint/2010/main" val="6741492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28</a:t>
            </a:fld>
            <a:endParaRPr lang="zh-CN" altLang="zh-CN"/>
          </a:p>
        </p:txBody>
      </p:sp>
    </p:spTree>
    <p:extLst>
      <p:ext uri="{BB962C8B-B14F-4D97-AF65-F5344CB8AC3E}">
        <p14:creationId xmlns:p14="http://schemas.microsoft.com/office/powerpoint/2010/main" val="35091048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29</a:t>
            </a:fld>
            <a:endParaRPr lang="zh-CN" altLang="zh-CN"/>
          </a:p>
        </p:txBody>
      </p:sp>
    </p:spTree>
    <p:extLst>
      <p:ext uri="{BB962C8B-B14F-4D97-AF65-F5344CB8AC3E}">
        <p14:creationId xmlns:p14="http://schemas.microsoft.com/office/powerpoint/2010/main" val="2304202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3</a:t>
            </a:fld>
            <a:endParaRPr lang="zh-CN" altLang="zh-CN"/>
          </a:p>
        </p:txBody>
      </p:sp>
    </p:spTree>
    <p:extLst>
      <p:ext uri="{BB962C8B-B14F-4D97-AF65-F5344CB8AC3E}">
        <p14:creationId xmlns:p14="http://schemas.microsoft.com/office/powerpoint/2010/main" val="10432549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30</a:t>
            </a:fld>
            <a:endParaRPr lang="zh-CN" altLang="zh-CN"/>
          </a:p>
        </p:txBody>
      </p:sp>
    </p:spTree>
    <p:extLst>
      <p:ext uri="{BB962C8B-B14F-4D97-AF65-F5344CB8AC3E}">
        <p14:creationId xmlns:p14="http://schemas.microsoft.com/office/powerpoint/2010/main" val="36743432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31</a:t>
            </a:fld>
            <a:endParaRPr lang="zh-CN" altLang="zh-CN"/>
          </a:p>
        </p:txBody>
      </p:sp>
    </p:spTree>
    <p:extLst>
      <p:ext uri="{BB962C8B-B14F-4D97-AF65-F5344CB8AC3E}">
        <p14:creationId xmlns:p14="http://schemas.microsoft.com/office/powerpoint/2010/main" val="26269712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32</a:t>
            </a:fld>
            <a:endParaRPr lang="zh-CN" altLang="zh-CN"/>
          </a:p>
        </p:txBody>
      </p:sp>
    </p:spTree>
    <p:extLst>
      <p:ext uri="{BB962C8B-B14F-4D97-AF65-F5344CB8AC3E}">
        <p14:creationId xmlns:p14="http://schemas.microsoft.com/office/powerpoint/2010/main" val="29737113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33</a:t>
            </a:fld>
            <a:endParaRPr lang="zh-CN" altLang="zh-CN"/>
          </a:p>
        </p:txBody>
      </p:sp>
    </p:spTree>
    <p:extLst>
      <p:ext uri="{BB962C8B-B14F-4D97-AF65-F5344CB8AC3E}">
        <p14:creationId xmlns:p14="http://schemas.microsoft.com/office/powerpoint/2010/main" val="36526705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34</a:t>
            </a:fld>
            <a:endParaRPr lang="zh-CN" altLang="zh-CN"/>
          </a:p>
        </p:txBody>
      </p:sp>
    </p:spTree>
    <p:extLst>
      <p:ext uri="{BB962C8B-B14F-4D97-AF65-F5344CB8AC3E}">
        <p14:creationId xmlns:p14="http://schemas.microsoft.com/office/powerpoint/2010/main" val="34371375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35</a:t>
            </a:fld>
            <a:endParaRPr lang="zh-CN" altLang="zh-CN"/>
          </a:p>
        </p:txBody>
      </p:sp>
    </p:spTree>
    <p:extLst>
      <p:ext uri="{BB962C8B-B14F-4D97-AF65-F5344CB8AC3E}">
        <p14:creationId xmlns:p14="http://schemas.microsoft.com/office/powerpoint/2010/main" val="2398221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36</a:t>
            </a:fld>
            <a:endParaRPr lang="zh-CN" altLang="zh-CN"/>
          </a:p>
        </p:txBody>
      </p:sp>
    </p:spTree>
    <p:extLst>
      <p:ext uri="{BB962C8B-B14F-4D97-AF65-F5344CB8AC3E}">
        <p14:creationId xmlns:p14="http://schemas.microsoft.com/office/powerpoint/2010/main" val="32551099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37</a:t>
            </a:fld>
            <a:endParaRPr lang="zh-CN" altLang="zh-CN"/>
          </a:p>
        </p:txBody>
      </p:sp>
    </p:spTree>
    <p:extLst>
      <p:ext uri="{BB962C8B-B14F-4D97-AF65-F5344CB8AC3E}">
        <p14:creationId xmlns:p14="http://schemas.microsoft.com/office/powerpoint/2010/main" val="17973159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38</a:t>
            </a:fld>
            <a:endParaRPr lang="zh-CN" altLang="zh-CN"/>
          </a:p>
        </p:txBody>
      </p:sp>
    </p:spTree>
    <p:extLst>
      <p:ext uri="{BB962C8B-B14F-4D97-AF65-F5344CB8AC3E}">
        <p14:creationId xmlns:p14="http://schemas.microsoft.com/office/powerpoint/2010/main" val="40093165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39</a:t>
            </a:fld>
            <a:endParaRPr lang="zh-CN" altLang="zh-CN"/>
          </a:p>
        </p:txBody>
      </p:sp>
    </p:spTree>
    <p:extLst>
      <p:ext uri="{BB962C8B-B14F-4D97-AF65-F5344CB8AC3E}">
        <p14:creationId xmlns:p14="http://schemas.microsoft.com/office/powerpoint/2010/main" val="2950169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4</a:t>
            </a:fld>
            <a:endParaRPr lang="zh-CN" altLang="zh-CN"/>
          </a:p>
        </p:txBody>
      </p:sp>
    </p:spTree>
    <p:extLst>
      <p:ext uri="{BB962C8B-B14F-4D97-AF65-F5344CB8AC3E}">
        <p14:creationId xmlns:p14="http://schemas.microsoft.com/office/powerpoint/2010/main" val="6285370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803157-88B9-41D5-B0E8-83471B12A46A}" type="slidenum">
              <a:rPr lang="en-US" altLang="zh-CN" smtClean="0"/>
              <a:pPr/>
              <a:t>40</a:t>
            </a:fld>
            <a:endParaRPr lang="zh-CN" altLang="zh-CN"/>
          </a:p>
        </p:txBody>
      </p:sp>
    </p:spTree>
    <p:extLst>
      <p:ext uri="{BB962C8B-B14F-4D97-AF65-F5344CB8AC3E}">
        <p14:creationId xmlns:p14="http://schemas.microsoft.com/office/powerpoint/2010/main" val="2761578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5</a:t>
            </a:fld>
            <a:endParaRPr lang="zh-CN" altLang="zh-CN"/>
          </a:p>
        </p:txBody>
      </p:sp>
    </p:spTree>
    <p:extLst>
      <p:ext uri="{BB962C8B-B14F-4D97-AF65-F5344CB8AC3E}">
        <p14:creationId xmlns:p14="http://schemas.microsoft.com/office/powerpoint/2010/main" val="2214403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6</a:t>
            </a:fld>
            <a:endParaRPr lang="zh-CN" altLang="zh-CN"/>
          </a:p>
        </p:txBody>
      </p:sp>
    </p:spTree>
    <p:extLst>
      <p:ext uri="{BB962C8B-B14F-4D97-AF65-F5344CB8AC3E}">
        <p14:creationId xmlns:p14="http://schemas.microsoft.com/office/powerpoint/2010/main" val="3932515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7</a:t>
            </a:fld>
            <a:endParaRPr lang="zh-CN" altLang="zh-CN"/>
          </a:p>
        </p:txBody>
      </p:sp>
    </p:spTree>
    <p:extLst>
      <p:ext uri="{BB962C8B-B14F-4D97-AF65-F5344CB8AC3E}">
        <p14:creationId xmlns:p14="http://schemas.microsoft.com/office/powerpoint/2010/main" val="2815872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8</a:t>
            </a:fld>
            <a:endParaRPr lang="zh-CN" altLang="zh-CN"/>
          </a:p>
        </p:txBody>
      </p:sp>
    </p:spTree>
    <p:extLst>
      <p:ext uri="{BB962C8B-B14F-4D97-AF65-F5344CB8AC3E}">
        <p14:creationId xmlns:p14="http://schemas.microsoft.com/office/powerpoint/2010/main" val="2194436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zh-CN" altLang="en-US"/>
          </a:p>
        </p:txBody>
      </p:sp>
      <p:sp>
        <p:nvSpPr>
          <p:cNvPr id="4" name="スライド番号プレースホルダー 3"/>
          <p:cNvSpPr>
            <a:spLocks noGrp="1"/>
          </p:cNvSpPr>
          <p:nvPr>
            <p:ph type="sldNum" sz="quarter" idx="5"/>
          </p:nvPr>
        </p:nvSpPr>
        <p:spPr/>
        <p:txBody>
          <a:bodyPr/>
          <a:lstStyle/>
          <a:p>
            <a:fld id="{8B803157-88B9-41D5-B0E8-83471B12A46A}" type="slidenum">
              <a:rPr lang="en-US" altLang="zh-CN" smtClean="0"/>
              <a:pPr/>
              <a:t>9</a:t>
            </a:fld>
            <a:endParaRPr lang="zh-CN" altLang="zh-CN"/>
          </a:p>
        </p:txBody>
      </p:sp>
    </p:spTree>
    <p:extLst>
      <p:ext uri="{BB962C8B-B14F-4D97-AF65-F5344CB8AC3E}">
        <p14:creationId xmlns:p14="http://schemas.microsoft.com/office/powerpoint/2010/main" val="2519720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6DCF1C-F35B-4D4D-9DFC-EB2059F53C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921303-D4BB-42C0-8827-FD9D9AEC7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8D3D20-7EAE-4A44-BBC9-5306AC295950}"/>
              </a:ext>
            </a:extLst>
          </p:cNvPr>
          <p:cNvSpPr>
            <a:spLocks noGrp="1"/>
          </p:cNvSpPr>
          <p:nvPr>
            <p:ph type="dt" sz="half" idx="10"/>
          </p:nvPr>
        </p:nvSpPr>
        <p:spPr>
          <a:xfrm>
            <a:off x="121920" y="6553507"/>
            <a:ext cx="2804160" cy="276999"/>
          </a:xfrm>
        </p:spPr>
        <p:txBody>
          <a:bodyPr/>
          <a:lstStyle/>
          <a:p>
            <a:fld id="{1EB2FF28-22F6-4D7D-9D24-F747EF35AB7C}" type="datetime1">
              <a:rPr kumimoji="1" lang="zh-CN" altLang="en-US" smtClean="0"/>
              <a:t>2022/1/29</a:t>
            </a:fld>
            <a:endParaRPr kumimoji="1" lang="ja-JP" altLang="en-US"/>
          </a:p>
        </p:txBody>
      </p:sp>
      <p:sp>
        <p:nvSpPr>
          <p:cNvPr id="5" name="フッター プレースホルダー 4">
            <a:extLst>
              <a:ext uri="{FF2B5EF4-FFF2-40B4-BE49-F238E27FC236}">
                <a16:creationId xmlns:a16="http://schemas.microsoft.com/office/drawing/2014/main" id="{7D08B632-48ED-4C6C-86BD-F689C7474E81}"/>
              </a:ext>
            </a:extLst>
          </p:cNvPr>
          <p:cNvSpPr>
            <a:spLocks noGrp="1"/>
          </p:cNvSpPr>
          <p:nvPr>
            <p:ph type="ftr" sz="quarter" idx="11"/>
          </p:nvPr>
        </p:nvSpPr>
        <p:spPr>
          <a:xfrm>
            <a:off x="8002386" y="6553506"/>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DEEA7E3C-8E9E-4B3B-AFB4-5970F969ED52}"/>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09519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34C71-D620-40DB-9B46-59A91FD34E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0FA294A-1A88-4BD9-9DAB-CFD772427E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639484B-23F6-4871-B9E0-0CC2E29B2875}"/>
              </a:ext>
            </a:extLst>
          </p:cNvPr>
          <p:cNvSpPr>
            <a:spLocks noGrp="1"/>
          </p:cNvSpPr>
          <p:nvPr>
            <p:ph type="dt" sz="half" idx="10"/>
          </p:nvPr>
        </p:nvSpPr>
        <p:spPr/>
        <p:txBody>
          <a:bodyPr/>
          <a:lstStyle/>
          <a:p>
            <a:fld id="{7741A87D-8854-4856-A598-5B71DC96129A}" type="datetime1">
              <a:rPr kumimoji="1" lang="zh-CN" altLang="en-US" smtClean="0"/>
              <a:t>2022/1/29</a:t>
            </a:fld>
            <a:endParaRPr kumimoji="1" lang="ja-JP" altLang="en-US"/>
          </a:p>
        </p:txBody>
      </p:sp>
      <p:sp>
        <p:nvSpPr>
          <p:cNvPr id="5" name="フッター プレースホルダー 4">
            <a:extLst>
              <a:ext uri="{FF2B5EF4-FFF2-40B4-BE49-F238E27FC236}">
                <a16:creationId xmlns:a16="http://schemas.microsoft.com/office/drawing/2014/main" id="{485D5B1F-81B1-476A-8528-B153EE3821B5}"/>
              </a:ext>
            </a:extLst>
          </p:cNvPr>
          <p:cNvSpPr>
            <a:spLocks noGrp="1"/>
          </p:cNvSpPr>
          <p:nvPr>
            <p:ph type="ftr" sz="quarter" idx="11"/>
          </p:nvPr>
        </p:nvSpPr>
        <p:spPr>
          <a:xfrm>
            <a:off x="7880517" y="6581001"/>
            <a:ext cx="3901440" cy="276999"/>
          </a:xfrm>
        </p:spPr>
        <p:txBody>
          <a:bodyPr/>
          <a:lstStyle/>
          <a:p>
            <a:endParaRPr kumimoji="1" lang="ja-JP" altLang="en-US" dirty="0"/>
          </a:p>
        </p:txBody>
      </p:sp>
      <p:sp>
        <p:nvSpPr>
          <p:cNvPr id="8" name="Holder 6">
            <a:extLst>
              <a:ext uri="{FF2B5EF4-FFF2-40B4-BE49-F238E27FC236}">
                <a16:creationId xmlns:a16="http://schemas.microsoft.com/office/drawing/2014/main" id="{A3BC0FA0-8889-4045-8232-44572E45C094}"/>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3863722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47469" y="2078863"/>
            <a:ext cx="7497063" cy="492443"/>
          </a:xfrm>
          <a:prstGeom prst="rect">
            <a:avLst/>
          </a:prstGeom>
        </p:spPr>
        <p:txBody>
          <a:bodyPr wrap="square" lIns="0" tIns="0" rIns="0" bIns="0">
            <a:spAutoFit/>
          </a:bodyPr>
          <a:lstStyle>
            <a:lvl1pPr algn="ctr">
              <a:defRPr b="0" i="0">
                <a:solidFill>
                  <a:schemeClr val="tx1"/>
                </a:solidFill>
              </a:defRPr>
            </a:lvl1pPr>
          </a:lstStyle>
          <a:p>
            <a:endParaRPr dirty="0"/>
          </a:p>
        </p:txBody>
      </p:sp>
      <p:sp>
        <p:nvSpPr>
          <p:cNvPr id="3" name="Holder 3"/>
          <p:cNvSpPr>
            <a:spLocks noGrp="1"/>
          </p:cNvSpPr>
          <p:nvPr>
            <p:ph type="subTitle" idx="4"/>
          </p:nvPr>
        </p:nvSpPr>
        <p:spPr>
          <a:xfrm>
            <a:off x="2012017" y="3857626"/>
            <a:ext cx="8167963" cy="492443"/>
          </a:xfrm>
          <a:prstGeom prst="rect">
            <a:avLst/>
          </a:prstGeom>
        </p:spPr>
        <p:txBody>
          <a:bodyPr wrap="square" lIns="0" tIns="0" rIns="0" bIns="0">
            <a:spAutoFit/>
          </a:bodyPr>
          <a:lstStyle>
            <a:lvl1pPr algn="ctr">
              <a:defRPr sz="3200" b="0" i="0">
                <a:solidFill>
                  <a:schemeClr val="tx1"/>
                </a:solidFill>
                <a:latin typeface="Meiryo"/>
                <a:cs typeface="Meiryo"/>
              </a:defRPr>
            </a:lvl1pPr>
          </a:lstStyle>
          <a:p>
            <a:endParaRPr dirty="0"/>
          </a:p>
        </p:txBody>
      </p:sp>
      <p:sp>
        <p:nvSpPr>
          <p:cNvPr id="4" name="Holder 4"/>
          <p:cNvSpPr>
            <a:spLocks noGrp="1"/>
          </p:cNvSpPr>
          <p:nvPr>
            <p:ph type="ftr" sz="quarter" idx="5"/>
          </p:nvPr>
        </p:nvSpPr>
        <p:spPr>
          <a:xfrm>
            <a:off x="7785627" y="6566767"/>
            <a:ext cx="3901440" cy="276999"/>
          </a:xfrm>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42181" y="6524817"/>
            <a:ext cx="2804160" cy="276999"/>
          </a:xfrm>
        </p:spPr>
        <p:txBody>
          <a:bodyPr lIns="0" tIns="0" rIns="0" bIns="0"/>
          <a:lstStyle>
            <a:lvl1pPr algn="l">
              <a:defRPr>
                <a:solidFill>
                  <a:schemeClr val="tx1">
                    <a:tint val="75000"/>
                  </a:schemeClr>
                </a:solidFill>
              </a:defRPr>
            </a:lvl1pPr>
          </a:lstStyle>
          <a:p>
            <a:fld id="{6508105D-06D1-427C-8083-B72049B92159}" type="datetime1">
              <a:rPr lang="zh-CN" altLang="en-US" smtClean="0"/>
              <a:t>2022/1/29</a:t>
            </a:fld>
            <a:endParaRPr lang="en-US"/>
          </a:p>
        </p:txBody>
      </p:sp>
      <p:sp>
        <p:nvSpPr>
          <p:cNvPr id="7" name="Holder 6">
            <a:extLst>
              <a:ext uri="{FF2B5EF4-FFF2-40B4-BE49-F238E27FC236}">
                <a16:creationId xmlns:a16="http://schemas.microsoft.com/office/drawing/2014/main" id="{7F07FB34-A166-4309-B677-C3A3DE45F7DC}"/>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2575029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16983" y="-16805"/>
            <a:ext cx="11540249" cy="447112"/>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body" idx="1"/>
          </p:nvPr>
        </p:nvSpPr>
        <p:spPr>
          <a:xfrm>
            <a:off x="316983" y="557909"/>
            <a:ext cx="11540249" cy="3367320"/>
          </a:xfrm>
        </p:spPr>
        <p:txBody>
          <a:bodyPr lIns="0" tIns="0" rIns="0" bIns="0"/>
          <a:lstStyle>
            <a:lvl1pPr>
              <a:defRPr sz="2400" b="0" i="0">
                <a:solidFill>
                  <a:schemeClr val="tx1"/>
                </a:solidFill>
              </a:defRPr>
            </a:lvl1pPr>
          </a:lstStyle>
          <a:p>
            <a:endParaRPr dirty="0"/>
          </a:p>
        </p:txBody>
      </p:sp>
      <p:sp>
        <p:nvSpPr>
          <p:cNvPr id="4" name="Holder 4"/>
          <p:cNvSpPr>
            <a:spLocks noGrp="1"/>
          </p:cNvSpPr>
          <p:nvPr>
            <p:ph type="ftr" sz="quarter" idx="5"/>
          </p:nvPr>
        </p:nvSpPr>
        <p:spPr>
          <a:xfrm>
            <a:off x="7802880" y="6581001"/>
            <a:ext cx="3901440" cy="276999"/>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325" y="6562357"/>
            <a:ext cx="2804160" cy="276999"/>
          </a:xfrm>
        </p:spPr>
        <p:txBody>
          <a:bodyPr lIns="0" tIns="0" rIns="0" bIns="0"/>
          <a:lstStyle>
            <a:lvl1pPr algn="l">
              <a:defRPr>
                <a:solidFill>
                  <a:schemeClr val="tx1">
                    <a:tint val="75000"/>
                  </a:schemeClr>
                </a:solidFill>
              </a:defRPr>
            </a:lvl1pPr>
          </a:lstStyle>
          <a:p>
            <a:fld id="{9526FDD1-8544-47E2-9C82-740ED6BB3910}" type="datetime1">
              <a:rPr lang="zh-CN" altLang="en-US" smtClean="0"/>
              <a:t>2022/1/29</a:t>
            </a:fld>
            <a:endParaRPr lang="en-US"/>
          </a:p>
        </p:txBody>
      </p:sp>
      <p:sp>
        <p:nvSpPr>
          <p:cNvPr id="7" name="Holder 6">
            <a:extLst>
              <a:ext uri="{FF2B5EF4-FFF2-40B4-BE49-F238E27FC236}">
                <a16:creationId xmlns:a16="http://schemas.microsoft.com/office/drawing/2014/main" id="{BF4BDC9B-67AA-4890-AC3A-E378D0F1D43E}"/>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134539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15152" y="0"/>
            <a:ext cx="11394838" cy="492443"/>
          </a:xfrm>
        </p:spPr>
        <p:txBody>
          <a:bodyPr lIns="0" tIns="0" rIns="0" bIns="0"/>
          <a:lstStyle>
            <a:lvl1pPr>
              <a:defRPr sz="3200" b="1" i="0">
                <a:solidFill>
                  <a:schemeClr val="bg1"/>
                </a:solidFill>
                <a:latin typeface="Meiryo"/>
                <a:cs typeface="Meiryo"/>
              </a:defRPr>
            </a:lvl1pPr>
          </a:lstStyle>
          <a:p>
            <a:endParaRPr dirty="0"/>
          </a:p>
        </p:txBody>
      </p:sp>
      <p:sp>
        <p:nvSpPr>
          <p:cNvPr id="3" name="Holder 3"/>
          <p:cNvSpPr>
            <a:spLocks noGrp="1"/>
          </p:cNvSpPr>
          <p:nvPr>
            <p:ph type="ftr" sz="quarter" idx="5"/>
          </p:nvPr>
        </p:nvSpPr>
        <p:spPr>
          <a:xfrm>
            <a:off x="7975408" y="6601273"/>
            <a:ext cx="3901440" cy="276999"/>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F80A0BA5-CE47-470D-91AB-CBF149FD40F7}" type="datetime1">
              <a:rPr lang="zh-CN" altLang="en-US" smtClean="0"/>
              <a:t>2022/1/29</a:t>
            </a:fld>
            <a:endParaRPr lang="en-US"/>
          </a:p>
        </p:txBody>
      </p:sp>
      <p:sp>
        <p:nvSpPr>
          <p:cNvPr id="6" name="Holder 6">
            <a:extLst>
              <a:ext uri="{FF2B5EF4-FFF2-40B4-BE49-F238E27FC236}">
                <a16:creationId xmlns:a16="http://schemas.microsoft.com/office/drawing/2014/main" id="{A9CA590F-A4F6-4B79-990D-551DD4E12A65}"/>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1140575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7975408" y="657659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315152" y="6530424"/>
            <a:ext cx="2804160" cy="276999"/>
          </a:xfrm>
        </p:spPr>
        <p:txBody>
          <a:bodyPr lIns="0" tIns="0" rIns="0" bIns="0"/>
          <a:lstStyle>
            <a:lvl1pPr algn="l">
              <a:defRPr>
                <a:solidFill>
                  <a:schemeClr val="tx1">
                    <a:tint val="75000"/>
                  </a:schemeClr>
                </a:solidFill>
              </a:defRPr>
            </a:lvl1pPr>
          </a:lstStyle>
          <a:p>
            <a:fld id="{57F604CF-BE9E-497C-AB3B-6606229F879A}" type="datetime1">
              <a:rPr lang="zh-CN" altLang="en-US" smtClean="0"/>
              <a:t>2022/1/29</a:t>
            </a:fld>
            <a:endParaRPr lang="en-US"/>
          </a:p>
        </p:txBody>
      </p:sp>
      <p:sp>
        <p:nvSpPr>
          <p:cNvPr id="5" name="Holder 6">
            <a:extLst>
              <a:ext uri="{FF2B5EF4-FFF2-40B4-BE49-F238E27FC236}">
                <a16:creationId xmlns:a16="http://schemas.microsoft.com/office/drawing/2014/main" id="{757D7F53-84C3-4D78-887C-3CB26EAB7226}"/>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1515121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86114" y="492032"/>
            <a:ext cx="11458878" cy="492443"/>
          </a:xfrm>
        </p:spPr>
        <p:txBody>
          <a:bodyPr lIns="0" tIns="0" rIns="0" bIns="0"/>
          <a:lstStyle>
            <a:lvl1pPr>
              <a:defRPr sz="3200" b="1" i="0">
                <a:solidFill>
                  <a:schemeClr val="tx1"/>
                </a:solidFill>
                <a:latin typeface="Meiryo"/>
                <a:cs typeface="Meiryo"/>
              </a:defRPr>
            </a:lvl1pPr>
          </a:lstStyle>
          <a:p>
            <a:endParaRPr dirty="0"/>
          </a:p>
        </p:txBody>
      </p:sp>
      <p:sp>
        <p:nvSpPr>
          <p:cNvPr id="3" name="Holder 3"/>
          <p:cNvSpPr>
            <a:spLocks noGrp="1"/>
          </p:cNvSpPr>
          <p:nvPr>
            <p:ph sz="half" idx="2"/>
          </p:nvPr>
        </p:nvSpPr>
        <p:spPr>
          <a:xfrm>
            <a:off x="347008" y="1260214"/>
            <a:ext cx="524425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4" name="Holder 4"/>
          <p:cNvSpPr>
            <a:spLocks noGrp="1"/>
          </p:cNvSpPr>
          <p:nvPr>
            <p:ph sz="half" idx="3"/>
          </p:nvPr>
        </p:nvSpPr>
        <p:spPr>
          <a:xfrm>
            <a:off x="6661699" y="1260214"/>
            <a:ext cx="5183293" cy="4982499"/>
          </a:xfrm>
          <a:prstGeom prst="rect">
            <a:avLst/>
          </a:prstGeom>
        </p:spPr>
        <p:txBody>
          <a:bodyPr wrap="square" lIns="0" tIns="0" rIns="0" bIns="0">
            <a:noAutofit/>
          </a:bodyPr>
          <a:lstStyle>
            <a:lvl1pPr>
              <a:defRPr sz="2000" b="0" i="0">
                <a:solidFill>
                  <a:schemeClr val="tx1"/>
                </a:solidFill>
                <a:latin typeface="Meiryo"/>
                <a:cs typeface="Meiryo"/>
              </a:defRPr>
            </a:lvl1pPr>
          </a:lstStyle>
          <a:p>
            <a:endParaRPr dirty="0"/>
          </a:p>
        </p:txBody>
      </p:sp>
      <p:sp>
        <p:nvSpPr>
          <p:cNvPr id="5" name="Holder 5"/>
          <p:cNvSpPr>
            <a:spLocks noGrp="1"/>
          </p:cNvSpPr>
          <p:nvPr>
            <p:ph type="ftr" sz="quarter" idx="5"/>
          </p:nvPr>
        </p:nvSpPr>
        <p:spPr>
          <a:xfrm>
            <a:off x="7871891" y="6516439"/>
            <a:ext cx="3901440" cy="276999"/>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386114" y="6530424"/>
            <a:ext cx="2804160" cy="276999"/>
          </a:xfrm>
        </p:spPr>
        <p:txBody>
          <a:bodyPr lIns="0" tIns="0" rIns="0" bIns="0"/>
          <a:lstStyle>
            <a:lvl1pPr algn="l">
              <a:defRPr>
                <a:solidFill>
                  <a:schemeClr val="tx1">
                    <a:tint val="75000"/>
                  </a:schemeClr>
                </a:solidFill>
              </a:defRPr>
            </a:lvl1pPr>
          </a:lstStyle>
          <a:p>
            <a:fld id="{713B4140-00FC-40DA-9F36-D61EB3114A0A}" type="datetime1">
              <a:rPr lang="zh-CN" altLang="en-US" smtClean="0"/>
              <a:t>2022/1/29</a:t>
            </a:fld>
            <a:endParaRPr lang="en-US"/>
          </a:p>
        </p:txBody>
      </p:sp>
      <p:sp>
        <p:nvSpPr>
          <p:cNvPr id="8" name="Holder 6">
            <a:extLst>
              <a:ext uri="{FF2B5EF4-FFF2-40B4-BE49-F238E27FC236}">
                <a16:creationId xmlns:a16="http://schemas.microsoft.com/office/drawing/2014/main" id="{6A0CE5D7-6F44-45D2-A1A2-27BF2EC5FB67}"/>
              </a:ext>
            </a:extLst>
          </p:cNvPr>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defRPr sz="1600" b="1" i="0">
                <a:solidFill>
                  <a:schemeClr val="tx1"/>
                </a:solidFill>
                <a:latin typeface="Times New Roman"/>
                <a:cs typeface="Times New Roman"/>
              </a:defRPr>
            </a:lvl1pPr>
          </a:lstStyle>
          <a:p>
            <a:pPr marL="12700">
              <a:lnSpc>
                <a:spcPts val="1839"/>
              </a:lnSpc>
              <a:tabLst>
                <a:tab pos="216535" algn="l"/>
              </a:tabLst>
            </a:pPr>
            <a:r>
              <a:rPr lang="en-US" altLang="ja-JP" spc="-5" dirty="0"/>
              <a:t>- </a:t>
            </a:r>
            <a:fld id="{81D60167-4931-47E6-BA6A-407CBD079E47}" type="slidenum">
              <a:rPr spc="-5" smtClean="0"/>
              <a:pPr marL="12700">
                <a:lnSpc>
                  <a:spcPts val="1839"/>
                </a:lnSpc>
                <a:tabLst>
                  <a:tab pos="216535" algn="l"/>
                </a:tabLst>
              </a:pPr>
              <a:t>‹#›</a:t>
            </a:fld>
            <a:r>
              <a:rPr spc="-45" dirty="0"/>
              <a:t> </a:t>
            </a:r>
            <a:r>
              <a:rPr spc="-5" dirty="0"/>
              <a:t>-</a:t>
            </a:r>
          </a:p>
        </p:txBody>
      </p:sp>
    </p:spTree>
    <p:extLst>
      <p:ext uri="{BB962C8B-B14F-4D97-AF65-F5344CB8AC3E}">
        <p14:creationId xmlns:p14="http://schemas.microsoft.com/office/powerpoint/2010/main" val="4082231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duotone>
              <a:prstClr val="black"/>
              <a:schemeClr val="accent1">
                <a:tint val="45000"/>
                <a:satMod val="400000"/>
              </a:schemeClr>
            </a:duotone>
          </a:blip>
          <a:stretch>
            <a:fillRect/>
          </a:stretch>
        </p:blipFill>
        <p:spPr>
          <a:xfrm>
            <a:off x="0" y="6524242"/>
            <a:ext cx="12192000" cy="333756"/>
          </a:xfrm>
          <a:prstGeom prst="rect">
            <a:avLst/>
          </a:prstGeom>
        </p:spPr>
      </p:pic>
      <p:pic>
        <p:nvPicPr>
          <p:cNvPr id="17" name="bg object 17"/>
          <p:cNvPicPr/>
          <p:nvPr/>
        </p:nvPicPr>
        <p:blipFill>
          <a:blip r:embed="rId10" cstate="print">
            <a:duotone>
              <a:prstClr val="black"/>
              <a:schemeClr val="accent1">
                <a:tint val="45000"/>
                <a:satMod val="400000"/>
              </a:schemeClr>
            </a:duotone>
          </a:blip>
          <a:stretch>
            <a:fillRect/>
          </a:stretch>
        </p:blipFill>
        <p:spPr>
          <a:xfrm>
            <a:off x="0" y="0"/>
            <a:ext cx="12192000" cy="405384"/>
          </a:xfrm>
          <a:prstGeom prst="rect">
            <a:avLst/>
          </a:prstGeom>
        </p:spPr>
      </p:pic>
      <p:sp>
        <p:nvSpPr>
          <p:cNvPr id="2" name="Holder 2"/>
          <p:cNvSpPr>
            <a:spLocks noGrp="1"/>
          </p:cNvSpPr>
          <p:nvPr>
            <p:ph type="title"/>
          </p:nvPr>
        </p:nvSpPr>
        <p:spPr>
          <a:xfrm>
            <a:off x="373812" y="625945"/>
            <a:ext cx="5895000" cy="492443"/>
          </a:xfrm>
          <a:prstGeom prst="rect">
            <a:avLst/>
          </a:prstGeom>
        </p:spPr>
        <p:txBody>
          <a:bodyPr wrap="square" lIns="0" tIns="0" rIns="0" bIns="0">
            <a:spAutoFit/>
          </a:bodyPr>
          <a:lstStyle>
            <a:lvl1pPr>
              <a:defRPr sz="3200" b="1" i="0">
                <a:solidFill>
                  <a:schemeClr val="tx1"/>
                </a:solidFill>
                <a:latin typeface="Meiryo"/>
                <a:cs typeface="Meiryo"/>
              </a:defRPr>
            </a:lvl1pPr>
          </a:lstStyle>
          <a:p>
            <a:endParaRPr dirty="0"/>
          </a:p>
        </p:txBody>
      </p:sp>
      <p:sp>
        <p:nvSpPr>
          <p:cNvPr id="3" name="Holder 3"/>
          <p:cNvSpPr>
            <a:spLocks noGrp="1"/>
          </p:cNvSpPr>
          <p:nvPr>
            <p:ph type="body" idx="1"/>
          </p:nvPr>
        </p:nvSpPr>
        <p:spPr>
          <a:xfrm>
            <a:off x="461855" y="3114662"/>
            <a:ext cx="11250507"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7905813" y="655262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38847" y="6530424"/>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710D6C6-C551-4B13-913A-5F4AD3BE3643}" type="datetime1">
              <a:rPr lang="zh-CN" altLang="en-US" smtClean="0"/>
              <a:t>2022/1/29</a:t>
            </a:fld>
            <a:endParaRPr lang="en-US"/>
          </a:p>
        </p:txBody>
      </p:sp>
      <p:sp>
        <p:nvSpPr>
          <p:cNvPr id="6" name="Holder 6"/>
          <p:cNvSpPr>
            <a:spLocks noGrp="1"/>
          </p:cNvSpPr>
          <p:nvPr>
            <p:ph type="sldNum" sz="quarter" idx="7"/>
          </p:nvPr>
        </p:nvSpPr>
        <p:spPr>
          <a:xfrm>
            <a:off x="5693833" y="6576591"/>
            <a:ext cx="786552" cy="230832"/>
          </a:xfrm>
          <a:prstGeom prst="rect">
            <a:avLst/>
          </a:prstGeom>
        </p:spPr>
        <p:txBody>
          <a:bodyPr wrap="square" lIns="0" tIns="0" rIns="0" bIns="0">
            <a:spAutoFit/>
          </a:bodyPr>
          <a:lstStyle>
            <a:lvl1pPr algn="ctr">
              <a:defRPr sz="1600" b="1" i="0">
                <a:solidFill>
                  <a:schemeClr val="tx1"/>
                </a:solidFill>
                <a:latin typeface="Times New Roman"/>
                <a:cs typeface="Times New Roman"/>
              </a:defRPr>
            </a:lvl1pPr>
          </a:lstStyle>
          <a:p>
            <a:pPr marL="12700">
              <a:lnSpc>
                <a:spcPts val="1839"/>
              </a:lnSpc>
              <a:tabLst>
                <a:tab pos="216535" algn="l"/>
              </a:tabLst>
            </a:pPr>
            <a:r>
              <a:rPr lang="en-US" altLang="ja-JP" spc="-5"/>
              <a:t>- </a:t>
            </a:r>
            <a:fld id="{81D60167-4931-47E6-BA6A-407CBD079E47}" type="slidenum">
              <a:rPr spc="-5" smtClean="0"/>
              <a:pPr marL="12700">
                <a:lnSpc>
                  <a:spcPts val="1839"/>
                </a:lnSpc>
                <a:tabLst>
                  <a:tab pos="216535" algn="l"/>
                </a:tabLst>
              </a:pPr>
              <a:t>‹#›</a:t>
            </a:fld>
            <a:r>
              <a:rPr spc="-45"/>
              <a:t> </a:t>
            </a:r>
            <a:r>
              <a:rPr spc="-5"/>
              <a:t>-</a:t>
            </a:r>
            <a:endParaRPr spc="-5" dirty="0"/>
          </a:p>
        </p:txBody>
      </p:sp>
    </p:spTree>
    <p:extLst>
      <p:ext uri="{BB962C8B-B14F-4D97-AF65-F5344CB8AC3E}">
        <p14:creationId xmlns:p14="http://schemas.microsoft.com/office/powerpoint/2010/main" val="2120512741"/>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1" r:id="rId5"/>
    <p:sldLayoutId id="2147483762" r:id="rId6"/>
    <p:sldLayoutId id="2147483760" r:id="rId7"/>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524000" y="2401967"/>
            <a:ext cx="9144000" cy="1107996"/>
          </a:xfrm>
          <a:prstGeom prst="rect">
            <a:avLst/>
          </a:prstGeom>
        </p:spPr>
        <p:txBody>
          <a:bodyPr/>
          <a:lstStyle/>
          <a:p>
            <a:pPr algn="ctr"/>
            <a:r>
              <a:rPr kumimoji="1" lang="ja-JP" altLang="en-US" sz="7200" b="1" dirty="0">
                <a:solidFill>
                  <a:schemeClr val="tx1"/>
                </a:solidFill>
                <a:latin typeface="+mn-ea"/>
                <a:ea typeface="+mn-ea"/>
              </a:rPr>
              <a:t>小売業のイノベーション</a:t>
            </a:r>
            <a:endParaRPr lang="zh-CN" altLang="en-US" sz="4800" dirty="0">
              <a:solidFill>
                <a:srgbClr val="002060"/>
              </a:solidFill>
            </a:endParaRPr>
          </a:p>
        </p:txBody>
      </p:sp>
      <p:sp>
        <p:nvSpPr>
          <p:cNvPr id="5" name="字幕 4">
            <a:extLst>
              <a:ext uri="{FF2B5EF4-FFF2-40B4-BE49-F238E27FC236}">
                <a16:creationId xmlns:a16="http://schemas.microsoft.com/office/drawing/2014/main" id="{21E562F2-2E03-49B9-A56B-FCC2D341306E}"/>
              </a:ext>
            </a:extLst>
          </p:cNvPr>
          <p:cNvSpPr>
            <a:spLocks noGrp="1"/>
          </p:cNvSpPr>
          <p:nvPr>
            <p:ph type="subTitle" idx="1"/>
          </p:nvPr>
        </p:nvSpPr>
        <p:spPr>
          <a:xfrm>
            <a:off x="1524000" y="3602038"/>
            <a:ext cx="9144000" cy="369332"/>
          </a:xfrm>
        </p:spPr>
        <p:txBody>
          <a:bodyPr/>
          <a:lstStyle/>
          <a:p>
            <a:r>
              <a:rPr kumimoji="1" lang="en-US" altLang="ja-JP" b="1" dirty="0">
                <a:solidFill>
                  <a:schemeClr val="tx1"/>
                </a:solidFill>
                <a:latin typeface="Meiryo UI" panose="020B0604030504040204" pitchFamily="50" charset="-128"/>
                <a:ea typeface="Meiryo UI" panose="020B0604030504040204" pitchFamily="50" charset="-128"/>
              </a:rPr>
              <a:t>Sun</a:t>
            </a:r>
            <a:r>
              <a:rPr kumimoji="1" lang="ja-JP" altLang="en-US" b="1" dirty="0">
                <a:solidFill>
                  <a:schemeClr val="tx1"/>
                </a:solidFill>
                <a:latin typeface="Meiryo UI" panose="020B0604030504040204" pitchFamily="50" charset="-128"/>
                <a:ea typeface="Meiryo UI" panose="020B0604030504040204" pitchFamily="50" charset="-128"/>
              </a:rPr>
              <a:t>　</a:t>
            </a:r>
            <a:r>
              <a:rPr kumimoji="1" lang="en-US" altLang="ja-JP" b="1" dirty="0">
                <a:solidFill>
                  <a:schemeClr val="tx1"/>
                </a:solidFill>
                <a:latin typeface="Meiryo UI" panose="020B0604030504040204" pitchFamily="50" charset="-128"/>
                <a:ea typeface="Meiryo UI" panose="020B0604030504040204" pitchFamily="50" charset="-128"/>
              </a:rPr>
              <a:t>Shubin</a:t>
            </a:r>
            <a:endParaRPr lang="zh-CN" altLang="en-US" dirty="0"/>
          </a:p>
        </p:txBody>
      </p:sp>
      <p:sp>
        <p:nvSpPr>
          <p:cNvPr id="3" name="灯片编号占位符 2"/>
          <p:cNvSpPr>
            <a:spLocks noGrp="1"/>
          </p:cNvSpPr>
          <p:nvPr>
            <p:ph type="sldNum" sz="quarter" idx="7"/>
            <p:custDataLst>
              <p:tags r:id="rId2"/>
            </p:custDataLst>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CF44BEC-3D9C-455C-A665-77CD8B86DD79}" type="slidenum">
              <a:rPr lang="en-US" altLang="zh-CN">
                <a:solidFill>
                  <a:srgbClr val="FFFFFF"/>
                </a:solidFill>
                <a:latin typeface="Gill Sans MT" panose="020B0502020104020203" pitchFamily="34" charset="0"/>
                <a:ea typeface="华文新魏" panose="02010800040101010101" pitchFamily="2" charset="-122"/>
              </a:rPr>
              <a:pPr eaLnBrk="1" hangingPunct="1"/>
              <a:t>1</a:t>
            </a:fld>
            <a:endParaRPr lang="en-US" altLang="zh-CN" b="0">
              <a:solidFill>
                <a:schemeClr val="tx2"/>
              </a:solidFill>
              <a:latin typeface="Gill Sans MT" panose="020B05020201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DAAD67-F732-4715-95F0-107F969D8F1F}"/>
              </a:ext>
            </a:extLst>
          </p:cNvPr>
          <p:cNvSpPr>
            <a:spLocks noGrp="1"/>
          </p:cNvSpPr>
          <p:nvPr>
            <p:ph type="title"/>
          </p:nvPr>
        </p:nvSpPr>
        <p:spPr/>
        <p:txBody>
          <a:bodyPr/>
          <a:lstStyle/>
          <a:p>
            <a:r>
              <a:rPr kumimoji="1" lang="en-US" altLang="ja-JP" dirty="0"/>
              <a:t>CVS </a:t>
            </a:r>
            <a:r>
              <a:rPr kumimoji="1" lang="ja-JP" altLang="en-US" dirty="0"/>
              <a:t>の売上高伸び率の推移</a:t>
            </a:r>
          </a:p>
        </p:txBody>
      </p:sp>
      <p:sp>
        <p:nvSpPr>
          <p:cNvPr id="3" name="スライド番号プレースホルダー 2">
            <a:extLst>
              <a:ext uri="{FF2B5EF4-FFF2-40B4-BE49-F238E27FC236}">
                <a16:creationId xmlns:a16="http://schemas.microsoft.com/office/drawing/2014/main" id="{C0F268E4-A14E-4B51-932B-28E2C88C5AC8}"/>
              </a:ext>
            </a:extLst>
          </p:cNvPr>
          <p:cNvSpPr>
            <a:spLocks noGrp="1"/>
          </p:cNvSpPr>
          <p:nvPr>
            <p:ph type="sldNum" sz="quarter" idx="7"/>
          </p:nvPr>
        </p:nvSpPr>
        <p:spPr/>
        <p:txBody>
          <a:bodyPr/>
          <a:lstStyle/>
          <a:p>
            <a:r>
              <a:rPr lang="zh-CN" altLang="en-US"/>
              <a:t>第</a:t>
            </a:r>
            <a:fld id="{013907DE-7433-469B-952A-942E92E3B273}" type="slidenum">
              <a:rPr lang="en-US" altLang="zh-CN" smtClean="0"/>
              <a:pPr/>
              <a:t>10</a:t>
            </a:fld>
            <a:r>
              <a:rPr lang="zh-CN" altLang="en-US"/>
              <a:t>页</a:t>
            </a:r>
            <a:endParaRPr lang="zh-CN"/>
          </a:p>
        </p:txBody>
      </p:sp>
      <p:pic>
        <p:nvPicPr>
          <p:cNvPr id="4" name="image5.png">
            <a:extLst>
              <a:ext uri="{FF2B5EF4-FFF2-40B4-BE49-F238E27FC236}">
                <a16:creationId xmlns:a16="http://schemas.microsoft.com/office/drawing/2014/main" id="{5F5BCBE2-FA2B-4F8B-936A-F1B05023A52E}"/>
              </a:ext>
            </a:extLst>
          </p:cNvPr>
          <p:cNvPicPr/>
          <p:nvPr/>
        </p:nvPicPr>
        <p:blipFill>
          <a:blip r:embed="rId3" cstate="print"/>
          <a:stretch>
            <a:fillRect/>
          </a:stretch>
        </p:blipFill>
        <p:spPr>
          <a:xfrm>
            <a:off x="990600" y="914400"/>
            <a:ext cx="9448800" cy="5181600"/>
          </a:xfrm>
          <a:prstGeom prst="rect">
            <a:avLst/>
          </a:prstGeom>
        </p:spPr>
      </p:pic>
      <p:sp>
        <p:nvSpPr>
          <p:cNvPr id="5" name="吹き出し: 角を丸めた四角形 4">
            <a:extLst>
              <a:ext uri="{FF2B5EF4-FFF2-40B4-BE49-F238E27FC236}">
                <a16:creationId xmlns:a16="http://schemas.microsoft.com/office/drawing/2014/main" id="{B80DFFC1-6977-45A6-B7F7-5B647DFDF5E2}"/>
              </a:ext>
            </a:extLst>
          </p:cNvPr>
          <p:cNvSpPr/>
          <p:nvPr/>
        </p:nvSpPr>
        <p:spPr>
          <a:xfrm>
            <a:off x="10386594" y="187964"/>
            <a:ext cx="1211402" cy="531076"/>
          </a:xfrm>
          <a:prstGeom prst="wedgeRoundRectCallout">
            <a:avLst>
              <a:gd name="adj1" fmla="val -31365"/>
              <a:gd name="adj2" fmla="val 86525"/>
              <a:gd name="adj3" fmla="val 16667"/>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更新待ち</a:t>
            </a:r>
          </a:p>
        </p:txBody>
      </p:sp>
    </p:spTree>
    <p:extLst>
      <p:ext uri="{BB962C8B-B14F-4D97-AF65-F5344CB8AC3E}">
        <p14:creationId xmlns:p14="http://schemas.microsoft.com/office/powerpoint/2010/main" val="10262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3964D9-95AB-4F61-BEFE-8CC6E565733E}"/>
              </a:ext>
            </a:extLst>
          </p:cNvPr>
          <p:cNvSpPr>
            <a:spLocks noGrp="1"/>
          </p:cNvSpPr>
          <p:nvPr>
            <p:ph type="title"/>
          </p:nvPr>
        </p:nvSpPr>
        <p:spPr/>
        <p:txBody>
          <a:bodyPr/>
          <a:lstStyle/>
          <a:p>
            <a:r>
              <a:rPr kumimoji="1" lang="ja-JP" altLang="en-US" dirty="0"/>
              <a:t>商品群別売上高構成比の推移</a:t>
            </a:r>
          </a:p>
        </p:txBody>
      </p:sp>
      <p:sp>
        <p:nvSpPr>
          <p:cNvPr id="3" name="スライド番号プレースホルダー 2">
            <a:extLst>
              <a:ext uri="{FF2B5EF4-FFF2-40B4-BE49-F238E27FC236}">
                <a16:creationId xmlns:a16="http://schemas.microsoft.com/office/drawing/2014/main" id="{206D767C-43F4-4958-951B-FDEC4826BCDE}"/>
              </a:ext>
            </a:extLst>
          </p:cNvPr>
          <p:cNvSpPr>
            <a:spLocks noGrp="1"/>
          </p:cNvSpPr>
          <p:nvPr>
            <p:ph type="sldNum" sz="quarter" idx="7"/>
          </p:nvPr>
        </p:nvSpPr>
        <p:spPr/>
        <p:txBody>
          <a:bodyPr/>
          <a:lstStyle/>
          <a:p>
            <a:r>
              <a:rPr lang="zh-CN" altLang="en-US"/>
              <a:t>第</a:t>
            </a:r>
            <a:fld id="{013907DE-7433-469B-952A-942E92E3B273}" type="slidenum">
              <a:rPr lang="en-US" altLang="zh-CN" smtClean="0"/>
              <a:pPr/>
              <a:t>11</a:t>
            </a:fld>
            <a:r>
              <a:rPr lang="zh-CN" altLang="en-US"/>
              <a:t>页</a:t>
            </a:r>
            <a:endParaRPr lang="zh-CN"/>
          </a:p>
        </p:txBody>
      </p:sp>
      <p:graphicFrame>
        <p:nvGraphicFramePr>
          <p:cNvPr id="4" name="表 3">
            <a:extLst>
              <a:ext uri="{FF2B5EF4-FFF2-40B4-BE49-F238E27FC236}">
                <a16:creationId xmlns:a16="http://schemas.microsoft.com/office/drawing/2014/main" id="{011FA791-9816-47A3-BC10-C5C4EC24F381}"/>
              </a:ext>
            </a:extLst>
          </p:cNvPr>
          <p:cNvGraphicFramePr>
            <a:graphicFrameLocks noGrp="1"/>
          </p:cNvGraphicFramePr>
          <p:nvPr>
            <p:extLst>
              <p:ext uri="{D42A27DB-BD31-4B8C-83A1-F6EECF244321}">
                <p14:modId xmlns:p14="http://schemas.microsoft.com/office/powerpoint/2010/main" val="3884381072"/>
              </p:ext>
            </p:extLst>
          </p:nvPr>
        </p:nvGraphicFramePr>
        <p:xfrm>
          <a:off x="685800" y="762000"/>
          <a:ext cx="10820401" cy="5333999"/>
        </p:xfrm>
        <a:graphic>
          <a:graphicData uri="http://schemas.openxmlformats.org/drawingml/2006/table">
            <a:tbl>
              <a:tblPr firstRow="1" firstCol="1" lastRow="1" lastCol="1" bandRow="1" bandCol="1">
                <a:tableStyleId>{FABFCF23-3B69-468F-B69F-88F6DE6A72F2}</a:tableStyleId>
              </a:tblPr>
              <a:tblGrid>
                <a:gridCol w="1042776">
                  <a:extLst>
                    <a:ext uri="{9D8B030D-6E8A-4147-A177-3AD203B41FA5}">
                      <a16:colId xmlns:a16="http://schemas.microsoft.com/office/drawing/2014/main" val="1112342923"/>
                    </a:ext>
                  </a:extLst>
                </a:gridCol>
                <a:gridCol w="1955525">
                  <a:extLst>
                    <a:ext uri="{9D8B030D-6E8A-4147-A177-3AD203B41FA5}">
                      <a16:colId xmlns:a16="http://schemas.microsoft.com/office/drawing/2014/main" val="1776051357"/>
                    </a:ext>
                  </a:extLst>
                </a:gridCol>
                <a:gridCol w="1955525">
                  <a:extLst>
                    <a:ext uri="{9D8B030D-6E8A-4147-A177-3AD203B41FA5}">
                      <a16:colId xmlns:a16="http://schemas.microsoft.com/office/drawing/2014/main" val="1052023233"/>
                    </a:ext>
                  </a:extLst>
                </a:gridCol>
                <a:gridCol w="1955525">
                  <a:extLst>
                    <a:ext uri="{9D8B030D-6E8A-4147-A177-3AD203B41FA5}">
                      <a16:colId xmlns:a16="http://schemas.microsoft.com/office/drawing/2014/main" val="4067542190"/>
                    </a:ext>
                  </a:extLst>
                </a:gridCol>
                <a:gridCol w="1955525">
                  <a:extLst>
                    <a:ext uri="{9D8B030D-6E8A-4147-A177-3AD203B41FA5}">
                      <a16:colId xmlns:a16="http://schemas.microsoft.com/office/drawing/2014/main" val="1127556886"/>
                    </a:ext>
                  </a:extLst>
                </a:gridCol>
                <a:gridCol w="1955525">
                  <a:extLst>
                    <a:ext uri="{9D8B030D-6E8A-4147-A177-3AD203B41FA5}">
                      <a16:colId xmlns:a16="http://schemas.microsoft.com/office/drawing/2014/main" val="296938878"/>
                    </a:ext>
                  </a:extLst>
                </a:gridCol>
              </a:tblGrid>
              <a:tr h="601539">
                <a:tc>
                  <a:txBody>
                    <a:bodyPr/>
                    <a:lstStyle/>
                    <a:p>
                      <a:r>
                        <a:rPr lang="ja-JP" sz="1000" dirty="0">
                          <a:effectLst/>
                        </a:rPr>
                        <a:t> </a:t>
                      </a:r>
                      <a:endParaRPr lang="ja-JP" sz="1100" dirty="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955" algn="r">
                        <a:spcBef>
                          <a:spcPts val="580"/>
                        </a:spcBef>
                        <a:spcAft>
                          <a:spcPts val="0"/>
                        </a:spcAft>
                      </a:pPr>
                      <a:r>
                        <a:rPr lang="ja-JP" sz="950" dirty="0">
                          <a:effectLst/>
                        </a:rPr>
                        <a:t>ファストフード</a:t>
                      </a:r>
                      <a:endParaRPr lang="ja-JP" sz="1100" dirty="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L="227330">
                        <a:spcBef>
                          <a:spcPts val="580"/>
                        </a:spcBef>
                        <a:spcAft>
                          <a:spcPts val="0"/>
                        </a:spcAft>
                      </a:pPr>
                      <a:r>
                        <a:rPr lang="ja-JP" sz="950">
                          <a:effectLst/>
                        </a:rPr>
                        <a:t>日配食品</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L="162560" marR="20320" indent="-130175">
                        <a:lnSpc>
                          <a:spcPts val="1170"/>
                        </a:lnSpc>
                        <a:spcBef>
                          <a:spcPts val="10"/>
                        </a:spcBef>
                        <a:spcAft>
                          <a:spcPts val="0"/>
                        </a:spcAft>
                      </a:pPr>
                      <a:r>
                        <a:rPr lang="ja-JP" sz="950">
                          <a:effectLst/>
                        </a:rPr>
                        <a:t>加工食品（たばこを除く）</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L="292100">
                        <a:spcBef>
                          <a:spcPts val="580"/>
                        </a:spcBef>
                        <a:spcAft>
                          <a:spcPts val="0"/>
                        </a:spcAft>
                      </a:pPr>
                      <a:r>
                        <a:rPr lang="ja-JP" sz="950">
                          <a:effectLst/>
                        </a:rPr>
                        <a:t>たばこ</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L="292100">
                        <a:spcBef>
                          <a:spcPts val="580"/>
                        </a:spcBef>
                        <a:spcAft>
                          <a:spcPts val="0"/>
                        </a:spcAft>
                      </a:pPr>
                      <a:r>
                        <a:rPr lang="ja-JP" sz="950">
                          <a:effectLst/>
                        </a:rPr>
                        <a:t>非食品</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331333000"/>
                  </a:ext>
                </a:extLst>
              </a:tr>
              <a:tr h="343356">
                <a:tc>
                  <a:txBody>
                    <a:bodyPr/>
                    <a:lstStyle/>
                    <a:p>
                      <a:pPr marL="37465" marR="27940" algn="ctr">
                        <a:lnSpc>
                          <a:spcPts val="1195"/>
                        </a:lnSpc>
                        <a:spcAft>
                          <a:spcPts val="0"/>
                        </a:spcAft>
                      </a:pPr>
                      <a:r>
                        <a:rPr lang="ja-JP" sz="1100">
                          <a:effectLst/>
                        </a:rPr>
                        <a:t>2004年</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7145" algn="r">
                        <a:lnSpc>
                          <a:spcPts val="1195"/>
                        </a:lnSpc>
                      </a:pPr>
                      <a:r>
                        <a:rPr lang="ja-JP" sz="1100">
                          <a:effectLst/>
                        </a:rPr>
                        <a:t>23.5%</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195"/>
                        </a:lnSpc>
                      </a:pPr>
                      <a:r>
                        <a:rPr lang="ja-JP" sz="1100">
                          <a:effectLst/>
                        </a:rPr>
                        <a:t>10.8%</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195"/>
                        </a:lnSpc>
                      </a:pPr>
                      <a:r>
                        <a:rPr lang="ja-JP" sz="1100">
                          <a:effectLst/>
                        </a:rPr>
                        <a:t>34.0%</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195"/>
                        </a:lnSpc>
                      </a:pPr>
                      <a:r>
                        <a:rPr lang="ja-JP" sz="1100">
                          <a:effectLst/>
                        </a:rPr>
                        <a:t>14.5%</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195"/>
                        </a:lnSpc>
                      </a:pPr>
                      <a:r>
                        <a:rPr lang="ja-JP" sz="1100">
                          <a:effectLst/>
                        </a:rPr>
                        <a:t>17.2%</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3975309945"/>
                  </a:ext>
                </a:extLst>
              </a:tr>
              <a:tr h="367311">
                <a:tc>
                  <a:txBody>
                    <a:bodyPr/>
                    <a:lstStyle/>
                    <a:p>
                      <a:pPr marL="37465" marR="27940" algn="ctr">
                        <a:lnSpc>
                          <a:spcPts val="1285"/>
                        </a:lnSpc>
                        <a:spcAft>
                          <a:spcPts val="0"/>
                        </a:spcAft>
                      </a:pPr>
                      <a:r>
                        <a:rPr lang="ja-JP" sz="1100">
                          <a:effectLst/>
                        </a:rPr>
                        <a:t>2005年</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7145" algn="r">
                        <a:lnSpc>
                          <a:spcPts val="1215"/>
                        </a:lnSpc>
                        <a:spcBef>
                          <a:spcPts val="65"/>
                        </a:spcBef>
                        <a:spcAft>
                          <a:spcPts val="0"/>
                        </a:spcAft>
                      </a:pPr>
                      <a:r>
                        <a:rPr lang="ja-JP" sz="1100">
                          <a:effectLst/>
                        </a:rPr>
                        <a:t>22.4%</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15"/>
                        </a:lnSpc>
                        <a:spcBef>
                          <a:spcPts val="65"/>
                        </a:spcBef>
                        <a:spcAft>
                          <a:spcPts val="0"/>
                        </a:spcAft>
                      </a:pPr>
                      <a:r>
                        <a:rPr lang="ja-JP" sz="1100">
                          <a:effectLst/>
                        </a:rPr>
                        <a:t>11.1%</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15"/>
                        </a:lnSpc>
                        <a:spcBef>
                          <a:spcPts val="65"/>
                        </a:spcBef>
                        <a:spcAft>
                          <a:spcPts val="0"/>
                        </a:spcAft>
                      </a:pPr>
                      <a:r>
                        <a:rPr lang="ja-JP" sz="1100">
                          <a:effectLst/>
                        </a:rPr>
                        <a:t>34.4%</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15"/>
                        </a:lnSpc>
                        <a:spcBef>
                          <a:spcPts val="65"/>
                        </a:spcBef>
                        <a:spcAft>
                          <a:spcPts val="0"/>
                        </a:spcAft>
                      </a:pPr>
                      <a:r>
                        <a:rPr lang="ja-JP" sz="1100">
                          <a:effectLst/>
                        </a:rPr>
                        <a:t>15.7%</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15"/>
                        </a:lnSpc>
                        <a:spcBef>
                          <a:spcPts val="65"/>
                        </a:spcBef>
                        <a:spcAft>
                          <a:spcPts val="0"/>
                        </a:spcAft>
                      </a:pPr>
                      <a:r>
                        <a:rPr lang="ja-JP" sz="1100">
                          <a:effectLst/>
                        </a:rPr>
                        <a:t>16.4%</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3521016771"/>
                  </a:ext>
                </a:extLst>
              </a:tr>
              <a:tr h="364650">
                <a:tc>
                  <a:txBody>
                    <a:bodyPr/>
                    <a:lstStyle/>
                    <a:p>
                      <a:pPr marL="37465" marR="27940" algn="ctr">
                        <a:lnSpc>
                          <a:spcPts val="1275"/>
                        </a:lnSpc>
                        <a:spcAft>
                          <a:spcPts val="0"/>
                        </a:spcAft>
                      </a:pPr>
                      <a:r>
                        <a:rPr lang="ja-JP" sz="1100">
                          <a:effectLst/>
                        </a:rPr>
                        <a:t>2006年</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7145" algn="r">
                        <a:lnSpc>
                          <a:spcPts val="1205"/>
                        </a:lnSpc>
                        <a:spcBef>
                          <a:spcPts val="65"/>
                        </a:spcBef>
                        <a:spcAft>
                          <a:spcPts val="0"/>
                        </a:spcAft>
                      </a:pPr>
                      <a:r>
                        <a:rPr lang="ja-JP" sz="1100">
                          <a:effectLst/>
                        </a:rPr>
                        <a:t>22.9%</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05"/>
                        </a:lnSpc>
                        <a:spcBef>
                          <a:spcPts val="65"/>
                        </a:spcBef>
                        <a:spcAft>
                          <a:spcPts val="0"/>
                        </a:spcAft>
                      </a:pPr>
                      <a:r>
                        <a:rPr lang="ja-JP" sz="1100">
                          <a:effectLst/>
                        </a:rPr>
                        <a:t>11.1%</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05"/>
                        </a:lnSpc>
                        <a:spcBef>
                          <a:spcPts val="65"/>
                        </a:spcBef>
                        <a:spcAft>
                          <a:spcPts val="0"/>
                        </a:spcAft>
                      </a:pPr>
                      <a:r>
                        <a:rPr lang="ja-JP" sz="1100">
                          <a:effectLst/>
                        </a:rPr>
                        <a:t>33.8%</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05"/>
                        </a:lnSpc>
                        <a:spcBef>
                          <a:spcPts val="65"/>
                        </a:spcBef>
                        <a:spcAft>
                          <a:spcPts val="0"/>
                        </a:spcAft>
                      </a:pPr>
                      <a:r>
                        <a:rPr lang="ja-JP" sz="1100">
                          <a:effectLst/>
                        </a:rPr>
                        <a:t>16.3%</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05"/>
                        </a:lnSpc>
                        <a:spcBef>
                          <a:spcPts val="65"/>
                        </a:spcBef>
                        <a:spcAft>
                          <a:spcPts val="0"/>
                        </a:spcAft>
                      </a:pPr>
                      <a:r>
                        <a:rPr lang="ja-JP" sz="1100">
                          <a:effectLst/>
                        </a:rPr>
                        <a:t>15.9%</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85822686"/>
                  </a:ext>
                </a:extLst>
              </a:tr>
              <a:tr h="360658">
                <a:tc>
                  <a:txBody>
                    <a:bodyPr/>
                    <a:lstStyle/>
                    <a:p>
                      <a:pPr marL="37465" marR="27940" algn="ctr">
                        <a:lnSpc>
                          <a:spcPts val="1260"/>
                        </a:lnSpc>
                        <a:spcAft>
                          <a:spcPts val="0"/>
                        </a:spcAft>
                      </a:pPr>
                      <a:r>
                        <a:rPr lang="ja-JP" sz="1100">
                          <a:effectLst/>
                        </a:rPr>
                        <a:t>2007年</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7145" algn="r">
                        <a:lnSpc>
                          <a:spcPts val="1205"/>
                        </a:lnSpc>
                        <a:spcBef>
                          <a:spcPts val="50"/>
                        </a:spcBef>
                        <a:spcAft>
                          <a:spcPts val="0"/>
                        </a:spcAft>
                      </a:pPr>
                      <a:r>
                        <a:rPr lang="ja-JP" sz="1100">
                          <a:effectLst/>
                        </a:rPr>
                        <a:t>23.4%</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05"/>
                        </a:lnSpc>
                        <a:spcBef>
                          <a:spcPts val="50"/>
                        </a:spcBef>
                        <a:spcAft>
                          <a:spcPts val="0"/>
                        </a:spcAft>
                      </a:pPr>
                      <a:r>
                        <a:rPr lang="ja-JP" sz="1100">
                          <a:effectLst/>
                        </a:rPr>
                        <a:t>11.2%</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05"/>
                        </a:lnSpc>
                        <a:spcBef>
                          <a:spcPts val="50"/>
                        </a:spcBef>
                        <a:spcAft>
                          <a:spcPts val="0"/>
                        </a:spcAft>
                      </a:pPr>
                      <a:r>
                        <a:rPr lang="ja-JP" sz="1100">
                          <a:effectLst/>
                        </a:rPr>
                        <a:t>33.7%</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05"/>
                        </a:lnSpc>
                        <a:spcBef>
                          <a:spcPts val="50"/>
                        </a:spcBef>
                        <a:spcAft>
                          <a:spcPts val="0"/>
                        </a:spcAft>
                      </a:pPr>
                      <a:r>
                        <a:rPr lang="ja-JP" sz="1100">
                          <a:effectLst/>
                        </a:rPr>
                        <a:t>17.2%</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05"/>
                        </a:lnSpc>
                        <a:spcBef>
                          <a:spcPts val="50"/>
                        </a:spcBef>
                        <a:spcAft>
                          <a:spcPts val="0"/>
                        </a:spcAft>
                      </a:pPr>
                      <a:r>
                        <a:rPr lang="ja-JP" sz="1100">
                          <a:effectLst/>
                        </a:rPr>
                        <a:t>14.5%</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3407335240"/>
                  </a:ext>
                </a:extLst>
              </a:tr>
              <a:tr h="360658">
                <a:tc>
                  <a:txBody>
                    <a:bodyPr/>
                    <a:lstStyle/>
                    <a:p>
                      <a:pPr marL="37465" marR="27940" algn="ctr">
                        <a:lnSpc>
                          <a:spcPts val="1260"/>
                        </a:lnSpc>
                        <a:spcAft>
                          <a:spcPts val="0"/>
                        </a:spcAft>
                      </a:pPr>
                      <a:r>
                        <a:rPr lang="ja-JP" sz="1100">
                          <a:effectLst/>
                        </a:rPr>
                        <a:t>2008年</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7145" algn="r">
                        <a:lnSpc>
                          <a:spcPts val="1205"/>
                        </a:lnSpc>
                        <a:spcBef>
                          <a:spcPts val="50"/>
                        </a:spcBef>
                        <a:spcAft>
                          <a:spcPts val="0"/>
                        </a:spcAft>
                      </a:pPr>
                      <a:r>
                        <a:rPr lang="ja-JP" sz="1100">
                          <a:effectLst/>
                        </a:rPr>
                        <a:t>23.1%</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05"/>
                        </a:lnSpc>
                        <a:spcBef>
                          <a:spcPts val="50"/>
                        </a:spcBef>
                        <a:spcAft>
                          <a:spcPts val="0"/>
                        </a:spcAft>
                      </a:pPr>
                      <a:r>
                        <a:rPr lang="ja-JP" sz="1100">
                          <a:effectLst/>
                        </a:rPr>
                        <a:t>11.5%</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05"/>
                        </a:lnSpc>
                        <a:spcBef>
                          <a:spcPts val="50"/>
                        </a:spcBef>
                        <a:spcAft>
                          <a:spcPts val="0"/>
                        </a:spcAft>
                      </a:pPr>
                      <a:r>
                        <a:rPr lang="ja-JP" sz="1100">
                          <a:effectLst/>
                        </a:rPr>
                        <a:t>33.8%</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05"/>
                        </a:lnSpc>
                        <a:spcBef>
                          <a:spcPts val="50"/>
                        </a:spcBef>
                        <a:spcAft>
                          <a:spcPts val="0"/>
                        </a:spcAft>
                      </a:pPr>
                      <a:r>
                        <a:rPr lang="ja-JP" sz="1100">
                          <a:effectLst/>
                        </a:rPr>
                        <a:t>17.6%</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05"/>
                        </a:lnSpc>
                        <a:spcBef>
                          <a:spcPts val="50"/>
                        </a:spcBef>
                        <a:spcAft>
                          <a:spcPts val="0"/>
                        </a:spcAft>
                      </a:pPr>
                      <a:r>
                        <a:rPr lang="ja-JP" sz="1100">
                          <a:effectLst/>
                        </a:rPr>
                        <a:t>14.0%</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886320179"/>
                  </a:ext>
                </a:extLst>
              </a:tr>
              <a:tr h="364650">
                <a:tc>
                  <a:txBody>
                    <a:bodyPr/>
                    <a:lstStyle/>
                    <a:p>
                      <a:pPr marL="37465" marR="27940" algn="ctr">
                        <a:lnSpc>
                          <a:spcPts val="1275"/>
                        </a:lnSpc>
                        <a:spcAft>
                          <a:spcPts val="0"/>
                        </a:spcAft>
                      </a:pPr>
                      <a:r>
                        <a:rPr lang="ja-JP" sz="1100">
                          <a:effectLst/>
                        </a:rPr>
                        <a:t>2009年</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7145" algn="r">
                        <a:lnSpc>
                          <a:spcPts val="1220"/>
                        </a:lnSpc>
                        <a:spcBef>
                          <a:spcPts val="50"/>
                        </a:spcBef>
                        <a:spcAft>
                          <a:spcPts val="0"/>
                        </a:spcAft>
                      </a:pPr>
                      <a:r>
                        <a:rPr lang="ja-JP" sz="1100">
                          <a:effectLst/>
                        </a:rPr>
                        <a:t>21.4%</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50"/>
                        </a:spcBef>
                        <a:spcAft>
                          <a:spcPts val="0"/>
                        </a:spcAft>
                      </a:pPr>
                      <a:r>
                        <a:rPr lang="ja-JP" sz="1100">
                          <a:effectLst/>
                        </a:rPr>
                        <a:t>11.9%</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50"/>
                        </a:spcBef>
                        <a:spcAft>
                          <a:spcPts val="0"/>
                        </a:spcAft>
                      </a:pPr>
                      <a:r>
                        <a:rPr lang="ja-JP" sz="1100">
                          <a:effectLst/>
                        </a:rPr>
                        <a:t>32.2%</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50"/>
                        </a:spcBef>
                        <a:spcAft>
                          <a:spcPts val="0"/>
                        </a:spcAft>
                      </a:pPr>
                      <a:r>
                        <a:rPr lang="ja-JP" sz="1100">
                          <a:effectLst/>
                        </a:rPr>
                        <a:t>22.0%</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50"/>
                        </a:spcBef>
                        <a:spcAft>
                          <a:spcPts val="0"/>
                        </a:spcAft>
                      </a:pPr>
                      <a:r>
                        <a:rPr lang="ja-JP" sz="1100">
                          <a:effectLst/>
                        </a:rPr>
                        <a:t>12.5%</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3928760648"/>
                  </a:ext>
                </a:extLst>
              </a:tr>
              <a:tr h="367311">
                <a:tc>
                  <a:txBody>
                    <a:bodyPr/>
                    <a:lstStyle/>
                    <a:p>
                      <a:pPr marL="37465" marR="27940" algn="ctr">
                        <a:lnSpc>
                          <a:spcPts val="1285"/>
                        </a:lnSpc>
                        <a:spcAft>
                          <a:spcPts val="0"/>
                        </a:spcAft>
                      </a:pPr>
                      <a:r>
                        <a:rPr lang="ja-JP" sz="1100">
                          <a:effectLst/>
                        </a:rPr>
                        <a:t>2010年</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7145" algn="r">
                        <a:lnSpc>
                          <a:spcPts val="1220"/>
                        </a:lnSpc>
                        <a:spcBef>
                          <a:spcPts val="65"/>
                        </a:spcBef>
                        <a:spcAft>
                          <a:spcPts val="0"/>
                        </a:spcAft>
                      </a:pPr>
                      <a:r>
                        <a:rPr lang="ja-JP" sz="1100">
                          <a:effectLst/>
                        </a:rPr>
                        <a:t>19.5%</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14.3%</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32.7%</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21.5%</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12.0%</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2418598116"/>
                  </a:ext>
                </a:extLst>
              </a:tr>
              <a:tr h="367311">
                <a:tc>
                  <a:txBody>
                    <a:bodyPr/>
                    <a:lstStyle/>
                    <a:p>
                      <a:pPr marL="37465" marR="27940" algn="ctr">
                        <a:lnSpc>
                          <a:spcPts val="1285"/>
                        </a:lnSpc>
                        <a:spcAft>
                          <a:spcPts val="0"/>
                        </a:spcAft>
                      </a:pPr>
                      <a:r>
                        <a:rPr lang="ja-JP" sz="1100">
                          <a:effectLst/>
                        </a:rPr>
                        <a:t>2011年</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7145" algn="r">
                        <a:lnSpc>
                          <a:spcPts val="1220"/>
                        </a:lnSpc>
                        <a:spcBef>
                          <a:spcPts val="65"/>
                        </a:spcBef>
                        <a:spcAft>
                          <a:spcPts val="0"/>
                        </a:spcAft>
                      </a:pPr>
                      <a:r>
                        <a:rPr lang="ja-JP" sz="1100">
                          <a:effectLst/>
                        </a:rPr>
                        <a:t>19.1%</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15.7%</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30.6%</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22.7%</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11.9%</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513498024"/>
                  </a:ext>
                </a:extLst>
              </a:tr>
              <a:tr h="367311">
                <a:tc>
                  <a:txBody>
                    <a:bodyPr/>
                    <a:lstStyle/>
                    <a:p>
                      <a:pPr marL="37465" marR="27940" algn="ctr">
                        <a:lnSpc>
                          <a:spcPts val="1285"/>
                        </a:lnSpc>
                        <a:spcAft>
                          <a:spcPts val="0"/>
                        </a:spcAft>
                      </a:pPr>
                      <a:r>
                        <a:rPr lang="ja-JP" sz="1100">
                          <a:effectLst/>
                        </a:rPr>
                        <a:t>2012年</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7145" algn="r">
                        <a:lnSpc>
                          <a:spcPts val="1220"/>
                        </a:lnSpc>
                        <a:spcBef>
                          <a:spcPts val="65"/>
                        </a:spcBef>
                        <a:spcAft>
                          <a:spcPts val="0"/>
                        </a:spcAft>
                      </a:pPr>
                      <a:r>
                        <a:rPr lang="ja-JP" sz="1100">
                          <a:effectLst/>
                        </a:rPr>
                        <a:t>18.9%</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14.4%</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30.2%</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25.8%</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10.7%</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1373452973"/>
                  </a:ext>
                </a:extLst>
              </a:tr>
              <a:tr h="367311">
                <a:tc>
                  <a:txBody>
                    <a:bodyPr/>
                    <a:lstStyle/>
                    <a:p>
                      <a:pPr marL="37465" marR="27940" algn="ctr">
                        <a:lnSpc>
                          <a:spcPts val="1285"/>
                        </a:lnSpc>
                        <a:spcAft>
                          <a:spcPts val="0"/>
                        </a:spcAft>
                      </a:pPr>
                      <a:r>
                        <a:rPr lang="ja-JP" sz="1100">
                          <a:effectLst/>
                        </a:rPr>
                        <a:t>2013年</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7145" algn="r">
                        <a:lnSpc>
                          <a:spcPts val="1220"/>
                        </a:lnSpc>
                        <a:spcBef>
                          <a:spcPts val="65"/>
                        </a:spcBef>
                        <a:spcAft>
                          <a:spcPts val="0"/>
                        </a:spcAft>
                      </a:pPr>
                      <a:r>
                        <a:rPr lang="ja-JP" sz="1100">
                          <a:effectLst/>
                        </a:rPr>
                        <a:t>19.6%</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14.3%</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29.7%</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26.1%</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10.3%</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1024606258"/>
                  </a:ext>
                </a:extLst>
              </a:tr>
              <a:tr h="367311">
                <a:tc>
                  <a:txBody>
                    <a:bodyPr/>
                    <a:lstStyle/>
                    <a:p>
                      <a:pPr marL="37465" marR="27940" algn="ctr">
                        <a:lnSpc>
                          <a:spcPts val="1285"/>
                        </a:lnSpc>
                        <a:spcAft>
                          <a:spcPts val="0"/>
                        </a:spcAft>
                      </a:pPr>
                      <a:r>
                        <a:rPr lang="ja-JP" sz="1100">
                          <a:effectLst/>
                        </a:rPr>
                        <a:t>2014年</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7145" algn="r">
                        <a:lnSpc>
                          <a:spcPts val="1220"/>
                        </a:lnSpc>
                        <a:spcBef>
                          <a:spcPts val="65"/>
                        </a:spcBef>
                        <a:spcAft>
                          <a:spcPts val="0"/>
                        </a:spcAft>
                      </a:pPr>
                      <a:r>
                        <a:rPr lang="ja-JP" sz="1100">
                          <a:effectLst/>
                        </a:rPr>
                        <a:t>21.1%</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14.2%</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31.0%</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23.7%</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9.9%</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3986274165"/>
                  </a:ext>
                </a:extLst>
              </a:tr>
              <a:tr h="367311">
                <a:tc>
                  <a:txBody>
                    <a:bodyPr/>
                    <a:lstStyle/>
                    <a:p>
                      <a:pPr marL="37465" marR="27940" algn="ctr">
                        <a:lnSpc>
                          <a:spcPts val="1285"/>
                        </a:lnSpc>
                        <a:spcAft>
                          <a:spcPts val="0"/>
                        </a:spcAft>
                      </a:pPr>
                      <a:r>
                        <a:rPr lang="ja-JP" sz="1100">
                          <a:effectLst/>
                        </a:rPr>
                        <a:t>2015年</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7145" algn="r">
                        <a:lnSpc>
                          <a:spcPts val="1220"/>
                        </a:lnSpc>
                        <a:spcBef>
                          <a:spcPts val="65"/>
                        </a:spcBef>
                        <a:spcAft>
                          <a:spcPts val="0"/>
                        </a:spcAft>
                      </a:pPr>
                      <a:r>
                        <a:rPr lang="ja-JP" sz="1100">
                          <a:effectLst/>
                        </a:rPr>
                        <a:t>22.2%</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14.4%</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28.5%</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25.0%</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9.9%</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2479603723"/>
                  </a:ext>
                </a:extLst>
              </a:tr>
              <a:tr h="367311">
                <a:tc>
                  <a:txBody>
                    <a:bodyPr/>
                    <a:lstStyle/>
                    <a:p>
                      <a:pPr marL="37465" marR="27940" algn="ctr">
                        <a:lnSpc>
                          <a:spcPts val="1285"/>
                        </a:lnSpc>
                        <a:spcAft>
                          <a:spcPts val="0"/>
                        </a:spcAft>
                      </a:pPr>
                      <a:r>
                        <a:rPr lang="ja-JP" sz="1100">
                          <a:effectLst/>
                        </a:rPr>
                        <a:t>2016年</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7145" algn="r">
                        <a:lnSpc>
                          <a:spcPts val="1220"/>
                        </a:lnSpc>
                        <a:spcBef>
                          <a:spcPts val="65"/>
                        </a:spcBef>
                        <a:spcAft>
                          <a:spcPts val="0"/>
                        </a:spcAft>
                      </a:pPr>
                      <a:r>
                        <a:rPr lang="ja-JP" sz="1100">
                          <a:effectLst/>
                        </a:rPr>
                        <a:t>23.6%</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14.1%</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28.4%</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a:effectLst/>
                        </a:rPr>
                        <a:t>24.3%</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16510" algn="r">
                        <a:lnSpc>
                          <a:spcPts val="1220"/>
                        </a:lnSpc>
                        <a:spcBef>
                          <a:spcPts val="65"/>
                        </a:spcBef>
                        <a:spcAft>
                          <a:spcPts val="0"/>
                        </a:spcAft>
                      </a:pPr>
                      <a:r>
                        <a:rPr lang="ja-JP" sz="1100" dirty="0">
                          <a:effectLst/>
                        </a:rPr>
                        <a:t>9.5%</a:t>
                      </a:r>
                      <a:endParaRPr lang="ja-JP" sz="1100" dirty="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2196066713"/>
                  </a:ext>
                </a:extLst>
              </a:tr>
            </a:tbl>
          </a:graphicData>
        </a:graphic>
      </p:graphicFrame>
      <p:sp>
        <p:nvSpPr>
          <p:cNvPr id="5" name="吹き出し: 角を丸めた四角形 4">
            <a:extLst>
              <a:ext uri="{FF2B5EF4-FFF2-40B4-BE49-F238E27FC236}">
                <a16:creationId xmlns:a16="http://schemas.microsoft.com/office/drawing/2014/main" id="{974CE7B9-68B4-4A31-9AB0-641A4F1D7FFE}"/>
              </a:ext>
            </a:extLst>
          </p:cNvPr>
          <p:cNvSpPr/>
          <p:nvPr/>
        </p:nvSpPr>
        <p:spPr>
          <a:xfrm>
            <a:off x="10386594" y="187964"/>
            <a:ext cx="1211402" cy="531076"/>
          </a:xfrm>
          <a:prstGeom prst="wedgeRoundRectCallout">
            <a:avLst>
              <a:gd name="adj1" fmla="val -31365"/>
              <a:gd name="adj2" fmla="val 86525"/>
              <a:gd name="adj3" fmla="val 16667"/>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更新待ち</a:t>
            </a:r>
          </a:p>
        </p:txBody>
      </p:sp>
    </p:spTree>
    <p:extLst>
      <p:ext uri="{BB962C8B-B14F-4D97-AF65-F5344CB8AC3E}">
        <p14:creationId xmlns:p14="http://schemas.microsoft.com/office/powerpoint/2010/main" val="2127616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F13AA9-3EC4-48E4-A973-160F61114FA9}"/>
              </a:ext>
            </a:extLst>
          </p:cNvPr>
          <p:cNvSpPr>
            <a:spLocks noGrp="1"/>
          </p:cNvSpPr>
          <p:nvPr>
            <p:ph type="title"/>
          </p:nvPr>
        </p:nvSpPr>
        <p:spPr/>
        <p:txBody>
          <a:bodyPr/>
          <a:lstStyle/>
          <a:p>
            <a:r>
              <a:rPr kumimoji="1" lang="en-US" altLang="ja-JP" dirty="0"/>
              <a:t>CVS </a:t>
            </a:r>
            <a:r>
              <a:rPr kumimoji="1" lang="ja-JP" altLang="en-US" dirty="0"/>
              <a:t>の客層構成の変化</a:t>
            </a:r>
          </a:p>
        </p:txBody>
      </p:sp>
      <p:sp>
        <p:nvSpPr>
          <p:cNvPr id="3" name="スライド番号プレースホルダー 2">
            <a:extLst>
              <a:ext uri="{FF2B5EF4-FFF2-40B4-BE49-F238E27FC236}">
                <a16:creationId xmlns:a16="http://schemas.microsoft.com/office/drawing/2014/main" id="{2450B3A9-3CE4-4370-B896-0970B03C6B90}"/>
              </a:ext>
            </a:extLst>
          </p:cNvPr>
          <p:cNvSpPr>
            <a:spLocks noGrp="1"/>
          </p:cNvSpPr>
          <p:nvPr>
            <p:ph type="sldNum" sz="quarter" idx="7"/>
          </p:nvPr>
        </p:nvSpPr>
        <p:spPr/>
        <p:txBody>
          <a:bodyPr/>
          <a:lstStyle/>
          <a:p>
            <a:r>
              <a:rPr lang="zh-CN" altLang="en-US"/>
              <a:t>第</a:t>
            </a:r>
            <a:fld id="{013907DE-7433-469B-952A-942E92E3B273}" type="slidenum">
              <a:rPr lang="en-US" altLang="zh-CN" smtClean="0"/>
              <a:pPr/>
              <a:t>12</a:t>
            </a:fld>
            <a:r>
              <a:rPr lang="zh-CN" altLang="en-US"/>
              <a:t>页</a:t>
            </a:r>
            <a:endParaRPr lang="zh-CN"/>
          </a:p>
        </p:txBody>
      </p:sp>
      <p:graphicFrame>
        <p:nvGraphicFramePr>
          <p:cNvPr id="4" name="表 3">
            <a:extLst>
              <a:ext uri="{FF2B5EF4-FFF2-40B4-BE49-F238E27FC236}">
                <a16:creationId xmlns:a16="http://schemas.microsoft.com/office/drawing/2014/main" id="{73C251D3-16AB-41B6-8763-ADDE67511118}"/>
              </a:ext>
            </a:extLst>
          </p:cNvPr>
          <p:cNvGraphicFramePr>
            <a:graphicFrameLocks noGrp="1"/>
          </p:cNvGraphicFramePr>
          <p:nvPr>
            <p:extLst>
              <p:ext uri="{D42A27DB-BD31-4B8C-83A1-F6EECF244321}">
                <p14:modId xmlns:p14="http://schemas.microsoft.com/office/powerpoint/2010/main" val="2749047465"/>
              </p:ext>
            </p:extLst>
          </p:nvPr>
        </p:nvGraphicFramePr>
        <p:xfrm>
          <a:off x="617398" y="1066800"/>
          <a:ext cx="10812600" cy="4876800"/>
        </p:xfrm>
        <a:graphic>
          <a:graphicData uri="http://schemas.openxmlformats.org/drawingml/2006/table">
            <a:tbl>
              <a:tblPr firstRow="1" firstCol="1" lastRow="1" lastCol="1" bandRow="1" bandCol="1">
                <a:tableStyleId>{FABFCF23-3B69-468F-B69F-88F6DE6A72F2}</a:tableStyleId>
              </a:tblPr>
              <a:tblGrid>
                <a:gridCol w="1802100">
                  <a:extLst>
                    <a:ext uri="{9D8B030D-6E8A-4147-A177-3AD203B41FA5}">
                      <a16:colId xmlns:a16="http://schemas.microsoft.com/office/drawing/2014/main" val="1025399537"/>
                    </a:ext>
                  </a:extLst>
                </a:gridCol>
                <a:gridCol w="1802100">
                  <a:extLst>
                    <a:ext uri="{9D8B030D-6E8A-4147-A177-3AD203B41FA5}">
                      <a16:colId xmlns:a16="http://schemas.microsoft.com/office/drawing/2014/main" val="4135842491"/>
                    </a:ext>
                  </a:extLst>
                </a:gridCol>
                <a:gridCol w="1802100">
                  <a:extLst>
                    <a:ext uri="{9D8B030D-6E8A-4147-A177-3AD203B41FA5}">
                      <a16:colId xmlns:a16="http://schemas.microsoft.com/office/drawing/2014/main" val="3061428779"/>
                    </a:ext>
                  </a:extLst>
                </a:gridCol>
                <a:gridCol w="1802100">
                  <a:extLst>
                    <a:ext uri="{9D8B030D-6E8A-4147-A177-3AD203B41FA5}">
                      <a16:colId xmlns:a16="http://schemas.microsoft.com/office/drawing/2014/main" val="2774276984"/>
                    </a:ext>
                  </a:extLst>
                </a:gridCol>
                <a:gridCol w="1802100">
                  <a:extLst>
                    <a:ext uri="{9D8B030D-6E8A-4147-A177-3AD203B41FA5}">
                      <a16:colId xmlns:a16="http://schemas.microsoft.com/office/drawing/2014/main" val="2821851014"/>
                    </a:ext>
                  </a:extLst>
                </a:gridCol>
                <a:gridCol w="1802100">
                  <a:extLst>
                    <a:ext uri="{9D8B030D-6E8A-4147-A177-3AD203B41FA5}">
                      <a16:colId xmlns:a16="http://schemas.microsoft.com/office/drawing/2014/main" val="2848284134"/>
                    </a:ext>
                  </a:extLst>
                </a:gridCol>
              </a:tblGrid>
              <a:tr h="535258">
                <a:tc>
                  <a:txBody>
                    <a:bodyPr/>
                    <a:lstStyle/>
                    <a:p>
                      <a:r>
                        <a:rPr lang="ja-JP" sz="1000">
                          <a:effectLst/>
                        </a:rPr>
                        <a:t> </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L="109220">
                        <a:lnSpc>
                          <a:spcPts val="1285"/>
                        </a:lnSpc>
                        <a:spcBef>
                          <a:spcPts val="10"/>
                        </a:spcBef>
                        <a:spcAft>
                          <a:spcPts val="0"/>
                        </a:spcAft>
                      </a:pPr>
                      <a:r>
                        <a:rPr lang="ja-JP" sz="1100">
                          <a:effectLst/>
                        </a:rPr>
                        <a:t>20歳未満</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L="117475">
                        <a:lnSpc>
                          <a:spcPts val="1285"/>
                        </a:lnSpc>
                        <a:spcBef>
                          <a:spcPts val="10"/>
                        </a:spcBef>
                        <a:spcAft>
                          <a:spcPts val="0"/>
                        </a:spcAft>
                      </a:pPr>
                      <a:r>
                        <a:rPr lang="ja-JP" sz="1100">
                          <a:effectLst/>
                        </a:rPr>
                        <a:t>20～29歳</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L="117475">
                        <a:lnSpc>
                          <a:spcPts val="1285"/>
                        </a:lnSpc>
                        <a:spcBef>
                          <a:spcPts val="10"/>
                        </a:spcBef>
                        <a:spcAft>
                          <a:spcPts val="0"/>
                        </a:spcAft>
                      </a:pPr>
                      <a:r>
                        <a:rPr lang="ja-JP" sz="1100">
                          <a:effectLst/>
                        </a:rPr>
                        <a:t>30～39歳</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L="117475">
                        <a:lnSpc>
                          <a:spcPts val="1285"/>
                        </a:lnSpc>
                        <a:spcBef>
                          <a:spcPts val="10"/>
                        </a:spcBef>
                        <a:spcAft>
                          <a:spcPts val="0"/>
                        </a:spcAft>
                      </a:pPr>
                      <a:r>
                        <a:rPr lang="ja-JP" sz="1100">
                          <a:effectLst/>
                        </a:rPr>
                        <a:t>40～49歳</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L="108585">
                        <a:lnSpc>
                          <a:spcPts val="1285"/>
                        </a:lnSpc>
                        <a:spcBef>
                          <a:spcPts val="10"/>
                        </a:spcBef>
                        <a:spcAft>
                          <a:spcPts val="0"/>
                        </a:spcAft>
                      </a:pPr>
                      <a:r>
                        <a:rPr lang="ja-JP" sz="1100">
                          <a:effectLst/>
                        </a:rPr>
                        <a:t>50歳以上</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3668476290"/>
                  </a:ext>
                </a:extLst>
              </a:tr>
              <a:tr h="537177">
                <a:tc>
                  <a:txBody>
                    <a:bodyPr/>
                    <a:lstStyle/>
                    <a:p>
                      <a:pPr marL="118745">
                        <a:lnSpc>
                          <a:spcPts val="1290"/>
                        </a:lnSpc>
                        <a:spcBef>
                          <a:spcPts val="10"/>
                        </a:spcBef>
                        <a:spcAft>
                          <a:spcPts val="0"/>
                        </a:spcAft>
                      </a:pPr>
                      <a:r>
                        <a:rPr lang="ja-JP" sz="1100">
                          <a:effectLst/>
                        </a:rPr>
                        <a:t>1989年度</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955" algn="r">
                        <a:lnSpc>
                          <a:spcPts val="1215"/>
                        </a:lnSpc>
                        <a:spcBef>
                          <a:spcPts val="85"/>
                        </a:spcBef>
                        <a:spcAft>
                          <a:spcPts val="0"/>
                        </a:spcAft>
                      </a:pPr>
                      <a:r>
                        <a:rPr lang="ja-JP" sz="1100">
                          <a:effectLst/>
                        </a:rPr>
                        <a:t>27%</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955" algn="r">
                        <a:lnSpc>
                          <a:spcPts val="1215"/>
                        </a:lnSpc>
                        <a:spcBef>
                          <a:spcPts val="85"/>
                        </a:spcBef>
                        <a:spcAft>
                          <a:spcPts val="0"/>
                        </a:spcAft>
                      </a:pPr>
                      <a:r>
                        <a:rPr lang="ja-JP" sz="1100">
                          <a:effectLst/>
                        </a:rPr>
                        <a:t>35%</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15"/>
                        </a:lnSpc>
                        <a:spcBef>
                          <a:spcPts val="85"/>
                        </a:spcBef>
                        <a:spcAft>
                          <a:spcPts val="0"/>
                        </a:spcAft>
                      </a:pPr>
                      <a:r>
                        <a:rPr lang="ja-JP" sz="1100">
                          <a:effectLst/>
                        </a:rPr>
                        <a:t>18%</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15"/>
                        </a:lnSpc>
                        <a:spcBef>
                          <a:spcPts val="85"/>
                        </a:spcBef>
                        <a:spcAft>
                          <a:spcPts val="0"/>
                        </a:spcAft>
                      </a:pPr>
                      <a:r>
                        <a:rPr lang="ja-JP" sz="1100">
                          <a:effectLst/>
                        </a:rPr>
                        <a:t>11%</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15"/>
                        </a:lnSpc>
                        <a:spcBef>
                          <a:spcPts val="85"/>
                        </a:spcBef>
                        <a:spcAft>
                          <a:spcPts val="0"/>
                        </a:spcAft>
                      </a:pPr>
                      <a:r>
                        <a:rPr lang="ja-JP" sz="1100">
                          <a:effectLst/>
                        </a:rPr>
                        <a:t>9%</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3070629701"/>
                  </a:ext>
                </a:extLst>
              </a:tr>
              <a:tr h="541014">
                <a:tc>
                  <a:txBody>
                    <a:bodyPr/>
                    <a:lstStyle/>
                    <a:p>
                      <a:pPr marL="118745">
                        <a:lnSpc>
                          <a:spcPts val="1300"/>
                        </a:lnSpc>
                        <a:spcBef>
                          <a:spcPts val="10"/>
                        </a:spcBef>
                        <a:spcAft>
                          <a:spcPts val="0"/>
                        </a:spcAft>
                      </a:pPr>
                      <a:r>
                        <a:rPr lang="ja-JP" sz="1100" dirty="0">
                          <a:effectLst/>
                        </a:rPr>
                        <a:t>1994年度</a:t>
                      </a:r>
                      <a:endParaRPr lang="ja-JP" sz="1100" dirty="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955" algn="r">
                        <a:lnSpc>
                          <a:spcPts val="1225"/>
                        </a:lnSpc>
                        <a:spcBef>
                          <a:spcPts val="80"/>
                        </a:spcBef>
                        <a:spcAft>
                          <a:spcPts val="0"/>
                        </a:spcAft>
                      </a:pPr>
                      <a:r>
                        <a:rPr lang="ja-JP" sz="1100">
                          <a:effectLst/>
                        </a:rPr>
                        <a:t>20%</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955" algn="r">
                        <a:lnSpc>
                          <a:spcPts val="1225"/>
                        </a:lnSpc>
                        <a:spcBef>
                          <a:spcPts val="80"/>
                        </a:spcBef>
                        <a:spcAft>
                          <a:spcPts val="0"/>
                        </a:spcAft>
                      </a:pPr>
                      <a:r>
                        <a:rPr lang="ja-JP" sz="1100">
                          <a:effectLst/>
                        </a:rPr>
                        <a:t>36%</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25"/>
                        </a:lnSpc>
                        <a:spcBef>
                          <a:spcPts val="80"/>
                        </a:spcBef>
                        <a:spcAft>
                          <a:spcPts val="0"/>
                        </a:spcAft>
                      </a:pPr>
                      <a:r>
                        <a:rPr lang="ja-JP" sz="1100">
                          <a:effectLst/>
                        </a:rPr>
                        <a:t>18%</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25"/>
                        </a:lnSpc>
                        <a:spcBef>
                          <a:spcPts val="80"/>
                        </a:spcBef>
                        <a:spcAft>
                          <a:spcPts val="0"/>
                        </a:spcAft>
                      </a:pPr>
                      <a:r>
                        <a:rPr lang="ja-JP" sz="1100">
                          <a:effectLst/>
                        </a:rPr>
                        <a:t>13%</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25"/>
                        </a:lnSpc>
                        <a:spcBef>
                          <a:spcPts val="80"/>
                        </a:spcBef>
                        <a:spcAft>
                          <a:spcPts val="0"/>
                        </a:spcAft>
                      </a:pPr>
                      <a:r>
                        <a:rPr lang="ja-JP" sz="1100">
                          <a:effectLst/>
                        </a:rPr>
                        <a:t>13%</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4104697494"/>
                  </a:ext>
                </a:extLst>
              </a:tr>
              <a:tr h="544851">
                <a:tc>
                  <a:txBody>
                    <a:bodyPr/>
                    <a:lstStyle/>
                    <a:p>
                      <a:pPr marL="118745">
                        <a:lnSpc>
                          <a:spcPts val="1300"/>
                        </a:lnSpc>
                        <a:spcBef>
                          <a:spcPts val="25"/>
                        </a:spcBef>
                        <a:spcAft>
                          <a:spcPts val="0"/>
                        </a:spcAft>
                      </a:pPr>
                      <a:r>
                        <a:rPr lang="ja-JP" sz="1100">
                          <a:effectLst/>
                        </a:rPr>
                        <a:t>1999年度</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955" algn="r">
                        <a:lnSpc>
                          <a:spcPts val="1225"/>
                        </a:lnSpc>
                        <a:spcBef>
                          <a:spcPts val="95"/>
                        </a:spcBef>
                        <a:spcAft>
                          <a:spcPts val="0"/>
                        </a:spcAft>
                      </a:pPr>
                      <a:r>
                        <a:rPr lang="ja-JP" sz="1100">
                          <a:effectLst/>
                        </a:rPr>
                        <a:t>17%</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955" algn="r">
                        <a:lnSpc>
                          <a:spcPts val="1225"/>
                        </a:lnSpc>
                        <a:spcBef>
                          <a:spcPts val="95"/>
                        </a:spcBef>
                        <a:spcAft>
                          <a:spcPts val="0"/>
                        </a:spcAft>
                      </a:pPr>
                      <a:r>
                        <a:rPr lang="ja-JP" sz="1100">
                          <a:effectLst/>
                        </a:rPr>
                        <a:t>36%</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25"/>
                        </a:lnSpc>
                        <a:spcBef>
                          <a:spcPts val="95"/>
                        </a:spcBef>
                        <a:spcAft>
                          <a:spcPts val="0"/>
                        </a:spcAft>
                      </a:pPr>
                      <a:r>
                        <a:rPr lang="ja-JP" sz="1100">
                          <a:effectLst/>
                        </a:rPr>
                        <a:t>19%</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25"/>
                        </a:lnSpc>
                        <a:spcBef>
                          <a:spcPts val="95"/>
                        </a:spcBef>
                        <a:spcAft>
                          <a:spcPts val="0"/>
                        </a:spcAft>
                      </a:pPr>
                      <a:r>
                        <a:rPr lang="ja-JP" sz="1100">
                          <a:effectLst/>
                        </a:rPr>
                        <a:t>12%</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25"/>
                        </a:lnSpc>
                        <a:spcBef>
                          <a:spcPts val="95"/>
                        </a:spcBef>
                        <a:spcAft>
                          <a:spcPts val="0"/>
                        </a:spcAft>
                      </a:pPr>
                      <a:r>
                        <a:rPr lang="ja-JP" sz="1100">
                          <a:effectLst/>
                        </a:rPr>
                        <a:t>16%</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996856738"/>
                  </a:ext>
                </a:extLst>
              </a:tr>
              <a:tr h="546770">
                <a:tc>
                  <a:txBody>
                    <a:bodyPr/>
                    <a:lstStyle/>
                    <a:p>
                      <a:pPr marL="118745">
                        <a:lnSpc>
                          <a:spcPts val="1300"/>
                        </a:lnSpc>
                        <a:spcBef>
                          <a:spcPts val="25"/>
                        </a:spcBef>
                        <a:spcAft>
                          <a:spcPts val="0"/>
                        </a:spcAft>
                      </a:pPr>
                      <a:r>
                        <a:rPr lang="ja-JP" sz="1100">
                          <a:effectLst/>
                        </a:rPr>
                        <a:t>2004年度</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955" algn="r">
                        <a:lnSpc>
                          <a:spcPts val="1225"/>
                        </a:lnSpc>
                        <a:spcBef>
                          <a:spcPts val="95"/>
                        </a:spcBef>
                        <a:spcAft>
                          <a:spcPts val="0"/>
                        </a:spcAft>
                      </a:pPr>
                      <a:r>
                        <a:rPr lang="ja-JP" sz="1100">
                          <a:effectLst/>
                        </a:rPr>
                        <a:t>13%</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955" algn="r">
                        <a:lnSpc>
                          <a:spcPts val="1225"/>
                        </a:lnSpc>
                        <a:spcBef>
                          <a:spcPts val="95"/>
                        </a:spcBef>
                        <a:spcAft>
                          <a:spcPts val="0"/>
                        </a:spcAft>
                      </a:pPr>
                      <a:r>
                        <a:rPr lang="ja-JP" sz="1100">
                          <a:effectLst/>
                        </a:rPr>
                        <a:t>29%</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25"/>
                        </a:lnSpc>
                        <a:spcBef>
                          <a:spcPts val="95"/>
                        </a:spcBef>
                        <a:spcAft>
                          <a:spcPts val="0"/>
                        </a:spcAft>
                      </a:pPr>
                      <a:r>
                        <a:rPr lang="ja-JP" sz="1100">
                          <a:effectLst/>
                        </a:rPr>
                        <a:t>22%</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25"/>
                        </a:lnSpc>
                        <a:spcBef>
                          <a:spcPts val="95"/>
                        </a:spcBef>
                        <a:spcAft>
                          <a:spcPts val="0"/>
                        </a:spcAft>
                      </a:pPr>
                      <a:r>
                        <a:rPr lang="ja-JP" sz="1100">
                          <a:effectLst/>
                        </a:rPr>
                        <a:t>14%</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25"/>
                        </a:lnSpc>
                        <a:spcBef>
                          <a:spcPts val="95"/>
                        </a:spcBef>
                        <a:spcAft>
                          <a:spcPts val="0"/>
                        </a:spcAft>
                      </a:pPr>
                      <a:r>
                        <a:rPr lang="ja-JP" sz="1100">
                          <a:effectLst/>
                        </a:rPr>
                        <a:t>22%</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3868842041"/>
                  </a:ext>
                </a:extLst>
              </a:tr>
              <a:tr h="544851">
                <a:tc>
                  <a:txBody>
                    <a:bodyPr/>
                    <a:lstStyle/>
                    <a:p>
                      <a:pPr marL="118745">
                        <a:lnSpc>
                          <a:spcPts val="1300"/>
                        </a:lnSpc>
                        <a:spcBef>
                          <a:spcPts val="20"/>
                        </a:spcBef>
                        <a:spcAft>
                          <a:spcPts val="0"/>
                        </a:spcAft>
                      </a:pPr>
                      <a:r>
                        <a:rPr lang="ja-JP" sz="1100">
                          <a:effectLst/>
                        </a:rPr>
                        <a:t>2009年度</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955" algn="r">
                        <a:lnSpc>
                          <a:spcPts val="1225"/>
                        </a:lnSpc>
                        <a:spcBef>
                          <a:spcPts val="95"/>
                        </a:spcBef>
                        <a:spcAft>
                          <a:spcPts val="0"/>
                        </a:spcAft>
                      </a:pPr>
                      <a:r>
                        <a:rPr lang="ja-JP" sz="1100">
                          <a:effectLst/>
                        </a:rPr>
                        <a:t>10%</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955" algn="r">
                        <a:lnSpc>
                          <a:spcPts val="1225"/>
                        </a:lnSpc>
                        <a:spcBef>
                          <a:spcPts val="95"/>
                        </a:spcBef>
                        <a:spcAft>
                          <a:spcPts val="0"/>
                        </a:spcAft>
                      </a:pPr>
                      <a:r>
                        <a:rPr lang="ja-JP" sz="1100">
                          <a:effectLst/>
                        </a:rPr>
                        <a:t>22%</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25"/>
                        </a:lnSpc>
                        <a:spcBef>
                          <a:spcPts val="95"/>
                        </a:spcBef>
                        <a:spcAft>
                          <a:spcPts val="0"/>
                        </a:spcAft>
                      </a:pPr>
                      <a:r>
                        <a:rPr lang="ja-JP" sz="1100">
                          <a:effectLst/>
                        </a:rPr>
                        <a:t>23%</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25"/>
                        </a:lnSpc>
                        <a:spcBef>
                          <a:spcPts val="95"/>
                        </a:spcBef>
                        <a:spcAft>
                          <a:spcPts val="0"/>
                        </a:spcAft>
                      </a:pPr>
                      <a:r>
                        <a:rPr lang="ja-JP" sz="1100">
                          <a:effectLst/>
                        </a:rPr>
                        <a:t>17%</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25"/>
                        </a:lnSpc>
                        <a:spcBef>
                          <a:spcPts val="95"/>
                        </a:spcBef>
                        <a:spcAft>
                          <a:spcPts val="0"/>
                        </a:spcAft>
                      </a:pPr>
                      <a:r>
                        <a:rPr lang="ja-JP" sz="1100">
                          <a:effectLst/>
                        </a:rPr>
                        <a:t>28%</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2417546718"/>
                  </a:ext>
                </a:extLst>
              </a:tr>
              <a:tr h="544851">
                <a:tc>
                  <a:txBody>
                    <a:bodyPr/>
                    <a:lstStyle/>
                    <a:p>
                      <a:pPr marL="118745">
                        <a:lnSpc>
                          <a:spcPts val="1300"/>
                        </a:lnSpc>
                        <a:spcBef>
                          <a:spcPts val="20"/>
                        </a:spcBef>
                        <a:spcAft>
                          <a:spcPts val="0"/>
                        </a:spcAft>
                      </a:pPr>
                      <a:r>
                        <a:rPr lang="ja-JP" sz="1100">
                          <a:effectLst/>
                        </a:rPr>
                        <a:t>2011年度</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955" algn="r">
                        <a:lnSpc>
                          <a:spcPts val="1225"/>
                        </a:lnSpc>
                        <a:spcBef>
                          <a:spcPts val="95"/>
                        </a:spcBef>
                        <a:spcAft>
                          <a:spcPts val="0"/>
                        </a:spcAft>
                      </a:pPr>
                      <a:r>
                        <a:rPr lang="ja-JP" sz="1100">
                          <a:effectLst/>
                        </a:rPr>
                        <a:t>12%</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955" algn="r">
                        <a:lnSpc>
                          <a:spcPts val="1225"/>
                        </a:lnSpc>
                        <a:spcBef>
                          <a:spcPts val="95"/>
                        </a:spcBef>
                        <a:spcAft>
                          <a:spcPts val="0"/>
                        </a:spcAft>
                      </a:pPr>
                      <a:r>
                        <a:rPr lang="ja-JP" sz="1100">
                          <a:effectLst/>
                        </a:rPr>
                        <a:t>21%</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25"/>
                        </a:lnSpc>
                        <a:spcBef>
                          <a:spcPts val="95"/>
                        </a:spcBef>
                        <a:spcAft>
                          <a:spcPts val="0"/>
                        </a:spcAft>
                      </a:pPr>
                      <a:r>
                        <a:rPr lang="ja-JP" sz="1100">
                          <a:effectLst/>
                        </a:rPr>
                        <a:t>19%</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25"/>
                        </a:lnSpc>
                        <a:spcBef>
                          <a:spcPts val="95"/>
                        </a:spcBef>
                        <a:spcAft>
                          <a:spcPts val="0"/>
                        </a:spcAft>
                      </a:pPr>
                      <a:r>
                        <a:rPr lang="ja-JP" sz="1100">
                          <a:effectLst/>
                        </a:rPr>
                        <a:t>17%</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25"/>
                        </a:lnSpc>
                        <a:spcBef>
                          <a:spcPts val="95"/>
                        </a:spcBef>
                        <a:spcAft>
                          <a:spcPts val="0"/>
                        </a:spcAft>
                      </a:pPr>
                      <a:r>
                        <a:rPr lang="ja-JP" sz="1100">
                          <a:effectLst/>
                        </a:rPr>
                        <a:t>30%</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3171292652"/>
                  </a:ext>
                </a:extLst>
              </a:tr>
              <a:tr h="541014">
                <a:tc>
                  <a:txBody>
                    <a:bodyPr/>
                    <a:lstStyle/>
                    <a:p>
                      <a:pPr marL="118745">
                        <a:lnSpc>
                          <a:spcPts val="1285"/>
                        </a:lnSpc>
                        <a:spcBef>
                          <a:spcPts val="25"/>
                        </a:spcBef>
                        <a:spcAft>
                          <a:spcPts val="0"/>
                        </a:spcAft>
                      </a:pPr>
                      <a:r>
                        <a:rPr lang="ja-JP" sz="1100">
                          <a:effectLst/>
                        </a:rPr>
                        <a:t>2013年度</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955" algn="r">
                        <a:lnSpc>
                          <a:spcPts val="1215"/>
                        </a:lnSpc>
                        <a:spcBef>
                          <a:spcPts val="95"/>
                        </a:spcBef>
                        <a:spcAft>
                          <a:spcPts val="0"/>
                        </a:spcAft>
                      </a:pPr>
                      <a:r>
                        <a:rPr lang="ja-JP" sz="1100">
                          <a:effectLst/>
                        </a:rPr>
                        <a:t>10%</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955" algn="r">
                        <a:lnSpc>
                          <a:spcPts val="1215"/>
                        </a:lnSpc>
                        <a:spcBef>
                          <a:spcPts val="95"/>
                        </a:spcBef>
                        <a:spcAft>
                          <a:spcPts val="0"/>
                        </a:spcAft>
                      </a:pPr>
                      <a:r>
                        <a:rPr lang="ja-JP" sz="1100">
                          <a:effectLst/>
                        </a:rPr>
                        <a:t>19%</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15"/>
                        </a:lnSpc>
                        <a:spcBef>
                          <a:spcPts val="95"/>
                        </a:spcBef>
                        <a:spcAft>
                          <a:spcPts val="0"/>
                        </a:spcAft>
                      </a:pPr>
                      <a:r>
                        <a:rPr lang="ja-JP" sz="1100">
                          <a:effectLst/>
                        </a:rPr>
                        <a:t>21%</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15"/>
                        </a:lnSpc>
                        <a:spcBef>
                          <a:spcPts val="95"/>
                        </a:spcBef>
                        <a:spcAft>
                          <a:spcPts val="0"/>
                        </a:spcAft>
                      </a:pPr>
                      <a:r>
                        <a:rPr lang="ja-JP" sz="1100">
                          <a:effectLst/>
                        </a:rPr>
                        <a:t>20%</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15"/>
                        </a:lnSpc>
                        <a:spcBef>
                          <a:spcPts val="95"/>
                        </a:spcBef>
                        <a:spcAft>
                          <a:spcPts val="0"/>
                        </a:spcAft>
                      </a:pPr>
                      <a:r>
                        <a:rPr lang="ja-JP" sz="1100">
                          <a:effectLst/>
                        </a:rPr>
                        <a:t>30%</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4070874589"/>
                  </a:ext>
                </a:extLst>
              </a:tr>
              <a:tr h="541014">
                <a:tc>
                  <a:txBody>
                    <a:bodyPr/>
                    <a:lstStyle/>
                    <a:p>
                      <a:pPr marL="118745">
                        <a:lnSpc>
                          <a:spcPts val="1300"/>
                        </a:lnSpc>
                        <a:spcBef>
                          <a:spcPts val="10"/>
                        </a:spcBef>
                        <a:spcAft>
                          <a:spcPts val="0"/>
                        </a:spcAft>
                      </a:pPr>
                      <a:r>
                        <a:rPr lang="ja-JP" sz="1100">
                          <a:effectLst/>
                        </a:rPr>
                        <a:t>2015年度</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25"/>
                        </a:lnSpc>
                        <a:spcBef>
                          <a:spcPts val="85"/>
                        </a:spcBef>
                        <a:spcAft>
                          <a:spcPts val="0"/>
                        </a:spcAft>
                      </a:pPr>
                      <a:r>
                        <a:rPr lang="ja-JP" sz="1100">
                          <a:effectLst/>
                        </a:rPr>
                        <a:t>6%</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955" algn="r">
                        <a:lnSpc>
                          <a:spcPts val="1225"/>
                        </a:lnSpc>
                        <a:spcBef>
                          <a:spcPts val="85"/>
                        </a:spcBef>
                        <a:spcAft>
                          <a:spcPts val="0"/>
                        </a:spcAft>
                      </a:pPr>
                      <a:r>
                        <a:rPr lang="ja-JP" sz="1100">
                          <a:effectLst/>
                        </a:rPr>
                        <a:t>19%</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25"/>
                        </a:lnSpc>
                        <a:spcBef>
                          <a:spcPts val="85"/>
                        </a:spcBef>
                        <a:spcAft>
                          <a:spcPts val="0"/>
                        </a:spcAft>
                      </a:pPr>
                      <a:r>
                        <a:rPr lang="ja-JP" sz="1100">
                          <a:effectLst/>
                        </a:rPr>
                        <a:t>20%</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25"/>
                        </a:lnSpc>
                        <a:spcBef>
                          <a:spcPts val="85"/>
                        </a:spcBef>
                        <a:spcAft>
                          <a:spcPts val="0"/>
                        </a:spcAft>
                      </a:pPr>
                      <a:r>
                        <a:rPr lang="ja-JP" sz="1100">
                          <a:effectLst/>
                        </a:rPr>
                        <a:t>22%</a:t>
                      </a:r>
                      <a:endParaRPr lang="ja-JP" sz="11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tc>
                  <a:txBody>
                    <a:bodyPr/>
                    <a:lstStyle/>
                    <a:p>
                      <a:pPr marR="20320" algn="r">
                        <a:lnSpc>
                          <a:spcPts val="1225"/>
                        </a:lnSpc>
                        <a:spcBef>
                          <a:spcPts val="85"/>
                        </a:spcBef>
                        <a:spcAft>
                          <a:spcPts val="0"/>
                        </a:spcAft>
                      </a:pPr>
                      <a:r>
                        <a:rPr lang="ja-JP" sz="1100" dirty="0">
                          <a:effectLst/>
                        </a:rPr>
                        <a:t>33%</a:t>
                      </a:r>
                      <a:endParaRPr lang="ja-JP" sz="1100" dirty="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tc>
                <a:extLst>
                  <a:ext uri="{0D108BD9-81ED-4DB2-BD59-A6C34878D82A}">
                    <a16:rowId xmlns:a16="http://schemas.microsoft.com/office/drawing/2014/main" val="3604548048"/>
                  </a:ext>
                </a:extLst>
              </a:tr>
            </a:tbl>
          </a:graphicData>
        </a:graphic>
      </p:graphicFrame>
      <p:sp>
        <p:nvSpPr>
          <p:cNvPr id="5" name="吹き出し: 角を丸めた四角形 4">
            <a:extLst>
              <a:ext uri="{FF2B5EF4-FFF2-40B4-BE49-F238E27FC236}">
                <a16:creationId xmlns:a16="http://schemas.microsoft.com/office/drawing/2014/main" id="{5157877A-DBD9-4A21-A1DB-ABDE4378045A}"/>
              </a:ext>
            </a:extLst>
          </p:cNvPr>
          <p:cNvSpPr/>
          <p:nvPr/>
        </p:nvSpPr>
        <p:spPr>
          <a:xfrm>
            <a:off x="10386594" y="187964"/>
            <a:ext cx="1211402" cy="531076"/>
          </a:xfrm>
          <a:prstGeom prst="wedgeRoundRectCallout">
            <a:avLst>
              <a:gd name="adj1" fmla="val -31365"/>
              <a:gd name="adj2" fmla="val 86525"/>
              <a:gd name="adj3" fmla="val 16667"/>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更新待ち</a:t>
            </a:r>
          </a:p>
        </p:txBody>
      </p:sp>
    </p:spTree>
    <p:extLst>
      <p:ext uri="{BB962C8B-B14F-4D97-AF65-F5344CB8AC3E}">
        <p14:creationId xmlns:p14="http://schemas.microsoft.com/office/powerpoint/2010/main" val="2834012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74E18D0-34B1-4EAE-B35A-B006DAF07C09}"/>
              </a:ext>
            </a:extLst>
          </p:cNvPr>
          <p:cNvSpPr>
            <a:spLocks noGrp="1"/>
          </p:cNvSpPr>
          <p:nvPr>
            <p:ph type="title"/>
          </p:nvPr>
        </p:nvSpPr>
        <p:spPr/>
        <p:txBody>
          <a:bodyPr/>
          <a:lstStyle/>
          <a:p>
            <a:r>
              <a:rPr lang="ja-JP" altLang="en-US" dirty="0"/>
              <a:t>小売業の三つ課題</a:t>
            </a:r>
          </a:p>
        </p:txBody>
      </p:sp>
      <p:sp>
        <p:nvSpPr>
          <p:cNvPr id="2" name="テキスト プレースホルダー 1">
            <a:extLst>
              <a:ext uri="{FF2B5EF4-FFF2-40B4-BE49-F238E27FC236}">
                <a16:creationId xmlns:a16="http://schemas.microsoft.com/office/drawing/2014/main" id="{3862AA92-4B4B-431C-BF61-08A03C1671BB}"/>
              </a:ext>
            </a:extLst>
          </p:cNvPr>
          <p:cNvSpPr>
            <a:spLocks noGrp="1"/>
          </p:cNvSpPr>
          <p:nvPr>
            <p:ph type="body" idx="1"/>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D1622BA3-7076-4B49-ACF7-4900FE408A0C}"/>
              </a:ext>
            </a:extLst>
          </p:cNvPr>
          <p:cNvSpPr>
            <a:spLocks noGrp="1"/>
          </p:cNvSpPr>
          <p:nvPr>
            <p:ph type="sldNum" sz="quarter" idx="7"/>
          </p:nvPr>
        </p:nvSpPr>
        <p:spPr/>
        <p:txBody>
          <a:bodyPr/>
          <a:lstStyle/>
          <a:p>
            <a:r>
              <a:rPr lang="zh-CN" altLang="en-US"/>
              <a:t>第</a:t>
            </a:r>
            <a:fld id="{013907DE-7433-469B-952A-942E92E3B273}" type="slidenum">
              <a:rPr lang="en-US" altLang="zh-CN" smtClean="0"/>
              <a:pPr/>
              <a:t>13</a:t>
            </a:fld>
            <a:r>
              <a:rPr lang="zh-CN" altLang="en-US"/>
              <a:t>页</a:t>
            </a:r>
            <a:endParaRPr lang="zh-CN"/>
          </a:p>
        </p:txBody>
      </p:sp>
    </p:spTree>
    <p:extLst>
      <p:ext uri="{BB962C8B-B14F-4D97-AF65-F5344CB8AC3E}">
        <p14:creationId xmlns:p14="http://schemas.microsoft.com/office/powerpoint/2010/main" val="1531957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4139250-8FCC-4EBE-8BAA-10FD81A0FE48}"/>
              </a:ext>
            </a:extLst>
          </p:cNvPr>
          <p:cNvSpPr>
            <a:spLocks noGrp="1"/>
          </p:cNvSpPr>
          <p:nvPr>
            <p:ph type="title"/>
          </p:nvPr>
        </p:nvSpPr>
        <p:spPr/>
        <p:txBody>
          <a:bodyPr/>
          <a:lstStyle/>
          <a:p>
            <a:r>
              <a:rPr lang="ja-JP" altLang="en-US" dirty="0"/>
              <a:t>無人店舗、</a:t>
            </a:r>
            <a:r>
              <a:rPr lang="en-US" altLang="ja-JP" dirty="0"/>
              <a:t>E</a:t>
            </a:r>
            <a:r>
              <a:rPr lang="ja-JP" altLang="en-US" dirty="0"/>
              <a:t>コマース、宅配、訪問サービスの脅威</a:t>
            </a:r>
            <a:endParaRPr lang="zh-CN" altLang="en-US" dirty="0"/>
          </a:p>
        </p:txBody>
      </p:sp>
      <p:sp>
        <p:nvSpPr>
          <p:cNvPr id="2" name="内容占位符 1">
            <a:extLst>
              <a:ext uri="{FF2B5EF4-FFF2-40B4-BE49-F238E27FC236}">
                <a16:creationId xmlns:a16="http://schemas.microsoft.com/office/drawing/2014/main" id="{AC9846B2-AACA-4DA8-B324-5C9AFC9B0FEF}"/>
              </a:ext>
            </a:extLst>
          </p:cNvPr>
          <p:cNvSpPr>
            <a:spLocks noGrp="1"/>
          </p:cNvSpPr>
          <p:nvPr>
            <p:ph type="body" idx="1"/>
          </p:nvPr>
        </p:nvSpPr>
        <p:spPr/>
        <p:txBody>
          <a:bodyPr/>
          <a:lstStyle/>
          <a:p>
            <a:r>
              <a:rPr lang="ja-JP" altLang="en-US" dirty="0"/>
              <a:t>運営コスト</a:t>
            </a:r>
            <a:endParaRPr lang="en-US" altLang="ja-JP" dirty="0"/>
          </a:p>
          <a:p>
            <a:pPr lvl="1"/>
            <a:r>
              <a:rPr lang="en-US" altLang="ja-JP" dirty="0"/>
              <a:t>24</a:t>
            </a:r>
            <a:r>
              <a:rPr lang="ja-JP" altLang="en-US" dirty="0"/>
              <a:t>時間運営の無人店舗は毎日</a:t>
            </a:r>
            <a:r>
              <a:rPr lang="en-US" altLang="ja-JP" dirty="0"/>
              <a:t>5</a:t>
            </a:r>
            <a:r>
              <a:rPr lang="ja-JP" altLang="en-US" dirty="0"/>
              <a:t>万円の人件費を減少しています。</a:t>
            </a:r>
            <a:endParaRPr lang="en-US" altLang="ja-JP" dirty="0"/>
          </a:p>
          <a:p>
            <a:pPr lvl="1"/>
            <a:r>
              <a:rPr lang="en-US" altLang="ja-JP" dirty="0"/>
              <a:t>E</a:t>
            </a:r>
            <a:r>
              <a:rPr lang="ja-JP" altLang="en-US" dirty="0"/>
              <a:t>コマースの店舗のコストはゼロです。</a:t>
            </a:r>
            <a:endParaRPr lang="en-US" altLang="ja-JP" dirty="0"/>
          </a:p>
          <a:p>
            <a:pPr marL="273050" lvl="1">
              <a:spcBef>
                <a:spcPts val="600"/>
              </a:spcBef>
              <a:buClr>
                <a:schemeClr val="accent1"/>
              </a:buClr>
            </a:pPr>
            <a:r>
              <a:rPr lang="ja-JP" altLang="en-US" sz="2600" dirty="0">
                <a:solidFill>
                  <a:schemeClr val="tx1"/>
                </a:solidFill>
              </a:rPr>
              <a:t>お客様ニーズによて提供するサービス</a:t>
            </a:r>
            <a:endParaRPr lang="en-US" altLang="ja-JP" sz="2600" dirty="0">
              <a:solidFill>
                <a:schemeClr val="tx1"/>
              </a:solidFill>
            </a:endParaRPr>
          </a:p>
          <a:p>
            <a:pPr lvl="1"/>
            <a:r>
              <a:rPr lang="en-US" altLang="ja-JP" sz="2600" dirty="0">
                <a:solidFill>
                  <a:schemeClr val="tx2"/>
                </a:solidFill>
              </a:rPr>
              <a:t>E</a:t>
            </a:r>
            <a:r>
              <a:rPr lang="ja-JP" altLang="en-US" sz="2600" dirty="0">
                <a:solidFill>
                  <a:schemeClr val="tx2"/>
                </a:solidFill>
              </a:rPr>
              <a:t>コマースの商品カテゴリー数は無限大の可能です。</a:t>
            </a:r>
            <a:endParaRPr lang="en-US" altLang="ja-JP" sz="2600" dirty="0">
              <a:solidFill>
                <a:schemeClr val="tx2"/>
              </a:solidFill>
            </a:endParaRPr>
          </a:p>
          <a:p>
            <a:pPr lvl="1"/>
            <a:r>
              <a:rPr lang="ja-JP" altLang="en-US" sz="2600" dirty="0">
                <a:solidFill>
                  <a:schemeClr val="tx2"/>
                </a:solidFill>
              </a:rPr>
              <a:t>いつでも　</a:t>
            </a:r>
            <a:r>
              <a:rPr lang="en-US" altLang="ja-JP" sz="2600" dirty="0">
                <a:solidFill>
                  <a:schemeClr val="tx2"/>
                </a:solidFill>
              </a:rPr>
              <a:t>E</a:t>
            </a:r>
            <a:r>
              <a:rPr lang="en-US" altLang="ja-JP" sz="2600" dirty="0"/>
              <a:t>C</a:t>
            </a:r>
            <a:r>
              <a:rPr lang="ja-JP" altLang="en-US" sz="2600" dirty="0"/>
              <a:t>サイトから買い物できます。</a:t>
            </a:r>
            <a:endParaRPr lang="en-US" altLang="ja-JP" sz="2600" dirty="0"/>
          </a:p>
          <a:p>
            <a:pPr lvl="1"/>
            <a:r>
              <a:rPr lang="ja-JP" altLang="en-US" sz="2600" dirty="0">
                <a:solidFill>
                  <a:schemeClr val="tx2"/>
                </a:solidFill>
              </a:rPr>
              <a:t>宅配サービスは　時間、配達場所を指定されます</a:t>
            </a:r>
            <a:endParaRPr lang="en-US" altLang="ja-JP" sz="2600" dirty="0">
              <a:solidFill>
                <a:schemeClr val="tx2"/>
              </a:solidFill>
            </a:endParaRPr>
          </a:p>
          <a:p>
            <a:pPr lvl="1"/>
            <a:r>
              <a:rPr lang="ja-JP" altLang="en-US" sz="2600" dirty="0">
                <a:solidFill>
                  <a:schemeClr val="tx2"/>
                </a:solidFill>
              </a:rPr>
              <a:t>訪問サービスはお客様の自宅に　個別のサービスを提供します。</a:t>
            </a:r>
            <a:endParaRPr lang="en-US" altLang="ja-JP" sz="2600" dirty="0">
              <a:solidFill>
                <a:schemeClr val="tx2"/>
              </a:solidFill>
            </a:endParaRPr>
          </a:p>
          <a:p>
            <a:pPr lvl="1"/>
            <a:endParaRPr lang="en-US" altLang="ja-JP" sz="2600" dirty="0">
              <a:solidFill>
                <a:schemeClr val="tx2"/>
              </a:solidFill>
            </a:endParaRPr>
          </a:p>
          <a:p>
            <a:pPr lvl="1"/>
            <a:endParaRPr lang="ja-JP" altLang="en-US" sz="2600" dirty="0">
              <a:solidFill>
                <a:schemeClr val="tx2"/>
              </a:solidFill>
            </a:endParaRPr>
          </a:p>
        </p:txBody>
      </p:sp>
      <p:sp>
        <p:nvSpPr>
          <p:cNvPr id="3" name="灯片编号占位符 2">
            <a:extLst>
              <a:ext uri="{FF2B5EF4-FFF2-40B4-BE49-F238E27FC236}">
                <a16:creationId xmlns:a16="http://schemas.microsoft.com/office/drawing/2014/main" id="{025B3B2C-A684-436C-A23A-D43854F257C1}"/>
              </a:ext>
            </a:extLst>
          </p:cNvPr>
          <p:cNvSpPr>
            <a:spLocks noGrp="1"/>
          </p:cNvSpPr>
          <p:nvPr>
            <p:ph type="sldNum" sz="quarter" idx="7"/>
          </p:nvPr>
        </p:nvSpPr>
        <p:spPr/>
        <p:txBody>
          <a:bodyPr/>
          <a:lstStyle/>
          <a:p>
            <a:r>
              <a:rPr lang="zh-CN" altLang="en-US"/>
              <a:t>第</a:t>
            </a:r>
            <a:fld id="{013907DE-7433-469B-952A-942E92E3B273}" type="slidenum">
              <a:rPr lang="en-US" altLang="zh-CN" smtClean="0"/>
              <a:pPr/>
              <a:t>14</a:t>
            </a:fld>
            <a:r>
              <a:rPr lang="zh-CN" altLang="en-US"/>
              <a:t>页</a:t>
            </a:r>
            <a:endParaRPr lang="zh-CN"/>
          </a:p>
        </p:txBody>
      </p:sp>
    </p:spTree>
    <p:extLst>
      <p:ext uri="{BB962C8B-B14F-4D97-AF65-F5344CB8AC3E}">
        <p14:creationId xmlns:p14="http://schemas.microsoft.com/office/powerpoint/2010/main" val="1194729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46B86-A5D5-4210-A04D-835B38B0035A}"/>
              </a:ext>
            </a:extLst>
          </p:cNvPr>
          <p:cNvSpPr>
            <a:spLocks noGrp="1"/>
          </p:cNvSpPr>
          <p:nvPr>
            <p:ph type="title"/>
          </p:nvPr>
        </p:nvSpPr>
        <p:spPr/>
        <p:txBody>
          <a:bodyPr/>
          <a:lstStyle/>
          <a:p>
            <a:r>
              <a:rPr kumimoji="1" lang="ja-JP" altLang="en-US" dirty="0"/>
              <a:t>人事制度の進化</a:t>
            </a:r>
          </a:p>
        </p:txBody>
      </p:sp>
      <p:sp>
        <p:nvSpPr>
          <p:cNvPr id="4" name="内容占位符 3">
            <a:extLst>
              <a:ext uri="{FF2B5EF4-FFF2-40B4-BE49-F238E27FC236}">
                <a16:creationId xmlns:a16="http://schemas.microsoft.com/office/drawing/2014/main" id="{EF9F1202-BD19-498D-BEB1-F9202828FEFE}"/>
              </a:ext>
            </a:extLst>
          </p:cNvPr>
          <p:cNvSpPr>
            <a:spLocks noGrp="1"/>
          </p:cNvSpPr>
          <p:nvPr>
            <p:ph type="body" idx="1"/>
          </p:nvPr>
        </p:nvSpPr>
        <p:spPr/>
        <p:txBody>
          <a:bodyPr/>
          <a:lstStyle/>
          <a:p>
            <a:r>
              <a:rPr lang="ja-JP" altLang="en-US" b="0" i="0" dirty="0">
                <a:solidFill>
                  <a:srgbClr val="333333"/>
                </a:solidFill>
                <a:effectLst/>
                <a:latin typeface="Arial" panose="020B0604020202020204" pitchFamily="34" charset="0"/>
              </a:rPr>
              <a:t>一人当たりの売上</a:t>
            </a:r>
            <a:endParaRPr lang="en-US" altLang="ja-JP" b="0" i="0" dirty="0">
              <a:solidFill>
                <a:srgbClr val="333333"/>
              </a:solidFill>
              <a:effectLst/>
              <a:latin typeface="Arial" panose="020B0604020202020204" pitchFamily="34" charset="0"/>
            </a:endParaRPr>
          </a:p>
          <a:p>
            <a:r>
              <a:rPr lang="ja-JP" altLang="en-US" b="0" i="0" dirty="0">
                <a:solidFill>
                  <a:srgbClr val="333333"/>
                </a:solidFill>
                <a:effectLst/>
                <a:latin typeface="Arial" panose="020B0604020202020204" pitchFamily="34" charset="0"/>
              </a:rPr>
              <a:t>一人当たりの利益</a:t>
            </a:r>
            <a:endParaRPr lang="en-US" altLang="ja-JP" b="0" i="0" dirty="0">
              <a:solidFill>
                <a:srgbClr val="333333"/>
              </a:solidFill>
              <a:effectLst/>
              <a:latin typeface="Arial" panose="020B0604020202020204" pitchFamily="34" charset="0"/>
            </a:endParaRPr>
          </a:p>
          <a:p>
            <a:r>
              <a:rPr lang="ja-JP" altLang="en-US" b="0" i="0" dirty="0">
                <a:solidFill>
                  <a:srgbClr val="333333"/>
                </a:solidFill>
                <a:effectLst/>
                <a:latin typeface="Arial" panose="020B0604020202020204" pitchFamily="34" charset="0"/>
              </a:rPr>
              <a:t>一人当たりの有効提案数</a:t>
            </a:r>
            <a:endParaRPr lang="en-US" altLang="ja-JP" b="0" i="0" dirty="0">
              <a:solidFill>
                <a:srgbClr val="333333"/>
              </a:solidFill>
              <a:effectLst/>
              <a:latin typeface="Arial" panose="020B0604020202020204" pitchFamily="34" charset="0"/>
            </a:endParaRPr>
          </a:p>
          <a:p>
            <a:endParaRPr lang="en-US" altLang="ja-JP" b="0" i="0" dirty="0">
              <a:solidFill>
                <a:srgbClr val="333333"/>
              </a:solidFill>
              <a:effectLst/>
              <a:latin typeface="Arial" panose="020B0604020202020204" pitchFamily="34" charset="0"/>
            </a:endParaRPr>
          </a:p>
          <a:p>
            <a:r>
              <a:rPr lang="ja-JP" altLang="en-US" b="0" i="0" dirty="0">
                <a:solidFill>
                  <a:srgbClr val="333333"/>
                </a:solidFill>
                <a:effectLst/>
                <a:latin typeface="Arial" panose="020B0604020202020204" pitchFamily="34" charset="0"/>
              </a:rPr>
              <a:t>⋯</a:t>
            </a:r>
            <a:endParaRPr lang="en-US" altLang="ja-JP" b="0" i="0" dirty="0">
              <a:solidFill>
                <a:srgbClr val="333333"/>
              </a:solidFill>
              <a:effectLst/>
              <a:latin typeface="Arial" panose="020B0604020202020204" pitchFamily="34" charset="0"/>
            </a:endParaRPr>
          </a:p>
          <a:p>
            <a:pPr marL="0" indent="0">
              <a:buNone/>
            </a:pPr>
            <a:endParaRPr lang="en-US" altLang="ja-JP" dirty="0">
              <a:solidFill>
                <a:srgbClr val="333333"/>
              </a:solidFill>
              <a:latin typeface="Arial" panose="020B0604020202020204" pitchFamily="34" charset="0"/>
            </a:endParaRPr>
          </a:p>
          <a:p>
            <a:pPr marL="0" indent="0">
              <a:buNone/>
            </a:pPr>
            <a:r>
              <a:rPr lang="ja-JP" altLang="en-US" b="0" i="0" dirty="0">
                <a:solidFill>
                  <a:srgbClr val="333333"/>
                </a:solidFill>
                <a:effectLst/>
                <a:latin typeface="Arial" panose="020B0604020202020204" pitchFamily="34" charset="0"/>
              </a:rPr>
              <a:t>　アルバイトさんは　ほぼ　売上、利益、業務改善など管理しません。この状況は運営リスクを発見されないです。</a:t>
            </a:r>
            <a:endParaRPr lang="en-US" altLang="ja-JP" b="0" i="0" dirty="0">
              <a:solidFill>
                <a:srgbClr val="333333"/>
              </a:solidFill>
              <a:effectLst/>
              <a:latin typeface="Arial" panose="020B0604020202020204" pitchFamily="34" charset="0"/>
            </a:endParaRPr>
          </a:p>
          <a:p>
            <a:endParaRPr lang="en-US" altLang="ja-JP" b="0" i="0" dirty="0">
              <a:solidFill>
                <a:srgbClr val="333333"/>
              </a:solidFill>
              <a:effectLst/>
              <a:latin typeface="Arial" panose="020B0604020202020204" pitchFamily="34" charset="0"/>
            </a:endParaRPr>
          </a:p>
          <a:p>
            <a:endParaRPr lang="ja-JP" altLang="en-US" dirty="0"/>
          </a:p>
        </p:txBody>
      </p:sp>
      <p:sp>
        <p:nvSpPr>
          <p:cNvPr id="3" name="灯片编号占位符 2">
            <a:extLst>
              <a:ext uri="{FF2B5EF4-FFF2-40B4-BE49-F238E27FC236}">
                <a16:creationId xmlns:a16="http://schemas.microsoft.com/office/drawing/2014/main" id="{4C67E8FE-8995-436F-9D4B-A14E1F51D89B}"/>
              </a:ext>
            </a:extLst>
          </p:cNvPr>
          <p:cNvSpPr>
            <a:spLocks noGrp="1"/>
          </p:cNvSpPr>
          <p:nvPr>
            <p:ph type="sldNum" sz="quarter" idx="7"/>
          </p:nvPr>
        </p:nvSpPr>
        <p:spPr/>
        <p:txBody>
          <a:bodyPr/>
          <a:lstStyle/>
          <a:p>
            <a:r>
              <a:rPr lang="zh-CN" altLang="en-US"/>
              <a:t>第</a:t>
            </a:r>
            <a:fld id="{013907DE-7433-469B-952A-942E92E3B273}" type="slidenum">
              <a:rPr lang="en-US" altLang="zh-CN" smtClean="0"/>
              <a:pPr/>
              <a:t>15</a:t>
            </a:fld>
            <a:r>
              <a:rPr lang="zh-CN" altLang="en-US"/>
              <a:t>页</a:t>
            </a:r>
            <a:endParaRPr lang="zh-CN"/>
          </a:p>
        </p:txBody>
      </p:sp>
    </p:spTree>
    <p:extLst>
      <p:ext uri="{BB962C8B-B14F-4D97-AF65-F5344CB8AC3E}">
        <p14:creationId xmlns:p14="http://schemas.microsoft.com/office/powerpoint/2010/main" val="3998504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522B69-4E85-43DB-A31C-F0F641123888}"/>
              </a:ext>
            </a:extLst>
          </p:cNvPr>
          <p:cNvSpPr>
            <a:spLocks noGrp="1"/>
          </p:cNvSpPr>
          <p:nvPr>
            <p:ph type="title"/>
          </p:nvPr>
        </p:nvSpPr>
        <p:spPr/>
        <p:txBody>
          <a:bodyPr/>
          <a:lstStyle/>
          <a:p>
            <a:r>
              <a:rPr kumimoji="1" lang="ja-JP" altLang="en-US" dirty="0"/>
              <a:t>商品、サービスの開発</a:t>
            </a:r>
          </a:p>
        </p:txBody>
      </p:sp>
      <p:sp>
        <p:nvSpPr>
          <p:cNvPr id="4" name="テキスト プレースホルダー 3">
            <a:extLst>
              <a:ext uri="{FF2B5EF4-FFF2-40B4-BE49-F238E27FC236}">
                <a16:creationId xmlns:a16="http://schemas.microsoft.com/office/drawing/2014/main" id="{23C328D5-FF4D-4331-B9E2-32435B1C7535}"/>
              </a:ext>
            </a:extLst>
          </p:cNvPr>
          <p:cNvSpPr>
            <a:spLocks noGrp="1"/>
          </p:cNvSpPr>
          <p:nvPr>
            <p:ph type="body" idx="1"/>
          </p:nvPr>
        </p:nvSpPr>
        <p:spPr/>
        <p:txBody>
          <a:bodyPr/>
          <a:lstStyle/>
          <a:p>
            <a:endParaRPr lang="zh-CN" altLang="en-US"/>
          </a:p>
        </p:txBody>
      </p:sp>
      <p:sp>
        <p:nvSpPr>
          <p:cNvPr id="3" name="灯片编号占位符 2">
            <a:extLst>
              <a:ext uri="{FF2B5EF4-FFF2-40B4-BE49-F238E27FC236}">
                <a16:creationId xmlns:a16="http://schemas.microsoft.com/office/drawing/2014/main" id="{F050DA63-3523-45E3-9060-6633C4B09F18}"/>
              </a:ext>
            </a:extLst>
          </p:cNvPr>
          <p:cNvSpPr>
            <a:spLocks noGrp="1"/>
          </p:cNvSpPr>
          <p:nvPr>
            <p:ph type="sldNum" sz="quarter" idx="7"/>
          </p:nvPr>
        </p:nvSpPr>
        <p:spPr/>
        <p:txBody>
          <a:bodyPr/>
          <a:lstStyle/>
          <a:p>
            <a:r>
              <a:rPr lang="zh-CN" altLang="en-US"/>
              <a:t>第</a:t>
            </a:r>
            <a:fld id="{013907DE-7433-469B-952A-942E92E3B273}" type="slidenum">
              <a:rPr lang="en-US" altLang="zh-CN" smtClean="0"/>
              <a:pPr/>
              <a:t>16</a:t>
            </a:fld>
            <a:r>
              <a:rPr lang="zh-CN" altLang="en-US"/>
              <a:t>页</a:t>
            </a:r>
            <a:endParaRPr lang="zh-CN"/>
          </a:p>
        </p:txBody>
      </p:sp>
    </p:spTree>
    <p:extLst>
      <p:ext uri="{BB962C8B-B14F-4D97-AF65-F5344CB8AC3E}">
        <p14:creationId xmlns:p14="http://schemas.microsoft.com/office/powerpoint/2010/main" val="1360052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4774060-693E-4BD8-85BD-9E47B476972F}"/>
              </a:ext>
            </a:extLst>
          </p:cNvPr>
          <p:cNvSpPr>
            <a:spLocks noGrp="1"/>
          </p:cNvSpPr>
          <p:nvPr>
            <p:ph type="title"/>
          </p:nvPr>
        </p:nvSpPr>
        <p:spPr/>
        <p:txBody>
          <a:bodyPr/>
          <a:lstStyle/>
          <a:p>
            <a:r>
              <a:rPr lang="ja-JP" altLang="en-US" dirty="0"/>
              <a:t>社会のインフラ：小売サービス</a:t>
            </a:r>
          </a:p>
        </p:txBody>
      </p:sp>
      <p:sp>
        <p:nvSpPr>
          <p:cNvPr id="2" name="テキスト プレースホルダー 1">
            <a:extLst>
              <a:ext uri="{FF2B5EF4-FFF2-40B4-BE49-F238E27FC236}">
                <a16:creationId xmlns:a16="http://schemas.microsoft.com/office/drawing/2014/main" id="{DC1289B0-A96B-45CE-A5B3-1262F52BA99B}"/>
              </a:ext>
            </a:extLst>
          </p:cNvPr>
          <p:cNvSpPr>
            <a:spLocks noGrp="1"/>
          </p:cNvSpPr>
          <p:nvPr>
            <p:ph type="body" idx="1"/>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E19EB628-B6E5-4823-8EC3-9DBB36B45A85}"/>
              </a:ext>
            </a:extLst>
          </p:cNvPr>
          <p:cNvSpPr>
            <a:spLocks noGrp="1"/>
          </p:cNvSpPr>
          <p:nvPr>
            <p:ph type="sldNum" sz="quarter" idx="7"/>
          </p:nvPr>
        </p:nvSpPr>
        <p:spPr/>
        <p:txBody>
          <a:bodyPr/>
          <a:lstStyle/>
          <a:p>
            <a:r>
              <a:rPr lang="zh-CN" altLang="en-US"/>
              <a:t>第</a:t>
            </a:r>
            <a:fld id="{013907DE-7433-469B-952A-942E92E3B273}" type="slidenum">
              <a:rPr lang="en-US" altLang="zh-CN" smtClean="0"/>
              <a:pPr/>
              <a:t>17</a:t>
            </a:fld>
            <a:r>
              <a:rPr lang="zh-CN" altLang="en-US"/>
              <a:t>页</a:t>
            </a:r>
            <a:endParaRPr lang="zh-CN"/>
          </a:p>
        </p:txBody>
      </p:sp>
    </p:spTree>
    <p:extLst>
      <p:ext uri="{BB962C8B-B14F-4D97-AF65-F5344CB8AC3E}">
        <p14:creationId xmlns:p14="http://schemas.microsoft.com/office/powerpoint/2010/main" val="1066266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FDCB6E80-93B0-49FC-9A8B-3197CBB1458E}"/>
              </a:ext>
            </a:extLst>
          </p:cNvPr>
          <p:cNvSpPr>
            <a:spLocks noGrp="1"/>
          </p:cNvSpPr>
          <p:nvPr>
            <p:ph type="title"/>
          </p:nvPr>
        </p:nvSpPr>
        <p:spPr/>
        <p:txBody>
          <a:bodyPr/>
          <a:lstStyle/>
          <a:p>
            <a:endParaRPr lang="zh-CN" altLang="en-US"/>
          </a:p>
        </p:txBody>
      </p:sp>
      <p:sp>
        <p:nvSpPr>
          <p:cNvPr id="6" name="テキスト プレースホルダー 5">
            <a:extLst>
              <a:ext uri="{FF2B5EF4-FFF2-40B4-BE49-F238E27FC236}">
                <a16:creationId xmlns:a16="http://schemas.microsoft.com/office/drawing/2014/main" id="{3B5618CE-FC86-4ABD-AAAF-DD4DBC2FD45F}"/>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248A81C5-BE1C-4371-8CE7-65B16FCB30F7}"/>
              </a:ext>
            </a:extLst>
          </p:cNvPr>
          <p:cNvSpPr>
            <a:spLocks noGrp="1"/>
          </p:cNvSpPr>
          <p:nvPr>
            <p:ph type="sldNum" sz="quarter" idx="7"/>
          </p:nvPr>
        </p:nvSpPr>
        <p:spPr/>
        <p:txBody>
          <a:bodyPr/>
          <a:lstStyle/>
          <a:p>
            <a:r>
              <a:rPr lang="zh-CN" altLang="en-US"/>
              <a:t>第</a:t>
            </a:r>
            <a:fld id="{013907DE-7433-469B-952A-942E92E3B273}" type="slidenum">
              <a:rPr lang="en-US" altLang="zh-CN" smtClean="0"/>
              <a:pPr/>
              <a:t>18</a:t>
            </a:fld>
            <a:r>
              <a:rPr lang="zh-CN" altLang="en-US"/>
              <a:t>页</a:t>
            </a:r>
            <a:endParaRPr lang="zh-CN" dirty="0"/>
          </a:p>
        </p:txBody>
      </p:sp>
    </p:spTree>
    <p:extLst>
      <p:ext uri="{BB962C8B-B14F-4D97-AF65-F5344CB8AC3E}">
        <p14:creationId xmlns:p14="http://schemas.microsoft.com/office/powerpoint/2010/main" val="4143414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577562E-4CF7-4465-B449-CA9E361CE122}"/>
              </a:ext>
            </a:extLst>
          </p:cNvPr>
          <p:cNvSpPr>
            <a:spLocks noGrp="1"/>
          </p:cNvSpPr>
          <p:nvPr>
            <p:ph type="title"/>
          </p:nvPr>
        </p:nvSpPr>
        <p:spPr/>
        <p:txBody>
          <a:bodyPr/>
          <a:lstStyle/>
          <a:p>
            <a:r>
              <a:rPr lang="ja-JP" altLang="en-US" dirty="0"/>
              <a:t>多種多様な商品販売</a:t>
            </a:r>
            <a:endParaRPr lang="zh-CN" altLang="en-US" dirty="0"/>
          </a:p>
        </p:txBody>
      </p:sp>
      <p:sp>
        <p:nvSpPr>
          <p:cNvPr id="5" name="内容占位符 4">
            <a:extLst>
              <a:ext uri="{FF2B5EF4-FFF2-40B4-BE49-F238E27FC236}">
                <a16:creationId xmlns:a16="http://schemas.microsoft.com/office/drawing/2014/main" id="{BA1810A9-59A2-4B2F-B49F-A7B1BA697DF1}"/>
              </a:ext>
            </a:extLst>
          </p:cNvPr>
          <p:cNvSpPr>
            <a:spLocks noGrp="1"/>
          </p:cNvSpPr>
          <p:nvPr>
            <p:ph type="body" idx="1"/>
          </p:nvPr>
        </p:nvSpPr>
        <p:spPr/>
        <p:txBody>
          <a:bodyPr/>
          <a:lstStyle/>
          <a:p>
            <a:r>
              <a:rPr lang="ja-JP" altLang="en-US" dirty="0"/>
              <a:t>オンライン販売</a:t>
            </a:r>
            <a:endParaRPr lang="en-US" altLang="ja-JP" dirty="0"/>
          </a:p>
          <a:p>
            <a:r>
              <a:rPr lang="ja-JP" altLang="en-US" dirty="0"/>
              <a:t>地域スーパー・物流センター</a:t>
            </a:r>
            <a:endParaRPr lang="en-US" altLang="ja-JP" dirty="0"/>
          </a:p>
          <a:p>
            <a:r>
              <a:rPr lang="ja-JP" altLang="en-US" dirty="0"/>
              <a:t>有人コンビニ</a:t>
            </a:r>
            <a:endParaRPr lang="en-US" altLang="ja-JP" dirty="0"/>
          </a:p>
          <a:p>
            <a:r>
              <a:rPr lang="ja-JP" altLang="en-US" dirty="0"/>
              <a:t>無人コンビニ</a:t>
            </a:r>
            <a:endParaRPr lang="en-US" altLang="ja-JP" dirty="0"/>
          </a:p>
          <a:p>
            <a:r>
              <a:rPr lang="ja-JP" altLang="en-US" dirty="0"/>
              <a:t>定期サービス</a:t>
            </a:r>
            <a:endParaRPr lang="en-US" altLang="ja-JP" dirty="0"/>
          </a:p>
          <a:p>
            <a:pPr marL="0" indent="0">
              <a:buNone/>
            </a:pPr>
            <a:endParaRPr lang="zh-CN" altLang="en-US" dirty="0"/>
          </a:p>
        </p:txBody>
      </p:sp>
      <p:sp>
        <p:nvSpPr>
          <p:cNvPr id="3" name="灯片编号占位符 2">
            <a:extLst>
              <a:ext uri="{FF2B5EF4-FFF2-40B4-BE49-F238E27FC236}">
                <a16:creationId xmlns:a16="http://schemas.microsoft.com/office/drawing/2014/main" id="{ADD5ED79-679D-4F0D-87EC-8C85757E6CDC}"/>
              </a:ext>
            </a:extLst>
          </p:cNvPr>
          <p:cNvSpPr>
            <a:spLocks noGrp="1"/>
          </p:cNvSpPr>
          <p:nvPr>
            <p:ph type="sldNum" sz="quarter" idx="7"/>
          </p:nvPr>
        </p:nvSpPr>
        <p:spPr/>
        <p:txBody>
          <a:bodyPr/>
          <a:lstStyle/>
          <a:p>
            <a:r>
              <a:rPr lang="zh-CN" altLang="en-US"/>
              <a:t>第</a:t>
            </a:r>
            <a:fld id="{013907DE-7433-469B-952A-942E92E3B273}" type="slidenum">
              <a:rPr lang="en-US" altLang="zh-CN" smtClean="0"/>
              <a:pPr/>
              <a:t>19</a:t>
            </a:fld>
            <a:r>
              <a:rPr lang="zh-CN" altLang="en-US"/>
              <a:t>页</a:t>
            </a:r>
            <a:endParaRPr lang="zh-CN"/>
          </a:p>
        </p:txBody>
      </p:sp>
    </p:spTree>
    <p:extLst>
      <p:ext uri="{BB962C8B-B14F-4D97-AF65-F5344CB8AC3E}">
        <p14:creationId xmlns:p14="http://schemas.microsoft.com/office/powerpoint/2010/main" val="1815135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6EBF6F40-5804-4022-83FF-EEC040A0397C}"/>
              </a:ext>
            </a:extLst>
          </p:cNvPr>
          <p:cNvSpPr>
            <a:spLocks noGrp="1"/>
          </p:cNvSpPr>
          <p:nvPr>
            <p:ph type="title"/>
          </p:nvPr>
        </p:nvSpPr>
        <p:spPr/>
        <p:txBody>
          <a:bodyPr/>
          <a:lstStyle/>
          <a:p>
            <a:endParaRPr lang="zh-CN" altLang="en-US"/>
          </a:p>
        </p:txBody>
      </p:sp>
      <p:sp>
        <p:nvSpPr>
          <p:cNvPr id="2" name="スライド番号プレースホルダー 1">
            <a:extLst>
              <a:ext uri="{FF2B5EF4-FFF2-40B4-BE49-F238E27FC236}">
                <a16:creationId xmlns:a16="http://schemas.microsoft.com/office/drawing/2014/main" id="{4FE82D79-7D36-4E97-8818-9F75F5689A2B}"/>
              </a:ext>
            </a:extLst>
          </p:cNvPr>
          <p:cNvSpPr>
            <a:spLocks noGrp="1"/>
          </p:cNvSpPr>
          <p:nvPr>
            <p:ph type="sldNum" sz="quarter" idx="7"/>
          </p:nvPr>
        </p:nvSpPr>
        <p:spPr>
          <a:prstGeom prst="rect">
            <a:avLst/>
          </a:prstGeom>
        </p:spPr>
        <p:txBody>
          <a:bodyPr/>
          <a:lstStyle/>
          <a:p>
            <a:r>
              <a:rPr lang="zh-CN" altLang="en-US" dirty="0"/>
              <a:t>第</a:t>
            </a:r>
            <a:fld id="{013907DE-7433-469B-952A-942E92E3B273}" type="slidenum">
              <a:rPr lang="en-US" altLang="zh-CN" smtClean="0"/>
              <a:pPr/>
              <a:t>2</a:t>
            </a:fld>
            <a:r>
              <a:rPr lang="zh-CN" altLang="en-US" dirty="0"/>
              <a:t>页</a:t>
            </a:r>
            <a:endParaRPr lang="zh-CN" dirty="0"/>
          </a:p>
        </p:txBody>
      </p:sp>
      <p:sp>
        <p:nvSpPr>
          <p:cNvPr id="4" name="コンテンツ プレースホルダー 3">
            <a:extLst>
              <a:ext uri="{FF2B5EF4-FFF2-40B4-BE49-F238E27FC236}">
                <a16:creationId xmlns:a16="http://schemas.microsoft.com/office/drawing/2014/main" id="{70C49CF8-9526-4587-8CBE-00091285767C}"/>
              </a:ext>
            </a:extLst>
          </p:cNvPr>
          <p:cNvSpPr>
            <a:spLocks noGrp="1"/>
          </p:cNvSpPr>
          <p:nvPr>
            <p:ph sz="quarter" idx="4294967295"/>
          </p:nvPr>
        </p:nvSpPr>
        <p:spPr>
          <a:xfrm>
            <a:off x="625475" y="659606"/>
            <a:ext cx="10941050" cy="5538788"/>
          </a:xfrm>
          <a:prstGeom prst="rect">
            <a:avLst/>
          </a:prstGeom>
        </p:spPr>
        <p:txBody>
          <a:bodyPr/>
          <a:lstStyle/>
          <a:p>
            <a:r>
              <a:rPr lang="ja-JP" altLang="en-US" dirty="0"/>
              <a:t>ビジネスプラン　サンプルとは　仮想事業の提案文書です。</a:t>
            </a:r>
            <a:endParaRPr lang="en-US" altLang="ja-JP" dirty="0"/>
          </a:p>
          <a:p>
            <a:r>
              <a:rPr lang="ja-JP" altLang="en-US" dirty="0"/>
              <a:t>コンビニ・スーパー事業企業のシステム本部職位の応募資料です。</a:t>
            </a:r>
            <a:endParaRPr lang="en-US" altLang="ja-JP" dirty="0"/>
          </a:p>
          <a:p>
            <a:r>
              <a:rPr lang="ja-JP" altLang="en-US" dirty="0"/>
              <a:t>面談・プレゼンの時　詳細版で説明します。</a:t>
            </a:r>
            <a:endParaRPr lang="en-US" altLang="ja-JP" dirty="0"/>
          </a:p>
          <a:p>
            <a:r>
              <a:rPr lang="ja-JP" altLang="en-US" dirty="0"/>
              <a:t>履歴書、職務経歴書、キャリアプラン及び提案文書サンプルなどの資料は情報の提供のみを目的としています。情報は更新日のものを掲載していますのでご利用時には変更されている場合もあります。したがって、本資料を用いた運用は必ず自身の責任と判断によって行ってください。これらの情報の運用の結果について 著者はいかなる責任も負けいません。</a:t>
            </a:r>
            <a:endParaRPr lang="en-US" altLang="ja-JP" dirty="0"/>
          </a:p>
          <a:p>
            <a:r>
              <a:rPr lang="ja-JP" altLang="en-US" dirty="0"/>
              <a:t>資料に記載されている会社名、製品名は一般に各社の商標または登録商標です。本文中では™、</a:t>
            </a:r>
            <a:r>
              <a:rPr lang="en-US" altLang="ja-JP" dirty="0"/>
              <a:t>©</a:t>
            </a:r>
            <a:r>
              <a:rPr lang="ja-JP" altLang="en-US" dirty="0"/>
              <a:t>、🄬マークなどは表示しておりません。</a:t>
            </a:r>
            <a:endParaRPr lang="en-US" altLang="ja-JP" dirty="0"/>
          </a:p>
          <a:p>
            <a:r>
              <a:rPr lang="ja-JP" altLang="en-US" dirty="0"/>
              <a:t>資料の一部または全部を著作権法の定める範囲を越え、無断で複写、複製、転載、テープ化、ファイルにおとすことを禁じます。</a:t>
            </a:r>
          </a:p>
        </p:txBody>
      </p:sp>
    </p:spTree>
    <p:extLst>
      <p:ext uri="{BB962C8B-B14F-4D97-AF65-F5344CB8AC3E}">
        <p14:creationId xmlns:p14="http://schemas.microsoft.com/office/powerpoint/2010/main" val="3781695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9F762E-4362-485E-8B29-3CC675766B84}"/>
              </a:ext>
            </a:extLst>
          </p:cNvPr>
          <p:cNvSpPr>
            <a:spLocks noGrp="1"/>
          </p:cNvSpPr>
          <p:nvPr>
            <p:ph type="title"/>
          </p:nvPr>
        </p:nvSpPr>
        <p:spPr/>
        <p:txBody>
          <a:bodyPr/>
          <a:lstStyle/>
          <a:p>
            <a:r>
              <a:rPr kumimoji="1" lang="ja-JP" altLang="en-US" dirty="0"/>
              <a:t>小売業の戦略１：物流・宅配</a:t>
            </a:r>
          </a:p>
        </p:txBody>
      </p:sp>
      <p:sp>
        <p:nvSpPr>
          <p:cNvPr id="4" name="テキスト プレースホルダー 3">
            <a:extLst>
              <a:ext uri="{FF2B5EF4-FFF2-40B4-BE49-F238E27FC236}">
                <a16:creationId xmlns:a16="http://schemas.microsoft.com/office/drawing/2014/main" id="{7D1EA0FF-0A8E-493C-BE26-678C078D7D78}"/>
              </a:ext>
            </a:extLst>
          </p:cNvPr>
          <p:cNvSpPr>
            <a:spLocks noGrp="1"/>
          </p:cNvSpPr>
          <p:nvPr>
            <p:ph type="body" idx="1"/>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CEBF9430-5B4A-40EE-A52C-0AF7F041E0E2}"/>
              </a:ext>
            </a:extLst>
          </p:cNvPr>
          <p:cNvSpPr>
            <a:spLocks noGrp="1"/>
          </p:cNvSpPr>
          <p:nvPr>
            <p:ph type="sldNum" sz="quarter" idx="7"/>
          </p:nvPr>
        </p:nvSpPr>
        <p:spPr/>
        <p:txBody>
          <a:bodyPr/>
          <a:lstStyle/>
          <a:p>
            <a:r>
              <a:rPr lang="zh-CN" altLang="en-US"/>
              <a:t>第</a:t>
            </a:r>
            <a:fld id="{013907DE-7433-469B-952A-942E92E3B273}" type="slidenum">
              <a:rPr lang="en-US" altLang="zh-CN" smtClean="0"/>
              <a:pPr/>
              <a:t>20</a:t>
            </a:fld>
            <a:r>
              <a:rPr lang="zh-CN" altLang="en-US"/>
              <a:t>页</a:t>
            </a:r>
            <a:endParaRPr lang="zh-CN"/>
          </a:p>
        </p:txBody>
      </p:sp>
    </p:spTree>
    <p:extLst>
      <p:ext uri="{BB962C8B-B14F-4D97-AF65-F5344CB8AC3E}">
        <p14:creationId xmlns:p14="http://schemas.microsoft.com/office/powerpoint/2010/main" val="1555869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DF43AA-29F5-4159-8A25-794AA0EE3C57}"/>
              </a:ext>
            </a:extLst>
          </p:cNvPr>
          <p:cNvSpPr>
            <a:spLocks noGrp="1"/>
          </p:cNvSpPr>
          <p:nvPr>
            <p:ph type="title"/>
          </p:nvPr>
        </p:nvSpPr>
        <p:spPr/>
        <p:txBody>
          <a:bodyPr/>
          <a:lstStyle/>
          <a:p>
            <a:endParaRPr lang="zh-CN" altLang="en-US"/>
          </a:p>
        </p:txBody>
      </p:sp>
      <p:sp>
        <p:nvSpPr>
          <p:cNvPr id="6" name="テキスト プレースホルダー 5">
            <a:extLst>
              <a:ext uri="{FF2B5EF4-FFF2-40B4-BE49-F238E27FC236}">
                <a16:creationId xmlns:a16="http://schemas.microsoft.com/office/drawing/2014/main" id="{838B9F83-214C-43B2-A02B-6157A92AF861}"/>
              </a:ext>
            </a:extLst>
          </p:cNvPr>
          <p:cNvSpPr>
            <a:spLocks noGrp="1"/>
          </p:cNvSpPr>
          <p:nvPr>
            <p:ph type="body" idx="1"/>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C2CB68DC-7762-460E-8C13-5CFDB14F3080}"/>
              </a:ext>
            </a:extLst>
          </p:cNvPr>
          <p:cNvSpPr>
            <a:spLocks noGrp="1"/>
          </p:cNvSpPr>
          <p:nvPr>
            <p:ph type="sldNum" sz="quarter" idx="7"/>
          </p:nvPr>
        </p:nvSpPr>
        <p:spPr/>
        <p:txBody>
          <a:bodyPr/>
          <a:lstStyle/>
          <a:p>
            <a:r>
              <a:rPr lang="zh-CN" altLang="en-US"/>
              <a:t>第</a:t>
            </a:r>
            <a:fld id="{013907DE-7433-469B-952A-942E92E3B273}" type="slidenum">
              <a:rPr lang="en-US" altLang="zh-CN" smtClean="0"/>
              <a:pPr/>
              <a:t>21</a:t>
            </a:fld>
            <a:r>
              <a:rPr lang="zh-CN" altLang="en-US"/>
              <a:t>页</a:t>
            </a:r>
            <a:endParaRPr lang="zh-CN"/>
          </a:p>
        </p:txBody>
      </p:sp>
    </p:spTree>
    <p:extLst>
      <p:ext uri="{BB962C8B-B14F-4D97-AF65-F5344CB8AC3E}">
        <p14:creationId xmlns:p14="http://schemas.microsoft.com/office/powerpoint/2010/main" val="2075054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74E18D0-34B1-4EAE-B35A-B006DAF07C09}"/>
              </a:ext>
            </a:extLst>
          </p:cNvPr>
          <p:cNvSpPr>
            <a:spLocks noGrp="1"/>
          </p:cNvSpPr>
          <p:nvPr>
            <p:ph type="title"/>
          </p:nvPr>
        </p:nvSpPr>
        <p:spPr/>
        <p:txBody>
          <a:bodyPr/>
          <a:lstStyle/>
          <a:p>
            <a:r>
              <a:rPr kumimoji="1" lang="ja-JP" altLang="en-US" dirty="0"/>
              <a:t>小売業の戦略２：</a:t>
            </a:r>
            <a:r>
              <a:rPr lang="ja-JP" altLang="en-US" dirty="0"/>
              <a:t>サービスと人材確保</a:t>
            </a:r>
          </a:p>
        </p:txBody>
      </p:sp>
      <p:sp>
        <p:nvSpPr>
          <p:cNvPr id="2" name="テキスト プレースホルダー 1">
            <a:extLst>
              <a:ext uri="{FF2B5EF4-FFF2-40B4-BE49-F238E27FC236}">
                <a16:creationId xmlns:a16="http://schemas.microsoft.com/office/drawing/2014/main" id="{B4E979DA-7311-49B5-8254-39FFB938DC81}"/>
              </a:ext>
            </a:extLst>
          </p:cNvPr>
          <p:cNvSpPr>
            <a:spLocks noGrp="1"/>
          </p:cNvSpPr>
          <p:nvPr>
            <p:ph type="body" idx="1"/>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D1622BA3-7076-4B49-ACF7-4900FE408A0C}"/>
              </a:ext>
            </a:extLst>
          </p:cNvPr>
          <p:cNvSpPr>
            <a:spLocks noGrp="1"/>
          </p:cNvSpPr>
          <p:nvPr>
            <p:ph type="sldNum" sz="quarter" idx="7"/>
          </p:nvPr>
        </p:nvSpPr>
        <p:spPr/>
        <p:txBody>
          <a:bodyPr/>
          <a:lstStyle/>
          <a:p>
            <a:r>
              <a:rPr lang="zh-CN" altLang="en-US"/>
              <a:t>第</a:t>
            </a:r>
            <a:fld id="{013907DE-7433-469B-952A-942E92E3B273}" type="slidenum">
              <a:rPr lang="en-US" altLang="zh-CN" smtClean="0"/>
              <a:pPr/>
              <a:t>22</a:t>
            </a:fld>
            <a:r>
              <a:rPr lang="zh-CN" altLang="en-US"/>
              <a:t>页</a:t>
            </a:r>
            <a:endParaRPr lang="zh-CN"/>
          </a:p>
        </p:txBody>
      </p:sp>
    </p:spTree>
    <p:extLst>
      <p:ext uri="{BB962C8B-B14F-4D97-AF65-F5344CB8AC3E}">
        <p14:creationId xmlns:p14="http://schemas.microsoft.com/office/powerpoint/2010/main" val="3155196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28FEBE-A0AE-4AE5-B972-BE6A1EB6F336}"/>
              </a:ext>
            </a:extLst>
          </p:cNvPr>
          <p:cNvSpPr>
            <a:spLocks noGrp="1"/>
          </p:cNvSpPr>
          <p:nvPr>
            <p:ph type="title"/>
          </p:nvPr>
        </p:nvSpPr>
        <p:spPr/>
        <p:txBody>
          <a:bodyPr/>
          <a:lstStyle/>
          <a:p>
            <a:endParaRPr lang="zh-CN" altLang="en-US"/>
          </a:p>
        </p:txBody>
      </p:sp>
      <p:sp>
        <p:nvSpPr>
          <p:cNvPr id="6" name="テキスト プレースホルダー 5">
            <a:extLst>
              <a:ext uri="{FF2B5EF4-FFF2-40B4-BE49-F238E27FC236}">
                <a16:creationId xmlns:a16="http://schemas.microsoft.com/office/drawing/2014/main" id="{8EA0F1F5-AA71-4AE2-8192-936D733CE469}"/>
              </a:ext>
            </a:extLst>
          </p:cNvPr>
          <p:cNvSpPr>
            <a:spLocks noGrp="1"/>
          </p:cNvSpPr>
          <p:nvPr>
            <p:ph type="body" idx="1"/>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7AAEA8B3-2BA9-466C-B0BD-0D67CDBBA3F6}"/>
              </a:ext>
            </a:extLst>
          </p:cNvPr>
          <p:cNvSpPr>
            <a:spLocks noGrp="1"/>
          </p:cNvSpPr>
          <p:nvPr>
            <p:ph type="sldNum" sz="quarter" idx="7"/>
          </p:nvPr>
        </p:nvSpPr>
        <p:spPr/>
        <p:txBody>
          <a:bodyPr/>
          <a:lstStyle/>
          <a:p>
            <a:r>
              <a:rPr lang="zh-CN" altLang="en-US"/>
              <a:t>第</a:t>
            </a:r>
            <a:fld id="{013907DE-7433-469B-952A-942E92E3B273}" type="slidenum">
              <a:rPr lang="en-US" altLang="zh-CN" smtClean="0"/>
              <a:pPr/>
              <a:t>23</a:t>
            </a:fld>
            <a:r>
              <a:rPr lang="zh-CN" altLang="en-US"/>
              <a:t>页</a:t>
            </a:r>
            <a:endParaRPr lang="zh-CN"/>
          </a:p>
        </p:txBody>
      </p:sp>
    </p:spTree>
    <p:extLst>
      <p:ext uri="{BB962C8B-B14F-4D97-AF65-F5344CB8AC3E}">
        <p14:creationId xmlns:p14="http://schemas.microsoft.com/office/powerpoint/2010/main" val="3180483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74E18D0-34B1-4EAE-B35A-B006DAF07C09}"/>
              </a:ext>
            </a:extLst>
          </p:cNvPr>
          <p:cNvSpPr>
            <a:spLocks noGrp="1"/>
          </p:cNvSpPr>
          <p:nvPr>
            <p:ph type="title"/>
          </p:nvPr>
        </p:nvSpPr>
        <p:spPr/>
        <p:txBody>
          <a:bodyPr/>
          <a:lstStyle/>
          <a:p>
            <a:r>
              <a:rPr kumimoji="1" lang="ja-JP" altLang="en-US" dirty="0"/>
              <a:t>小売業の戦略３：</a:t>
            </a:r>
            <a:r>
              <a:rPr lang="ja-JP" altLang="en-US" dirty="0"/>
              <a:t>商品・サービス</a:t>
            </a:r>
          </a:p>
        </p:txBody>
      </p:sp>
      <p:sp>
        <p:nvSpPr>
          <p:cNvPr id="2" name="テキスト プレースホルダー 1">
            <a:extLst>
              <a:ext uri="{FF2B5EF4-FFF2-40B4-BE49-F238E27FC236}">
                <a16:creationId xmlns:a16="http://schemas.microsoft.com/office/drawing/2014/main" id="{92797F82-7DB0-48D8-B975-0A0FA043D5AD}"/>
              </a:ext>
            </a:extLst>
          </p:cNvPr>
          <p:cNvSpPr>
            <a:spLocks noGrp="1"/>
          </p:cNvSpPr>
          <p:nvPr>
            <p:ph type="body" idx="1"/>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D1622BA3-7076-4B49-ACF7-4900FE408A0C}"/>
              </a:ext>
            </a:extLst>
          </p:cNvPr>
          <p:cNvSpPr>
            <a:spLocks noGrp="1"/>
          </p:cNvSpPr>
          <p:nvPr>
            <p:ph type="sldNum" sz="quarter" idx="7"/>
          </p:nvPr>
        </p:nvSpPr>
        <p:spPr/>
        <p:txBody>
          <a:bodyPr/>
          <a:lstStyle/>
          <a:p>
            <a:r>
              <a:rPr lang="zh-CN" altLang="en-US"/>
              <a:t>第</a:t>
            </a:r>
            <a:fld id="{013907DE-7433-469B-952A-942E92E3B273}" type="slidenum">
              <a:rPr lang="en-US" altLang="zh-CN" smtClean="0"/>
              <a:pPr/>
              <a:t>24</a:t>
            </a:fld>
            <a:r>
              <a:rPr lang="zh-CN" altLang="en-US"/>
              <a:t>页</a:t>
            </a:r>
            <a:endParaRPr lang="zh-CN"/>
          </a:p>
        </p:txBody>
      </p:sp>
    </p:spTree>
    <p:extLst>
      <p:ext uri="{BB962C8B-B14F-4D97-AF65-F5344CB8AC3E}">
        <p14:creationId xmlns:p14="http://schemas.microsoft.com/office/powerpoint/2010/main" val="1325642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AFD9238-D5C7-4B90-8564-EA8E81DD3063}"/>
              </a:ext>
            </a:extLst>
          </p:cNvPr>
          <p:cNvSpPr>
            <a:spLocks noGrp="1"/>
          </p:cNvSpPr>
          <p:nvPr>
            <p:ph type="title"/>
          </p:nvPr>
        </p:nvSpPr>
        <p:spPr/>
        <p:txBody>
          <a:bodyPr/>
          <a:lstStyle/>
          <a:p>
            <a:r>
              <a:rPr lang="ja-JP" altLang="en-US" dirty="0"/>
              <a:t>半製品料理</a:t>
            </a:r>
          </a:p>
        </p:txBody>
      </p:sp>
      <p:sp>
        <p:nvSpPr>
          <p:cNvPr id="2" name="テキスト プレースホルダー 1">
            <a:extLst>
              <a:ext uri="{FF2B5EF4-FFF2-40B4-BE49-F238E27FC236}">
                <a16:creationId xmlns:a16="http://schemas.microsoft.com/office/drawing/2014/main" id="{4EFD5A14-12AD-4629-A0A7-60DDF779132B}"/>
              </a:ext>
            </a:extLst>
          </p:cNvPr>
          <p:cNvSpPr>
            <a:spLocks noGrp="1"/>
          </p:cNvSpPr>
          <p:nvPr>
            <p:ph type="body" idx="1"/>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7F9589A3-0ECE-4E64-A22D-8CE4B860D877}"/>
              </a:ext>
            </a:extLst>
          </p:cNvPr>
          <p:cNvSpPr>
            <a:spLocks noGrp="1"/>
          </p:cNvSpPr>
          <p:nvPr>
            <p:ph type="sldNum" sz="quarter" idx="7"/>
          </p:nvPr>
        </p:nvSpPr>
        <p:spPr/>
        <p:txBody>
          <a:bodyPr/>
          <a:lstStyle/>
          <a:p>
            <a:r>
              <a:rPr lang="zh-CN" altLang="en-US"/>
              <a:t>第</a:t>
            </a:r>
            <a:fld id="{013907DE-7433-469B-952A-942E92E3B273}" type="slidenum">
              <a:rPr lang="en-US" altLang="zh-CN" smtClean="0"/>
              <a:pPr/>
              <a:t>25</a:t>
            </a:fld>
            <a:r>
              <a:rPr lang="zh-CN" altLang="en-US"/>
              <a:t>页</a:t>
            </a:r>
            <a:endParaRPr lang="zh-CN"/>
          </a:p>
        </p:txBody>
      </p:sp>
    </p:spTree>
    <p:extLst>
      <p:ext uri="{BB962C8B-B14F-4D97-AF65-F5344CB8AC3E}">
        <p14:creationId xmlns:p14="http://schemas.microsoft.com/office/powerpoint/2010/main" val="1394852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B94CB0-47FD-40CE-BBFB-CD5DCDDA7F59}"/>
              </a:ext>
            </a:extLst>
          </p:cNvPr>
          <p:cNvSpPr>
            <a:spLocks noGrp="1"/>
          </p:cNvSpPr>
          <p:nvPr>
            <p:ph type="title"/>
          </p:nvPr>
        </p:nvSpPr>
        <p:spPr/>
        <p:txBody>
          <a:bodyPr/>
          <a:lstStyle/>
          <a:p>
            <a:r>
              <a:rPr kumimoji="1" lang="ja-JP" altLang="en-US" dirty="0"/>
              <a:t>店内立食可能の食品</a:t>
            </a:r>
          </a:p>
        </p:txBody>
      </p:sp>
      <p:sp>
        <p:nvSpPr>
          <p:cNvPr id="5" name="テキスト プレースホルダー 4">
            <a:extLst>
              <a:ext uri="{FF2B5EF4-FFF2-40B4-BE49-F238E27FC236}">
                <a16:creationId xmlns:a16="http://schemas.microsoft.com/office/drawing/2014/main" id="{E57A77DB-2323-4F38-A7E9-EF1A4B77EDA3}"/>
              </a:ext>
            </a:extLst>
          </p:cNvPr>
          <p:cNvSpPr>
            <a:spLocks noGrp="1"/>
          </p:cNvSpPr>
          <p:nvPr>
            <p:ph type="body" idx="1"/>
          </p:nvPr>
        </p:nvSpPr>
        <p:spPr/>
        <p:txBody>
          <a:bodyPr/>
          <a:lstStyle/>
          <a:p>
            <a:endParaRPr lang="zh-CN" altLang="en-US"/>
          </a:p>
        </p:txBody>
      </p:sp>
      <p:sp>
        <p:nvSpPr>
          <p:cNvPr id="4" name="スライド番号プレースホルダー 3">
            <a:extLst>
              <a:ext uri="{FF2B5EF4-FFF2-40B4-BE49-F238E27FC236}">
                <a16:creationId xmlns:a16="http://schemas.microsoft.com/office/drawing/2014/main" id="{90C6D009-B42F-475D-BD05-D31D6584E199}"/>
              </a:ext>
            </a:extLst>
          </p:cNvPr>
          <p:cNvSpPr>
            <a:spLocks noGrp="1"/>
          </p:cNvSpPr>
          <p:nvPr>
            <p:ph type="sldNum" sz="quarter" idx="7"/>
          </p:nvPr>
        </p:nvSpPr>
        <p:spPr/>
        <p:txBody>
          <a:bodyPr/>
          <a:lstStyle/>
          <a:p>
            <a:r>
              <a:rPr lang="zh-CN" altLang="en-US"/>
              <a:t>第</a:t>
            </a:r>
            <a:fld id="{013907DE-7433-469B-952A-942E92E3B273}" type="slidenum">
              <a:rPr lang="en-US" altLang="zh-CN" smtClean="0"/>
              <a:pPr/>
              <a:t>26</a:t>
            </a:fld>
            <a:r>
              <a:rPr lang="zh-CN" altLang="en-US"/>
              <a:t>页</a:t>
            </a:r>
            <a:endParaRPr lang="zh-CN" dirty="0"/>
          </a:p>
        </p:txBody>
      </p:sp>
    </p:spTree>
    <p:extLst>
      <p:ext uri="{BB962C8B-B14F-4D97-AF65-F5344CB8AC3E}">
        <p14:creationId xmlns:p14="http://schemas.microsoft.com/office/powerpoint/2010/main" val="19635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1155F6-5F05-42D1-8FD3-DF465C70658F}"/>
              </a:ext>
            </a:extLst>
          </p:cNvPr>
          <p:cNvSpPr>
            <a:spLocks noGrp="1"/>
          </p:cNvSpPr>
          <p:nvPr>
            <p:ph type="title"/>
          </p:nvPr>
        </p:nvSpPr>
        <p:spPr/>
        <p:txBody>
          <a:bodyPr/>
          <a:lstStyle/>
          <a:p>
            <a:r>
              <a:rPr kumimoji="1" lang="ja-JP" altLang="en-US" dirty="0"/>
              <a:t>日常生活用品</a:t>
            </a:r>
          </a:p>
        </p:txBody>
      </p:sp>
      <p:sp>
        <p:nvSpPr>
          <p:cNvPr id="5" name="テキスト プレースホルダー 4">
            <a:extLst>
              <a:ext uri="{FF2B5EF4-FFF2-40B4-BE49-F238E27FC236}">
                <a16:creationId xmlns:a16="http://schemas.microsoft.com/office/drawing/2014/main" id="{AE6D7ED7-7204-4216-8FC5-A8E729F38C02}"/>
              </a:ext>
            </a:extLst>
          </p:cNvPr>
          <p:cNvSpPr>
            <a:spLocks noGrp="1"/>
          </p:cNvSpPr>
          <p:nvPr>
            <p:ph type="body" idx="1"/>
          </p:nvPr>
        </p:nvSpPr>
        <p:spPr/>
        <p:txBody>
          <a:bodyPr/>
          <a:lstStyle/>
          <a:p>
            <a:endParaRPr lang="zh-CN" altLang="en-US"/>
          </a:p>
        </p:txBody>
      </p:sp>
      <p:sp>
        <p:nvSpPr>
          <p:cNvPr id="4" name="スライド番号プレースホルダー 3">
            <a:extLst>
              <a:ext uri="{FF2B5EF4-FFF2-40B4-BE49-F238E27FC236}">
                <a16:creationId xmlns:a16="http://schemas.microsoft.com/office/drawing/2014/main" id="{176EBB9F-C172-434C-AAD9-6126E9DC4D5C}"/>
              </a:ext>
            </a:extLst>
          </p:cNvPr>
          <p:cNvSpPr>
            <a:spLocks noGrp="1"/>
          </p:cNvSpPr>
          <p:nvPr>
            <p:ph type="sldNum" sz="quarter" idx="7"/>
          </p:nvPr>
        </p:nvSpPr>
        <p:spPr/>
        <p:txBody>
          <a:bodyPr/>
          <a:lstStyle/>
          <a:p>
            <a:r>
              <a:rPr lang="zh-CN" altLang="en-US"/>
              <a:t>第</a:t>
            </a:r>
            <a:fld id="{013907DE-7433-469B-952A-942E92E3B273}" type="slidenum">
              <a:rPr lang="en-US" altLang="zh-CN" smtClean="0"/>
              <a:pPr/>
              <a:t>27</a:t>
            </a:fld>
            <a:r>
              <a:rPr lang="zh-CN" altLang="en-US"/>
              <a:t>页</a:t>
            </a:r>
            <a:endParaRPr lang="zh-CN" dirty="0"/>
          </a:p>
        </p:txBody>
      </p:sp>
    </p:spTree>
    <p:extLst>
      <p:ext uri="{BB962C8B-B14F-4D97-AF65-F5344CB8AC3E}">
        <p14:creationId xmlns:p14="http://schemas.microsoft.com/office/powerpoint/2010/main" val="4201244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43B9E-52E7-4CFD-8F6A-B79131D4CB5C}"/>
              </a:ext>
            </a:extLst>
          </p:cNvPr>
          <p:cNvSpPr>
            <a:spLocks noGrp="1"/>
          </p:cNvSpPr>
          <p:nvPr>
            <p:ph type="title"/>
          </p:nvPr>
        </p:nvSpPr>
        <p:spPr/>
        <p:txBody>
          <a:bodyPr/>
          <a:lstStyle/>
          <a:p>
            <a:r>
              <a:rPr kumimoji="1" lang="ja-JP" altLang="en-US"/>
              <a:t>ケアサービス</a:t>
            </a:r>
            <a:endParaRPr kumimoji="1" lang="ja-JP" altLang="en-US" dirty="0"/>
          </a:p>
        </p:txBody>
      </p:sp>
      <p:sp>
        <p:nvSpPr>
          <p:cNvPr id="5" name="テキスト プレースホルダー 4">
            <a:extLst>
              <a:ext uri="{FF2B5EF4-FFF2-40B4-BE49-F238E27FC236}">
                <a16:creationId xmlns:a16="http://schemas.microsoft.com/office/drawing/2014/main" id="{CD61CC9E-3EB3-4E37-9966-3FC14732EFF9}"/>
              </a:ext>
            </a:extLst>
          </p:cNvPr>
          <p:cNvSpPr>
            <a:spLocks noGrp="1"/>
          </p:cNvSpPr>
          <p:nvPr>
            <p:ph type="body" idx="1"/>
          </p:nvPr>
        </p:nvSpPr>
        <p:spPr/>
        <p:txBody>
          <a:bodyPr/>
          <a:lstStyle/>
          <a:p>
            <a:endParaRPr lang="zh-CN" altLang="en-US"/>
          </a:p>
        </p:txBody>
      </p:sp>
      <p:sp>
        <p:nvSpPr>
          <p:cNvPr id="4" name="スライド番号プレースホルダー 3">
            <a:extLst>
              <a:ext uri="{FF2B5EF4-FFF2-40B4-BE49-F238E27FC236}">
                <a16:creationId xmlns:a16="http://schemas.microsoft.com/office/drawing/2014/main" id="{0073ADF4-9372-4A6B-8D4E-3F27A71EA85D}"/>
              </a:ext>
            </a:extLst>
          </p:cNvPr>
          <p:cNvSpPr>
            <a:spLocks noGrp="1"/>
          </p:cNvSpPr>
          <p:nvPr>
            <p:ph type="sldNum" sz="quarter" idx="7"/>
          </p:nvPr>
        </p:nvSpPr>
        <p:spPr/>
        <p:txBody>
          <a:bodyPr/>
          <a:lstStyle/>
          <a:p>
            <a:r>
              <a:rPr lang="zh-CN" altLang="en-US"/>
              <a:t>第</a:t>
            </a:r>
            <a:fld id="{013907DE-7433-469B-952A-942E92E3B273}" type="slidenum">
              <a:rPr lang="en-US" altLang="zh-CN" smtClean="0"/>
              <a:pPr/>
              <a:t>28</a:t>
            </a:fld>
            <a:r>
              <a:rPr lang="zh-CN" altLang="en-US"/>
              <a:t>页</a:t>
            </a:r>
            <a:endParaRPr lang="zh-CN" dirty="0"/>
          </a:p>
        </p:txBody>
      </p:sp>
    </p:spTree>
    <p:extLst>
      <p:ext uri="{BB962C8B-B14F-4D97-AF65-F5344CB8AC3E}">
        <p14:creationId xmlns:p14="http://schemas.microsoft.com/office/powerpoint/2010/main" val="3912465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9F762E-4362-485E-8B29-3CC675766B84}"/>
              </a:ext>
            </a:extLst>
          </p:cNvPr>
          <p:cNvSpPr>
            <a:spLocks noGrp="1"/>
          </p:cNvSpPr>
          <p:nvPr>
            <p:ph type="title"/>
          </p:nvPr>
        </p:nvSpPr>
        <p:spPr/>
        <p:txBody>
          <a:bodyPr/>
          <a:lstStyle/>
          <a:p>
            <a:r>
              <a:rPr kumimoji="1" lang="ja-JP" altLang="en-US" dirty="0"/>
              <a:t>小売業の</a:t>
            </a:r>
            <a:r>
              <a:rPr kumimoji="1" lang="en-US" altLang="ja-JP" dirty="0"/>
              <a:t>IT</a:t>
            </a:r>
            <a:r>
              <a:rPr kumimoji="1" lang="ja-JP" altLang="en-US" dirty="0"/>
              <a:t>インフラ</a:t>
            </a:r>
          </a:p>
        </p:txBody>
      </p:sp>
      <p:sp>
        <p:nvSpPr>
          <p:cNvPr id="4" name="テキスト プレースホルダー 3">
            <a:extLst>
              <a:ext uri="{FF2B5EF4-FFF2-40B4-BE49-F238E27FC236}">
                <a16:creationId xmlns:a16="http://schemas.microsoft.com/office/drawing/2014/main" id="{FEA4E224-E1A1-4168-888E-9C8007DE7295}"/>
              </a:ext>
            </a:extLst>
          </p:cNvPr>
          <p:cNvSpPr>
            <a:spLocks noGrp="1"/>
          </p:cNvSpPr>
          <p:nvPr>
            <p:ph type="body" idx="1"/>
          </p:nvPr>
        </p:nvSpPr>
        <p:spPr/>
        <p:txBody>
          <a:bodyPr/>
          <a:lstStyle/>
          <a:p>
            <a:endParaRPr lang="zh-CN" altLang="en-US"/>
          </a:p>
        </p:txBody>
      </p:sp>
      <p:sp>
        <p:nvSpPr>
          <p:cNvPr id="3" name="スライド番号プレースホルダー 2">
            <a:extLst>
              <a:ext uri="{FF2B5EF4-FFF2-40B4-BE49-F238E27FC236}">
                <a16:creationId xmlns:a16="http://schemas.microsoft.com/office/drawing/2014/main" id="{CEBF9430-5B4A-40EE-A52C-0AF7F041E0E2}"/>
              </a:ext>
            </a:extLst>
          </p:cNvPr>
          <p:cNvSpPr>
            <a:spLocks noGrp="1"/>
          </p:cNvSpPr>
          <p:nvPr>
            <p:ph type="sldNum" sz="quarter" idx="7"/>
          </p:nvPr>
        </p:nvSpPr>
        <p:spPr/>
        <p:txBody>
          <a:bodyPr/>
          <a:lstStyle/>
          <a:p>
            <a:r>
              <a:rPr lang="zh-CN" altLang="en-US"/>
              <a:t>第</a:t>
            </a:r>
            <a:fld id="{013907DE-7433-469B-952A-942E92E3B273}" type="slidenum">
              <a:rPr lang="en-US" altLang="zh-CN" smtClean="0"/>
              <a:pPr/>
              <a:t>29</a:t>
            </a:fld>
            <a:r>
              <a:rPr lang="zh-CN" altLang="en-US"/>
              <a:t>页</a:t>
            </a:r>
            <a:endParaRPr lang="zh-CN"/>
          </a:p>
        </p:txBody>
      </p:sp>
    </p:spTree>
    <p:extLst>
      <p:ext uri="{BB962C8B-B14F-4D97-AF65-F5344CB8AC3E}">
        <p14:creationId xmlns:p14="http://schemas.microsoft.com/office/powerpoint/2010/main" val="733601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3CFF82F6-E51A-48F0-93C7-8B2D0956C976}"/>
              </a:ext>
            </a:extLst>
          </p:cNvPr>
          <p:cNvSpPr>
            <a:spLocks noGrp="1"/>
          </p:cNvSpPr>
          <p:nvPr>
            <p:ph type="title"/>
          </p:nvPr>
        </p:nvSpPr>
        <p:spPr/>
        <p:txBody>
          <a:bodyPr/>
          <a:lstStyle/>
          <a:p>
            <a:r>
              <a:rPr lang="ja-JP" altLang="en-US" dirty="0"/>
              <a:t>資料説明</a:t>
            </a:r>
          </a:p>
        </p:txBody>
      </p:sp>
      <p:sp>
        <p:nvSpPr>
          <p:cNvPr id="4" name="コンテンツ プレースホルダー 3">
            <a:extLst>
              <a:ext uri="{FF2B5EF4-FFF2-40B4-BE49-F238E27FC236}">
                <a16:creationId xmlns:a16="http://schemas.microsoft.com/office/drawing/2014/main" id="{0D9FEC92-0D3A-43BF-AC9F-E01189C1EFE6}"/>
              </a:ext>
            </a:extLst>
          </p:cNvPr>
          <p:cNvSpPr>
            <a:spLocks noGrp="1"/>
          </p:cNvSpPr>
          <p:nvPr>
            <p:ph type="body" idx="1"/>
          </p:nvPr>
        </p:nvSpPr>
        <p:spPr>
          <a:xfrm>
            <a:off x="316983" y="557909"/>
            <a:ext cx="11540249" cy="2046714"/>
          </a:xfrm>
        </p:spPr>
        <p:txBody>
          <a:bodyPr/>
          <a:lstStyle/>
          <a:p>
            <a:r>
              <a:rPr lang="ja-JP" altLang="en-US" dirty="0"/>
              <a:t>説明</a:t>
            </a:r>
            <a:endParaRPr lang="en-US" altLang="ja-JP" dirty="0"/>
          </a:p>
          <a:p>
            <a:pPr lvl="1"/>
            <a:r>
              <a:rPr lang="ja-JP" altLang="en-US" dirty="0"/>
              <a:t>資料は複数会社に提出する公開資料です。</a:t>
            </a:r>
            <a:endParaRPr lang="en-US" altLang="ja-JP" dirty="0"/>
          </a:p>
          <a:p>
            <a:pPr lvl="1"/>
            <a:r>
              <a:rPr lang="ja-JP" altLang="en-US" dirty="0"/>
              <a:t>資料は　日々更新しています。</a:t>
            </a:r>
            <a:endParaRPr lang="en-US" altLang="ja-JP" dirty="0"/>
          </a:p>
          <a:p>
            <a:r>
              <a:rPr lang="ja-JP" altLang="en-US" dirty="0"/>
              <a:t>公開サイト</a:t>
            </a:r>
            <a:endParaRPr lang="en-US" altLang="ja-JP" dirty="0"/>
          </a:p>
          <a:p>
            <a:pPr lvl="1"/>
            <a:r>
              <a:rPr lang="ja-JP" altLang="en-US" dirty="0"/>
              <a:t>ビジネスプラン：</a:t>
            </a:r>
            <a:r>
              <a:rPr lang="en-US" altLang="ja-JP" dirty="0"/>
              <a:t>https://sunshubin.github.io/</a:t>
            </a:r>
          </a:p>
          <a:p>
            <a:pPr marL="0" lvl="1">
              <a:spcBef>
                <a:spcPts val="600"/>
              </a:spcBef>
              <a:buClr>
                <a:schemeClr val="accent1"/>
              </a:buClr>
            </a:pPr>
            <a:r>
              <a:rPr lang="ja-JP" altLang="en-US" sz="2400" dirty="0">
                <a:solidFill>
                  <a:schemeClr val="tx1"/>
                </a:solidFill>
              </a:rPr>
              <a:t>参考資料（文書の最後にリスト済み）</a:t>
            </a:r>
            <a:endParaRPr lang="en-US" altLang="ja-JP" sz="2400" dirty="0">
              <a:solidFill>
                <a:schemeClr val="tx1"/>
              </a:solidFill>
            </a:endParaRPr>
          </a:p>
        </p:txBody>
      </p:sp>
    </p:spTree>
    <p:extLst>
      <p:ext uri="{BB962C8B-B14F-4D97-AF65-F5344CB8AC3E}">
        <p14:creationId xmlns:p14="http://schemas.microsoft.com/office/powerpoint/2010/main" val="26272828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A73FEFA-5B98-4266-AD86-8DC86B2A9933}"/>
              </a:ext>
            </a:extLst>
          </p:cNvPr>
          <p:cNvSpPr>
            <a:spLocks noGrp="1"/>
          </p:cNvSpPr>
          <p:nvPr>
            <p:ph type="title"/>
          </p:nvPr>
        </p:nvSpPr>
        <p:spPr/>
        <p:txBody>
          <a:bodyPr/>
          <a:lstStyle/>
          <a:p>
            <a:r>
              <a:rPr lang="en-US" altLang="ja-JP" dirty="0"/>
              <a:t>Point</a:t>
            </a:r>
            <a:r>
              <a:rPr lang="ja-JP" altLang="en-US" dirty="0"/>
              <a:t>と</a:t>
            </a:r>
            <a:r>
              <a:rPr lang="en-US" altLang="ja-JP" dirty="0"/>
              <a:t>Pay</a:t>
            </a:r>
            <a:endParaRPr lang="ja-JP" altLang="en-US" dirty="0"/>
          </a:p>
        </p:txBody>
      </p:sp>
      <p:sp>
        <p:nvSpPr>
          <p:cNvPr id="3" name="スライド番号プレースホルダー 2">
            <a:extLst>
              <a:ext uri="{FF2B5EF4-FFF2-40B4-BE49-F238E27FC236}">
                <a16:creationId xmlns:a16="http://schemas.microsoft.com/office/drawing/2014/main" id="{A9A6E919-6970-4ABF-A641-D0E4AF2934F6}"/>
              </a:ext>
            </a:extLst>
          </p:cNvPr>
          <p:cNvSpPr>
            <a:spLocks noGrp="1"/>
          </p:cNvSpPr>
          <p:nvPr>
            <p:ph type="sldNum" sz="quarter" idx="7"/>
          </p:nvPr>
        </p:nvSpPr>
        <p:spPr/>
        <p:txBody>
          <a:bodyPr/>
          <a:lstStyle/>
          <a:p>
            <a:r>
              <a:rPr lang="zh-CN" altLang="en-US"/>
              <a:t>第</a:t>
            </a:r>
            <a:fld id="{013907DE-7433-469B-952A-942E92E3B273}" type="slidenum">
              <a:rPr lang="en-US" altLang="zh-CN" smtClean="0"/>
              <a:pPr/>
              <a:t>30</a:t>
            </a:fld>
            <a:r>
              <a:rPr lang="zh-CN" altLang="en-US"/>
              <a:t>页</a:t>
            </a:r>
            <a:endParaRPr lang="zh-CN"/>
          </a:p>
        </p:txBody>
      </p:sp>
      <p:sp>
        <p:nvSpPr>
          <p:cNvPr id="5" name="コンテンツ プレースホルダー 4">
            <a:extLst>
              <a:ext uri="{FF2B5EF4-FFF2-40B4-BE49-F238E27FC236}">
                <a16:creationId xmlns:a16="http://schemas.microsoft.com/office/drawing/2014/main" id="{61CE458D-00D0-47DD-9363-0A0A5165B307}"/>
              </a:ext>
            </a:extLst>
          </p:cNvPr>
          <p:cNvSpPr>
            <a:spLocks noGrp="1"/>
          </p:cNvSpPr>
          <p:nvPr>
            <p:ph sz="quarter" idx="4294967295"/>
          </p:nvPr>
        </p:nvSpPr>
        <p:spPr>
          <a:xfrm>
            <a:off x="1250950" y="817563"/>
            <a:ext cx="10941050" cy="2382837"/>
          </a:xfrm>
        </p:spPr>
        <p:txBody>
          <a:bodyPr/>
          <a:lstStyle/>
          <a:p>
            <a:r>
              <a:rPr lang="ja-JP" altLang="en-US" dirty="0"/>
              <a:t>ポイント</a:t>
            </a:r>
            <a:endParaRPr lang="en-US" altLang="ja-JP" dirty="0"/>
          </a:p>
          <a:p>
            <a:pPr lvl="1"/>
            <a:r>
              <a:rPr lang="ja-JP" altLang="en-US" dirty="0"/>
              <a:t>商品のイベント期間に　顧客購入金額によって　口座にポイントを付けります。</a:t>
            </a:r>
            <a:endParaRPr lang="en-US" altLang="ja-JP" dirty="0"/>
          </a:p>
          <a:p>
            <a:pPr marL="273050" lvl="1">
              <a:spcBef>
                <a:spcPts val="600"/>
              </a:spcBef>
              <a:buClr>
                <a:schemeClr val="accent1"/>
              </a:buClr>
            </a:pPr>
            <a:r>
              <a:rPr lang="ja-JP" altLang="en-US" sz="2600" dirty="0">
                <a:solidFill>
                  <a:schemeClr val="tx1"/>
                </a:solidFill>
              </a:rPr>
              <a:t>アプリペイ</a:t>
            </a:r>
            <a:endParaRPr lang="en-US" altLang="ja-JP" sz="2600" dirty="0">
              <a:solidFill>
                <a:schemeClr val="tx1"/>
              </a:solidFill>
            </a:endParaRPr>
          </a:p>
          <a:p>
            <a:pPr lvl="1"/>
            <a:r>
              <a:rPr lang="ja-JP" altLang="en-US" dirty="0"/>
              <a:t>会員のレベルと買い物のサービスによって　割引を付けます。　</a:t>
            </a:r>
          </a:p>
        </p:txBody>
      </p:sp>
      <p:graphicFrame>
        <p:nvGraphicFramePr>
          <p:cNvPr id="6" name="表 6">
            <a:extLst>
              <a:ext uri="{FF2B5EF4-FFF2-40B4-BE49-F238E27FC236}">
                <a16:creationId xmlns:a16="http://schemas.microsoft.com/office/drawing/2014/main" id="{A505E0C1-CB6C-4DFD-AB3D-D2D01F816738}"/>
              </a:ext>
            </a:extLst>
          </p:cNvPr>
          <p:cNvGraphicFramePr>
            <a:graphicFrameLocks noGrp="1"/>
          </p:cNvGraphicFramePr>
          <p:nvPr>
            <p:extLst>
              <p:ext uri="{D42A27DB-BD31-4B8C-83A1-F6EECF244321}">
                <p14:modId xmlns:p14="http://schemas.microsoft.com/office/powerpoint/2010/main" val="2249682332"/>
              </p:ext>
            </p:extLst>
          </p:nvPr>
        </p:nvGraphicFramePr>
        <p:xfrm>
          <a:off x="1981200" y="3429000"/>
          <a:ext cx="8280399" cy="1854200"/>
        </p:xfrm>
        <a:graphic>
          <a:graphicData uri="http://schemas.openxmlformats.org/drawingml/2006/table">
            <a:tbl>
              <a:tblPr firstRow="1" bandRow="1">
                <a:tableStyleId>{7DF18680-E054-41AD-8BC1-D1AEF772440D}</a:tableStyleId>
              </a:tblPr>
              <a:tblGrid>
                <a:gridCol w="2760133">
                  <a:extLst>
                    <a:ext uri="{9D8B030D-6E8A-4147-A177-3AD203B41FA5}">
                      <a16:colId xmlns:a16="http://schemas.microsoft.com/office/drawing/2014/main" val="2488266688"/>
                    </a:ext>
                  </a:extLst>
                </a:gridCol>
                <a:gridCol w="2760133">
                  <a:extLst>
                    <a:ext uri="{9D8B030D-6E8A-4147-A177-3AD203B41FA5}">
                      <a16:colId xmlns:a16="http://schemas.microsoft.com/office/drawing/2014/main" val="4152682300"/>
                    </a:ext>
                  </a:extLst>
                </a:gridCol>
                <a:gridCol w="2760133">
                  <a:extLst>
                    <a:ext uri="{9D8B030D-6E8A-4147-A177-3AD203B41FA5}">
                      <a16:colId xmlns:a16="http://schemas.microsoft.com/office/drawing/2014/main" val="3927196978"/>
                    </a:ext>
                  </a:extLst>
                </a:gridCol>
              </a:tblGrid>
              <a:tr h="370840">
                <a:tc>
                  <a:txBody>
                    <a:bodyPr/>
                    <a:lstStyle/>
                    <a:p>
                      <a:pPr algn="ctr"/>
                      <a:endParaRPr kumimoji="1" lang="ja-JP" altLang="en-US" dirty="0"/>
                    </a:p>
                  </a:txBody>
                  <a:tcPr/>
                </a:tc>
                <a:tc>
                  <a:txBody>
                    <a:bodyPr/>
                    <a:lstStyle/>
                    <a:p>
                      <a:pPr algn="ctr"/>
                      <a:r>
                        <a:rPr kumimoji="1" lang="ja-JP" altLang="en-US" dirty="0"/>
                        <a:t>一般会員</a:t>
                      </a:r>
                    </a:p>
                  </a:txBody>
                  <a:tcPr/>
                </a:tc>
                <a:tc>
                  <a:txBody>
                    <a:bodyPr/>
                    <a:lstStyle/>
                    <a:p>
                      <a:pPr algn="ctr"/>
                      <a:r>
                        <a:rPr kumimoji="1" lang="ja-JP" altLang="en-US" dirty="0"/>
                        <a:t>アプリペイ会員</a:t>
                      </a:r>
                    </a:p>
                  </a:txBody>
                  <a:tcPr/>
                </a:tc>
                <a:extLst>
                  <a:ext uri="{0D108BD9-81ED-4DB2-BD59-A6C34878D82A}">
                    <a16:rowId xmlns:a16="http://schemas.microsoft.com/office/drawing/2014/main" val="850846249"/>
                  </a:ext>
                </a:extLst>
              </a:tr>
              <a:tr h="370840">
                <a:tc>
                  <a:txBody>
                    <a:bodyPr/>
                    <a:lstStyle/>
                    <a:p>
                      <a:pPr algn="ctr"/>
                      <a:r>
                        <a:rPr kumimoji="1" lang="ja-JP" altLang="en-US" dirty="0"/>
                        <a:t>カウンター会計</a:t>
                      </a:r>
                    </a:p>
                  </a:txBody>
                  <a:tcPr/>
                </a:tc>
                <a:tc>
                  <a:txBody>
                    <a:bodyPr/>
                    <a:lstStyle/>
                    <a:p>
                      <a:pPr algn="ctr"/>
                      <a:r>
                        <a:rPr kumimoji="1" lang="ja-JP" altLang="en-US" dirty="0"/>
                        <a:t>１％</a:t>
                      </a:r>
                    </a:p>
                  </a:txBody>
                  <a:tcPr/>
                </a:tc>
                <a:tc>
                  <a:txBody>
                    <a:bodyPr/>
                    <a:lstStyle/>
                    <a:p>
                      <a:pPr algn="ctr"/>
                      <a:r>
                        <a:rPr kumimoji="1" lang="ja-JP" altLang="en-US" dirty="0"/>
                        <a:t>１％</a:t>
                      </a:r>
                    </a:p>
                  </a:txBody>
                  <a:tcPr/>
                </a:tc>
                <a:extLst>
                  <a:ext uri="{0D108BD9-81ED-4DB2-BD59-A6C34878D82A}">
                    <a16:rowId xmlns:a16="http://schemas.microsoft.com/office/drawing/2014/main" val="3719435439"/>
                  </a:ext>
                </a:extLst>
              </a:tr>
              <a:tr h="370840">
                <a:tc>
                  <a:txBody>
                    <a:bodyPr/>
                    <a:lstStyle/>
                    <a:p>
                      <a:pPr algn="ctr"/>
                      <a:r>
                        <a:rPr kumimoji="1" lang="ja-JP" altLang="en-US" dirty="0"/>
                        <a:t>無人会計機</a:t>
                      </a:r>
                    </a:p>
                  </a:txBody>
                  <a:tcPr/>
                </a:tc>
                <a:tc>
                  <a:txBody>
                    <a:bodyPr/>
                    <a:lstStyle/>
                    <a:p>
                      <a:pPr algn="ctr"/>
                      <a:r>
                        <a:rPr kumimoji="1" lang="ja-JP" altLang="en-US" dirty="0"/>
                        <a:t>ー</a:t>
                      </a:r>
                    </a:p>
                  </a:txBody>
                  <a:tcPr/>
                </a:tc>
                <a:tc>
                  <a:txBody>
                    <a:bodyPr/>
                    <a:lstStyle/>
                    <a:p>
                      <a:pPr algn="ctr"/>
                      <a:r>
                        <a:rPr kumimoji="1" lang="ja-JP" altLang="en-US" dirty="0"/>
                        <a:t>２％</a:t>
                      </a:r>
                    </a:p>
                  </a:txBody>
                  <a:tcPr/>
                </a:tc>
                <a:extLst>
                  <a:ext uri="{0D108BD9-81ED-4DB2-BD59-A6C34878D82A}">
                    <a16:rowId xmlns:a16="http://schemas.microsoft.com/office/drawing/2014/main" val="161350524"/>
                  </a:ext>
                </a:extLst>
              </a:tr>
              <a:tr h="370840">
                <a:tc>
                  <a:txBody>
                    <a:bodyPr/>
                    <a:lstStyle/>
                    <a:p>
                      <a:pPr algn="ctr"/>
                      <a:r>
                        <a:rPr kumimoji="1" lang="ja-JP" altLang="en-US" dirty="0"/>
                        <a:t>無人店舗</a:t>
                      </a:r>
                    </a:p>
                  </a:txBody>
                  <a:tcPr/>
                </a:tc>
                <a:tc>
                  <a:txBody>
                    <a:bodyPr/>
                    <a:lstStyle/>
                    <a:p>
                      <a:pPr algn="ctr"/>
                      <a:r>
                        <a:rPr kumimoji="1" lang="ja-JP" altLang="en-US" dirty="0"/>
                        <a:t>ー</a:t>
                      </a:r>
                      <a:endParaRPr kumimoji="1" lang="en-US" altLang="ja-JP" dirty="0"/>
                    </a:p>
                  </a:txBody>
                  <a:tcPr/>
                </a:tc>
                <a:tc>
                  <a:txBody>
                    <a:bodyPr/>
                    <a:lstStyle/>
                    <a:p>
                      <a:pPr algn="ctr"/>
                      <a:r>
                        <a:rPr kumimoji="1" lang="ja-JP" altLang="en-US" dirty="0"/>
                        <a:t>３％</a:t>
                      </a:r>
                    </a:p>
                  </a:txBody>
                  <a:tcPr/>
                </a:tc>
                <a:extLst>
                  <a:ext uri="{0D108BD9-81ED-4DB2-BD59-A6C34878D82A}">
                    <a16:rowId xmlns:a16="http://schemas.microsoft.com/office/drawing/2014/main" val="789508321"/>
                  </a:ext>
                </a:extLst>
              </a:tr>
              <a:tr h="370840">
                <a:tc>
                  <a:txBody>
                    <a:bodyPr/>
                    <a:lstStyle/>
                    <a:p>
                      <a:pPr algn="ctr"/>
                      <a:r>
                        <a:rPr kumimoji="1" lang="en-US" altLang="ja-JP" dirty="0"/>
                        <a:t>EC</a:t>
                      </a:r>
                      <a:r>
                        <a:rPr kumimoji="1" lang="ja-JP" altLang="en-US" dirty="0"/>
                        <a:t>サイト宅配</a:t>
                      </a:r>
                    </a:p>
                  </a:txBody>
                  <a:tcPr/>
                </a:tc>
                <a:tc>
                  <a:txBody>
                    <a:bodyPr/>
                    <a:lstStyle/>
                    <a:p>
                      <a:pPr algn="ctr"/>
                      <a:r>
                        <a:rPr kumimoji="1" lang="ja-JP" altLang="en-US" dirty="0"/>
                        <a:t>ー</a:t>
                      </a:r>
                      <a:endParaRPr kumimoji="1" lang="en-US" altLang="ja-JP" dirty="0"/>
                    </a:p>
                  </a:txBody>
                  <a:tcPr/>
                </a:tc>
                <a:tc>
                  <a:txBody>
                    <a:bodyPr/>
                    <a:lstStyle/>
                    <a:p>
                      <a:pPr algn="ctr"/>
                      <a:r>
                        <a:rPr kumimoji="1" lang="ja-JP" altLang="en-US" dirty="0"/>
                        <a:t>５％</a:t>
                      </a:r>
                    </a:p>
                  </a:txBody>
                  <a:tcPr/>
                </a:tc>
                <a:extLst>
                  <a:ext uri="{0D108BD9-81ED-4DB2-BD59-A6C34878D82A}">
                    <a16:rowId xmlns:a16="http://schemas.microsoft.com/office/drawing/2014/main" val="137460638"/>
                  </a:ext>
                </a:extLst>
              </a:tr>
            </a:tbl>
          </a:graphicData>
        </a:graphic>
      </p:graphicFrame>
    </p:spTree>
    <p:extLst>
      <p:ext uri="{BB962C8B-B14F-4D97-AF65-F5344CB8AC3E}">
        <p14:creationId xmlns:p14="http://schemas.microsoft.com/office/powerpoint/2010/main" val="28558798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37DE28-F613-4FCD-B447-408EAD9081C3}"/>
              </a:ext>
            </a:extLst>
          </p:cNvPr>
          <p:cNvSpPr>
            <a:spLocks noGrp="1"/>
          </p:cNvSpPr>
          <p:nvPr>
            <p:ph type="title"/>
          </p:nvPr>
        </p:nvSpPr>
        <p:spPr/>
        <p:txBody>
          <a:bodyPr/>
          <a:lstStyle/>
          <a:p>
            <a:r>
              <a:rPr kumimoji="1" lang="ja-JP" altLang="en-US" dirty="0"/>
              <a:t>店舗の種類</a:t>
            </a:r>
          </a:p>
        </p:txBody>
      </p:sp>
      <p:sp>
        <p:nvSpPr>
          <p:cNvPr id="4" name="スライド番号プレースホルダー 3">
            <a:extLst>
              <a:ext uri="{FF2B5EF4-FFF2-40B4-BE49-F238E27FC236}">
                <a16:creationId xmlns:a16="http://schemas.microsoft.com/office/drawing/2014/main" id="{71C969F2-EE46-4275-A9CB-64943864CE48}"/>
              </a:ext>
            </a:extLst>
          </p:cNvPr>
          <p:cNvSpPr>
            <a:spLocks noGrp="1"/>
          </p:cNvSpPr>
          <p:nvPr>
            <p:ph type="sldNum" sz="quarter" idx="7"/>
          </p:nvPr>
        </p:nvSpPr>
        <p:spPr/>
        <p:txBody>
          <a:bodyPr/>
          <a:lstStyle/>
          <a:p>
            <a:r>
              <a:rPr lang="zh-CN" altLang="en-US"/>
              <a:t>第</a:t>
            </a:r>
            <a:fld id="{013907DE-7433-469B-952A-942E92E3B273}" type="slidenum">
              <a:rPr lang="en-US" altLang="zh-CN" smtClean="0"/>
              <a:pPr/>
              <a:t>31</a:t>
            </a:fld>
            <a:r>
              <a:rPr lang="zh-CN" altLang="en-US"/>
              <a:t>页</a:t>
            </a:r>
            <a:endParaRPr lang="zh-CN" dirty="0"/>
          </a:p>
        </p:txBody>
      </p:sp>
      <p:sp>
        <p:nvSpPr>
          <p:cNvPr id="3" name="コンテンツ プレースホルダー 2">
            <a:extLst>
              <a:ext uri="{FF2B5EF4-FFF2-40B4-BE49-F238E27FC236}">
                <a16:creationId xmlns:a16="http://schemas.microsoft.com/office/drawing/2014/main" id="{6299974B-DBDD-48EA-9685-9F4C4C5D7527}"/>
              </a:ext>
            </a:extLst>
          </p:cNvPr>
          <p:cNvSpPr>
            <a:spLocks noGrp="1"/>
          </p:cNvSpPr>
          <p:nvPr>
            <p:ph sz="quarter" idx="4294967295"/>
          </p:nvPr>
        </p:nvSpPr>
        <p:spPr>
          <a:xfrm>
            <a:off x="1250950" y="817563"/>
            <a:ext cx="10941050" cy="2611437"/>
          </a:xfrm>
        </p:spPr>
        <p:txBody>
          <a:bodyPr/>
          <a:lstStyle/>
          <a:p>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graphicFrame>
        <p:nvGraphicFramePr>
          <p:cNvPr id="5" name="表 5">
            <a:extLst>
              <a:ext uri="{FF2B5EF4-FFF2-40B4-BE49-F238E27FC236}">
                <a16:creationId xmlns:a16="http://schemas.microsoft.com/office/drawing/2014/main" id="{EEA210ED-6FB0-45C6-A7BC-DC48B00E9A56}"/>
              </a:ext>
            </a:extLst>
          </p:cNvPr>
          <p:cNvGraphicFramePr>
            <a:graphicFrameLocks noGrp="1"/>
          </p:cNvGraphicFramePr>
          <p:nvPr>
            <p:extLst>
              <p:ext uri="{D42A27DB-BD31-4B8C-83A1-F6EECF244321}">
                <p14:modId xmlns:p14="http://schemas.microsoft.com/office/powerpoint/2010/main" val="465338553"/>
              </p:ext>
            </p:extLst>
          </p:nvPr>
        </p:nvGraphicFramePr>
        <p:xfrm>
          <a:off x="613834" y="1060481"/>
          <a:ext cx="10995235" cy="3576320"/>
        </p:xfrm>
        <a:graphic>
          <a:graphicData uri="http://schemas.openxmlformats.org/drawingml/2006/table">
            <a:tbl>
              <a:tblPr firstRow="1" bandRow="1">
                <a:tableStyleId>{7DF18680-E054-41AD-8BC1-D1AEF772440D}</a:tableStyleId>
              </a:tblPr>
              <a:tblGrid>
                <a:gridCol w="2586566">
                  <a:extLst>
                    <a:ext uri="{9D8B030D-6E8A-4147-A177-3AD203B41FA5}">
                      <a16:colId xmlns:a16="http://schemas.microsoft.com/office/drawing/2014/main" val="609852636"/>
                    </a:ext>
                  </a:extLst>
                </a:gridCol>
                <a:gridCol w="1143000">
                  <a:extLst>
                    <a:ext uri="{9D8B030D-6E8A-4147-A177-3AD203B41FA5}">
                      <a16:colId xmlns:a16="http://schemas.microsoft.com/office/drawing/2014/main" val="1018091105"/>
                    </a:ext>
                  </a:extLst>
                </a:gridCol>
                <a:gridCol w="2133600">
                  <a:extLst>
                    <a:ext uri="{9D8B030D-6E8A-4147-A177-3AD203B41FA5}">
                      <a16:colId xmlns:a16="http://schemas.microsoft.com/office/drawing/2014/main" val="2030906656"/>
                    </a:ext>
                  </a:extLst>
                </a:gridCol>
                <a:gridCol w="1752600">
                  <a:extLst>
                    <a:ext uri="{9D8B030D-6E8A-4147-A177-3AD203B41FA5}">
                      <a16:colId xmlns:a16="http://schemas.microsoft.com/office/drawing/2014/main" val="3089030363"/>
                    </a:ext>
                  </a:extLst>
                </a:gridCol>
                <a:gridCol w="3379469">
                  <a:extLst>
                    <a:ext uri="{9D8B030D-6E8A-4147-A177-3AD203B41FA5}">
                      <a16:colId xmlns:a16="http://schemas.microsoft.com/office/drawing/2014/main" val="3881135458"/>
                    </a:ext>
                  </a:extLst>
                </a:gridCol>
              </a:tblGrid>
              <a:tr h="333065">
                <a:tc>
                  <a:txBody>
                    <a:bodyPr/>
                    <a:lstStyle/>
                    <a:p>
                      <a:pPr algn="ctr"/>
                      <a:r>
                        <a:rPr kumimoji="1" lang="ja-JP" altLang="en-US" dirty="0">
                          <a:solidFill>
                            <a:schemeClr val="tx1"/>
                          </a:solidFill>
                        </a:rPr>
                        <a:t>店舗種類</a:t>
                      </a:r>
                    </a:p>
                  </a:txBody>
                  <a:tcPr/>
                </a:tc>
                <a:tc>
                  <a:txBody>
                    <a:bodyPr/>
                    <a:lstStyle/>
                    <a:p>
                      <a:pPr algn="ctr"/>
                      <a:r>
                        <a:rPr kumimoji="1" lang="ja-JP" altLang="en-US" dirty="0">
                          <a:solidFill>
                            <a:schemeClr val="tx1"/>
                          </a:solidFill>
                        </a:rPr>
                        <a:t>面積</a:t>
                      </a:r>
                    </a:p>
                  </a:txBody>
                  <a:tcPr/>
                </a:tc>
                <a:tc>
                  <a:txBody>
                    <a:bodyPr/>
                    <a:lstStyle/>
                    <a:p>
                      <a:pPr algn="ctr"/>
                      <a:r>
                        <a:rPr kumimoji="1" lang="ja-JP" altLang="en-US" dirty="0">
                          <a:solidFill>
                            <a:schemeClr val="tx1"/>
                          </a:solidFill>
                        </a:rPr>
                        <a:t>商品アイテム数</a:t>
                      </a:r>
                    </a:p>
                  </a:txBody>
                  <a:tcPr/>
                </a:tc>
                <a:tc>
                  <a:txBody>
                    <a:bodyPr/>
                    <a:lstStyle/>
                    <a:p>
                      <a:pPr algn="ctr"/>
                      <a:r>
                        <a:rPr kumimoji="1" lang="ja-JP" altLang="en-US" dirty="0">
                          <a:solidFill>
                            <a:schemeClr val="tx1"/>
                          </a:solidFill>
                        </a:rPr>
                        <a:t>サービス距離</a:t>
                      </a:r>
                    </a:p>
                  </a:txBody>
                  <a:tcPr/>
                </a:tc>
                <a:tc>
                  <a:txBody>
                    <a:bodyPr/>
                    <a:lstStyle/>
                    <a:p>
                      <a:pPr algn="ctr"/>
                      <a:r>
                        <a:rPr kumimoji="1" lang="ja-JP" altLang="en-US" dirty="0">
                          <a:solidFill>
                            <a:schemeClr val="tx1"/>
                          </a:solidFill>
                        </a:rPr>
                        <a:t>サービス</a:t>
                      </a:r>
                    </a:p>
                  </a:txBody>
                  <a:tcPr/>
                </a:tc>
                <a:extLst>
                  <a:ext uri="{0D108BD9-81ED-4DB2-BD59-A6C34878D82A}">
                    <a16:rowId xmlns:a16="http://schemas.microsoft.com/office/drawing/2014/main" val="1940528169"/>
                  </a:ext>
                </a:extLst>
              </a:tr>
              <a:tr h="370840">
                <a:tc>
                  <a:txBody>
                    <a:bodyPr/>
                    <a:lstStyle/>
                    <a:p>
                      <a:r>
                        <a:rPr kumimoji="1" lang="ja-JP" altLang="en-US" dirty="0"/>
                        <a:t>都市物流センター</a:t>
                      </a:r>
                    </a:p>
                  </a:txBody>
                  <a:tcPr/>
                </a:tc>
                <a:tc>
                  <a:txBody>
                    <a:bodyPr/>
                    <a:lstStyle/>
                    <a:p>
                      <a:pPr algn="ct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ja-JP" altLang="en-US" dirty="0"/>
                        <a:t>翌日宅配</a:t>
                      </a:r>
                    </a:p>
                  </a:txBody>
                  <a:tcPr/>
                </a:tc>
                <a:extLst>
                  <a:ext uri="{0D108BD9-81ED-4DB2-BD59-A6C34878D82A}">
                    <a16:rowId xmlns:a16="http://schemas.microsoft.com/office/drawing/2014/main" val="1504160407"/>
                  </a:ext>
                </a:extLst>
              </a:tr>
              <a:tr h="370840">
                <a:tc>
                  <a:txBody>
                    <a:bodyPr/>
                    <a:lstStyle/>
                    <a:p>
                      <a:r>
                        <a:rPr kumimoji="1" lang="ja-JP" altLang="en-US" dirty="0"/>
                        <a:t>地域物流配達センター</a:t>
                      </a:r>
                    </a:p>
                  </a:txBody>
                  <a:tcPr/>
                </a:tc>
                <a:tc>
                  <a:txBody>
                    <a:bodyPr/>
                    <a:lstStyle/>
                    <a:p>
                      <a:pPr algn="ctr"/>
                      <a:endParaRPr kumimoji="1" lang="ja-JP" altLang="en-US" dirty="0"/>
                    </a:p>
                  </a:txBody>
                  <a:tcPr/>
                </a:tc>
                <a:tc>
                  <a:txBody>
                    <a:bodyPr/>
                    <a:lstStyle/>
                    <a:p>
                      <a:endParaRPr kumimoji="1" lang="ja-JP" altLang="en-US" dirty="0"/>
                    </a:p>
                  </a:txBody>
                  <a:tcPr/>
                </a:tc>
                <a:tc>
                  <a:txBody>
                    <a:bodyPr/>
                    <a:lstStyle/>
                    <a:p>
                      <a:pPr algn="ctr"/>
                      <a:r>
                        <a:rPr kumimoji="1" lang="ja-JP" altLang="en-US" dirty="0"/>
                        <a:t>３ｋｍ</a:t>
                      </a:r>
                    </a:p>
                  </a:txBody>
                  <a:tcPr/>
                </a:tc>
                <a:tc>
                  <a:txBody>
                    <a:bodyPr/>
                    <a:lstStyle/>
                    <a:p>
                      <a:r>
                        <a:rPr kumimoji="1" lang="ja-JP" altLang="en-US" dirty="0"/>
                        <a:t>２４時間宅配、スーパー、コンビニの商品在庫データーによって１日数回商品を補給</a:t>
                      </a:r>
                    </a:p>
                  </a:txBody>
                  <a:tcPr/>
                </a:tc>
                <a:extLst>
                  <a:ext uri="{0D108BD9-81ED-4DB2-BD59-A6C34878D82A}">
                    <a16:rowId xmlns:a16="http://schemas.microsoft.com/office/drawing/2014/main" val="919676428"/>
                  </a:ext>
                </a:extLst>
              </a:tr>
              <a:tr h="370840">
                <a:tc>
                  <a:txBody>
                    <a:bodyPr/>
                    <a:lstStyle/>
                    <a:p>
                      <a:r>
                        <a:rPr kumimoji="1" lang="ja-JP" altLang="en-US" dirty="0"/>
                        <a:t>地域スーパー</a:t>
                      </a:r>
                    </a:p>
                  </a:txBody>
                  <a:tcPr/>
                </a:tc>
                <a:tc>
                  <a:txBody>
                    <a:bodyPr/>
                    <a:lstStyle/>
                    <a:p>
                      <a:pPr algn="ctr"/>
                      <a:r>
                        <a:rPr kumimoji="1" lang="ja-JP" altLang="en-US" dirty="0"/>
                        <a:t>数百㎡</a:t>
                      </a:r>
                    </a:p>
                  </a:txBody>
                  <a:tcPr/>
                </a:tc>
                <a:tc>
                  <a:txBody>
                    <a:bodyPr/>
                    <a:lstStyle/>
                    <a:p>
                      <a:endParaRPr kumimoji="1" lang="ja-JP" altLang="en-US" dirty="0"/>
                    </a:p>
                  </a:txBody>
                  <a:tcPr/>
                </a:tc>
                <a:tc>
                  <a:txBody>
                    <a:bodyPr/>
                    <a:lstStyle/>
                    <a:p>
                      <a:pPr algn="ctr"/>
                      <a:r>
                        <a:rPr kumimoji="1" lang="ja-JP" altLang="en-US" dirty="0"/>
                        <a:t>１ｋｍ</a:t>
                      </a:r>
                    </a:p>
                  </a:txBody>
                  <a:tcPr/>
                </a:tc>
                <a:tc>
                  <a:txBody>
                    <a:bodyPr/>
                    <a:lstStyle/>
                    <a:p>
                      <a:r>
                        <a:rPr kumimoji="1" lang="ja-JP" altLang="en-US" dirty="0"/>
                        <a:t>総合サービス店舗、４時間宅配</a:t>
                      </a:r>
                    </a:p>
                  </a:txBody>
                  <a:tcPr/>
                </a:tc>
                <a:extLst>
                  <a:ext uri="{0D108BD9-81ED-4DB2-BD59-A6C34878D82A}">
                    <a16:rowId xmlns:a16="http://schemas.microsoft.com/office/drawing/2014/main" val="1843015064"/>
                  </a:ext>
                </a:extLst>
              </a:tr>
              <a:tr h="370840">
                <a:tc>
                  <a:txBody>
                    <a:bodyPr/>
                    <a:lstStyle/>
                    <a:p>
                      <a:r>
                        <a:rPr kumimoji="1" lang="ja-JP" altLang="en-US" dirty="0"/>
                        <a:t>有人コンビニ店舗</a:t>
                      </a:r>
                    </a:p>
                  </a:txBody>
                  <a:tcPr/>
                </a:tc>
                <a:tc>
                  <a:txBody>
                    <a:bodyPr/>
                    <a:lstStyle/>
                    <a:p>
                      <a:pPr algn="ctr"/>
                      <a:r>
                        <a:rPr kumimoji="1" lang="ja-JP" altLang="en-US" dirty="0"/>
                        <a:t>１００㎡</a:t>
                      </a:r>
                    </a:p>
                  </a:txBody>
                  <a:tcPr/>
                </a:tc>
                <a:tc>
                  <a:txBody>
                    <a:bodyPr/>
                    <a:lstStyle/>
                    <a:p>
                      <a:pPr algn="ctr"/>
                      <a:endParaRPr kumimoji="1" lang="ja-JP" altLang="en-US" dirty="0"/>
                    </a:p>
                  </a:txBody>
                  <a:tcPr/>
                </a:tc>
                <a:tc>
                  <a:txBody>
                    <a:bodyPr/>
                    <a:lstStyle/>
                    <a:p>
                      <a:pPr algn="ctr"/>
                      <a:r>
                        <a:rPr kumimoji="1" lang="ja-JP" altLang="en-US" dirty="0"/>
                        <a:t>＜５００ｍ</a:t>
                      </a:r>
                    </a:p>
                  </a:txBody>
                  <a:tcPr/>
                </a:tc>
                <a:tc>
                  <a:txBody>
                    <a:bodyPr/>
                    <a:lstStyle/>
                    <a:p>
                      <a:pPr algn="l"/>
                      <a:r>
                        <a:rPr kumimoji="1" lang="ja-JP" altLang="en-US" dirty="0"/>
                        <a:t>総合サービス店舗、１時間宅配（在庫商品限）、有人会計、アプリペイ会計機</a:t>
                      </a:r>
                    </a:p>
                  </a:txBody>
                  <a:tcPr/>
                </a:tc>
                <a:extLst>
                  <a:ext uri="{0D108BD9-81ED-4DB2-BD59-A6C34878D82A}">
                    <a16:rowId xmlns:a16="http://schemas.microsoft.com/office/drawing/2014/main" val="1338797943"/>
                  </a:ext>
                </a:extLst>
              </a:tr>
              <a:tr h="370840">
                <a:tc>
                  <a:txBody>
                    <a:bodyPr/>
                    <a:lstStyle/>
                    <a:p>
                      <a:r>
                        <a:rPr kumimoji="1" lang="ja-JP" altLang="en-US" dirty="0"/>
                        <a:t>無人店舗</a:t>
                      </a:r>
                    </a:p>
                  </a:txBody>
                  <a:tcPr/>
                </a:tc>
                <a:tc>
                  <a:txBody>
                    <a:bodyPr/>
                    <a:lstStyle/>
                    <a:p>
                      <a:pPr algn="ctr"/>
                      <a:r>
                        <a:rPr kumimoji="1" lang="ja-JP" altLang="en-US" dirty="0"/>
                        <a:t>＜５０㎡</a:t>
                      </a:r>
                    </a:p>
                  </a:txBody>
                  <a:tcPr/>
                </a:tc>
                <a:tc>
                  <a:txBody>
                    <a:bodyPr/>
                    <a:lstStyle/>
                    <a:p>
                      <a:pPr algn="ctr"/>
                      <a:endParaRPr kumimoji="1" lang="ja-JP" altLang="en-US" dirty="0"/>
                    </a:p>
                  </a:txBody>
                  <a:tcPr/>
                </a:tc>
                <a:tc>
                  <a:txBody>
                    <a:bodyPr/>
                    <a:lstStyle/>
                    <a:p>
                      <a:pPr algn="ctr"/>
                      <a:r>
                        <a:rPr kumimoji="1" lang="ja-JP" altLang="en-US" dirty="0"/>
                        <a:t>＜３００ｍ</a:t>
                      </a:r>
                    </a:p>
                  </a:txBody>
                  <a:tcPr/>
                </a:tc>
                <a:tc>
                  <a:txBody>
                    <a:bodyPr/>
                    <a:lstStyle/>
                    <a:p>
                      <a:pPr algn="l"/>
                      <a:r>
                        <a:rPr kumimoji="1" lang="ja-JP" altLang="en-US" dirty="0"/>
                        <a:t>アプリペイで　自動販売機を利用して買い物を行います。</a:t>
                      </a:r>
                    </a:p>
                  </a:txBody>
                  <a:tcPr/>
                </a:tc>
                <a:extLst>
                  <a:ext uri="{0D108BD9-81ED-4DB2-BD59-A6C34878D82A}">
                    <a16:rowId xmlns:a16="http://schemas.microsoft.com/office/drawing/2014/main" val="3863369207"/>
                  </a:ext>
                </a:extLst>
              </a:tr>
            </a:tbl>
          </a:graphicData>
        </a:graphic>
      </p:graphicFrame>
      <p:sp>
        <p:nvSpPr>
          <p:cNvPr id="6" name="吹き出し: 角を丸めた四角形 5">
            <a:extLst>
              <a:ext uri="{FF2B5EF4-FFF2-40B4-BE49-F238E27FC236}">
                <a16:creationId xmlns:a16="http://schemas.microsoft.com/office/drawing/2014/main" id="{FAB38CAF-7C3F-45E8-B74B-BEEA997A0FAE}"/>
              </a:ext>
            </a:extLst>
          </p:cNvPr>
          <p:cNvSpPr/>
          <p:nvPr/>
        </p:nvSpPr>
        <p:spPr>
          <a:xfrm>
            <a:off x="5410200" y="173913"/>
            <a:ext cx="1981200" cy="609424"/>
          </a:xfrm>
          <a:prstGeom prst="wedgeRoundRectCallout">
            <a:avLst>
              <a:gd name="adj1" fmla="val -36491"/>
              <a:gd name="adj2" fmla="val 96806"/>
              <a:gd name="adj3" fmla="val 16667"/>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調査</a:t>
            </a:r>
          </a:p>
        </p:txBody>
      </p:sp>
      <p:sp>
        <p:nvSpPr>
          <p:cNvPr id="7" name="テキスト ボックス 6">
            <a:extLst>
              <a:ext uri="{FF2B5EF4-FFF2-40B4-BE49-F238E27FC236}">
                <a16:creationId xmlns:a16="http://schemas.microsoft.com/office/drawing/2014/main" id="{402F2CA5-263D-4C5B-BE85-9FF8C17CE87A}"/>
              </a:ext>
            </a:extLst>
          </p:cNvPr>
          <p:cNvSpPr txBox="1"/>
          <p:nvPr/>
        </p:nvSpPr>
        <p:spPr>
          <a:xfrm>
            <a:off x="613834" y="5181600"/>
            <a:ext cx="9368366" cy="615919"/>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kumimoji="1" lang="ja-JP" altLang="en-US" dirty="0">
                <a:latin typeface="ＭＳ ゴシック" panose="020B0609070205080204" pitchFamily="49" charset="-128"/>
                <a:ea typeface="ＭＳ ゴシック" panose="020B0609070205080204" pitchFamily="49" charset="-128"/>
              </a:rPr>
              <a:t>物流宅配ルート：地域物流配達センター➡スーパー➡顧客</a:t>
            </a:r>
          </a:p>
        </p:txBody>
      </p:sp>
    </p:spTree>
    <p:extLst>
      <p:ext uri="{BB962C8B-B14F-4D97-AF65-F5344CB8AC3E}">
        <p14:creationId xmlns:p14="http://schemas.microsoft.com/office/powerpoint/2010/main" val="2704075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AC5E47-B341-483D-9097-97DCF45AE29B}"/>
              </a:ext>
            </a:extLst>
          </p:cNvPr>
          <p:cNvSpPr>
            <a:spLocks noGrp="1"/>
          </p:cNvSpPr>
          <p:nvPr>
            <p:ph type="title"/>
          </p:nvPr>
        </p:nvSpPr>
        <p:spPr/>
        <p:txBody>
          <a:bodyPr/>
          <a:lstStyle/>
          <a:p>
            <a:r>
              <a:rPr kumimoji="1" lang="ja-JP" altLang="en-US" dirty="0"/>
              <a:t>店舗の立地</a:t>
            </a:r>
          </a:p>
        </p:txBody>
      </p:sp>
      <p:sp>
        <p:nvSpPr>
          <p:cNvPr id="4" name="スライド番号プレースホルダー 3">
            <a:extLst>
              <a:ext uri="{FF2B5EF4-FFF2-40B4-BE49-F238E27FC236}">
                <a16:creationId xmlns:a16="http://schemas.microsoft.com/office/drawing/2014/main" id="{F8F42698-B12E-4C79-8CA5-9A5F153CEB87}"/>
              </a:ext>
            </a:extLst>
          </p:cNvPr>
          <p:cNvSpPr>
            <a:spLocks noGrp="1"/>
          </p:cNvSpPr>
          <p:nvPr>
            <p:ph type="sldNum" sz="quarter" idx="7"/>
          </p:nvPr>
        </p:nvSpPr>
        <p:spPr/>
        <p:txBody>
          <a:bodyPr/>
          <a:lstStyle/>
          <a:p>
            <a:r>
              <a:rPr lang="zh-CN" altLang="en-US"/>
              <a:t>第</a:t>
            </a:r>
            <a:fld id="{013907DE-7433-469B-952A-942E92E3B273}" type="slidenum">
              <a:rPr lang="en-US" altLang="zh-CN" smtClean="0"/>
              <a:pPr/>
              <a:t>32</a:t>
            </a:fld>
            <a:r>
              <a:rPr lang="zh-CN" altLang="en-US"/>
              <a:t>页</a:t>
            </a:r>
            <a:endParaRPr lang="zh-CN" dirty="0"/>
          </a:p>
        </p:txBody>
      </p:sp>
      <p:sp>
        <p:nvSpPr>
          <p:cNvPr id="6" name="正方形/長方形 5">
            <a:extLst>
              <a:ext uri="{FF2B5EF4-FFF2-40B4-BE49-F238E27FC236}">
                <a16:creationId xmlns:a16="http://schemas.microsoft.com/office/drawing/2014/main" id="{5F4DFCE2-BEFF-46CE-8520-0CE5D5303775}"/>
              </a:ext>
            </a:extLst>
          </p:cNvPr>
          <p:cNvSpPr/>
          <p:nvPr/>
        </p:nvSpPr>
        <p:spPr>
          <a:xfrm>
            <a:off x="1775244" y="3255234"/>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フレーム 6">
            <a:extLst>
              <a:ext uri="{FF2B5EF4-FFF2-40B4-BE49-F238E27FC236}">
                <a16:creationId xmlns:a16="http://schemas.microsoft.com/office/drawing/2014/main" id="{CDB418BA-BBDC-4C35-90EC-6135FE2F81F8}"/>
              </a:ext>
            </a:extLst>
          </p:cNvPr>
          <p:cNvSpPr/>
          <p:nvPr/>
        </p:nvSpPr>
        <p:spPr>
          <a:xfrm>
            <a:off x="1066790" y="3261303"/>
            <a:ext cx="472848" cy="366713"/>
          </a:xfrm>
          <a:prstGeom prst="fram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7F531915-7F91-4294-8E55-DD0420B4DAA9}"/>
              </a:ext>
            </a:extLst>
          </p:cNvPr>
          <p:cNvSpPr/>
          <p:nvPr/>
        </p:nvSpPr>
        <p:spPr>
          <a:xfrm>
            <a:off x="2466395" y="3241942"/>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44130CB9-4461-48FE-B921-66429BC3786C}"/>
              </a:ext>
            </a:extLst>
          </p:cNvPr>
          <p:cNvSpPr/>
          <p:nvPr/>
        </p:nvSpPr>
        <p:spPr>
          <a:xfrm>
            <a:off x="3810000" y="3249345"/>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36F347C1-9415-4340-8A49-331F4F178A5A}"/>
              </a:ext>
            </a:extLst>
          </p:cNvPr>
          <p:cNvSpPr/>
          <p:nvPr/>
        </p:nvSpPr>
        <p:spPr>
          <a:xfrm>
            <a:off x="3825927" y="5980526"/>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2F022A9E-9648-4AB5-B3DF-7FFA7613E1A5}"/>
              </a:ext>
            </a:extLst>
          </p:cNvPr>
          <p:cNvSpPr/>
          <p:nvPr/>
        </p:nvSpPr>
        <p:spPr>
          <a:xfrm>
            <a:off x="5212896" y="3949496"/>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4E3C37C6-F5C5-4030-AD47-878A0876B1A6}"/>
              </a:ext>
            </a:extLst>
          </p:cNvPr>
          <p:cNvSpPr/>
          <p:nvPr/>
        </p:nvSpPr>
        <p:spPr>
          <a:xfrm>
            <a:off x="3837167" y="5295134"/>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78780184-D756-4B69-8C90-82910D246AC5}"/>
              </a:ext>
            </a:extLst>
          </p:cNvPr>
          <p:cNvSpPr/>
          <p:nvPr/>
        </p:nvSpPr>
        <p:spPr>
          <a:xfrm>
            <a:off x="3115972" y="3891655"/>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E5060A59-F37C-435C-8DC7-C9576362CA98}"/>
              </a:ext>
            </a:extLst>
          </p:cNvPr>
          <p:cNvSpPr/>
          <p:nvPr/>
        </p:nvSpPr>
        <p:spPr>
          <a:xfrm>
            <a:off x="4504452" y="3234453"/>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4A52CDEE-59FC-4823-870F-21E2E35E1D10}"/>
              </a:ext>
            </a:extLst>
          </p:cNvPr>
          <p:cNvSpPr/>
          <p:nvPr/>
        </p:nvSpPr>
        <p:spPr>
          <a:xfrm>
            <a:off x="4518868" y="3949496"/>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9F35CF57-23A6-492A-BC9C-0A2E58978812}"/>
              </a:ext>
            </a:extLst>
          </p:cNvPr>
          <p:cNvSpPr/>
          <p:nvPr/>
        </p:nvSpPr>
        <p:spPr>
          <a:xfrm>
            <a:off x="3810000" y="3906971"/>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フレーム 16">
            <a:extLst>
              <a:ext uri="{FF2B5EF4-FFF2-40B4-BE49-F238E27FC236}">
                <a16:creationId xmlns:a16="http://schemas.microsoft.com/office/drawing/2014/main" id="{80D5B7CA-0945-46BA-B568-50818DD4F50C}"/>
              </a:ext>
            </a:extLst>
          </p:cNvPr>
          <p:cNvSpPr/>
          <p:nvPr/>
        </p:nvSpPr>
        <p:spPr>
          <a:xfrm>
            <a:off x="3139848" y="3241942"/>
            <a:ext cx="472848" cy="366713"/>
          </a:xfrm>
          <a:prstGeom prst="fram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フレーム 17">
            <a:extLst>
              <a:ext uri="{FF2B5EF4-FFF2-40B4-BE49-F238E27FC236}">
                <a16:creationId xmlns:a16="http://schemas.microsoft.com/office/drawing/2014/main" id="{1F614509-9EF2-4834-834E-FEFC563E7ADB}"/>
              </a:ext>
            </a:extLst>
          </p:cNvPr>
          <p:cNvSpPr/>
          <p:nvPr/>
        </p:nvSpPr>
        <p:spPr>
          <a:xfrm>
            <a:off x="5188162" y="4638108"/>
            <a:ext cx="472848" cy="366713"/>
          </a:xfrm>
          <a:prstGeom prst="fram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フレーム 18">
            <a:extLst>
              <a:ext uri="{FF2B5EF4-FFF2-40B4-BE49-F238E27FC236}">
                <a16:creationId xmlns:a16="http://schemas.microsoft.com/office/drawing/2014/main" id="{DAC238CB-4FEC-4433-8F82-06BD54A5D24E}"/>
              </a:ext>
            </a:extLst>
          </p:cNvPr>
          <p:cNvSpPr/>
          <p:nvPr/>
        </p:nvSpPr>
        <p:spPr>
          <a:xfrm>
            <a:off x="5209605" y="3288232"/>
            <a:ext cx="472848" cy="366713"/>
          </a:xfrm>
          <a:prstGeom prst="fram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フレーム 19">
            <a:extLst>
              <a:ext uri="{FF2B5EF4-FFF2-40B4-BE49-F238E27FC236}">
                <a16:creationId xmlns:a16="http://schemas.microsoft.com/office/drawing/2014/main" id="{FA60016D-4631-4E64-A42B-C69808D28A15}"/>
              </a:ext>
            </a:extLst>
          </p:cNvPr>
          <p:cNvSpPr/>
          <p:nvPr/>
        </p:nvSpPr>
        <p:spPr>
          <a:xfrm>
            <a:off x="989228" y="4714191"/>
            <a:ext cx="472848" cy="366713"/>
          </a:xfrm>
          <a:prstGeom prst="fram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四角形: 角度付き 20">
            <a:extLst>
              <a:ext uri="{FF2B5EF4-FFF2-40B4-BE49-F238E27FC236}">
                <a16:creationId xmlns:a16="http://schemas.microsoft.com/office/drawing/2014/main" id="{51119BBD-3D95-4512-9E92-88596AEEA655}"/>
              </a:ext>
            </a:extLst>
          </p:cNvPr>
          <p:cNvSpPr/>
          <p:nvPr/>
        </p:nvSpPr>
        <p:spPr>
          <a:xfrm>
            <a:off x="2939243" y="4533965"/>
            <a:ext cx="870757" cy="715731"/>
          </a:xfrm>
          <a:prstGeom prst="bevel">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6A2083D8-A2E6-4E36-A1AE-9A57CC83F65A}"/>
              </a:ext>
            </a:extLst>
          </p:cNvPr>
          <p:cNvSpPr/>
          <p:nvPr/>
        </p:nvSpPr>
        <p:spPr>
          <a:xfrm>
            <a:off x="4480152" y="5275532"/>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id="{9CA1150F-DED3-4C61-B475-445345F93CB6}"/>
              </a:ext>
            </a:extLst>
          </p:cNvPr>
          <p:cNvSpPr/>
          <p:nvPr/>
        </p:nvSpPr>
        <p:spPr>
          <a:xfrm>
            <a:off x="3837167" y="4587336"/>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1EBE5AF2-8C69-47B5-97C7-098089A4018C}"/>
              </a:ext>
            </a:extLst>
          </p:cNvPr>
          <p:cNvSpPr/>
          <p:nvPr/>
        </p:nvSpPr>
        <p:spPr>
          <a:xfrm>
            <a:off x="4499081" y="4610829"/>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A1E7459F-2614-4279-A5C8-5F002374AE6F}"/>
              </a:ext>
            </a:extLst>
          </p:cNvPr>
          <p:cNvSpPr/>
          <p:nvPr/>
        </p:nvSpPr>
        <p:spPr>
          <a:xfrm>
            <a:off x="3103486" y="5353041"/>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id="{4AAB96B3-A7ED-403B-A63D-9C9F37A50E36}"/>
              </a:ext>
            </a:extLst>
          </p:cNvPr>
          <p:cNvSpPr/>
          <p:nvPr/>
        </p:nvSpPr>
        <p:spPr>
          <a:xfrm>
            <a:off x="1013430" y="5334123"/>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id="{BA372870-6A8E-48AC-A6F3-B3CD68D5C794}"/>
              </a:ext>
            </a:extLst>
          </p:cNvPr>
          <p:cNvSpPr/>
          <p:nvPr/>
        </p:nvSpPr>
        <p:spPr>
          <a:xfrm>
            <a:off x="1705504" y="5916352"/>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A937FF5E-F071-49C3-8645-DF9B4AD552C9}"/>
              </a:ext>
            </a:extLst>
          </p:cNvPr>
          <p:cNvSpPr/>
          <p:nvPr/>
        </p:nvSpPr>
        <p:spPr>
          <a:xfrm>
            <a:off x="2450747" y="3891655"/>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id="{69FBBD8E-910C-4723-AA70-FEBF6D0F266C}"/>
              </a:ext>
            </a:extLst>
          </p:cNvPr>
          <p:cNvSpPr/>
          <p:nvPr/>
        </p:nvSpPr>
        <p:spPr>
          <a:xfrm>
            <a:off x="1758985" y="3925691"/>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574F6A21-EBCF-4D25-9B90-93291FA34895}"/>
              </a:ext>
            </a:extLst>
          </p:cNvPr>
          <p:cNvSpPr/>
          <p:nvPr/>
        </p:nvSpPr>
        <p:spPr>
          <a:xfrm>
            <a:off x="1044746" y="3920450"/>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id="{FEA5D4AF-1079-4D72-B18F-88336F192046}"/>
              </a:ext>
            </a:extLst>
          </p:cNvPr>
          <p:cNvSpPr/>
          <p:nvPr/>
        </p:nvSpPr>
        <p:spPr>
          <a:xfrm>
            <a:off x="1083876" y="1883451"/>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id="{83216D8C-0996-4735-B044-88CC5454535A}"/>
              </a:ext>
            </a:extLst>
          </p:cNvPr>
          <p:cNvSpPr/>
          <p:nvPr/>
        </p:nvSpPr>
        <p:spPr>
          <a:xfrm>
            <a:off x="2444963" y="2550087"/>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id="{FC7E462E-72E6-4EAA-BC64-6CD8897FFFD9}"/>
              </a:ext>
            </a:extLst>
          </p:cNvPr>
          <p:cNvSpPr/>
          <p:nvPr/>
        </p:nvSpPr>
        <p:spPr>
          <a:xfrm>
            <a:off x="3136951" y="2517511"/>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id="{87445293-29BD-4797-8B67-C0D3AE3B6CAB}"/>
              </a:ext>
            </a:extLst>
          </p:cNvPr>
          <p:cNvSpPr/>
          <p:nvPr/>
        </p:nvSpPr>
        <p:spPr>
          <a:xfrm>
            <a:off x="1769056" y="2535192"/>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id="{3149E199-212F-4FF8-80F0-6CA74968B1D5}"/>
              </a:ext>
            </a:extLst>
          </p:cNvPr>
          <p:cNvSpPr/>
          <p:nvPr/>
        </p:nvSpPr>
        <p:spPr>
          <a:xfrm>
            <a:off x="1070475" y="2527992"/>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id="{7EA83B5E-0DDF-425B-8926-155E26BB3729}"/>
              </a:ext>
            </a:extLst>
          </p:cNvPr>
          <p:cNvSpPr/>
          <p:nvPr/>
        </p:nvSpPr>
        <p:spPr>
          <a:xfrm>
            <a:off x="3744126" y="2527992"/>
            <a:ext cx="472848" cy="3356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F96B68B4-3517-49FB-B9C3-CC60071C89E1}"/>
              </a:ext>
            </a:extLst>
          </p:cNvPr>
          <p:cNvSpPr/>
          <p:nvPr/>
        </p:nvSpPr>
        <p:spPr>
          <a:xfrm>
            <a:off x="6850750" y="983975"/>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id="{E6502A02-9025-4585-AFEE-3956008ED2BD}"/>
              </a:ext>
            </a:extLst>
          </p:cNvPr>
          <p:cNvSpPr/>
          <p:nvPr/>
        </p:nvSpPr>
        <p:spPr>
          <a:xfrm>
            <a:off x="4480152" y="2540362"/>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id="{64BFD35E-766C-4E39-B592-732DB95E64AF}"/>
              </a:ext>
            </a:extLst>
          </p:cNvPr>
          <p:cNvSpPr/>
          <p:nvPr/>
        </p:nvSpPr>
        <p:spPr>
          <a:xfrm>
            <a:off x="5216178" y="2556270"/>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9BD5AAB2-24B3-4CE4-8427-ACAF67278F98}"/>
              </a:ext>
            </a:extLst>
          </p:cNvPr>
          <p:cNvSpPr/>
          <p:nvPr/>
        </p:nvSpPr>
        <p:spPr>
          <a:xfrm>
            <a:off x="2392468" y="5956981"/>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id="{3B153E07-B411-4F5D-9577-4C2E74CC990C}"/>
              </a:ext>
            </a:extLst>
          </p:cNvPr>
          <p:cNvSpPr/>
          <p:nvPr/>
        </p:nvSpPr>
        <p:spPr>
          <a:xfrm>
            <a:off x="4458012" y="5971543"/>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id="{B37C8A27-2F42-4DE2-B0C3-E69B6184D2F5}"/>
              </a:ext>
            </a:extLst>
          </p:cNvPr>
          <p:cNvSpPr/>
          <p:nvPr/>
        </p:nvSpPr>
        <p:spPr>
          <a:xfrm>
            <a:off x="5180453" y="5334123"/>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8756EBB5-D69C-4891-885B-F38E01E9670E}"/>
              </a:ext>
            </a:extLst>
          </p:cNvPr>
          <p:cNvSpPr/>
          <p:nvPr/>
        </p:nvSpPr>
        <p:spPr>
          <a:xfrm>
            <a:off x="2403185" y="5291432"/>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1A73CA76-1E35-4DDC-B1A3-CD5CB3DC1D9D}"/>
              </a:ext>
            </a:extLst>
          </p:cNvPr>
          <p:cNvSpPr/>
          <p:nvPr/>
        </p:nvSpPr>
        <p:spPr>
          <a:xfrm>
            <a:off x="1751229" y="5256250"/>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D92CE813-AADE-4407-B412-933A82FC5486}"/>
              </a:ext>
            </a:extLst>
          </p:cNvPr>
          <p:cNvSpPr/>
          <p:nvPr/>
        </p:nvSpPr>
        <p:spPr>
          <a:xfrm>
            <a:off x="1769056" y="4585793"/>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8463843B-0215-480E-BF71-08B6664562CD}"/>
              </a:ext>
            </a:extLst>
          </p:cNvPr>
          <p:cNvSpPr/>
          <p:nvPr/>
        </p:nvSpPr>
        <p:spPr>
          <a:xfrm>
            <a:off x="2438390" y="4587336"/>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フレーム 50">
            <a:extLst>
              <a:ext uri="{FF2B5EF4-FFF2-40B4-BE49-F238E27FC236}">
                <a16:creationId xmlns:a16="http://schemas.microsoft.com/office/drawing/2014/main" id="{4E497FC5-3743-4027-92EF-01F97972C273}"/>
              </a:ext>
            </a:extLst>
          </p:cNvPr>
          <p:cNvSpPr/>
          <p:nvPr/>
        </p:nvSpPr>
        <p:spPr>
          <a:xfrm>
            <a:off x="1083876" y="1192619"/>
            <a:ext cx="472848" cy="366713"/>
          </a:xfrm>
          <a:prstGeom prst="fram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フレーム 51">
            <a:extLst>
              <a:ext uri="{FF2B5EF4-FFF2-40B4-BE49-F238E27FC236}">
                <a16:creationId xmlns:a16="http://schemas.microsoft.com/office/drawing/2014/main" id="{5891A3E3-5FC4-4732-98B5-8D99E8A51C88}"/>
              </a:ext>
            </a:extLst>
          </p:cNvPr>
          <p:cNvSpPr/>
          <p:nvPr/>
        </p:nvSpPr>
        <p:spPr>
          <a:xfrm>
            <a:off x="6856612" y="1709329"/>
            <a:ext cx="472848" cy="366713"/>
          </a:xfrm>
          <a:prstGeom prst="fram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フレーム 52">
            <a:extLst>
              <a:ext uri="{FF2B5EF4-FFF2-40B4-BE49-F238E27FC236}">
                <a16:creationId xmlns:a16="http://schemas.microsoft.com/office/drawing/2014/main" id="{342B0EF9-B594-4E53-8F4C-1F3F06D4A878}"/>
              </a:ext>
            </a:extLst>
          </p:cNvPr>
          <p:cNvSpPr/>
          <p:nvPr/>
        </p:nvSpPr>
        <p:spPr>
          <a:xfrm>
            <a:off x="5188972" y="1240664"/>
            <a:ext cx="472848" cy="366713"/>
          </a:xfrm>
          <a:prstGeom prst="fram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フレーム 53">
            <a:extLst>
              <a:ext uri="{FF2B5EF4-FFF2-40B4-BE49-F238E27FC236}">
                <a16:creationId xmlns:a16="http://schemas.microsoft.com/office/drawing/2014/main" id="{9C2D115F-EA4F-4078-BABF-22643DE47142}"/>
              </a:ext>
            </a:extLst>
          </p:cNvPr>
          <p:cNvSpPr/>
          <p:nvPr/>
        </p:nvSpPr>
        <p:spPr>
          <a:xfrm>
            <a:off x="1013430" y="5934239"/>
            <a:ext cx="472848" cy="366713"/>
          </a:xfrm>
          <a:prstGeom prst="fram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フレーム 54">
            <a:extLst>
              <a:ext uri="{FF2B5EF4-FFF2-40B4-BE49-F238E27FC236}">
                <a16:creationId xmlns:a16="http://schemas.microsoft.com/office/drawing/2014/main" id="{D3262632-B8B0-42AD-82B1-9CEDE997EFFA}"/>
              </a:ext>
            </a:extLst>
          </p:cNvPr>
          <p:cNvSpPr/>
          <p:nvPr/>
        </p:nvSpPr>
        <p:spPr>
          <a:xfrm>
            <a:off x="3103486" y="5991649"/>
            <a:ext cx="472848" cy="366713"/>
          </a:xfrm>
          <a:prstGeom prst="fram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フレーム 55">
            <a:extLst>
              <a:ext uri="{FF2B5EF4-FFF2-40B4-BE49-F238E27FC236}">
                <a16:creationId xmlns:a16="http://schemas.microsoft.com/office/drawing/2014/main" id="{7AED8B03-65C8-481D-BB9E-00DE96FC743D}"/>
              </a:ext>
            </a:extLst>
          </p:cNvPr>
          <p:cNvSpPr/>
          <p:nvPr/>
        </p:nvSpPr>
        <p:spPr>
          <a:xfrm>
            <a:off x="5180453" y="5964140"/>
            <a:ext cx="472848" cy="366713"/>
          </a:xfrm>
          <a:prstGeom prst="fram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26D7AE25-476C-4F8D-8C59-C19F3D211A99}"/>
              </a:ext>
            </a:extLst>
          </p:cNvPr>
          <p:cNvSpPr/>
          <p:nvPr/>
        </p:nvSpPr>
        <p:spPr>
          <a:xfrm>
            <a:off x="3088497" y="626291"/>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id="{6145EAE6-221D-4B05-8299-DB528A290BD3}"/>
              </a:ext>
            </a:extLst>
          </p:cNvPr>
          <p:cNvSpPr/>
          <p:nvPr/>
        </p:nvSpPr>
        <p:spPr>
          <a:xfrm>
            <a:off x="2354288" y="1219215"/>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a16="http://schemas.microsoft.com/office/drawing/2014/main" id="{8066A31A-6BB6-4032-ADA3-75AE7BA4EBDD}"/>
              </a:ext>
            </a:extLst>
          </p:cNvPr>
          <p:cNvSpPr/>
          <p:nvPr/>
        </p:nvSpPr>
        <p:spPr>
          <a:xfrm>
            <a:off x="1733356" y="1213472"/>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a16="http://schemas.microsoft.com/office/drawing/2014/main" id="{3AB2A383-AED7-43D9-A059-1986FE0CFE06}"/>
              </a:ext>
            </a:extLst>
          </p:cNvPr>
          <p:cNvSpPr/>
          <p:nvPr/>
        </p:nvSpPr>
        <p:spPr>
          <a:xfrm>
            <a:off x="3794602" y="639168"/>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a16="http://schemas.microsoft.com/office/drawing/2014/main" id="{3792D247-33FE-4245-9250-CC0068422FDC}"/>
              </a:ext>
            </a:extLst>
          </p:cNvPr>
          <p:cNvSpPr/>
          <p:nvPr/>
        </p:nvSpPr>
        <p:spPr>
          <a:xfrm>
            <a:off x="3810000" y="1183747"/>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a16="http://schemas.microsoft.com/office/drawing/2014/main" id="{E525E3FE-B17C-4638-89F0-C2F823465CEF}"/>
              </a:ext>
            </a:extLst>
          </p:cNvPr>
          <p:cNvSpPr/>
          <p:nvPr/>
        </p:nvSpPr>
        <p:spPr>
          <a:xfrm>
            <a:off x="4500707" y="583699"/>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正方形/長方形 62">
            <a:extLst>
              <a:ext uri="{FF2B5EF4-FFF2-40B4-BE49-F238E27FC236}">
                <a16:creationId xmlns:a16="http://schemas.microsoft.com/office/drawing/2014/main" id="{21320C65-AE9C-4207-B9AB-CE2E252AC627}"/>
              </a:ext>
            </a:extLst>
          </p:cNvPr>
          <p:cNvSpPr/>
          <p:nvPr/>
        </p:nvSpPr>
        <p:spPr>
          <a:xfrm>
            <a:off x="5155191" y="676190"/>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96EABA5A-E74F-42FB-A9C3-16C592C03FC4}"/>
              </a:ext>
            </a:extLst>
          </p:cNvPr>
          <p:cNvSpPr/>
          <p:nvPr/>
        </p:nvSpPr>
        <p:spPr>
          <a:xfrm>
            <a:off x="4476114" y="1233575"/>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a:extLst>
              <a:ext uri="{FF2B5EF4-FFF2-40B4-BE49-F238E27FC236}">
                <a16:creationId xmlns:a16="http://schemas.microsoft.com/office/drawing/2014/main" id="{3486DF9F-D240-4978-8B0F-51B703B45797}"/>
              </a:ext>
            </a:extLst>
          </p:cNvPr>
          <p:cNvSpPr/>
          <p:nvPr/>
        </p:nvSpPr>
        <p:spPr>
          <a:xfrm>
            <a:off x="4490311" y="1883451"/>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a:extLst>
              <a:ext uri="{FF2B5EF4-FFF2-40B4-BE49-F238E27FC236}">
                <a16:creationId xmlns:a16="http://schemas.microsoft.com/office/drawing/2014/main" id="{3A35427B-9E76-4262-9EB8-E9F046D7625B}"/>
              </a:ext>
            </a:extLst>
          </p:cNvPr>
          <p:cNvSpPr/>
          <p:nvPr/>
        </p:nvSpPr>
        <p:spPr>
          <a:xfrm>
            <a:off x="3763618" y="1862188"/>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id="{F8DEA83E-D437-46C1-A12D-C1081DBEAAEA}"/>
              </a:ext>
            </a:extLst>
          </p:cNvPr>
          <p:cNvSpPr/>
          <p:nvPr/>
        </p:nvSpPr>
        <p:spPr>
          <a:xfrm>
            <a:off x="3126634" y="1878903"/>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a16="http://schemas.microsoft.com/office/drawing/2014/main" id="{079F9C82-E869-4A6E-9B2F-83DA62750017}"/>
              </a:ext>
            </a:extLst>
          </p:cNvPr>
          <p:cNvSpPr/>
          <p:nvPr/>
        </p:nvSpPr>
        <p:spPr>
          <a:xfrm>
            <a:off x="2438390" y="1868928"/>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a16="http://schemas.microsoft.com/office/drawing/2014/main" id="{B5913592-701F-4D18-925B-D4BE15FE3048}"/>
              </a:ext>
            </a:extLst>
          </p:cNvPr>
          <p:cNvSpPr/>
          <p:nvPr/>
        </p:nvSpPr>
        <p:spPr>
          <a:xfrm>
            <a:off x="1674612" y="1883929"/>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四角形: 角度付き 69">
            <a:extLst>
              <a:ext uri="{FF2B5EF4-FFF2-40B4-BE49-F238E27FC236}">
                <a16:creationId xmlns:a16="http://schemas.microsoft.com/office/drawing/2014/main" id="{EABFE71C-6873-4FFC-8CD1-0C96B2DB3F8F}"/>
              </a:ext>
            </a:extLst>
          </p:cNvPr>
          <p:cNvSpPr/>
          <p:nvPr/>
        </p:nvSpPr>
        <p:spPr>
          <a:xfrm>
            <a:off x="2892861" y="1030010"/>
            <a:ext cx="870757" cy="715731"/>
          </a:xfrm>
          <a:prstGeom prst="bevel">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a:extLst>
              <a:ext uri="{FF2B5EF4-FFF2-40B4-BE49-F238E27FC236}">
                <a16:creationId xmlns:a16="http://schemas.microsoft.com/office/drawing/2014/main" id="{72ED43B0-9FBD-4929-8B17-1824F3D005E4}"/>
              </a:ext>
            </a:extLst>
          </p:cNvPr>
          <p:cNvSpPr/>
          <p:nvPr/>
        </p:nvSpPr>
        <p:spPr>
          <a:xfrm>
            <a:off x="1074818" y="660142"/>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id="{77303F0D-C9C0-417B-8E4D-36BBAED357BD}"/>
              </a:ext>
            </a:extLst>
          </p:cNvPr>
          <p:cNvSpPr/>
          <p:nvPr/>
        </p:nvSpPr>
        <p:spPr>
          <a:xfrm>
            <a:off x="2289597" y="626291"/>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id="{5AC8B1E3-4AEA-4D46-A13A-0E4DBB1FEE5D}"/>
              </a:ext>
            </a:extLst>
          </p:cNvPr>
          <p:cNvSpPr/>
          <p:nvPr/>
        </p:nvSpPr>
        <p:spPr>
          <a:xfrm>
            <a:off x="1710692" y="679549"/>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id="{62952817-A754-47C6-8D3D-4ACE37635721}"/>
              </a:ext>
            </a:extLst>
          </p:cNvPr>
          <p:cNvSpPr/>
          <p:nvPr/>
        </p:nvSpPr>
        <p:spPr>
          <a:xfrm>
            <a:off x="5175413" y="1858486"/>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00023B12-AAB6-42B2-8932-5C267E1CF84A}"/>
              </a:ext>
            </a:extLst>
          </p:cNvPr>
          <p:cNvSpPr txBox="1"/>
          <p:nvPr/>
        </p:nvSpPr>
        <p:spPr>
          <a:xfrm>
            <a:off x="7778262" y="943009"/>
            <a:ext cx="1981200" cy="35931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kumimoji="1" lang="ja-JP" altLang="en-US" dirty="0">
                <a:latin typeface="ＭＳ ゴシック" panose="020B0609070205080204" pitchFamily="49" charset="-128"/>
                <a:ea typeface="ＭＳ ゴシック" panose="020B0609070205080204" pitchFamily="49" charset="-128"/>
              </a:rPr>
              <a:t>無人店舗</a:t>
            </a:r>
          </a:p>
        </p:txBody>
      </p:sp>
      <p:sp>
        <p:nvSpPr>
          <p:cNvPr id="75" name="テキスト ボックス 74">
            <a:extLst>
              <a:ext uri="{FF2B5EF4-FFF2-40B4-BE49-F238E27FC236}">
                <a16:creationId xmlns:a16="http://schemas.microsoft.com/office/drawing/2014/main" id="{C6B7AC8B-FFE7-4330-9517-210E9E3558E5}"/>
              </a:ext>
            </a:extLst>
          </p:cNvPr>
          <p:cNvSpPr txBox="1"/>
          <p:nvPr/>
        </p:nvSpPr>
        <p:spPr>
          <a:xfrm>
            <a:off x="7743102" y="1683389"/>
            <a:ext cx="1981200" cy="35931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kumimoji="1" lang="ja-JP" altLang="en-US" dirty="0">
                <a:latin typeface="ＭＳ ゴシック" panose="020B0609070205080204" pitchFamily="49" charset="-128"/>
                <a:ea typeface="ＭＳ ゴシック" panose="020B0609070205080204" pitchFamily="49" charset="-128"/>
              </a:rPr>
              <a:t>有人店舗</a:t>
            </a:r>
          </a:p>
        </p:txBody>
      </p:sp>
      <p:sp>
        <p:nvSpPr>
          <p:cNvPr id="76" name="テキスト ボックス 75">
            <a:extLst>
              <a:ext uri="{FF2B5EF4-FFF2-40B4-BE49-F238E27FC236}">
                <a16:creationId xmlns:a16="http://schemas.microsoft.com/office/drawing/2014/main" id="{E9778D78-4F2F-49F0-A524-950943218541}"/>
              </a:ext>
            </a:extLst>
          </p:cNvPr>
          <p:cNvSpPr txBox="1"/>
          <p:nvPr/>
        </p:nvSpPr>
        <p:spPr>
          <a:xfrm>
            <a:off x="7737240" y="2402196"/>
            <a:ext cx="1981200" cy="35931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r>
              <a:rPr kumimoji="1" lang="ja-JP" altLang="en-US" dirty="0">
                <a:latin typeface="ＭＳ ゴシック" panose="020B0609070205080204" pitchFamily="49" charset="-128"/>
                <a:ea typeface="ＭＳ ゴシック" panose="020B0609070205080204" pitchFamily="49" charset="-128"/>
              </a:rPr>
              <a:t>スーパー</a:t>
            </a:r>
          </a:p>
        </p:txBody>
      </p:sp>
      <p:sp>
        <p:nvSpPr>
          <p:cNvPr id="77" name="正方形/長方形 76">
            <a:extLst>
              <a:ext uri="{FF2B5EF4-FFF2-40B4-BE49-F238E27FC236}">
                <a16:creationId xmlns:a16="http://schemas.microsoft.com/office/drawing/2014/main" id="{9792F338-8B2B-488F-81CE-D23D9244D58D}"/>
              </a:ext>
            </a:extLst>
          </p:cNvPr>
          <p:cNvSpPr/>
          <p:nvPr/>
        </p:nvSpPr>
        <p:spPr>
          <a:xfrm>
            <a:off x="1811465" y="3255496"/>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id="{1D312182-D757-4F2B-9D19-9DC83498DB6B}"/>
              </a:ext>
            </a:extLst>
          </p:cNvPr>
          <p:cNvSpPr/>
          <p:nvPr/>
        </p:nvSpPr>
        <p:spPr>
          <a:xfrm>
            <a:off x="2502616" y="3242204"/>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id="{DE58F697-AD17-4072-826E-3FB0E2732A63}"/>
              </a:ext>
            </a:extLst>
          </p:cNvPr>
          <p:cNvSpPr/>
          <p:nvPr/>
        </p:nvSpPr>
        <p:spPr>
          <a:xfrm>
            <a:off x="1120097" y="1883713"/>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a:extLst>
              <a:ext uri="{FF2B5EF4-FFF2-40B4-BE49-F238E27FC236}">
                <a16:creationId xmlns:a16="http://schemas.microsoft.com/office/drawing/2014/main" id="{06804423-FE4A-4C63-A7EF-1602F681D9FE}"/>
              </a:ext>
            </a:extLst>
          </p:cNvPr>
          <p:cNvSpPr/>
          <p:nvPr/>
        </p:nvSpPr>
        <p:spPr>
          <a:xfrm>
            <a:off x="2390509" y="1219477"/>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a:extLst>
              <a:ext uri="{FF2B5EF4-FFF2-40B4-BE49-F238E27FC236}">
                <a16:creationId xmlns:a16="http://schemas.microsoft.com/office/drawing/2014/main" id="{F270DB3F-7A9C-43CE-A56D-C77B2880B150}"/>
              </a:ext>
            </a:extLst>
          </p:cNvPr>
          <p:cNvSpPr/>
          <p:nvPr/>
        </p:nvSpPr>
        <p:spPr>
          <a:xfrm>
            <a:off x="3846221" y="1184009"/>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a:extLst>
              <a:ext uri="{FF2B5EF4-FFF2-40B4-BE49-F238E27FC236}">
                <a16:creationId xmlns:a16="http://schemas.microsoft.com/office/drawing/2014/main" id="{9E8F0A0F-0166-4920-8873-7BED41F30BDF}"/>
              </a:ext>
            </a:extLst>
          </p:cNvPr>
          <p:cNvSpPr/>
          <p:nvPr/>
        </p:nvSpPr>
        <p:spPr>
          <a:xfrm>
            <a:off x="4526532" y="1883713"/>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a:extLst>
              <a:ext uri="{FF2B5EF4-FFF2-40B4-BE49-F238E27FC236}">
                <a16:creationId xmlns:a16="http://schemas.microsoft.com/office/drawing/2014/main" id="{9D035999-8697-42DB-ADB8-4BDCE5373FCD}"/>
              </a:ext>
            </a:extLst>
          </p:cNvPr>
          <p:cNvSpPr/>
          <p:nvPr/>
        </p:nvSpPr>
        <p:spPr>
          <a:xfrm>
            <a:off x="5211634" y="1858748"/>
            <a:ext cx="472848" cy="359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四角形: 角度付き 83">
            <a:extLst>
              <a:ext uri="{FF2B5EF4-FFF2-40B4-BE49-F238E27FC236}">
                <a16:creationId xmlns:a16="http://schemas.microsoft.com/office/drawing/2014/main" id="{AE26712B-B529-4CE2-9708-D316D0116B04}"/>
              </a:ext>
            </a:extLst>
          </p:cNvPr>
          <p:cNvSpPr/>
          <p:nvPr/>
        </p:nvSpPr>
        <p:spPr>
          <a:xfrm>
            <a:off x="6651795" y="2337933"/>
            <a:ext cx="870757" cy="715731"/>
          </a:xfrm>
          <a:prstGeom prst="bevel">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693011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3390BB-66AD-4D38-A1AD-64E8F620EF19}"/>
              </a:ext>
            </a:extLst>
          </p:cNvPr>
          <p:cNvSpPr>
            <a:spLocks noGrp="1"/>
          </p:cNvSpPr>
          <p:nvPr>
            <p:ph type="title"/>
          </p:nvPr>
        </p:nvSpPr>
        <p:spPr/>
        <p:txBody>
          <a:bodyPr/>
          <a:lstStyle/>
          <a:p>
            <a:r>
              <a:rPr kumimoji="1" lang="ja-JP" altLang="en-US" dirty="0"/>
              <a:t>物流ボックス・宅配ボックス</a:t>
            </a:r>
          </a:p>
        </p:txBody>
      </p:sp>
      <p:sp>
        <p:nvSpPr>
          <p:cNvPr id="4" name="スライド番号プレースホルダー 3">
            <a:extLst>
              <a:ext uri="{FF2B5EF4-FFF2-40B4-BE49-F238E27FC236}">
                <a16:creationId xmlns:a16="http://schemas.microsoft.com/office/drawing/2014/main" id="{FE29B1BD-086A-4018-85FF-77ED2293DC11}"/>
              </a:ext>
            </a:extLst>
          </p:cNvPr>
          <p:cNvSpPr>
            <a:spLocks noGrp="1"/>
          </p:cNvSpPr>
          <p:nvPr>
            <p:ph type="sldNum" sz="quarter" idx="7"/>
          </p:nvPr>
        </p:nvSpPr>
        <p:spPr/>
        <p:txBody>
          <a:bodyPr/>
          <a:lstStyle/>
          <a:p>
            <a:r>
              <a:rPr lang="zh-CN" altLang="en-US"/>
              <a:t>第</a:t>
            </a:r>
            <a:fld id="{013907DE-7433-469B-952A-942E92E3B273}" type="slidenum">
              <a:rPr lang="en-US" altLang="zh-CN" smtClean="0"/>
              <a:pPr/>
              <a:t>33</a:t>
            </a:fld>
            <a:r>
              <a:rPr lang="zh-CN" altLang="en-US"/>
              <a:t>页</a:t>
            </a:r>
            <a:endParaRPr lang="zh-CN" dirty="0"/>
          </a:p>
        </p:txBody>
      </p:sp>
      <p:graphicFrame>
        <p:nvGraphicFramePr>
          <p:cNvPr id="5" name="表 5">
            <a:extLst>
              <a:ext uri="{FF2B5EF4-FFF2-40B4-BE49-F238E27FC236}">
                <a16:creationId xmlns:a16="http://schemas.microsoft.com/office/drawing/2014/main" id="{CE77628D-5FF8-4C6C-9A1F-3EEB3AC36E76}"/>
              </a:ext>
            </a:extLst>
          </p:cNvPr>
          <p:cNvGraphicFramePr>
            <a:graphicFrameLocks noGrp="1"/>
          </p:cNvGraphicFramePr>
          <p:nvPr>
            <p:extLst>
              <p:ext uri="{D42A27DB-BD31-4B8C-83A1-F6EECF244321}">
                <p14:modId xmlns:p14="http://schemas.microsoft.com/office/powerpoint/2010/main" val="1305537509"/>
              </p:ext>
            </p:extLst>
          </p:nvPr>
        </p:nvGraphicFramePr>
        <p:xfrm>
          <a:off x="617398" y="762000"/>
          <a:ext cx="8127999" cy="1483360"/>
        </p:xfrm>
        <a:graphic>
          <a:graphicData uri="http://schemas.openxmlformats.org/drawingml/2006/table">
            <a:tbl>
              <a:tblPr firstRow="1" bandRow="1">
                <a:tableStyleId>{7DF18680-E054-41AD-8BC1-D1AEF772440D}</a:tableStyleId>
              </a:tblPr>
              <a:tblGrid>
                <a:gridCol w="2709333">
                  <a:extLst>
                    <a:ext uri="{9D8B030D-6E8A-4147-A177-3AD203B41FA5}">
                      <a16:colId xmlns:a16="http://schemas.microsoft.com/office/drawing/2014/main" val="449413492"/>
                    </a:ext>
                  </a:extLst>
                </a:gridCol>
                <a:gridCol w="2709333">
                  <a:extLst>
                    <a:ext uri="{9D8B030D-6E8A-4147-A177-3AD203B41FA5}">
                      <a16:colId xmlns:a16="http://schemas.microsoft.com/office/drawing/2014/main" val="3560341823"/>
                    </a:ext>
                  </a:extLst>
                </a:gridCol>
                <a:gridCol w="2709333">
                  <a:extLst>
                    <a:ext uri="{9D8B030D-6E8A-4147-A177-3AD203B41FA5}">
                      <a16:colId xmlns:a16="http://schemas.microsoft.com/office/drawing/2014/main" val="317797718"/>
                    </a:ext>
                  </a:extLst>
                </a:gridCol>
              </a:tblGrid>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985881365"/>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020811179"/>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49802550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062099328"/>
                  </a:ext>
                </a:extLst>
              </a:tr>
            </a:tbl>
          </a:graphicData>
        </a:graphic>
      </p:graphicFrame>
    </p:spTree>
    <p:extLst>
      <p:ext uri="{BB962C8B-B14F-4D97-AF65-F5344CB8AC3E}">
        <p14:creationId xmlns:p14="http://schemas.microsoft.com/office/powerpoint/2010/main" val="24522431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91B105-2EFB-40FD-B872-C60D3D1DA7E5}"/>
              </a:ext>
            </a:extLst>
          </p:cNvPr>
          <p:cNvSpPr>
            <a:spLocks noGrp="1"/>
          </p:cNvSpPr>
          <p:nvPr>
            <p:ph type="title"/>
          </p:nvPr>
        </p:nvSpPr>
        <p:spPr>
          <a:xfrm>
            <a:off x="831850" y="3639145"/>
            <a:ext cx="10515600" cy="923330"/>
          </a:xfrm>
        </p:spPr>
        <p:txBody>
          <a:bodyPr/>
          <a:lstStyle/>
          <a:p>
            <a:r>
              <a:rPr lang="ja-JP" altLang="en-US" dirty="0"/>
              <a:t>参考資料</a:t>
            </a:r>
            <a:endParaRPr lang="zh-CN" altLang="en-US" dirty="0"/>
          </a:p>
        </p:txBody>
      </p:sp>
      <p:sp>
        <p:nvSpPr>
          <p:cNvPr id="3" name="テキスト プレースホルダー 2">
            <a:extLst>
              <a:ext uri="{FF2B5EF4-FFF2-40B4-BE49-F238E27FC236}">
                <a16:creationId xmlns:a16="http://schemas.microsoft.com/office/drawing/2014/main" id="{14B5A5EB-734C-42F4-841D-DEB6C81C7954}"/>
              </a:ext>
            </a:extLst>
          </p:cNvPr>
          <p:cNvSpPr>
            <a:spLocks noGrp="1"/>
          </p:cNvSpPr>
          <p:nvPr>
            <p:ph type="body" idx="1"/>
          </p:nvPr>
        </p:nvSpPr>
        <p:spPr/>
        <p:txBody>
          <a:bodyPr/>
          <a:lstStyle/>
          <a:p>
            <a:endParaRPr lang="zh-CN" altLang="en-US"/>
          </a:p>
        </p:txBody>
      </p:sp>
      <p:sp>
        <p:nvSpPr>
          <p:cNvPr id="4" name="スライド番号プレースホルダー 3">
            <a:extLst>
              <a:ext uri="{FF2B5EF4-FFF2-40B4-BE49-F238E27FC236}">
                <a16:creationId xmlns:a16="http://schemas.microsoft.com/office/drawing/2014/main" id="{4D6C7A9B-3173-455E-BFDB-48826456D206}"/>
              </a:ext>
            </a:extLst>
          </p:cNvPr>
          <p:cNvSpPr>
            <a:spLocks noGrp="1"/>
          </p:cNvSpPr>
          <p:nvPr>
            <p:ph type="sldNum" sz="quarter" idx="7"/>
          </p:nvPr>
        </p:nvSpPr>
        <p:spPr/>
        <p:txBody>
          <a:bodyPr/>
          <a:lstStyle/>
          <a:p>
            <a:r>
              <a:rPr lang="zh-CN" altLang="en-US"/>
              <a:t>第</a:t>
            </a:r>
            <a:fld id="{013907DE-7433-469B-952A-942E92E3B273}" type="slidenum">
              <a:rPr lang="en-US" altLang="zh-CN" smtClean="0"/>
              <a:pPr/>
              <a:t>34</a:t>
            </a:fld>
            <a:r>
              <a:rPr lang="zh-CN" altLang="en-US"/>
              <a:t>页</a:t>
            </a:r>
            <a:endParaRPr lang="zh-CN" dirty="0"/>
          </a:p>
        </p:txBody>
      </p:sp>
    </p:spTree>
    <p:extLst>
      <p:ext uri="{BB962C8B-B14F-4D97-AF65-F5344CB8AC3E}">
        <p14:creationId xmlns:p14="http://schemas.microsoft.com/office/powerpoint/2010/main" val="33177882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25CA16E-1B59-4D4B-AB1D-C1548AEADAB7}"/>
              </a:ext>
            </a:extLst>
          </p:cNvPr>
          <p:cNvSpPr>
            <a:spLocks noGrp="1"/>
          </p:cNvSpPr>
          <p:nvPr>
            <p:ph type="title"/>
          </p:nvPr>
        </p:nvSpPr>
        <p:spPr/>
        <p:txBody>
          <a:bodyPr/>
          <a:lstStyle/>
          <a:p>
            <a:r>
              <a:rPr lang="ja-JP" altLang="en-US" dirty="0"/>
              <a:t>書籍</a:t>
            </a:r>
          </a:p>
        </p:txBody>
      </p:sp>
      <p:sp>
        <p:nvSpPr>
          <p:cNvPr id="5" name="コンテンツ プレースホルダー 4">
            <a:extLst>
              <a:ext uri="{FF2B5EF4-FFF2-40B4-BE49-F238E27FC236}">
                <a16:creationId xmlns:a16="http://schemas.microsoft.com/office/drawing/2014/main" id="{6E802C4C-5382-4AB4-B05B-578103EC3D77}"/>
              </a:ext>
            </a:extLst>
          </p:cNvPr>
          <p:cNvSpPr>
            <a:spLocks noGrp="1"/>
          </p:cNvSpPr>
          <p:nvPr>
            <p:ph type="body" idx="1"/>
          </p:nvPr>
        </p:nvSpPr>
        <p:spPr/>
        <p:txBody>
          <a:bodyPr/>
          <a:lstStyle/>
          <a:p>
            <a:r>
              <a:rPr lang="ja-JP" altLang="en-US" dirty="0"/>
              <a:t>経営学</a:t>
            </a:r>
            <a:endParaRPr lang="en-US" altLang="ja-JP" dirty="0"/>
          </a:p>
          <a:p>
            <a:pPr lvl="1"/>
            <a:r>
              <a:rPr lang="ja-JP" altLang="en-US" dirty="0"/>
              <a:t>一橋</a:t>
            </a:r>
            <a:r>
              <a:rPr lang="en-US" altLang="ja-JP" dirty="0"/>
              <a:t>MBA</a:t>
            </a:r>
            <a:r>
              <a:rPr lang="ja-JP" altLang="en-US" dirty="0"/>
              <a:t>ケースブック　戦略転換編</a:t>
            </a:r>
            <a:endParaRPr lang="en-US" altLang="ja-JP" dirty="0"/>
          </a:p>
          <a:p>
            <a:r>
              <a:rPr lang="ja-JP" altLang="en-US" dirty="0"/>
              <a:t>流通</a:t>
            </a:r>
            <a:endParaRPr lang="en-US" altLang="ja-JP" dirty="0"/>
          </a:p>
          <a:p>
            <a:pPr lvl="1"/>
            <a:r>
              <a:rPr lang="ja-JP" altLang="en-US" dirty="0"/>
              <a:t>コンビニ始まりと今　～</a:t>
            </a:r>
            <a:r>
              <a:rPr lang="en-US" altLang="ja-JP" dirty="0"/>
              <a:t>CVS</a:t>
            </a:r>
            <a:r>
              <a:rPr lang="ja-JP" altLang="en-US" dirty="0"/>
              <a:t>の成功と</a:t>
            </a:r>
            <a:r>
              <a:rPr lang="en-US" altLang="ja-JP" dirty="0"/>
              <a:t>FCS</a:t>
            </a:r>
            <a:r>
              <a:rPr lang="ja-JP" altLang="en-US" dirty="0"/>
              <a:t>の混迷～</a:t>
            </a:r>
            <a:endParaRPr lang="en-US" altLang="ja-JP" dirty="0"/>
          </a:p>
          <a:p>
            <a:pPr lvl="1"/>
            <a:r>
              <a:rPr lang="ja-JP" altLang="en-US" dirty="0"/>
              <a:t>コンビニチェーン進化史</a:t>
            </a:r>
            <a:endParaRPr lang="en-US" altLang="ja-JP" dirty="0"/>
          </a:p>
        </p:txBody>
      </p:sp>
      <p:sp>
        <p:nvSpPr>
          <p:cNvPr id="3" name="スライド番号プレースホルダー 2">
            <a:extLst>
              <a:ext uri="{FF2B5EF4-FFF2-40B4-BE49-F238E27FC236}">
                <a16:creationId xmlns:a16="http://schemas.microsoft.com/office/drawing/2014/main" id="{9E60ACE0-09EA-4C56-B988-53B9E6F91097}"/>
              </a:ext>
            </a:extLst>
          </p:cNvPr>
          <p:cNvSpPr>
            <a:spLocks noGrp="1"/>
          </p:cNvSpPr>
          <p:nvPr>
            <p:ph type="sldNum" sz="quarter" idx="7"/>
          </p:nvPr>
        </p:nvSpPr>
        <p:spPr/>
        <p:txBody>
          <a:bodyPr/>
          <a:lstStyle/>
          <a:p>
            <a:r>
              <a:rPr lang="zh-CN" altLang="en-US"/>
              <a:t>第</a:t>
            </a:r>
            <a:fld id="{013907DE-7433-469B-952A-942E92E3B273}" type="slidenum">
              <a:rPr lang="en-US" altLang="zh-CN" smtClean="0"/>
              <a:pPr/>
              <a:t>35</a:t>
            </a:fld>
            <a:r>
              <a:rPr lang="zh-CN" altLang="en-US"/>
              <a:t>页</a:t>
            </a:r>
            <a:endParaRPr lang="zh-CN"/>
          </a:p>
        </p:txBody>
      </p:sp>
    </p:spTree>
    <p:extLst>
      <p:ext uri="{BB962C8B-B14F-4D97-AF65-F5344CB8AC3E}">
        <p14:creationId xmlns:p14="http://schemas.microsoft.com/office/powerpoint/2010/main" val="23223705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25CA16E-1B59-4D4B-AB1D-C1548AEADAB7}"/>
              </a:ext>
            </a:extLst>
          </p:cNvPr>
          <p:cNvSpPr>
            <a:spLocks noGrp="1"/>
          </p:cNvSpPr>
          <p:nvPr>
            <p:ph type="title"/>
          </p:nvPr>
        </p:nvSpPr>
        <p:spPr/>
        <p:txBody>
          <a:bodyPr/>
          <a:lstStyle/>
          <a:p>
            <a:r>
              <a:rPr lang="ja-JP" altLang="en-US" dirty="0"/>
              <a:t>書籍</a:t>
            </a:r>
          </a:p>
        </p:txBody>
      </p:sp>
      <p:sp>
        <p:nvSpPr>
          <p:cNvPr id="5" name="コンテンツ プレースホルダー 4">
            <a:extLst>
              <a:ext uri="{FF2B5EF4-FFF2-40B4-BE49-F238E27FC236}">
                <a16:creationId xmlns:a16="http://schemas.microsoft.com/office/drawing/2014/main" id="{6E802C4C-5382-4AB4-B05B-578103EC3D77}"/>
              </a:ext>
            </a:extLst>
          </p:cNvPr>
          <p:cNvSpPr>
            <a:spLocks noGrp="1"/>
          </p:cNvSpPr>
          <p:nvPr>
            <p:ph type="body" idx="1"/>
          </p:nvPr>
        </p:nvSpPr>
        <p:spPr/>
        <p:txBody>
          <a:bodyPr/>
          <a:lstStyle/>
          <a:p>
            <a:r>
              <a:rPr lang="ja-JP" altLang="en-US" dirty="0"/>
              <a:t>料理</a:t>
            </a:r>
            <a:endParaRPr lang="en-US" altLang="ja-JP" dirty="0"/>
          </a:p>
          <a:p>
            <a:pPr lvl="1"/>
            <a:r>
              <a:rPr lang="ja-JP" altLang="en-US" dirty="0"/>
              <a:t>中華料理</a:t>
            </a:r>
            <a:endParaRPr lang="en-US" altLang="ja-JP" dirty="0"/>
          </a:p>
          <a:p>
            <a:pPr lvl="2"/>
            <a:r>
              <a:rPr lang="ja-JP" altLang="en-US" dirty="0"/>
              <a:t>おうちで作られる台湾小麦粉料理</a:t>
            </a:r>
            <a:endParaRPr lang="en-US" altLang="ja-JP" dirty="0"/>
          </a:p>
          <a:p>
            <a:pPr lvl="2"/>
            <a:r>
              <a:rPr lang="ja-JP" altLang="en-US" dirty="0"/>
              <a:t>おうちで作る至福の中国料理</a:t>
            </a:r>
            <a:endParaRPr lang="en-US" altLang="ja-JP" dirty="0"/>
          </a:p>
          <a:p>
            <a:pPr lvl="2"/>
            <a:r>
              <a:rPr lang="ja-JP" altLang="en-US" dirty="0"/>
              <a:t>中華そば</a:t>
            </a:r>
            <a:r>
              <a:rPr lang="en-US" altLang="ja-JP" dirty="0"/>
              <a:t>NEO</a:t>
            </a:r>
          </a:p>
          <a:p>
            <a:pPr lvl="2"/>
            <a:r>
              <a:rPr lang="ja-JP" altLang="en-US" dirty="0"/>
              <a:t>餃子、春巻きレシピ</a:t>
            </a:r>
            <a:endParaRPr lang="en-US" altLang="ja-JP" dirty="0"/>
          </a:p>
          <a:p>
            <a:pPr lvl="2"/>
            <a:r>
              <a:rPr lang="ja-JP" altLang="en-US" dirty="0"/>
              <a:t>焼売、ときどきチャーハン</a:t>
            </a:r>
            <a:endParaRPr lang="en-US" altLang="ja-JP" dirty="0"/>
          </a:p>
          <a:p>
            <a:pPr lvl="1"/>
            <a:r>
              <a:rPr lang="ja-JP" altLang="en-US" dirty="0"/>
              <a:t>和食</a:t>
            </a:r>
            <a:endParaRPr lang="en-US" altLang="ja-JP" dirty="0"/>
          </a:p>
          <a:p>
            <a:pPr lvl="2"/>
            <a:r>
              <a:rPr lang="ja-JP" altLang="en-US" dirty="0"/>
              <a:t>最新解説ラーメンの調理技法</a:t>
            </a:r>
            <a:endParaRPr lang="en-US" altLang="ja-JP" dirty="0"/>
          </a:p>
          <a:p>
            <a:pPr lvl="2"/>
            <a:r>
              <a:rPr lang="ja-JP" altLang="en-US" dirty="0"/>
              <a:t>うれしい副菜</a:t>
            </a:r>
          </a:p>
        </p:txBody>
      </p:sp>
      <p:sp>
        <p:nvSpPr>
          <p:cNvPr id="3" name="スライド番号プレースホルダー 2">
            <a:extLst>
              <a:ext uri="{FF2B5EF4-FFF2-40B4-BE49-F238E27FC236}">
                <a16:creationId xmlns:a16="http://schemas.microsoft.com/office/drawing/2014/main" id="{9E60ACE0-09EA-4C56-B988-53B9E6F91097}"/>
              </a:ext>
            </a:extLst>
          </p:cNvPr>
          <p:cNvSpPr>
            <a:spLocks noGrp="1"/>
          </p:cNvSpPr>
          <p:nvPr>
            <p:ph type="sldNum" sz="quarter" idx="7"/>
          </p:nvPr>
        </p:nvSpPr>
        <p:spPr/>
        <p:txBody>
          <a:bodyPr/>
          <a:lstStyle/>
          <a:p>
            <a:r>
              <a:rPr lang="zh-CN" altLang="en-US"/>
              <a:t>第</a:t>
            </a:r>
            <a:fld id="{013907DE-7433-469B-952A-942E92E3B273}" type="slidenum">
              <a:rPr lang="en-US" altLang="zh-CN" smtClean="0"/>
              <a:pPr/>
              <a:t>36</a:t>
            </a:fld>
            <a:r>
              <a:rPr lang="zh-CN" altLang="en-US"/>
              <a:t>页</a:t>
            </a:r>
            <a:endParaRPr lang="zh-CN"/>
          </a:p>
        </p:txBody>
      </p:sp>
    </p:spTree>
    <p:extLst>
      <p:ext uri="{BB962C8B-B14F-4D97-AF65-F5344CB8AC3E}">
        <p14:creationId xmlns:p14="http://schemas.microsoft.com/office/powerpoint/2010/main" val="13683866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25CA16E-1B59-4D4B-AB1D-C1548AEADAB7}"/>
              </a:ext>
            </a:extLst>
          </p:cNvPr>
          <p:cNvSpPr>
            <a:spLocks noGrp="1"/>
          </p:cNvSpPr>
          <p:nvPr>
            <p:ph type="title"/>
          </p:nvPr>
        </p:nvSpPr>
        <p:spPr/>
        <p:txBody>
          <a:bodyPr/>
          <a:lstStyle/>
          <a:p>
            <a:r>
              <a:rPr lang="ja-JP" altLang="en-US" dirty="0"/>
              <a:t>論文</a:t>
            </a:r>
          </a:p>
        </p:txBody>
      </p:sp>
      <p:sp>
        <p:nvSpPr>
          <p:cNvPr id="5" name="コンテンツ プレースホルダー 4">
            <a:extLst>
              <a:ext uri="{FF2B5EF4-FFF2-40B4-BE49-F238E27FC236}">
                <a16:creationId xmlns:a16="http://schemas.microsoft.com/office/drawing/2014/main" id="{6E802C4C-5382-4AB4-B05B-578103EC3D77}"/>
              </a:ext>
            </a:extLst>
          </p:cNvPr>
          <p:cNvSpPr>
            <a:spLocks noGrp="1"/>
          </p:cNvSpPr>
          <p:nvPr>
            <p:ph type="body" idx="1"/>
          </p:nvPr>
        </p:nvSpPr>
        <p:spPr/>
        <p:txBody>
          <a:bodyPr/>
          <a:lstStyle/>
          <a:p>
            <a:r>
              <a:rPr lang="en-US" altLang="ja-JP"/>
              <a:t>XX</a:t>
            </a:r>
            <a:endParaRPr lang="en-US" altLang="ja-JP" dirty="0"/>
          </a:p>
        </p:txBody>
      </p:sp>
      <p:sp>
        <p:nvSpPr>
          <p:cNvPr id="3" name="スライド番号プレースホルダー 2">
            <a:extLst>
              <a:ext uri="{FF2B5EF4-FFF2-40B4-BE49-F238E27FC236}">
                <a16:creationId xmlns:a16="http://schemas.microsoft.com/office/drawing/2014/main" id="{9E60ACE0-09EA-4C56-B988-53B9E6F91097}"/>
              </a:ext>
            </a:extLst>
          </p:cNvPr>
          <p:cNvSpPr>
            <a:spLocks noGrp="1"/>
          </p:cNvSpPr>
          <p:nvPr>
            <p:ph type="sldNum" sz="quarter" idx="7"/>
          </p:nvPr>
        </p:nvSpPr>
        <p:spPr/>
        <p:txBody>
          <a:bodyPr/>
          <a:lstStyle/>
          <a:p>
            <a:r>
              <a:rPr lang="zh-CN" altLang="en-US"/>
              <a:t>第</a:t>
            </a:r>
            <a:fld id="{013907DE-7433-469B-952A-942E92E3B273}" type="slidenum">
              <a:rPr lang="en-US" altLang="zh-CN" smtClean="0"/>
              <a:pPr/>
              <a:t>37</a:t>
            </a:fld>
            <a:r>
              <a:rPr lang="zh-CN" altLang="en-US"/>
              <a:t>页</a:t>
            </a:r>
            <a:endParaRPr lang="zh-CN"/>
          </a:p>
        </p:txBody>
      </p:sp>
    </p:spTree>
    <p:extLst>
      <p:ext uri="{BB962C8B-B14F-4D97-AF65-F5344CB8AC3E}">
        <p14:creationId xmlns:p14="http://schemas.microsoft.com/office/powerpoint/2010/main" val="42141730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1C9151F-1F78-457B-A9AE-8BE24BD5BBC6}"/>
              </a:ext>
            </a:extLst>
          </p:cNvPr>
          <p:cNvSpPr>
            <a:spLocks noGrp="1"/>
          </p:cNvSpPr>
          <p:nvPr>
            <p:ph type="title"/>
          </p:nvPr>
        </p:nvSpPr>
        <p:spPr/>
        <p:txBody>
          <a:bodyPr/>
          <a:lstStyle/>
          <a:p>
            <a:r>
              <a:rPr lang="ja-JP" altLang="en-US" dirty="0"/>
              <a:t>公開資料</a:t>
            </a:r>
          </a:p>
        </p:txBody>
      </p:sp>
      <p:sp>
        <p:nvSpPr>
          <p:cNvPr id="5" name="コンテンツ プレースホルダー 4">
            <a:extLst>
              <a:ext uri="{FF2B5EF4-FFF2-40B4-BE49-F238E27FC236}">
                <a16:creationId xmlns:a16="http://schemas.microsoft.com/office/drawing/2014/main" id="{174500B8-367C-47FE-B7B0-A490BF26BFBB}"/>
              </a:ext>
            </a:extLst>
          </p:cNvPr>
          <p:cNvSpPr>
            <a:spLocks noGrp="1"/>
          </p:cNvSpPr>
          <p:nvPr>
            <p:ph type="body" idx="1"/>
          </p:nvPr>
        </p:nvSpPr>
        <p:spPr/>
        <p:txBody>
          <a:bodyPr/>
          <a:lstStyle/>
          <a:p>
            <a:r>
              <a:rPr lang="zh-TW" altLang="en-US" sz="2400" b="1" dirty="0">
                <a:latin typeface="+mn-ea"/>
                <a:ea typeface="+mn-ea"/>
              </a:rPr>
              <a:t>経済産業省「商業動態統計調査」</a:t>
            </a:r>
            <a:r>
              <a:rPr lang="ja-JP" altLang="en-US" sz="2400" dirty="0">
                <a:latin typeface="+mn-ea"/>
                <a:ea typeface="+mn-ea"/>
              </a:rPr>
              <a:t>各年度</a:t>
            </a:r>
            <a:endParaRPr lang="en-US" altLang="ja-JP" sz="2400" dirty="0">
              <a:latin typeface="+mn-ea"/>
              <a:ea typeface="+mn-ea"/>
            </a:endParaRPr>
          </a:p>
          <a:p>
            <a:r>
              <a:rPr lang="ja-JP" altLang="en-US" sz="2400" dirty="0">
                <a:latin typeface="+mn-ea"/>
                <a:ea typeface="+mn-ea"/>
              </a:rPr>
              <a:t>一般社団法人日本フランチャイズチェーン協会ウェブサイト「フランチャイズチェーン統計調査」（</a:t>
            </a:r>
            <a:r>
              <a:rPr lang="en-US" altLang="ja-JP" sz="2400" dirty="0">
                <a:latin typeface="+mn-ea"/>
                <a:ea typeface="+mn-ea"/>
              </a:rPr>
              <a:t>http://www.jfa-fc.or.jp/particle/29.html</a:t>
            </a:r>
            <a:r>
              <a:rPr lang="ja-JP" altLang="en-US" sz="2400" dirty="0">
                <a:latin typeface="+mn-ea"/>
                <a:ea typeface="+mn-ea"/>
              </a:rPr>
              <a:t>）</a:t>
            </a:r>
            <a:endParaRPr lang="en-US" altLang="ja-JP" sz="2400" dirty="0">
              <a:latin typeface="+mn-ea"/>
              <a:ea typeface="+mn-ea"/>
            </a:endParaRPr>
          </a:p>
          <a:p>
            <a:r>
              <a:rPr lang="ja-JP" altLang="en-US" sz="2400" dirty="0">
                <a:latin typeface="+mn-ea"/>
                <a:ea typeface="+mn-ea"/>
              </a:rPr>
              <a:t>日本経済新聞社「コンビニエンスストア調査」</a:t>
            </a:r>
          </a:p>
        </p:txBody>
      </p:sp>
      <p:sp>
        <p:nvSpPr>
          <p:cNvPr id="3" name="スライド番号プレースホルダー 2">
            <a:extLst>
              <a:ext uri="{FF2B5EF4-FFF2-40B4-BE49-F238E27FC236}">
                <a16:creationId xmlns:a16="http://schemas.microsoft.com/office/drawing/2014/main" id="{93CE9364-B9B3-4543-A51C-6B7104B018DD}"/>
              </a:ext>
            </a:extLst>
          </p:cNvPr>
          <p:cNvSpPr>
            <a:spLocks noGrp="1"/>
          </p:cNvSpPr>
          <p:nvPr>
            <p:ph type="sldNum" sz="quarter" idx="7"/>
          </p:nvPr>
        </p:nvSpPr>
        <p:spPr/>
        <p:txBody>
          <a:bodyPr/>
          <a:lstStyle/>
          <a:p>
            <a:r>
              <a:rPr lang="zh-CN" altLang="en-US"/>
              <a:t>第</a:t>
            </a:r>
            <a:fld id="{013907DE-7433-469B-952A-942E92E3B273}" type="slidenum">
              <a:rPr lang="en-US" altLang="zh-CN" smtClean="0"/>
              <a:pPr/>
              <a:t>38</a:t>
            </a:fld>
            <a:r>
              <a:rPr lang="zh-CN" altLang="en-US"/>
              <a:t>页</a:t>
            </a:r>
            <a:endParaRPr lang="zh-CN"/>
          </a:p>
        </p:txBody>
      </p:sp>
    </p:spTree>
    <p:extLst>
      <p:ext uri="{BB962C8B-B14F-4D97-AF65-F5344CB8AC3E}">
        <p14:creationId xmlns:p14="http://schemas.microsoft.com/office/powerpoint/2010/main" val="3311228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1C9151F-1F78-457B-A9AE-8BE24BD5BBC6}"/>
              </a:ext>
            </a:extLst>
          </p:cNvPr>
          <p:cNvSpPr>
            <a:spLocks noGrp="1"/>
          </p:cNvSpPr>
          <p:nvPr>
            <p:ph type="title"/>
          </p:nvPr>
        </p:nvSpPr>
        <p:spPr/>
        <p:txBody>
          <a:bodyPr/>
          <a:lstStyle/>
          <a:p>
            <a:r>
              <a:rPr lang="ja-JP" altLang="en-US" dirty="0"/>
              <a:t>雑誌・記事など</a:t>
            </a:r>
          </a:p>
        </p:txBody>
      </p:sp>
      <p:sp>
        <p:nvSpPr>
          <p:cNvPr id="5" name="コンテンツ プレースホルダー 4">
            <a:extLst>
              <a:ext uri="{FF2B5EF4-FFF2-40B4-BE49-F238E27FC236}">
                <a16:creationId xmlns:a16="http://schemas.microsoft.com/office/drawing/2014/main" id="{174500B8-367C-47FE-B7B0-A490BF26BFBB}"/>
              </a:ext>
            </a:extLst>
          </p:cNvPr>
          <p:cNvSpPr>
            <a:spLocks noGrp="1"/>
          </p:cNvSpPr>
          <p:nvPr>
            <p:ph type="body" idx="1"/>
          </p:nvPr>
        </p:nvSpPr>
        <p:spPr/>
        <p:txBody>
          <a:bodyPr/>
          <a:lstStyle/>
          <a:p>
            <a:r>
              <a:rPr lang="zh-TW" altLang="en-US" sz="2400" b="1" dirty="0">
                <a:latin typeface="+mn-ea"/>
                <a:ea typeface="+mn-ea"/>
              </a:rPr>
              <a:t>経済産業省「商業動態統計調査」</a:t>
            </a:r>
            <a:r>
              <a:rPr lang="ja-JP" altLang="en-US" sz="2400" dirty="0">
                <a:latin typeface="+mn-ea"/>
                <a:ea typeface="+mn-ea"/>
              </a:rPr>
              <a:t>各年度</a:t>
            </a:r>
            <a:endParaRPr lang="en-US" altLang="ja-JP" sz="2400" dirty="0">
              <a:latin typeface="+mn-ea"/>
              <a:ea typeface="+mn-ea"/>
            </a:endParaRPr>
          </a:p>
          <a:p>
            <a:r>
              <a:rPr lang="ja-JP" altLang="en-US" sz="2400" dirty="0">
                <a:latin typeface="+mn-ea"/>
                <a:ea typeface="+mn-ea"/>
              </a:rPr>
              <a:t>一般社団法人日本フランチャイズチェーン協会ウェブサイト「フランチャイズチェーン統計調査」（</a:t>
            </a:r>
            <a:r>
              <a:rPr lang="en-US" altLang="ja-JP" sz="2400" dirty="0">
                <a:latin typeface="+mn-ea"/>
                <a:ea typeface="+mn-ea"/>
              </a:rPr>
              <a:t>http://www.jfa-fc.or.jp/particle/29.html</a:t>
            </a:r>
            <a:r>
              <a:rPr lang="ja-JP" altLang="en-US" sz="2400" dirty="0">
                <a:latin typeface="+mn-ea"/>
                <a:ea typeface="+mn-ea"/>
              </a:rPr>
              <a:t>）</a:t>
            </a:r>
            <a:endParaRPr lang="en-US" altLang="ja-JP" sz="2400" dirty="0">
              <a:latin typeface="+mn-ea"/>
              <a:ea typeface="+mn-ea"/>
            </a:endParaRPr>
          </a:p>
          <a:p>
            <a:r>
              <a:rPr lang="ja-JP" altLang="en-US" sz="2400" dirty="0">
                <a:latin typeface="+mn-ea"/>
                <a:ea typeface="+mn-ea"/>
              </a:rPr>
              <a:t>日本経済新聞社「コンビニエンスストア調査」</a:t>
            </a:r>
          </a:p>
        </p:txBody>
      </p:sp>
      <p:sp>
        <p:nvSpPr>
          <p:cNvPr id="3" name="スライド番号プレースホルダー 2">
            <a:extLst>
              <a:ext uri="{FF2B5EF4-FFF2-40B4-BE49-F238E27FC236}">
                <a16:creationId xmlns:a16="http://schemas.microsoft.com/office/drawing/2014/main" id="{93CE9364-B9B3-4543-A51C-6B7104B018DD}"/>
              </a:ext>
            </a:extLst>
          </p:cNvPr>
          <p:cNvSpPr>
            <a:spLocks noGrp="1"/>
          </p:cNvSpPr>
          <p:nvPr>
            <p:ph type="sldNum" sz="quarter" idx="7"/>
          </p:nvPr>
        </p:nvSpPr>
        <p:spPr/>
        <p:txBody>
          <a:bodyPr/>
          <a:lstStyle/>
          <a:p>
            <a:r>
              <a:rPr lang="zh-CN" altLang="en-US"/>
              <a:t>第</a:t>
            </a:r>
            <a:fld id="{013907DE-7433-469B-952A-942E92E3B273}" type="slidenum">
              <a:rPr lang="en-US" altLang="zh-CN" smtClean="0"/>
              <a:pPr/>
              <a:t>39</a:t>
            </a:fld>
            <a:r>
              <a:rPr lang="zh-CN" altLang="en-US"/>
              <a:t>页</a:t>
            </a:r>
            <a:endParaRPr lang="zh-CN"/>
          </a:p>
        </p:txBody>
      </p:sp>
    </p:spTree>
    <p:extLst>
      <p:ext uri="{BB962C8B-B14F-4D97-AF65-F5344CB8AC3E}">
        <p14:creationId xmlns:p14="http://schemas.microsoft.com/office/powerpoint/2010/main" val="2188041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6096DC-5759-496C-BE83-7E0C6246F461}"/>
              </a:ext>
            </a:extLst>
          </p:cNvPr>
          <p:cNvSpPr>
            <a:spLocks noGrp="1"/>
          </p:cNvSpPr>
          <p:nvPr>
            <p:ph type="title"/>
          </p:nvPr>
        </p:nvSpPr>
        <p:spPr/>
        <p:txBody>
          <a:bodyPr/>
          <a:lstStyle/>
          <a:p>
            <a:r>
              <a:rPr kumimoji="1" lang="ja-JP" altLang="en-US" dirty="0"/>
              <a:t>課題研究の目的</a:t>
            </a:r>
          </a:p>
        </p:txBody>
      </p:sp>
      <p:sp>
        <p:nvSpPr>
          <p:cNvPr id="3" name="内容占位符 2">
            <a:extLst>
              <a:ext uri="{FF2B5EF4-FFF2-40B4-BE49-F238E27FC236}">
                <a16:creationId xmlns:a16="http://schemas.microsoft.com/office/drawing/2014/main" id="{C15F3420-EB1F-49BD-BA8D-F9A10723C318}"/>
              </a:ext>
            </a:extLst>
          </p:cNvPr>
          <p:cNvSpPr>
            <a:spLocks noGrp="1"/>
          </p:cNvSpPr>
          <p:nvPr>
            <p:ph type="body" idx="1"/>
          </p:nvPr>
        </p:nvSpPr>
        <p:spPr>
          <a:xfrm>
            <a:off x="316983" y="557909"/>
            <a:ext cx="11540249" cy="1400383"/>
          </a:xfrm>
        </p:spPr>
        <p:txBody>
          <a:bodyPr/>
          <a:lstStyle/>
          <a:p>
            <a:r>
              <a:rPr kumimoji="1" lang="ja-JP" altLang="en-US" dirty="0"/>
              <a:t>キャリアアップ</a:t>
            </a:r>
            <a:endParaRPr kumimoji="1" lang="en-US" altLang="ja-JP" dirty="0"/>
          </a:p>
          <a:p>
            <a:pPr lvl="1"/>
            <a:r>
              <a:rPr kumimoji="1" lang="ja-JP" altLang="en-US" dirty="0"/>
              <a:t>私はもとソフトウェアエンジニアです。ビジネスコンサルタントに目指して頑張っています。</a:t>
            </a:r>
            <a:endParaRPr kumimoji="1" lang="en-US" altLang="ja-JP" dirty="0"/>
          </a:p>
          <a:p>
            <a:pPr marL="0" lvl="1">
              <a:spcBef>
                <a:spcPts val="600"/>
              </a:spcBef>
              <a:buClr>
                <a:schemeClr val="accent1"/>
              </a:buClr>
            </a:pPr>
            <a:r>
              <a:rPr kumimoji="1" lang="ja-JP" altLang="en-US" sz="2400" dirty="0">
                <a:solidFill>
                  <a:schemeClr val="tx1"/>
                </a:solidFill>
              </a:rPr>
              <a:t>業界進化と先進技術の活用</a:t>
            </a:r>
            <a:endParaRPr kumimoji="1" lang="en-US" altLang="ja-JP" sz="2400" dirty="0">
              <a:solidFill>
                <a:schemeClr val="tx1"/>
              </a:solidFill>
            </a:endParaRPr>
          </a:p>
          <a:p>
            <a:pPr lvl="1"/>
            <a:r>
              <a:rPr kumimoji="1" lang="ja-JP" altLang="en-US" dirty="0"/>
              <a:t>最新技術の活用、既存のビジネスモデルを革新られて　社会価値を創造します。</a:t>
            </a:r>
          </a:p>
        </p:txBody>
      </p:sp>
      <p:sp>
        <p:nvSpPr>
          <p:cNvPr id="4" name="灯片编号占位符 3">
            <a:extLst>
              <a:ext uri="{FF2B5EF4-FFF2-40B4-BE49-F238E27FC236}">
                <a16:creationId xmlns:a16="http://schemas.microsoft.com/office/drawing/2014/main" id="{235B807A-49DA-4D65-B209-930AA6784EC7}"/>
              </a:ext>
            </a:extLst>
          </p:cNvPr>
          <p:cNvSpPr>
            <a:spLocks noGrp="1"/>
          </p:cNvSpPr>
          <p:nvPr>
            <p:ph type="sldNum" sz="quarter" idx="7"/>
          </p:nvPr>
        </p:nvSpPr>
        <p:spPr/>
        <p:txBody>
          <a:bodyPr/>
          <a:lstStyle/>
          <a:p>
            <a:r>
              <a:rPr lang="zh-CN" altLang="en-US"/>
              <a:t>第</a:t>
            </a:r>
            <a:fld id="{013907DE-7433-469B-952A-942E92E3B273}" type="slidenum">
              <a:rPr lang="en-US" altLang="zh-CN" smtClean="0"/>
              <a:pPr/>
              <a:t>4</a:t>
            </a:fld>
            <a:r>
              <a:rPr lang="zh-CN" altLang="en-US"/>
              <a:t>页</a:t>
            </a:r>
            <a:endParaRPr lang="zh-CN" dirty="0"/>
          </a:p>
        </p:txBody>
      </p:sp>
    </p:spTree>
    <p:extLst>
      <p:ext uri="{BB962C8B-B14F-4D97-AF65-F5344CB8AC3E}">
        <p14:creationId xmlns:p14="http://schemas.microsoft.com/office/powerpoint/2010/main" val="31092929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7"/>
            <p:custDataLst>
              <p:tags r:id="rId1"/>
            </p:custDataLst>
          </p:nvPr>
        </p:nvSpPr>
        <p:spPr>
          <a:prstGeom prst="rect">
            <a:avLst/>
          </a:prstGeo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第</a:t>
            </a:r>
            <a:fld id="{F4E94A61-BA09-41F3-8A95-6A31F5F4027F}" type="slidenum">
              <a:rPr lang="en-US" altLang="zh-CN" smtClean="0"/>
              <a:pPr/>
              <a:t>40</a:t>
            </a:fld>
            <a:r>
              <a:rPr lang="zh-CN" altLang="en-US"/>
              <a:t>页</a:t>
            </a:r>
            <a:endParaRPr lang="zh-CN" altLang="en-US" dirty="0"/>
          </a:p>
        </p:txBody>
      </p:sp>
      <p:sp>
        <p:nvSpPr>
          <p:cNvPr id="14340" name="矩形 3"/>
          <p:cNvSpPr>
            <a:spLocks noChangeArrowheads="1"/>
          </p:cNvSpPr>
          <p:nvPr>
            <p:custDataLst>
              <p:tags r:id="rId2"/>
            </p:custDataLst>
          </p:nvPr>
        </p:nvSpPr>
        <p:spPr bwMode="auto">
          <a:xfrm>
            <a:off x="3733801" y="2895601"/>
            <a:ext cx="469106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8000">
                <a:latin typeface="华文行楷" panose="02010800040101010101" pitchFamily="2" charset="-122"/>
                <a:ea typeface="华文行楷" panose="02010800040101010101" pitchFamily="2" charset="-122"/>
              </a:rPr>
              <a:t>Thank you</a:t>
            </a:r>
            <a:r>
              <a:rPr lang="zh-CN" altLang="en-US" sz="8000">
                <a:latin typeface="华文行楷" panose="02010800040101010101" pitchFamily="2" charset="-122"/>
                <a:ea typeface="华文行楷" panose="02010800040101010101" pitchFamily="2" charset="-122"/>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84DFBAC-CCEE-4505-8588-C2B923FE7124}"/>
              </a:ext>
            </a:extLst>
          </p:cNvPr>
          <p:cNvSpPr>
            <a:spLocks noGrp="1"/>
          </p:cNvSpPr>
          <p:nvPr>
            <p:ph type="title"/>
          </p:nvPr>
        </p:nvSpPr>
        <p:spPr/>
        <p:txBody>
          <a:bodyPr/>
          <a:lstStyle/>
          <a:p>
            <a:endParaRPr lang="zh-CN" altLang="en-US"/>
          </a:p>
        </p:txBody>
      </p:sp>
      <p:sp>
        <p:nvSpPr>
          <p:cNvPr id="5" name="テキスト プレースホルダー 4">
            <a:extLst>
              <a:ext uri="{FF2B5EF4-FFF2-40B4-BE49-F238E27FC236}">
                <a16:creationId xmlns:a16="http://schemas.microsoft.com/office/drawing/2014/main" id="{BE585A68-30A2-4DBA-92A1-74B27E29E4E2}"/>
              </a:ext>
            </a:extLst>
          </p:cNvPr>
          <p:cNvSpPr>
            <a:spLocks noGrp="1"/>
          </p:cNvSpPr>
          <p:nvPr>
            <p:ph type="body" idx="1"/>
          </p:nvPr>
        </p:nvSpPr>
        <p:spPr/>
        <p:txBody>
          <a:bodyPr/>
          <a:lstStyle/>
          <a:p>
            <a:endParaRPr lang="zh-CN" altLang="en-US"/>
          </a:p>
        </p:txBody>
      </p:sp>
      <p:sp>
        <p:nvSpPr>
          <p:cNvPr id="2" name="灯片编号占位符 1">
            <a:extLst>
              <a:ext uri="{FF2B5EF4-FFF2-40B4-BE49-F238E27FC236}">
                <a16:creationId xmlns:a16="http://schemas.microsoft.com/office/drawing/2014/main" id="{F5DFA8DF-2405-45C5-AE59-D3086D9FC451}"/>
              </a:ext>
            </a:extLst>
          </p:cNvPr>
          <p:cNvSpPr>
            <a:spLocks noGrp="1"/>
          </p:cNvSpPr>
          <p:nvPr>
            <p:ph type="sldNum" sz="quarter" idx="7"/>
          </p:nvPr>
        </p:nvSpPr>
        <p:spPr/>
        <p:txBody>
          <a:bodyPr/>
          <a:lstStyle/>
          <a:p>
            <a:r>
              <a:rPr lang="zh-CN" altLang="en-US"/>
              <a:t>第</a:t>
            </a:r>
            <a:fld id="{013907DE-7433-469B-952A-942E92E3B273}" type="slidenum">
              <a:rPr lang="en-US" altLang="zh-CN" smtClean="0"/>
              <a:pPr/>
              <a:t>5</a:t>
            </a:fld>
            <a:r>
              <a:rPr lang="zh-CN" altLang="en-US"/>
              <a:t>页</a:t>
            </a:r>
            <a:endParaRPr lang="zh-CN"/>
          </a:p>
        </p:txBody>
      </p:sp>
      <p:sp>
        <p:nvSpPr>
          <p:cNvPr id="3" name="矩形 2">
            <a:extLst>
              <a:ext uri="{FF2B5EF4-FFF2-40B4-BE49-F238E27FC236}">
                <a16:creationId xmlns:a16="http://schemas.microsoft.com/office/drawing/2014/main" id="{171A3108-B93B-4ACA-A656-63510871B85D}"/>
              </a:ext>
            </a:extLst>
          </p:cNvPr>
          <p:cNvSpPr/>
          <p:nvPr/>
        </p:nvSpPr>
        <p:spPr>
          <a:xfrm>
            <a:off x="4953000" y="609600"/>
            <a:ext cx="6781800" cy="4462760"/>
          </a:xfrm>
          <a:prstGeom prst="rect">
            <a:avLst/>
          </a:prstGeom>
        </p:spPr>
        <p:txBody>
          <a:bodyPr wrap="square">
            <a:spAutoFit/>
          </a:bodyPr>
          <a:lstStyle/>
          <a:p>
            <a:pPr marL="457200" indent="-457200">
              <a:buFont typeface="Wingdings" panose="05000000000000000000" pitchFamily="2" charset="2"/>
              <a:buChar char="p"/>
            </a:pPr>
            <a:r>
              <a:rPr kumimoji="1" lang="ja-JP" altLang="en-US" sz="3200" b="1" dirty="0">
                <a:solidFill>
                  <a:srgbClr val="002060"/>
                </a:solidFill>
                <a:latin typeface="+mj-ea"/>
                <a:ea typeface="+mj-ea"/>
              </a:rPr>
              <a:t>小売業の概観</a:t>
            </a:r>
            <a:endParaRPr kumimoji="1" lang="en-US" altLang="zh-CN" sz="3200" b="1" dirty="0">
              <a:solidFill>
                <a:srgbClr val="002060"/>
              </a:solidFill>
              <a:latin typeface="+mj-ea"/>
              <a:ea typeface="+mj-ea"/>
            </a:endParaRPr>
          </a:p>
          <a:p>
            <a:pPr marL="457200" indent="-457200">
              <a:buFont typeface="Wingdings" panose="05000000000000000000" pitchFamily="2" charset="2"/>
              <a:buChar char="p"/>
            </a:pPr>
            <a:r>
              <a:rPr kumimoji="1" lang="ja-JP" altLang="en-US" sz="3200" b="1" dirty="0">
                <a:solidFill>
                  <a:srgbClr val="002060"/>
                </a:solidFill>
                <a:latin typeface="+mj-ea"/>
                <a:ea typeface="+mj-ea"/>
              </a:rPr>
              <a:t>小売業の三つ課題</a:t>
            </a:r>
            <a:endParaRPr kumimoji="1" lang="en-US" altLang="ja-JP" sz="3200" b="1" dirty="0">
              <a:solidFill>
                <a:srgbClr val="002060"/>
              </a:solidFill>
              <a:latin typeface="+mj-ea"/>
              <a:ea typeface="+mj-ea"/>
            </a:endParaRPr>
          </a:p>
          <a:p>
            <a:pPr marL="457200" indent="-457200">
              <a:buFont typeface="Wingdings" panose="05000000000000000000" pitchFamily="2" charset="2"/>
              <a:buChar char="p"/>
            </a:pPr>
            <a:r>
              <a:rPr kumimoji="1" lang="ja-JP" altLang="en-US" sz="3200" b="1" dirty="0">
                <a:solidFill>
                  <a:srgbClr val="002060"/>
                </a:solidFill>
                <a:latin typeface="+mj-ea"/>
                <a:ea typeface="+mj-ea"/>
              </a:rPr>
              <a:t>社会のインフラ：小売サービス</a:t>
            </a:r>
            <a:endParaRPr kumimoji="1" lang="en-US" altLang="ja-JP" sz="3200" b="1" dirty="0">
              <a:solidFill>
                <a:srgbClr val="002060"/>
              </a:solidFill>
              <a:latin typeface="+mj-ea"/>
              <a:ea typeface="+mj-ea"/>
            </a:endParaRPr>
          </a:p>
          <a:p>
            <a:pPr marL="457200" indent="-457200">
              <a:buFont typeface="Wingdings" panose="05000000000000000000" pitchFamily="2" charset="2"/>
              <a:buChar char="p"/>
            </a:pPr>
            <a:r>
              <a:rPr kumimoji="1" lang="ja-JP" altLang="en-US" sz="3200" b="1" dirty="0">
                <a:solidFill>
                  <a:srgbClr val="002060"/>
                </a:solidFill>
                <a:latin typeface="+mj-ea"/>
                <a:ea typeface="+mj-ea"/>
              </a:rPr>
              <a:t>小売業の戦略１：物流・宅配</a:t>
            </a:r>
            <a:endParaRPr kumimoji="1" lang="zh-CN" altLang="en-US" sz="3200" b="1" dirty="0">
              <a:solidFill>
                <a:srgbClr val="002060"/>
              </a:solidFill>
              <a:latin typeface="+mj-ea"/>
              <a:ea typeface="+mj-ea"/>
            </a:endParaRPr>
          </a:p>
          <a:p>
            <a:pPr lvl="1" indent="-457200">
              <a:buFont typeface="Wingdings" panose="05000000000000000000" pitchFamily="2" charset="2"/>
              <a:buChar char="p"/>
            </a:pPr>
            <a:r>
              <a:rPr kumimoji="1" lang="ja-JP" altLang="en-US" sz="3200" b="1" dirty="0">
                <a:solidFill>
                  <a:srgbClr val="002060"/>
                </a:solidFill>
                <a:latin typeface="+mj-ea"/>
                <a:ea typeface="+mj-ea"/>
              </a:rPr>
              <a:t>小売業の戦略２：サービスと人材確保</a:t>
            </a:r>
            <a:endParaRPr kumimoji="1" lang="en-US" altLang="ja-JP" sz="3200" b="1" dirty="0">
              <a:solidFill>
                <a:srgbClr val="002060"/>
              </a:solidFill>
              <a:latin typeface="+mj-ea"/>
              <a:ea typeface="+mj-ea"/>
            </a:endParaRPr>
          </a:p>
          <a:p>
            <a:pPr lvl="1" indent="-457200">
              <a:buFont typeface="Wingdings" panose="05000000000000000000" pitchFamily="2" charset="2"/>
              <a:buChar char="p"/>
            </a:pPr>
            <a:r>
              <a:rPr kumimoji="1" lang="ja-JP" altLang="en-US" sz="3200" b="1" dirty="0">
                <a:solidFill>
                  <a:srgbClr val="002060"/>
                </a:solidFill>
                <a:latin typeface="+mj-ea"/>
                <a:ea typeface="+mj-ea"/>
              </a:rPr>
              <a:t>小売業の戦略３：商品開発</a:t>
            </a:r>
            <a:endParaRPr kumimoji="1" lang="en-US" altLang="ja-JP" sz="3200" b="1" dirty="0">
              <a:solidFill>
                <a:srgbClr val="002060"/>
              </a:solidFill>
              <a:latin typeface="+mj-ea"/>
              <a:ea typeface="+mj-ea"/>
            </a:endParaRPr>
          </a:p>
          <a:p>
            <a:pPr lvl="1" indent="-457200">
              <a:buFont typeface="Wingdings" panose="05000000000000000000" pitchFamily="2" charset="2"/>
              <a:buChar char="p"/>
            </a:pPr>
            <a:r>
              <a:rPr kumimoji="1" lang="ja-JP" altLang="en-US" sz="3200" b="1" dirty="0">
                <a:solidFill>
                  <a:srgbClr val="002060"/>
                </a:solidFill>
                <a:latin typeface="+mj-ea"/>
                <a:ea typeface="+mj-ea"/>
              </a:rPr>
              <a:t>小売業の</a:t>
            </a:r>
            <a:r>
              <a:rPr kumimoji="1" lang="en-US" altLang="ja-JP" sz="3200" b="1" dirty="0">
                <a:solidFill>
                  <a:srgbClr val="002060"/>
                </a:solidFill>
                <a:latin typeface="+mj-ea"/>
                <a:ea typeface="+mj-ea"/>
              </a:rPr>
              <a:t>IT</a:t>
            </a:r>
            <a:r>
              <a:rPr kumimoji="1" lang="ja-JP" altLang="en-US" sz="3200" b="1" dirty="0">
                <a:solidFill>
                  <a:srgbClr val="002060"/>
                </a:solidFill>
                <a:latin typeface="+mj-ea"/>
                <a:ea typeface="+mj-ea"/>
              </a:rPr>
              <a:t>インフラ</a:t>
            </a:r>
            <a:endParaRPr kumimoji="1" lang="en-US" altLang="zh-CN" sz="3200" b="1" dirty="0">
              <a:solidFill>
                <a:srgbClr val="002060"/>
              </a:solidFill>
              <a:latin typeface="+mj-ea"/>
              <a:ea typeface="+mj-ea"/>
            </a:endParaRPr>
          </a:p>
          <a:p>
            <a:pPr marL="914400" lvl="1" indent="-457200">
              <a:buFont typeface="Wingdings" panose="05000000000000000000" pitchFamily="2" charset="2"/>
              <a:buChar char="ü"/>
            </a:pPr>
            <a:endParaRPr lang="zh-CN" altLang="en-US" sz="2800" b="1" dirty="0">
              <a:solidFill>
                <a:srgbClr val="002060"/>
              </a:solidFill>
              <a:latin typeface="+mj-ea"/>
              <a:ea typeface="+mj-ea"/>
            </a:endParaRPr>
          </a:p>
        </p:txBody>
      </p:sp>
    </p:spTree>
    <p:extLst>
      <p:ext uri="{BB962C8B-B14F-4D97-AF65-F5344CB8AC3E}">
        <p14:creationId xmlns:p14="http://schemas.microsoft.com/office/powerpoint/2010/main" val="2302191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6B188C95-8C40-4384-AF0F-99A1F958B41E}"/>
              </a:ext>
            </a:extLst>
          </p:cNvPr>
          <p:cNvSpPr>
            <a:spLocks noGrp="1"/>
          </p:cNvSpPr>
          <p:nvPr>
            <p:ph type="title"/>
          </p:nvPr>
        </p:nvSpPr>
        <p:spPr/>
        <p:txBody>
          <a:bodyPr/>
          <a:lstStyle/>
          <a:p>
            <a:r>
              <a:rPr lang="ja-JP" altLang="en-US" dirty="0"/>
              <a:t>小売業の概観</a:t>
            </a:r>
          </a:p>
        </p:txBody>
      </p:sp>
      <p:sp>
        <p:nvSpPr>
          <p:cNvPr id="4" name="テキスト プレースホルダー 3">
            <a:extLst>
              <a:ext uri="{FF2B5EF4-FFF2-40B4-BE49-F238E27FC236}">
                <a16:creationId xmlns:a16="http://schemas.microsoft.com/office/drawing/2014/main" id="{74EBC069-8E3E-46C4-A28A-A57090760AE1}"/>
              </a:ext>
            </a:extLst>
          </p:cNvPr>
          <p:cNvSpPr>
            <a:spLocks noGrp="1"/>
          </p:cNvSpPr>
          <p:nvPr>
            <p:ph type="body" idx="1"/>
          </p:nvPr>
        </p:nvSpPr>
        <p:spPr/>
        <p:txBody>
          <a:bodyPr/>
          <a:lstStyle/>
          <a:p>
            <a:endParaRPr lang="zh-CN" altLang="en-US"/>
          </a:p>
        </p:txBody>
      </p:sp>
      <p:sp>
        <p:nvSpPr>
          <p:cNvPr id="2" name="スライド番号プレースホルダー 1">
            <a:extLst>
              <a:ext uri="{FF2B5EF4-FFF2-40B4-BE49-F238E27FC236}">
                <a16:creationId xmlns:a16="http://schemas.microsoft.com/office/drawing/2014/main" id="{3BED9416-CF65-4B05-92A2-D0162869A6A2}"/>
              </a:ext>
            </a:extLst>
          </p:cNvPr>
          <p:cNvSpPr>
            <a:spLocks noGrp="1"/>
          </p:cNvSpPr>
          <p:nvPr>
            <p:ph type="sldNum" sz="quarter" idx="7"/>
          </p:nvPr>
        </p:nvSpPr>
        <p:spPr/>
        <p:txBody>
          <a:bodyPr/>
          <a:lstStyle/>
          <a:p>
            <a:r>
              <a:rPr lang="zh-CN" altLang="en-US"/>
              <a:t>第</a:t>
            </a:r>
            <a:fld id="{013907DE-7433-469B-952A-942E92E3B273}" type="slidenum">
              <a:rPr lang="en-US" altLang="zh-CN" smtClean="0"/>
              <a:pPr/>
              <a:t>6</a:t>
            </a:fld>
            <a:r>
              <a:rPr lang="zh-CN" altLang="en-US"/>
              <a:t>页</a:t>
            </a:r>
            <a:endParaRPr lang="zh-CN"/>
          </a:p>
        </p:txBody>
      </p:sp>
    </p:spTree>
    <p:extLst>
      <p:ext uri="{BB962C8B-B14F-4D97-AF65-F5344CB8AC3E}">
        <p14:creationId xmlns:p14="http://schemas.microsoft.com/office/powerpoint/2010/main" val="4027574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B9BFFF-FC29-4D56-964F-541CFD26743F}"/>
              </a:ext>
            </a:extLst>
          </p:cNvPr>
          <p:cNvSpPr>
            <a:spLocks noGrp="1"/>
          </p:cNvSpPr>
          <p:nvPr>
            <p:ph type="title"/>
          </p:nvPr>
        </p:nvSpPr>
        <p:spPr/>
        <p:txBody>
          <a:bodyPr/>
          <a:lstStyle/>
          <a:p>
            <a:r>
              <a:rPr kumimoji="1" lang="ja-JP" altLang="en-US" dirty="0"/>
              <a:t>小売業と主要小売業態の年間販売額の推移</a:t>
            </a:r>
          </a:p>
        </p:txBody>
      </p:sp>
      <p:sp>
        <p:nvSpPr>
          <p:cNvPr id="3" name="スライド番号プレースホルダー 2">
            <a:extLst>
              <a:ext uri="{FF2B5EF4-FFF2-40B4-BE49-F238E27FC236}">
                <a16:creationId xmlns:a16="http://schemas.microsoft.com/office/drawing/2014/main" id="{3B9FA362-F383-4CE2-9200-6A83FFCFC219}"/>
              </a:ext>
            </a:extLst>
          </p:cNvPr>
          <p:cNvSpPr>
            <a:spLocks noGrp="1"/>
          </p:cNvSpPr>
          <p:nvPr>
            <p:ph type="sldNum" sz="quarter" idx="7"/>
          </p:nvPr>
        </p:nvSpPr>
        <p:spPr/>
        <p:txBody>
          <a:bodyPr/>
          <a:lstStyle/>
          <a:p>
            <a:r>
              <a:rPr lang="zh-CN" altLang="en-US"/>
              <a:t>第</a:t>
            </a:r>
            <a:fld id="{013907DE-7433-469B-952A-942E92E3B273}" type="slidenum">
              <a:rPr lang="en-US" altLang="zh-CN" smtClean="0"/>
              <a:pPr/>
              <a:t>7</a:t>
            </a:fld>
            <a:r>
              <a:rPr lang="zh-CN" altLang="en-US"/>
              <a:t>页</a:t>
            </a:r>
            <a:endParaRPr lang="zh-CN"/>
          </a:p>
        </p:txBody>
      </p:sp>
      <p:graphicFrame>
        <p:nvGraphicFramePr>
          <p:cNvPr id="4" name="表 3">
            <a:extLst>
              <a:ext uri="{FF2B5EF4-FFF2-40B4-BE49-F238E27FC236}">
                <a16:creationId xmlns:a16="http://schemas.microsoft.com/office/drawing/2014/main" id="{812DCEB7-FA89-42D3-BBBD-6FF3FA6E3678}"/>
              </a:ext>
            </a:extLst>
          </p:cNvPr>
          <p:cNvGraphicFramePr>
            <a:graphicFrameLocks noGrp="1"/>
          </p:cNvGraphicFramePr>
          <p:nvPr>
            <p:extLst>
              <p:ext uri="{D42A27DB-BD31-4B8C-83A1-F6EECF244321}">
                <p14:modId xmlns:p14="http://schemas.microsoft.com/office/powerpoint/2010/main" val="3191665256"/>
              </p:ext>
            </p:extLst>
          </p:nvPr>
        </p:nvGraphicFramePr>
        <p:xfrm>
          <a:off x="838200" y="990600"/>
          <a:ext cx="10439398" cy="4648200"/>
        </p:xfrm>
        <a:graphic>
          <a:graphicData uri="http://schemas.openxmlformats.org/drawingml/2006/table">
            <a:tbl>
              <a:tblPr firstRow="1" firstCol="1" lastRow="1" lastCol="1" bandRow="1" bandCol="1">
                <a:tableStyleId>{72833802-FEF1-4C79-8D5D-14CF1EAF98D9}</a:tableStyleId>
              </a:tblPr>
              <a:tblGrid>
                <a:gridCol w="2094274">
                  <a:extLst>
                    <a:ext uri="{9D8B030D-6E8A-4147-A177-3AD203B41FA5}">
                      <a16:colId xmlns:a16="http://schemas.microsoft.com/office/drawing/2014/main" val="1526714683"/>
                    </a:ext>
                  </a:extLst>
                </a:gridCol>
                <a:gridCol w="1390854">
                  <a:extLst>
                    <a:ext uri="{9D8B030D-6E8A-4147-A177-3AD203B41FA5}">
                      <a16:colId xmlns:a16="http://schemas.microsoft.com/office/drawing/2014/main" val="2531972085"/>
                    </a:ext>
                  </a:extLst>
                </a:gridCol>
                <a:gridCol w="1390854">
                  <a:extLst>
                    <a:ext uri="{9D8B030D-6E8A-4147-A177-3AD203B41FA5}">
                      <a16:colId xmlns:a16="http://schemas.microsoft.com/office/drawing/2014/main" val="3470293721"/>
                    </a:ext>
                  </a:extLst>
                </a:gridCol>
                <a:gridCol w="1390854">
                  <a:extLst>
                    <a:ext uri="{9D8B030D-6E8A-4147-A177-3AD203B41FA5}">
                      <a16:colId xmlns:a16="http://schemas.microsoft.com/office/drawing/2014/main" val="1635290432"/>
                    </a:ext>
                  </a:extLst>
                </a:gridCol>
                <a:gridCol w="1390854">
                  <a:extLst>
                    <a:ext uri="{9D8B030D-6E8A-4147-A177-3AD203B41FA5}">
                      <a16:colId xmlns:a16="http://schemas.microsoft.com/office/drawing/2014/main" val="1079489920"/>
                    </a:ext>
                  </a:extLst>
                </a:gridCol>
                <a:gridCol w="1390854">
                  <a:extLst>
                    <a:ext uri="{9D8B030D-6E8A-4147-A177-3AD203B41FA5}">
                      <a16:colId xmlns:a16="http://schemas.microsoft.com/office/drawing/2014/main" val="1764337775"/>
                    </a:ext>
                  </a:extLst>
                </a:gridCol>
                <a:gridCol w="1390854">
                  <a:extLst>
                    <a:ext uri="{9D8B030D-6E8A-4147-A177-3AD203B41FA5}">
                      <a16:colId xmlns:a16="http://schemas.microsoft.com/office/drawing/2014/main" val="2520603201"/>
                    </a:ext>
                  </a:extLst>
                </a:gridCol>
              </a:tblGrid>
              <a:tr h="583359">
                <a:tc rowSpan="2">
                  <a:txBody>
                    <a:bodyPr/>
                    <a:lstStyle/>
                    <a:p>
                      <a:r>
                        <a:rPr lang="ja-JP" sz="1800" dirty="0">
                          <a:effectLst/>
                        </a:rPr>
                        <a:t> </a:t>
                      </a:r>
                      <a:endParaRPr lang="ja-JP" sz="1800" dirty="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gridSpan="2">
                  <a:txBody>
                    <a:bodyPr/>
                    <a:lstStyle/>
                    <a:p>
                      <a:pPr marL="513715" marR="505460" algn="ctr">
                        <a:lnSpc>
                          <a:spcPts val="1155"/>
                        </a:lnSpc>
                        <a:spcAft>
                          <a:spcPts val="0"/>
                        </a:spcAft>
                      </a:pPr>
                      <a:r>
                        <a:rPr lang="ja-JP" sz="1800">
                          <a:effectLst/>
                        </a:rPr>
                        <a:t>1996年</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hMerge="1">
                  <a:txBody>
                    <a:bodyPr/>
                    <a:lstStyle/>
                    <a:p>
                      <a:endParaRPr kumimoji="1" lang="ja-JP" altLang="en-US"/>
                    </a:p>
                  </a:txBody>
                  <a:tcPr/>
                </a:tc>
                <a:tc gridSpan="2">
                  <a:txBody>
                    <a:bodyPr/>
                    <a:lstStyle/>
                    <a:p>
                      <a:pPr marL="513715" marR="505460" algn="ctr">
                        <a:lnSpc>
                          <a:spcPts val="1155"/>
                        </a:lnSpc>
                        <a:spcAft>
                          <a:spcPts val="0"/>
                        </a:spcAft>
                      </a:pPr>
                      <a:r>
                        <a:rPr lang="ja-JP" sz="1800">
                          <a:effectLst/>
                        </a:rPr>
                        <a:t>2006年</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hMerge="1">
                  <a:txBody>
                    <a:bodyPr/>
                    <a:lstStyle/>
                    <a:p>
                      <a:endParaRPr kumimoji="1" lang="ja-JP" altLang="en-US"/>
                    </a:p>
                  </a:txBody>
                  <a:tcPr/>
                </a:tc>
                <a:tc gridSpan="2">
                  <a:txBody>
                    <a:bodyPr/>
                    <a:lstStyle/>
                    <a:p>
                      <a:pPr marL="513715" marR="506095" algn="ctr">
                        <a:lnSpc>
                          <a:spcPts val="1155"/>
                        </a:lnSpc>
                        <a:spcAft>
                          <a:spcPts val="0"/>
                        </a:spcAft>
                      </a:pPr>
                      <a:r>
                        <a:rPr lang="ja-JP" sz="1800">
                          <a:effectLst/>
                        </a:rPr>
                        <a:t>2016年</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hMerge="1">
                  <a:txBody>
                    <a:bodyPr/>
                    <a:lstStyle/>
                    <a:p>
                      <a:endParaRPr kumimoji="1" lang="ja-JP" altLang="en-US"/>
                    </a:p>
                  </a:txBody>
                  <a:tcPr/>
                </a:tc>
                <a:extLst>
                  <a:ext uri="{0D108BD9-81ED-4DB2-BD59-A6C34878D82A}">
                    <a16:rowId xmlns:a16="http://schemas.microsoft.com/office/drawing/2014/main" val="3586454535"/>
                  </a:ext>
                </a:extLst>
              </a:tr>
              <a:tr h="1638069">
                <a:tc vMerge="1">
                  <a:txBody>
                    <a:bodyPr/>
                    <a:lstStyle/>
                    <a:p>
                      <a:endParaRPr kumimoji="1" lang="ja-JP" altLang="en-US"/>
                    </a:p>
                  </a:txBody>
                  <a:tcPr/>
                </a:tc>
                <a:tc>
                  <a:txBody>
                    <a:bodyPr/>
                    <a:lstStyle/>
                    <a:p>
                      <a:pPr marL="20320">
                        <a:lnSpc>
                          <a:spcPts val="1240"/>
                        </a:lnSpc>
                        <a:spcBef>
                          <a:spcPts val="520"/>
                        </a:spcBef>
                        <a:spcAft>
                          <a:spcPts val="0"/>
                        </a:spcAft>
                      </a:pPr>
                      <a:r>
                        <a:rPr lang="ja-JP" sz="1800" spc="60" dirty="0">
                          <a:effectLst/>
                        </a:rPr>
                        <a:t>年間販売額</a:t>
                      </a:r>
                      <a:endParaRPr lang="ja-JP" sz="1800" dirty="0">
                        <a:effectLst/>
                      </a:endParaRPr>
                    </a:p>
                    <a:p>
                      <a:pPr marL="28575">
                        <a:lnSpc>
                          <a:spcPts val="1240"/>
                        </a:lnSpc>
                      </a:pPr>
                      <a:r>
                        <a:rPr lang="ja-JP" sz="1800" dirty="0">
                          <a:effectLst/>
                        </a:rPr>
                        <a:t>（10</a:t>
                      </a:r>
                      <a:r>
                        <a:rPr lang="ja-JP" sz="1800" spc="55" dirty="0">
                          <a:effectLst/>
                        </a:rPr>
                        <a:t>億円）</a:t>
                      </a:r>
                      <a:endParaRPr lang="ja-JP" sz="1800" dirty="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solidFill>
                      <a:srgbClr val="00B0F0"/>
                    </a:solidFill>
                  </a:tcPr>
                </a:tc>
                <a:tc>
                  <a:txBody>
                    <a:bodyPr/>
                    <a:lstStyle/>
                    <a:p>
                      <a:pPr marL="20320" marR="10795" algn="ctr">
                        <a:lnSpc>
                          <a:spcPct val="92000"/>
                        </a:lnSpc>
                        <a:spcBef>
                          <a:spcPts val="60"/>
                        </a:spcBef>
                        <a:spcAft>
                          <a:spcPts val="0"/>
                        </a:spcAft>
                      </a:pPr>
                      <a:r>
                        <a:rPr lang="ja-JP" sz="1800" dirty="0">
                          <a:effectLst/>
                        </a:rPr>
                        <a:t>小売業に占める割合</a:t>
                      </a:r>
                    </a:p>
                    <a:p>
                      <a:pPr marL="18415" marR="10795" algn="ctr">
                        <a:lnSpc>
                          <a:spcPts val="965"/>
                        </a:lnSpc>
                        <a:spcAft>
                          <a:spcPts val="0"/>
                        </a:spcAft>
                      </a:pPr>
                      <a:r>
                        <a:rPr lang="ja-JP" sz="1800" dirty="0">
                          <a:effectLst/>
                        </a:rPr>
                        <a:t>（％）</a:t>
                      </a:r>
                      <a:endParaRPr lang="ja-JP" sz="1800" dirty="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solidFill>
                      <a:srgbClr val="00B0F0"/>
                    </a:solidFill>
                  </a:tcPr>
                </a:tc>
                <a:tc>
                  <a:txBody>
                    <a:bodyPr/>
                    <a:lstStyle/>
                    <a:p>
                      <a:pPr marL="19685">
                        <a:lnSpc>
                          <a:spcPts val="1240"/>
                        </a:lnSpc>
                        <a:spcBef>
                          <a:spcPts val="520"/>
                        </a:spcBef>
                        <a:spcAft>
                          <a:spcPts val="0"/>
                        </a:spcAft>
                      </a:pPr>
                      <a:r>
                        <a:rPr lang="ja-JP" sz="1800" spc="60" dirty="0">
                          <a:effectLst/>
                        </a:rPr>
                        <a:t>年間販売額</a:t>
                      </a:r>
                      <a:endParaRPr lang="ja-JP" sz="1800" dirty="0">
                        <a:effectLst/>
                      </a:endParaRPr>
                    </a:p>
                    <a:p>
                      <a:pPr marL="28575">
                        <a:lnSpc>
                          <a:spcPts val="1240"/>
                        </a:lnSpc>
                      </a:pPr>
                      <a:r>
                        <a:rPr lang="ja-JP" sz="1800" dirty="0">
                          <a:effectLst/>
                        </a:rPr>
                        <a:t>（10</a:t>
                      </a:r>
                      <a:r>
                        <a:rPr lang="ja-JP" sz="1800" spc="55" dirty="0">
                          <a:effectLst/>
                        </a:rPr>
                        <a:t>億円）</a:t>
                      </a:r>
                      <a:endParaRPr lang="ja-JP" sz="1800" dirty="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solidFill>
                      <a:srgbClr val="00B0F0"/>
                    </a:solidFill>
                  </a:tcPr>
                </a:tc>
                <a:tc>
                  <a:txBody>
                    <a:bodyPr/>
                    <a:lstStyle/>
                    <a:p>
                      <a:pPr marL="19685" marR="10795" algn="ctr">
                        <a:lnSpc>
                          <a:spcPct val="92000"/>
                        </a:lnSpc>
                        <a:spcBef>
                          <a:spcPts val="60"/>
                        </a:spcBef>
                        <a:spcAft>
                          <a:spcPts val="0"/>
                        </a:spcAft>
                      </a:pPr>
                      <a:r>
                        <a:rPr lang="ja-JP" sz="1800" dirty="0">
                          <a:effectLst/>
                        </a:rPr>
                        <a:t>小売業に占める割合</a:t>
                      </a:r>
                    </a:p>
                    <a:p>
                      <a:pPr marL="18415" marR="10795" algn="ctr">
                        <a:lnSpc>
                          <a:spcPts val="965"/>
                        </a:lnSpc>
                        <a:spcAft>
                          <a:spcPts val="0"/>
                        </a:spcAft>
                      </a:pPr>
                      <a:r>
                        <a:rPr lang="ja-JP" sz="1800" dirty="0">
                          <a:effectLst/>
                        </a:rPr>
                        <a:t>（％）</a:t>
                      </a:r>
                      <a:endParaRPr lang="ja-JP" sz="1800" dirty="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solidFill>
                      <a:srgbClr val="00B0F0"/>
                    </a:solidFill>
                  </a:tcPr>
                </a:tc>
                <a:tc>
                  <a:txBody>
                    <a:bodyPr/>
                    <a:lstStyle/>
                    <a:p>
                      <a:pPr marL="19685">
                        <a:lnSpc>
                          <a:spcPts val="1240"/>
                        </a:lnSpc>
                        <a:spcBef>
                          <a:spcPts val="520"/>
                        </a:spcBef>
                        <a:spcAft>
                          <a:spcPts val="0"/>
                        </a:spcAft>
                      </a:pPr>
                      <a:r>
                        <a:rPr lang="ja-JP" sz="1800" spc="60" dirty="0">
                          <a:effectLst/>
                        </a:rPr>
                        <a:t>年間販売額</a:t>
                      </a:r>
                      <a:endParaRPr lang="ja-JP" sz="1800" dirty="0">
                        <a:effectLst/>
                      </a:endParaRPr>
                    </a:p>
                    <a:p>
                      <a:pPr marL="27940">
                        <a:lnSpc>
                          <a:spcPts val="1240"/>
                        </a:lnSpc>
                      </a:pPr>
                      <a:r>
                        <a:rPr lang="ja-JP" sz="1800" dirty="0">
                          <a:effectLst/>
                        </a:rPr>
                        <a:t>（10</a:t>
                      </a:r>
                      <a:r>
                        <a:rPr lang="ja-JP" sz="1800" spc="55" dirty="0">
                          <a:effectLst/>
                        </a:rPr>
                        <a:t>億円）</a:t>
                      </a:r>
                      <a:endParaRPr lang="ja-JP" sz="1800" dirty="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solidFill>
                      <a:srgbClr val="00B0F0"/>
                    </a:solidFill>
                  </a:tcPr>
                </a:tc>
                <a:tc>
                  <a:txBody>
                    <a:bodyPr/>
                    <a:lstStyle/>
                    <a:p>
                      <a:pPr marL="19685" marR="10795" algn="ctr">
                        <a:lnSpc>
                          <a:spcPct val="92000"/>
                        </a:lnSpc>
                        <a:spcBef>
                          <a:spcPts val="60"/>
                        </a:spcBef>
                        <a:spcAft>
                          <a:spcPts val="0"/>
                        </a:spcAft>
                      </a:pPr>
                      <a:r>
                        <a:rPr lang="ja-JP" sz="1800" dirty="0">
                          <a:effectLst/>
                        </a:rPr>
                        <a:t>小売業に占める割合</a:t>
                      </a:r>
                    </a:p>
                    <a:p>
                      <a:pPr marL="17780" marR="10795" algn="ctr">
                        <a:lnSpc>
                          <a:spcPts val="965"/>
                        </a:lnSpc>
                        <a:spcAft>
                          <a:spcPts val="0"/>
                        </a:spcAft>
                      </a:pPr>
                      <a:r>
                        <a:rPr lang="ja-JP" sz="1800" dirty="0">
                          <a:effectLst/>
                        </a:rPr>
                        <a:t>（％）</a:t>
                      </a:r>
                      <a:endParaRPr lang="ja-JP" sz="1800" dirty="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solidFill>
                      <a:srgbClr val="00B0F0"/>
                    </a:solidFill>
                  </a:tcPr>
                </a:tc>
                <a:extLst>
                  <a:ext uri="{0D108BD9-81ED-4DB2-BD59-A6C34878D82A}">
                    <a16:rowId xmlns:a16="http://schemas.microsoft.com/office/drawing/2014/main" val="2536598821"/>
                  </a:ext>
                </a:extLst>
              </a:tr>
              <a:tr h="583359">
                <a:tc>
                  <a:txBody>
                    <a:bodyPr/>
                    <a:lstStyle/>
                    <a:p>
                      <a:pPr marL="20320">
                        <a:lnSpc>
                          <a:spcPts val="1155"/>
                        </a:lnSpc>
                      </a:pPr>
                      <a:r>
                        <a:rPr lang="ja-JP" sz="1800">
                          <a:effectLst/>
                        </a:rPr>
                        <a:t>小売業</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pPr marR="6350" algn="r">
                        <a:lnSpc>
                          <a:spcPts val="1095"/>
                        </a:lnSpc>
                        <a:spcBef>
                          <a:spcPts val="60"/>
                        </a:spcBef>
                        <a:spcAft>
                          <a:spcPts val="0"/>
                        </a:spcAft>
                      </a:pPr>
                      <a:r>
                        <a:rPr lang="ja-JP" sz="1800">
                          <a:effectLst/>
                        </a:rPr>
                        <a:t>146,305</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r>
                        <a:rPr lang="ja-JP" sz="1800">
                          <a:effectLst/>
                        </a:rPr>
                        <a:t> </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pPr marR="6350" algn="r">
                        <a:lnSpc>
                          <a:spcPts val="1095"/>
                        </a:lnSpc>
                        <a:spcBef>
                          <a:spcPts val="60"/>
                        </a:spcBef>
                        <a:spcAft>
                          <a:spcPts val="0"/>
                        </a:spcAft>
                      </a:pPr>
                      <a:r>
                        <a:rPr lang="ja-JP" sz="1800">
                          <a:effectLst/>
                        </a:rPr>
                        <a:t>134,911</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r>
                        <a:rPr lang="ja-JP" sz="1800" dirty="0">
                          <a:effectLst/>
                        </a:rPr>
                        <a:t> </a:t>
                      </a:r>
                      <a:endParaRPr lang="ja-JP" sz="1800" dirty="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pPr marR="6985" algn="r">
                        <a:lnSpc>
                          <a:spcPts val="1095"/>
                        </a:lnSpc>
                        <a:spcBef>
                          <a:spcPts val="60"/>
                        </a:spcBef>
                        <a:spcAft>
                          <a:spcPts val="0"/>
                        </a:spcAft>
                      </a:pPr>
                      <a:r>
                        <a:rPr lang="ja-JP" sz="1800">
                          <a:effectLst/>
                        </a:rPr>
                        <a:t>139,877</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r>
                        <a:rPr lang="ja-JP" sz="1800">
                          <a:effectLst/>
                        </a:rPr>
                        <a:t> </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extLst>
                  <a:ext uri="{0D108BD9-81ED-4DB2-BD59-A6C34878D82A}">
                    <a16:rowId xmlns:a16="http://schemas.microsoft.com/office/drawing/2014/main" val="1699434303"/>
                  </a:ext>
                </a:extLst>
              </a:tr>
              <a:tr h="583359">
                <a:tc>
                  <a:txBody>
                    <a:bodyPr/>
                    <a:lstStyle/>
                    <a:p>
                      <a:pPr marL="147320">
                        <a:lnSpc>
                          <a:spcPts val="1155"/>
                        </a:lnSpc>
                      </a:pPr>
                      <a:r>
                        <a:rPr lang="ja-JP" sz="1800">
                          <a:effectLst/>
                        </a:rPr>
                        <a:t>うちスーパー</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pPr marR="6350" algn="r">
                        <a:lnSpc>
                          <a:spcPts val="1095"/>
                        </a:lnSpc>
                        <a:spcBef>
                          <a:spcPts val="60"/>
                        </a:spcBef>
                        <a:spcAft>
                          <a:spcPts val="0"/>
                        </a:spcAft>
                      </a:pPr>
                      <a:r>
                        <a:rPr lang="ja-JP" sz="1800">
                          <a:effectLst/>
                        </a:rPr>
                        <a:t>11,937</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pPr marR="14605" algn="r">
                        <a:lnSpc>
                          <a:spcPts val="1095"/>
                        </a:lnSpc>
                        <a:spcBef>
                          <a:spcPts val="60"/>
                        </a:spcBef>
                        <a:spcAft>
                          <a:spcPts val="0"/>
                        </a:spcAft>
                      </a:pPr>
                      <a:r>
                        <a:rPr lang="ja-JP" sz="1800">
                          <a:effectLst/>
                        </a:rPr>
                        <a:t>8.16%</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pPr marR="6350" algn="r">
                        <a:lnSpc>
                          <a:spcPts val="1095"/>
                        </a:lnSpc>
                        <a:spcBef>
                          <a:spcPts val="60"/>
                        </a:spcBef>
                        <a:spcAft>
                          <a:spcPts val="0"/>
                        </a:spcAft>
                      </a:pPr>
                      <a:r>
                        <a:rPr lang="ja-JP" sz="1800">
                          <a:effectLst/>
                        </a:rPr>
                        <a:t>12,501</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pPr marR="15240" algn="r">
                        <a:lnSpc>
                          <a:spcPts val="1095"/>
                        </a:lnSpc>
                        <a:spcBef>
                          <a:spcPts val="60"/>
                        </a:spcBef>
                        <a:spcAft>
                          <a:spcPts val="0"/>
                        </a:spcAft>
                      </a:pPr>
                      <a:r>
                        <a:rPr lang="ja-JP" sz="1800">
                          <a:effectLst/>
                        </a:rPr>
                        <a:t>9.27%</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pPr marR="6985" algn="r">
                        <a:lnSpc>
                          <a:spcPts val="1095"/>
                        </a:lnSpc>
                        <a:spcBef>
                          <a:spcPts val="60"/>
                        </a:spcBef>
                        <a:spcAft>
                          <a:spcPts val="0"/>
                        </a:spcAft>
                      </a:pPr>
                      <a:r>
                        <a:rPr lang="ja-JP" sz="1800" dirty="0">
                          <a:effectLst/>
                        </a:rPr>
                        <a:t>13,000</a:t>
                      </a:r>
                      <a:endParaRPr lang="ja-JP" sz="1800" dirty="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pPr marR="15240" algn="r">
                        <a:lnSpc>
                          <a:spcPts val="1095"/>
                        </a:lnSpc>
                        <a:spcBef>
                          <a:spcPts val="60"/>
                        </a:spcBef>
                        <a:spcAft>
                          <a:spcPts val="0"/>
                        </a:spcAft>
                      </a:pPr>
                      <a:r>
                        <a:rPr lang="ja-JP" sz="1800">
                          <a:effectLst/>
                        </a:rPr>
                        <a:t>9.29%</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extLst>
                  <a:ext uri="{0D108BD9-81ED-4DB2-BD59-A6C34878D82A}">
                    <a16:rowId xmlns:a16="http://schemas.microsoft.com/office/drawing/2014/main" val="75040995"/>
                  </a:ext>
                </a:extLst>
              </a:tr>
              <a:tr h="583359">
                <a:tc>
                  <a:txBody>
                    <a:bodyPr/>
                    <a:lstStyle/>
                    <a:p>
                      <a:pPr marL="147320">
                        <a:lnSpc>
                          <a:spcPts val="1155"/>
                        </a:lnSpc>
                      </a:pPr>
                      <a:r>
                        <a:rPr lang="ja-JP" sz="1800">
                          <a:effectLst/>
                        </a:rPr>
                        <a:t>うち百貨店</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pPr marR="6350" algn="r">
                        <a:lnSpc>
                          <a:spcPts val="1095"/>
                        </a:lnSpc>
                        <a:spcBef>
                          <a:spcPts val="60"/>
                        </a:spcBef>
                        <a:spcAft>
                          <a:spcPts val="0"/>
                        </a:spcAft>
                      </a:pPr>
                      <a:r>
                        <a:rPr lang="ja-JP" sz="1800">
                          <a:effectLst/>
                        </a:rPr>
                        <a:t>11,039</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pPr marR="14605" algn="r">
                        <a:lnSpc>
                          <a:spcPts val="1095"/>
                        </a:lnSpc>
                        <a:spcBef>
                          <a:spcPts val="60"/>
                        </a:spcBef>
                        <a:spcAft>
                          <a:spcPts val="0"/>
                        </a:spcAft>
                      </a:pPr>
                      <a:r>
                        <a:rPr lang="ja-JP" sz="1800">
                          <a:effectLst/>
                        </a:rPr>
                        <a:t>7.55%</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pPr marR="6350" algn="r">
                        <a:lnSpc>
                          <a:spcPts val="1095"/>
                        </a:lnSpc>
                        <a:spcBef>
                          <a:spcPts val="60"/>
                        </a:spcBef>
                        <a:spcAft>
                          <a:spcPts val="0"/>
                        </a:spcAft>
                      </a:pPr>
                      <a:r>
                        <a:rPr lang="ja-JP" sz="1800">
                          <a:effectLst/>
                        </a:rPr>
                        <a:t>8,644</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pPr marR="15240" algn="r">
                        <a:lnSpc>
                          <a:spcPts val="1095"/>
                        </a:lnSpc>
                        <a:spcBef>
                          <a:spcPts val="60"/>
                        </a:spcBef>
                        <a:spcAft>
                          <a:spcPts val="0"/>
                        </a:spcAft>
                      </a:pPr>
                      <a:r>
                        <a:rPr lang="ja-JP" sz="1800">
                          <a:effectLst/>
                        </a:rPr>
                        <a:t>6.41%</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pPr marR="6350" algn="r">
                        <a:lnSpc>
                          <a:spcPts val="1095"/>
                        </a:lnSpc>
                        <a:spcBef>
                          <a:spcPts val="60"/>
                        </a:spcBef>
                        <a:spcAft>
                          <a:spcPts val="0"/>
                        </a:spcAft>
                      </a:pPr>
                      <a:r>
                        <a:rPr lang="ja-JP" sz="1800" dirty="0">
                          <a:effectLst/>
                        </a:rPr>
                        <a:t>6,598</a:t>
                      </a:r>
                      <a:endParaRPr lang="ja-JP" sz="1800" dirty="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pPr marR="15240" algn="r">
                        <a:lnSpc>
                          <a:spcPts val="1095"/>
                        </a:lnSpc>
                        <a:spcBef>
                          <a:spcPts val="60"/>
                        </a:spcBef>
                        <a:spcAft>
                          <a:spcPts val="0"/>
                        </a:spcAft>
                      </a:pPr>
                      <a:r>
                        <a:rPr lang="ja-JP" sz="1800" dirty="0">
                          <a:effectLst/>
                        </a:rPr>
                        <a:t>4.72%</a:t>
                      </a:r>
                      <a:endParaRPr lang="ja-JP" sz="1800" dirty="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extLst>
                  <a:ext uri="{0D108BD9-81ED-4DB2-BD59-A6C34878D82A}">
                    <a16:rowId xmlns:a16="http://schemas.microsoft.com/office/drawing/2014/main" val="4098738598"/>
                  </a:ext>
                </a:extLst>
              </a:tr>
              <a:tr h="676695">
                <a:tc>
                  <a:txBody>
                    <a:bodyPr/>
                    <a:lstStyle/>
                    <a:p>
                      <a:pPr marL="147320">
                        <a:lnSpc>
                          <a:spcPts val="1160"/>
                        </a:lnSpc>
                        <a:spcBef>
                          <a:spcPts val="190"/>
                        </a:spcBef>
                        <a:spcAft>
                          <a:spcPts val="0"/>
                        </a:spcAft>
                      </a:pPr>
                      <a:r>
                        <a:rPr lang="ja-JP" sz="1800">
                          <a:effectLst/>
                        </a:rPr>
                        <a:t>うちCVS</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pPr marR="10795" algn="r">
                        <a:lnSpc>
                          <a:spcPts val="1260"/>
                        </a:lnSpc>
                        <a:spcBef>
                          <a:spcPts val="90"/>
                        </a:spcBef>
                        <a:spcAft>
                          <a:spcPts val="0"/>
                        </a:spcAft>
                      </a:pPr>
                      <a:r>
                        <a:rPr lang="ja-JP" sz="1800">
                          <a:effectLst/>
                        </a:rPr>
                        <a:t>6,049（注）</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pPr marR="10795" algn="r">
                        <a:lnSpc>
                          <a:spcPts val="1260"/>
                        </a:lnSpc>
                        <a:spcBef>
                          <a:spcPts val="90"/>
                        </a:spcBef>
                        <a:spcAft>
                          <a:spcPts val="0"/>
                        </a:spcAft>
                      </a:pPr>
                      <a:r>
                        <a:rPr lang="ja-JP" sz="1800">
                          <a:effectLst/>
                        </a:rPr>
                        <a:t>4.22%（注）</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pPr marR="6350" algn="r">
                        <a:lnSpc>
                          <a:spcPts val="1095"/>
                        </a:lnSpc>
                        <a:spcBef>
                          <a:spcPts val="255"/>
                        </a:spcBef>
                        <a:spcAft>
                          <a:spcPts val="0"/>
                        </a:spcAft>
                      </a:pPr>
                      <a:r>
                        <a:rPr lang="ja-JP" sz="1800">
                          <a:effectLst/>
                        </a:rPr>
                        <a:t>7,399</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pPr marR="15240" algn="r">
                        <a:lnSpc>
                          <a:spcPts val="1095"/>
                        </a:lnSpc>
                        <a:spcBef>
                          <a:spcPts val="255"/>
                        </a:spcBef>
                        <a:spcAft>
                          <a:spcPts val="0"/>
                        </a:spcAft>
                      </a:pPr>
                      <a:r>
                        <a:rPr lang="ja-JP" sz="1800">
                          <a:effectLst/>
                        </a:rPr>
                        <a:t>5.48%</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pPr marR="6985" algn="r">
                        <a:lnSpc>
                          <a:spcPts val="1095"/>
                        </a:lnSpc>
                        <a:spcBef>
                          <a:spcPts val="255"/>
                        </a:spcBef>
                        <a:spcAft>
                          <a:spcPts val="0"/>
                        </a:spcAft>
                      </a:pPr>
                      <a:r>
                        <a:rPr lang="ja-JP" sz="1800">
                          <a:effectLst/>
                        </a:rPr>
                        <a:t>11,446</a:t>
                      </a:r>
                      <a:endParaRPr lang="ja-JP" sz="180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tc>
                  <a:txBody>
                    <a:bodyPr/>
                    <a:lstStyle/>
                    <a:p>
                      <a:pPr marR="15240" algn="r">
                        <a:lnSpc>
                          <a:spcPts val="1095"/>
                        </a:lnSpc>
                        <a:spcBef>
                          <a:spcPts val="255"/>
                        </a:spcBef>
                        <a:spcAft>
                          <a:spcPts val="0"/>
                        </a:spcAft>
                      </a:pPr>
                      <a:r>
                        <a:rPr lang="ja-JP" sz="1800" dirty="0">
                          <a:effectLst/>
                        </a:rPr>
                        <a:t>8.18%</a:t>
                      </a:r>
                      <a:endParaRPr lang="ja-JP" sz="1800" dirty="0">
                        <a:effectLst/>
                        <a:latin typeface="MS Mincho" panose="02020609040205080304" pitchFamily="49" charset="-128"/>
                        <a:ea typeface="MS Mincho" panose="02020609040205080304" pitchFamily="49" charset="-128"/>
                        <a:cs typeface="MS Mincho" panose="02020609040205080304" pitchFamily="49" charset="-128"/>
                      </a:endParaRPr>
                    </a:p>
                  </a:txBody>
                  <a:tcPr marL="0" marR="0" marT="0" marB="0" anchor="ctr"/>
                </a:tc>
                <a:extLst>
                  <a:ext uri="{0D108BD9-81ED-4DB2-BD59-A6C34878D82A}">
                    <a16:rowId xmlns:a16="http://schemas.microsoft.com/office/drawing/2014/main" val="3056996434"/>
                  </a:ext>
                </a:extLst>
              </a:tr>
            </a:tbl>
          </a:graphicData>
        </a:graphic>
      </p:graphicFrame>
      <p:sp>
        <p:nvSpPr>
          <p:cNvPr id="5" name="吹き出し: 角を丸めた四角形 4">
            <a:extLst>
              <a:ext uri="{FF2B5EF4-FFF2-40B4-BE49-F238E27FC236}">
                <a16:creationId xmlns:a16="http://schemas.microsoft.com/office/drawing/2014/main" id="{6CA0B045-B80F-44A2-91E4-76BA867C2B31}"/>
              </a:ext>
            </a:extLst>
          </p:cNvPr>
          <p:cNvSpPr/>
          <p:nvPr/>
        </p:nvSpPr>
        <p:spPr>
          <a:xfrm>
            <a:off x="10386594" y="187964"/>
            <a:ext cx="1211402" cy="531076"/>
          </a:xfrm>
          <a:prstGeom prst="wedgeRoundRectCallout">
            <a:avLst>
              <a:gd name="adj1" fmla="val -31365"/>
              <a:gd name="adj2" fmla="val 86525"/>
              <a:gd name="adj3" fmla="val 16667"/>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更新待ち</a:t>
            </a:r>
          </a:p>
        </p:txBody>
      </p:sp>
    </p:spTree>
    <p:extLst>
      <p:ext uri="{BB962C8B-B14F-4D97-AF65-F5344CB8AC3E}">
        <p14:creationId xmlns:p14="http://schemas.microsoft.com/office/powerpoint/2010/main" val="1386812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C31C4A0-A307-4AE3-B2BF-340F5C999127}"/>
              </a:ext>
            </a:extLst>
          </p:cNvPr>
          <p:cNvSpPr>
            <a:spLocks noGrp="1"/>
          </p:cNvSpPr>
          <p:nvPr>
            <p:ph type="title"/>
          </p:nvPr>
        </p:nvSpPr>
        <p:spPr/>
        <p:txBody>
          <a:bodyPr/>
          <a:lstStyle/>
          <a:p>
            <a:r>
              <a:rPr lang="ja-JP" altLang="en-US" dirty="0"/>
              <a:t>小売業販売額と事業所数の推移</a:t>
            </a:r>
          </a:p>
        </p:txBody>
      </p:sp>
      <p:sp>
        <p:nvSpPr>
          <p:cNvPr id="3" name="スライド番号プレースホルダー 2">
            <a:extLst>
              <a:ext uri="{FF2B5EF4-FFF2-40B4-BE49-F238E27FC236}">
                <a16:creationId xmlns:a16="http://schemas.microsoft.com/office/drawing/2014/main" id="{D50F07FF-38B0-4B8D-BD76-C7D49A713269}"/>
              </a:ext>
            </a:extLst>
          </p:cNvPr>
          <p:cNvSpPr>
            <a:spLocks noGrp="1"/>
          </p:cNvSpPr>
          <p:nvPr>
            <p:ph type="sldNum" sz="quarter" idx="7"/>
          </p:nvPr>
        </p:nvSpPr>
        <p:spPr/>
        <p:txBody>
          <a:bodyPr/>
          <a:lstStyle/>
          <a:p>
            <a:r>
              <a:rPr lang="zh-CN" altLang="en-US"/>
              <a:t>第</a:t>
            </a:r>
            <a:fld id="{013907DE-7433-469B-952A-942E92E3B273}" type="slidenum">
              <a:rPr lang="en-US" altLang="zh-CN" smtClean="0"/>
              <a:pPr/>
              <a:t>8</a:t>
            </a:fld>
            <a:r>
              <a:rPr lang="zh-CN" altLang="en-US"/>
              <a:t>页</a:t>
            </a:r>
            <a:endParaRPr lang="zh-CN"/>
          </a:p>
        </p:txBody>
      </p:sp>
      <p:pic>
        <p:nvPicPr>
          <p:cNvPr id="6" name="図 5">
            <a:extLst>
              <a:ext uri="{FF2B5EF4-FFF2-40B4-BE49-F238E27FC236}">
                <a16:creationId xmlns:a16="http://schemas.microsoft.com/office/drawing/2014/main" id="{67F79814-72D2-42FE-A30B-5D6841E957CC}"/>
              </a:ext>
            </a:extLst>
          </p:cNvPr>
          <p:cNvPicPr>
            <a:picLocks noChangeAspect="1"/>
          </p:cNvPicPr>
          <p:nvPr/>
        </p:nvPicPr>
        <p:blipFill>
          <a:blip r:embed="rId3"/>
          <a:stretch>
            <a:fillRect/>
          </a:stretch>
        </p:blipFill>
        <p:spPr>
          <a:xfrm>
            <a:off x="1061241" y="1066800"/>
            <a:ext cx="10069518" cy="4724400"/>
          </a:xfrm>
          <a:prstGeom prst="rect">
            <a:avLst/>
          </a:prstGeom>
        </p:spPr>
      </p:pic>
      <p:sp>
        <p:nvSpPr>
          <p:cNvPr id="7" name="吹き出し: 角を丸めた四角形 6">
            <a:extLst>
              <a:ext uri="{FF2B5EF4-FFF2-40B4-BE49-F238E27FC236}">
                <a16:creationId xmlns:a16="http://schemas.microsoft.com/office/drawing/2014/main" id="{B4F26D00-1DC8-44A7-87C1-F95A837E2B90}"/>
              </a:ext>
            </a:extLst>
          </p:cNvPr>
          <p:cNvSpPr/>
          <p:nvPr/>
        </p:nvSpPr>
        <p:spPr>
          <a:xfrm>
            <a:off x="10386594" y="187964"/>
            <a:ext cx="1211402" cy="531076"/>
          </a:xfrm>
          <a:prstGeom prst="wedgeRoundRectCallout">
            <a:avLst>
              <a:gd name="adj1" fmla="val -31365"/>
              <a:gd name="adj2" fmla="val 86525"/>
              <a:gd name="adj3" fmla="val 16667"/>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更新待ち</a:t>
            </a:r>
          </a:p>
        </p:txBody>
      </p:sp>
    </p:spTree>
    <p:extLst>
      <p:ext uri="{BB962C8B-B14F-4D97-AF65-F5344CB8AC3E}">
        <p14:creationId xmlns:p14="http://schemas.microsoft.com/office/powerpoint/2010/main" val="1617784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B81E96-8A6B-4B13-8DF3-3E70780BCD8A}"/>
              </a:ext>
            </a:extLst>
          </p:cNvPr>
          <p:cNvSpPr>
            <a:spLocks noGrp="1"/>
          </p:cNvSpPr>
          <p:nvPr>
            <p:ph type="title"/>
          </p:nvPr>
        </p:nvSpPr>
        <p:spPr/>
        <p:txBody>
          <a:bodyPr/>
          <a:lstStyle/>
          <a:p>
            <a:r>
              <a:rPr kumimoji="1" lang="en-US" altLang="ja-JP" dirty="0"/>
              <a:t>CVS </a:t>
            </a:r>
            <a:r>
              <a:rPr kumimoji="1" lang="ja-JP" altLang="en-US" dirty="0"/>
              <a:t>の売上高と店舗数の推移</a:t>
            </a:r>
          </a:p>
        </p:txBody>
      </p:sp>
      <p:sp>
        <p:nvSpPr>
          <p:cNvPr id="3" name="スライド番号プレースホルダー 2">
            <a:extLst>
              <a:ext uri="{FF2B5EF4-FFF2-40B4-BE49-F238E27FC236}">
                <a16:creationId xmlns:a16="http://schemas.microsoft.com/office/drawing/2014/main" id="{A4A74C17-3893-4B06-A355-CC7233B4DF38}"/>
              </a:ext>
            </a:extLst>
          </p:cNvPr>
          <p:cNvSpPr>
            <a:spLocks noGrp="1"/>
          </p:cNvSpPr>
          <p:nvPr>
            <p:ph type="sldNum" sz="quarter" idx="7"/>
          </p:nvPr>
        </p:nvSpPr>
        <p:spPr/>
        <p:txBody>
          <a:bodyPr/>
          <a:lstStyle/>
          <a:p>
            <a:r>
              <a:rPr lang="zh-CN" altLang="en-US"/>
              <a:t>第</a:t>
            </a:r>
            <a:fld id="{013907DE-7433-469B-952A-942E92E3B273}" type="slidenum">
              <a:rPr lang="en-US" altLang="zh-CN" smtClean="0"/>
              <a:pPr/>
              <a:t>9</a:t>
            </a:fld>
            <a:r>
              <a:rPr lang="zh-CN" altLang="en-US"/>
              <a:t>页</a:t>
            </a:r>
            <a:endParaRPr lang="zh-CN"/>
          </a:p>
        </p:txBody>
      </p:sp>
      <p:pic>
        <p:nvPicPr>
          <p:cNvPr id="4" name="image4.png">
            <a:extLst>
              <a:ext uri="{FF2B5EF4-FFF2-40B4-BE49-F238E27FC236}">
                <a16:creationId xmlns:a16="http://schemas.microsoft.com/office/drawing/2014/main" id="{7D11027A-FBC5-4E98-BEAA-B4754766AFCB}"/>
              </a:ext>
            </a:extLst>
          </p:cNvPr>
          <p:cNvPicPr/>
          <p:nvPr/>
        </p:nvPicPr>
        <p:blipFill>
          <a:blip r:embed="rId3" cstate="print"/>
          <a:stretch>
            <a:fillRect/>
          </a:stretch>
        </p:blipFill>
        <p:spPr>
          <a:xfrm>
            <a:off x="914400" y="876300"/>
            <a:ext cx="10439400" cy="5105400"/>
          </a:xfrm>
          <a:prstGeom prst="rect">
            <a:avLst/>
          </a:prstGeom>
        </p:spPr>
      </p:pic>
      <p:sp>
        <p:nvSpPr>
          <p:cNvPr id="5" name="吹き出し: 角を丸めた四角形 4">
            <a:extLst>
              <a:ext uri="{FF2B5EF4-FFF2-40B4-BE49-F238E27FC236}">
                <a16:creationId xmlns:a16="http://schemas.microsoft.com/office/drawing/2014/main" id="{20DF5110-7824-4823-8EA6-1DD6F13C24F8}"/>
              </a:ext>
            </a:extLst>
          </p:cNvPr>
          <p:cNvSpPr/>
          <p:nvPr/>
        </p:nvSpPr>
        <p:spPr>
          <a:xfrm>
            <a:off x="10386594" y="187964"/>
            <a:ext cx="1211402" cy="531076"/>
          </a:xfrm>
          <a:prstGeom prst="wedgeRoundRectCallout">
            <a:avLst>
              <a:gd name="adj1" fmla="val -31365"/>
              <a:gd name="adj2" fmla="val 86525"/>
              <a:gd name="adj3" fmla="val 16667"/>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rPr>
              <a:t>更新待ち</a:t>
            </a:r>
          </a:p>
        </p:txBody>
      </p:sp>
    </p:spTree>
    <p:extLst>
      <p:ext uri="{BB962C8B-B14F-4D97-AF65-F5344CB8AC3E}">
        <p14:creationId xmlns:p14="http://schemas.microsoft.com/office/powerpoint/2010/main" val="38222701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 name="PRESENTER_DUMMYTAG" val="&lt;DummyForForceWrite&gt;&lt;/DummyForForceWrite&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PRESENTER_DUMMYTAG" val="&lt;DummyForForceWrite&gt;&lt;/DummyForForceWrite&gt;"/>
  <p:tag name="HTML_SHAPEINFO" val="&lt;ThreeDShapeInfo&gt;&lt;uuid val=&quot;{C88B7AEE-CA7A-49BC-A0B0-02EAB280AA77}&quot;/&gt;&lt;isInvalidForFieldText val=&quot;0&quot;/&gt;&lt;Image&gt;&lt;filename val=&quot;C:\Users\sunsh_q64utuq\AppData\Local\Temp\CP26815248609Session\CPTrustFolder26815248625\PPTImport26815441171\data\asimages\{C88B7AEE-CA7A-49BC-A0B0-02EAB280AA77}_1.png&quot;/&gt;&lt;left val=&quot;93&quot;/&gt;&lt;top val=&quot;662&quot;/&gt;&lt;width val=&quot;215&quot;/&gt;&lt;height val=&quot;40&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quot;/&gt;&lt;/TableIndex&gt;&lt;/ShapeTextInfo&gt;"/>
  <p:tag name="HTML_SHAPEINFO" val="&lt;ThreeDShapeInfo&gt;&lt;uuid val=&quot;{FFE1B1DE-F9C8-46B5-9AA6-3CE20A86A4A8}&quot;/&gt;&lt;isInvalidForFieldText val=&quot;0&quot;/&gt;&lt;Image&gt;&lt;filename val=&quot;C:\Users\sunsh_q64utuq\AppData\Local\Temp\CP26815248609Session\CPTrustFolder26815248625\PPTImport26815441171\data\asimages\{FFE1B1DE-F9C8-46B5-9AA6-3CE20A86A4A8}_13.png&quot;/&gt;&lt;left val=&quot;93&quot;/&gt;&lt;top val=&quot;670&quot;/&gt;&lt;width val=&quot;186&quot;/&gt;&lt;height val=&quot;41&quot;/&gt;&lt;hasText val=&quot;1&quot;/&gt;&lt;/Image&gt;&lt;/ThreeDShape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851686FF-B5A3-4A6C-9672-8A4C9FCDBDC9}&quot;/&gt;&lt;isInvalidForFieldText val=&quot;0&quot;/&gt;&lt;Image&gt;&lt;filename val=&quot;C:\Users\sunsh_q64utuq\AppData\Local\Temp\CP26815248609Session\CPTrustFolder26815248625\PPTImport26815441171\data\asimages\{851686FF-B5A3-4A6C-9672-8A4C9FCDBDC9}_13.png&quot;/&gt;&lt;left val=&quot;336&quot;/&gt;&lt;top val=&quot;276&quot;/&gt;&lt;width val=&quot;598&quot;/&gt;&lt;height val=&quot;225&quot;/&gt;&lt;hasText val=&quot;1&quot;/&gt;&lt;/Image&gt;&lt;/ThreeDShape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1268</Words>
  <Application>Microsoft Office PowerPoint</Application>
  <PresentationFormat>ワイド画面</PresentationFormat>
  <Paragraphs>416</Paragraphs>
  <Slides>40</Slides>
  <Notes>40</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40</vt:i4>
      </vt:variant>
    </vt:vector>
  </HeadingPairs>
  <TitlesOfParts>
    <vt:vector size="54" baseType="lpstr">
      <vt:lpstr>Meiryo</vt:lpstr>
      <vt:lpstr>Meiryo UI</vt:lpstr>
      <vt:lpstr>ＭＳ ゴシック</vt:lpstr>
      <vt:lpstr>MS Mincho</vt:lpstr>
      <vt:lpstr>ＭＳ Ｐゴシック</vt:lpstr>
      <vt:lpstr>新細明體</vt:lpstr>
      <vt:lpstr>华文行楷</vt:lpstr>
      <vt:lpstr>宋体</vt:lpstr>
      <vt:lpstr>Arial</vt:lpstr>
      <vt:lpstr>Calibri</vt:lpstr>
      <vt:lpstr>Gill Sans MT</vt:lpstr>
      <vt:lpstr>Times New Roman</vt:lpstr>
      <vt:lpstr>Wingdings</vt:lpstr>
      <vt:lpstr>Office Theme</vt:lpstr>
      <vt:lpstr>小売業のイノベーション</vt:lpstr>
      <vt:lpstr>PowerPoint プレゼンテーション</vt:lpstr>
      <vt:lpstr>資料説明</vt:lpstr>
      <vt:lpstr>課題研究の目的</vt:lpstr>
      <vt:lpstr>PowerPoint プレゼンテーション</vt:lpstr>
      <vt:lpstr>小売業の概観</vt:lpstr>
      <vt:lpstr>小売業と主要小売業態の年間販売額の推移</vt:lpstr>
      <vt:lpstr>小売業販売額と事業所数の推移</vt:lpstr>
      <vt:lpstr>CVS の売上高と店舗数の推移</vt:lpstr>
      <vt:lpstr>CVS の売上高伸び率の推移</vt:lpstr>
      <vt:lpstr>商品群別売上高構成比の推移</vt:lpstr>
      <vt:lpstr>CVS の客層構成の変化</vt:lpstr>
      <vt:lpstr>小売業の三つ課題</vt:lpstr>
      <vt:lpstr>無人店舗、Eコマース、宅配、訪問サービスの脅威</vt:lpstr>
      <vt:lpstr>人事制度の進化</vt:lpstr>
      <vt:lpstr>商品、サービスの開発</vt:lpstr>
      <vt:lpstr>社会のインフラ：小売サービス</vt:lpstr>
      <vt:lpstr>PowerPoint プレゼンテーション</vt:lpstr>
      <vt:lpstr>多種多様な商品販売</vt:lpstr>
      <vt:lpstr>小売業の戦略１：物流・宅配</vt:lpstr>
      <vt:lpstr>PowerPoint プレゼンテーション</vt:lpstr>
      <vt:lpstr>小売業の戦略２：サービスと人材確保</vt:lpstr>
      <vt:lpstr>PowerPoint プレゼンテーション</vt:lpstr>
      <vt:lpstr>小売業の戦略３：商品・サービス</vt:lpstr>
      <vt:lpstr>半製品料理</vt:lpstr>
      <vt:lpstr>店内立食可能の食品</vt:lpstr>
      <vt:lpstr>日常生活用品</vt:lpstr>
      <vt:lpstr>ケアサービス</vt:lpstr>
      <vt:lpstr>小売業のITインフラ</vt:lpstr>
      <vt:lpstr>PointとPay</vt:lpstr>
      <vt:lpstr>店舗の種類</vt:lpstr>
      <vt:lpstr>店舗の立地</vt:lpstr>
      <vt:lpstr>物流ボックス・宅配ボックス</vt:lpstr>
      <vt:lpstr>参考資料</vt:lpstr>
      <vt:lpstr>書籍</vt:lpstr>
      <vt:lpstr>書籍</vt:lpstr>
      <vt:lpstr>論文</vt:lpstr>
      <vt:lpstr>公開資料</vt:lpstr>
      <vt:lpstr>雑誌・記事など</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10</cp:revision>
  <dcterms:created xsi:type="dcterms:W3CDTF">2006-08-31T22:41:38Z</dcterms:created>
  <dcterms:modified xsi:type="dcterms:W3CDTF">2022-01-29T09:53:44Z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TC101671262052</vt:lpwstr>
  </property>
</Properties>
</file>