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584" r:id="rId3"/>
    <p:sldId id="267" r:id="rId4"/>
    <p:sldId id="597" r:id="rId5"/>
    <p:sldId id="600" r:id="rId6"/>
    <p:sldId id="598" r:id="rId7"/>
    <p:sldId id="601" r:id="rId8"/>
    <p:sldId id="599" r:id="rId9"/>
    <p:sldId id="602" r:id="rId10"/>
    <p:sldId id="603" r:id="rId11"/>
    <p:sldId id="310" r:id="rId12"/>
    <p:sldId id="311" r:id="rId13"/>
    <p:sldId id="312" r:id="rId14"/>
    <p:sldId id="625" r:id="rId15"/>
    <p:sldId id="588" r:id="rId16"/>
    <p:sldId id="304" r:id="rId17"/>
    <p:sldId id="259" r:id="rId18"/>
    <p:sldId id="614" r:id="rId19"/>
    <p:sldId id="622" r:id="rId20"/>
    <p:sldId id="605" r:id="rId21"/>
    <p:sldId id="604" r:id="rId22"/>
    <p:sldId id="606" r:id="rId23"/>
    <p:sldId id="607" r:id="rId24"/>
    <p:sldId id="621" r:id="rId25"/>
    <p:sldId id="307" r:id="rId26"/>
    <p:sldId id="279" r:id="rId27"/>
    <p:sldId id="596" r:id="rId28"/>
    <p:sldId id="609" r:id="rId29"/>
    <p:sldId id="624" r:id="rId30"/>
    <p:sldId id="611" r:id="rId31"/>
    <p:sldId id="616" r:id="rId32"/>
    <p:sldId id="313" r:id="rId33"/>
    <p:sldId id="305" r:id="rId34"/>
    <p:sldId id="623" r:id="rId35"/>
    <p:sldId id="626" r:id="rId36"/>
    <p:sldId id="421" r:id="rId37"/>
    <p:sldId id="583" r:id="rId38"/>
    <p:sldId id="619" r:id="rId39"/>
    <p:sldId id="620" r:id="rId40"/>
    <p:sldId id="301" r:id="rId41"/>
    <p:sldId id="617" r:id="rId42"/>
    <p:sldId id="618" r:id="rId43"/>
    <p:sldId id="300" r:id="rId44"/>
    <p:sldId id="286" r:id="rId45"/>
    <p:sldId id="306" r:id="rId46"/>
    <p:sldId id="615" r:id="rId47"/>
    <p:sldId id="288" r:id="rId48"/>
    <p:sldId id="285" r:id="rId49"/>
    <p:sldId id="294" r:id="rId50"/>
    <p:sldId id="298" r:id="rId51"/>
    <p:sldId id="284" r:id="rId52"/>
    <p:sldId id="296" r:id="rId53"/>
    <p:sldId id="297" r:id="rId54"/>
    <p:sldId id="287" r:id="rId55"/>
    <p:sldId id="302" r:id="rId56"/>
    <p:sldId id="303" r:id="rId57"/>
    <p:sldId id="613" r:id="rId5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267"/>
          </p14:sldIdLst>
        </p14:section>
        <p14:section name="現状分析" id="{FDECF7C8-8A6D-4388-8E92-2B9C07BB47EC}">
          <p14:sldIdLst>
            <p14:sldId id="597"/>
            <p14:sldId id="600"/>
            <p14:sldId id="598"/>
            <p14:sldId id="601"/>
            <p14:sldId id="599"/>
            <p14:sldId id="602"/>
            <p14:sldId id="603"/>
          </p14:sldIdLst>
        </p14:section>
        <p14:section name="大宇宙ジャパン会社目標" id="{9B01B4AA-8769-42F5-B05B-46DBA93D4093}">
          <p14:sldIdLst>
            <p14:sldId id="310"/>
            <p14:sldId id="311"/>
            <p14:sldId id="312"/>
            <p14:sldId id="625"/>
            <p14:sldId id="588"/>
          </p14:sldIdLst>
        </p14:section>
        <p14:section name="組織改革" id="{D13A7451-7AE4-484A-8C69-3C5657EE0585}">
          <p14:sldIdLst>
            <p14:sldId id="304"/>
            <p14:sldId id="259"/>
            <p14:sldId id="614"/>
            <p14:sldId id="622"/>
            <p14:sldId id="605"/>
            <p14:sldId id="604"/>
            <p14:sldId id="606"/>
            <p14:sldId id="607"/>
            <p14:sldId id="621"/>
          </p14:sldIdLst>
        </p14:section>
        <p14:section name="人事管理" id="{B484A0D6-6FE3-41FE-8622-A604DDF0D43B}">
          <p14:sldIdLst>
            <p14:sldId id="307"/>
            <p14:sldId id="279"/>
            <p14:sldId id="596"/>
            <p14:sldId id="609"/>
            <p14:sldId id="624"/>
            <p14:sldId id="611"/>
            <p14:sldId id="616"/>
            <p14:sldId id="313"/>
            <p14:sldId id="305"/>
            <p14:sldId id="623"/>
            <p14:sldId id="626"/>
            <p14:sldId id="421"/>
            <p14:sldId id="583"/>
          </p14:sldIdLst>
        </p14:section>
        <p14:section name="セキュリティ対策" id="{FD44000E-2378-4FC8-91E1-5C238003C214}">
          <p14:sldIdLst>
            <p14:sldId id="619"/>
            <p14:sldId id="620"/>
          </p14:sldIdLst>
        </p14:section>
        <p14:section name="社内イベント" id="{49218D8C-2C59-40CF-A6E4-D7E0090D2AAB}">
          <p14:sldIdLst>
            <p14:sldId id="301"/>
            <p14:sldId id="617"/>
            <p14:sldId id="618"/>
            <p14:sldId id="300"/>
            <p14:sldId id="286"/>
            <p14:sldId id="306"/>
            <p14:sldId id="615"/>
            <p14:sldId id="288"/>
            <p14:sldId id="285"/>
            <p14:sldId id="294"/>
            <p14:sldId id="298"/>
            <p14:sldId id="284"/>
            <p14:sldId id="296"/>
            <p14:sldId id="297"/>
          </p14:sldIdLst>
        </p14:section>
        <p14:section name="会社プレゼン" id="{407E76A8-E167-49CE-94C1-8F7334C3359A}">
          <p14:sldIdLst>
            <p14:sldId id="287"/>
            <p14:sldId id="302"/>
            <p14:sldId id="303"/>
            <p14:sldId id="6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57337" autoAdjust="0"/>
  </p:normalViewPr>
  <p:slideViewPr>
    <p:cSldViewPr snapToGrid="0">
      <p:cViewPr varScale="1">
        <p:scale>
          <a:sx n="54" d="100"/>
          <a:sy n="54" d="100"/>
        </p:scale>
        <p:origin x="17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2021/11/25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2713685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dirty="0"/>
              <a:t>中小企業販売支援</a:t>
            </a:r>
            <a:r>
              <a:rPr lang="en-US" altLang="zh-CN" sz="1400" b="1" dirty="0"/>
              <a:t>SaaS</a:t>
            </a:r>
            <a:r>
              <a:rPr lang="ja-JP" altLang="en-US" sz="1400" b="1" dirty="0"/>
              <a:t>機能</a:t>
            </a:r>
            <a:endParaRPr lang="zh-CN" altLang="en-US" sz="1400" b="1" dirty="0"/>
          </a:p>
          <a:p>
            <a:endParaRPr lang="en-US" altLang="zh-CN" dirty="0"/>
          </a:p>
          <a:p>
            <a:pPr marL="0" marR="0" indent="0" algn="l" eaLnBrk="1" fontAlgn="auto" latinLnBrk="0" hangingPunct="1">
              <a:spcBef>
                <a:spcPts val="0"/>
              </a:spcBef>
              <a:spcAft>
                <a:spcPts val="0"/>
              </a:spcAft>
            </a:pPr>
            <a:r>
              <a:rPr lang="ja-JP" altLang="zh-CN" sz="1200" b="0" i="0" u="none" strike="noStrike" dirty="0">
                <a:solidFill>
                  <a:srgbClr val="FFFFFF"/>
                </a:solidFill>
                <a:effectLst/>
                <a:latin typeface="Calibri" panose="020F0502020204030204" pitchFamily="34" charset="0"/>
              </a:rPr>
              <a:t>オンラインショッピング</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多実体</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店舗</a:t>
            </a:r>
            <a:r>
              <a:rPr lang="ja-JP" altLang="en-US" sz="1200" b="0" i="0" u="none" strike="noStrike" dirty="0">
                <a:solidFill>
                  <a:srgbClr val="000000"/>
                </a:solidFill>
                <a:effectLst/>
                <a:latin typeface="Calibri" panose="020F0502020204030204" pitchFamily="34" charset="0"/>
              </a:rPr>
              <a:t>販売</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en-US" altLang="zh-CN" sz="1200" b="0" i="0" u="none" strike="noStrike" dirty="0">
                <a:solidFill>
                  <a:srgbClr val="FFFFFF"/>
                </a:solidFill>
                <a:effectLst/>
                <a:latin typeface="Calibri" panose="020F0502020204030204" pitchFamily="34" charset="0"/>
              </a:rPr>
              <a:t>CRM</a:t>
            </a:r>
            <a:r>
              <a:rPr lang="ja-JP" altLang="en-US" sz="1200" b="0" i="0" u="none" strike="noStrike" dirty="0">
                <a:solidFill>
                  <a:srgbClr val="FFFFFF"/>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集客</a:t>
            </a:r>
            <a:endParaRPr lang="zh-CN" altLang="zh-CN" sz="1200" b="0" i="0" u="none" strike="noStrike"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200" b="0" i="0" u="none" strike="noStrike" dirty="0">
                <a:solidFill>
                  <a:srgbClr val="000000"/>
                </a:solidFill>
                <a:effectLst/>
                <a:latin typeface="Calibri" panose="020F0502020204030204" pitchFamily="34" charset="0"/>
              </a:rPr>
              <a:t>商品</a:t>
            </a:r>
            <a:r>
              <a:rPr lang="ja-JP" altLang="en-US" sz="1200" b="0" i="0" u="none" strike="noStrike" dirty="0">
                <a:solidFill>
                  <a:srgbClr val="000000"/>
                </a:solidFill>
                <a:effectLst/>
                <a:latin typeface="Calibri" panose="020F0502020204030204" pitchFamily="34" charset="0"/>
              </a:rPr>
              <a:t>在庫</a:t>
            </a:r>
            <a:r>
              <a:rPr lang="ja-JP" altLang="zh-CN" sz="1200" b="0" i="0" u="none" strike="noStrike" dirty="0">
                <a:solidFill>
                  <a:srgbClr val="000000"/>
                </a:solidFill>
                <a:effectLst/>
                <a:latin typeface="Calibri" panose="020F0502020204030204" pitchFamily="34" charset="0"/>
              </a:rPr>
              <a:t>管理＆物流</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宅配ボックス</a:t>
            </a:r>
            <a:r>
              <a:rPr lang="ja-JP" altLang="en-US" sz="1200" b="0" i="0" u="none" strike="noStrike" dirty="0">
                <a:solidFill>
                  <a:srgbClr val="000000"/>
                </a:solidFill>
                <a:effectLst/>
                <a:latin typeface="Calibri" panose="020F0502020204030204" pitchFamily="34" charset="0"/>
              </a:rPr>
              <a:t>）</a:t>
            </a:r>
            <a:endParaRPr lang="zh-CN" altLang="zh-CN" sz="1200" b="0" i="0" u="none" strike="noStrike" dirty="0">
              <a:effectLst/>
              <a:latin typeface="Arial" panose="020B0604020202020204" pitchFamily="34" charset="0"/>
            </a:endParaRPr>
          </a:p>
          <a:p>
            <a:endParaRPr lang="en-US" altLang="zh-CN" dirty="0"/>
          </a:p>
          <a:p>
            <a:endParaRPr lang="en-US" altLang="zh-CN" dirty="0"/>
          </a:p>
          <a:p>
            <a:r>
              <a:rPr lang="en-US" altLang="ja-JP" sz="1400" b="1" dirty="0">
                <a:latin typeface="+mn-lt"/>
              </a:rPr>
              <a:t>HRTech</a:t>
            </a:r>
            <a:r>
              <a:rPr lang="ja-JP" altLang="en-US" sz="1400" b="1" dirty="0">
                <a:latin typeface="+mn-lt"/>
              </a:rPr>
              <a:t>：中小企業人事・労務管理</a:t>
            </a:r>
            <a:r>
              <a:rPr lang="en-US" altLang="ja-JP" sz="1400" b="1" dirty="0">
                <a:latin typeface="+mn-lt"/>
              </a:rPr>
              <a:t>SaaS</a:t>
            </a:r>
          </a:p>
          <a:p>
            <a:pPr marL="0" marR="0" indent="0" algn="l" eaLnBrk="1" fontAlgn="auto" latinLnBrk="0" hangingPunct="1">
              <a:spcBef>
                <a:spcPts val="0"/>
              </a:spcBef>
              <a:spcAft>
                <a:spcPts val="0"/>
              </a:spcAft>
            </a:pPr>
            <a:r>
              <a:rPr lang="ja-JP" altLang="zh-CN" sz="1200" b="0" i="0" u="none" strike="noStrike" dirty="0">
                <a:solidFill>
                  <a:srgbClr val="FFFFFF"/>
                </a:solidFill>
                <a:effectLst/>
                <a:latin typeface="Calibri" panose="020F0502020204030204" pitchFamily="34" charset="0"/>
              </a:rPr>
              <a:t>人事</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労務</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資産</a:t>
            </a:r>
            <a:endParaRPr lang="en-US" altLang="ja-JP" sz="1200" b="0" i="0" u="none" strike="noStrike" dirty="0">
              <a:solidFill>
                <a:srgbClr val="000000"/>
              </a:solidFill>
              <a:effectLst/>
              <a:latin typeface="Calibri" panose="020F0502020204030204" pitchFamily="34" charset="0"/>
            </a:endParaRPr>
          </a:p>
          <a:p>
            <a:pPr marL="0" marR="0" indent="0" algn="l" eaLnBrk="1" fontAlgn="auto" latinLnBrk="0" hangingPunct="1">
              <a:spcBef>
                <a:spcPts val="0"/>
              </a:spcBef>
              <a:spcAft>
                <a:spcPts val="0"/>
              </a:spcAft>
            </a:pPr>
            <a:endParaRPr lang="en-US" altLang="zh-CN" sz="1200" b="0" i="0" u="none" strike="noStrike" dirty="0">
              <a:solidFill>
                <a:srgbClr val="000000"/>
              </a:solidFill>
              <a:effectLst/>
              <a:latin typeface="Calibri" panose="020F0502020204030204" pitchFamily="34" charset="0"/>
            </a:endParaRPr>
          </a:p>
          <a:p>
            <a:pPr marL="0" marR="0" indent="0" algn="l" eaLnBrk="1" fontAlgn="auto" latinLnBrk="0" hangingPunct="1">
              <a:spcBef>
                <a:spcPts val="0"/>
              </a:spcBef>
              <a:spcAft>
                <a:spcPts val="0"/>
              </a:spcAft>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eaLnBrk="1" fontAlgn="auto" latinLnBrk="0" hangingPunct="1">
              <a:spcBef>
                <a:spcPts val="0"/>
              </a:spcBef>
              <a:spcAft>
                <a:spcPts val="0"/>
              </a:spcAft>
            </a:pPr>
            <a:r>
              <a:rPr lang="ja-JP" altLang="en-US" sz="1200" b="0" i="0" u="none" strike="noStrike" dirty="0">
                <a:effectLst/>
                <a:latin typeface="Arial" panose="020B0604020202020204" pitchFamily="34" charset="0"/>
              </a:rPr>
              <a:t>業務秘密（略）</a:t>
            </a:r>
            <a:endParaRPr lang="en-US" altLang="ja-JP"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endParaRPr lang="en-US" altLang="ja-JP"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4024354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123057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待补充</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理論：</a:t>
            </a:r>
            <a:endParaRPr lang="en-US" altLang="ja-JP" dirty="0"/>
          </a:p>
          <a:p>
            <a:r>
              <a:rPr lang="ja-JP" altLang="en-US" dirty="0"/>
              <a:t>行動経済学</a:t>
            </a:r>
            <a:endParaRPr lang="en-US" altLang="ja-JP" dirty="0"/>
          </a:p>
          <a:p>
            <a:r>
              <a:rPr lang="ja-JP" altLang="en-US" dirty="0"/>
              <a:t>ソーシャルネットワーク</a:t>
            </a:r>
            <a:endParaRPr lang="en-US" altLang="ja-JP" dirty="0"/>
          </a:p>
          <a:p>
            <a:r>
              <a:rPr lang="ja-JP" altLang="en-US" dirty="0"/>
              <a:t>心理学</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理論：</a:t>
            </a:r>
            <a:endParaRPr lang="en-US" altLang="ja-JP" dirty="0"/>
          </a:p>
          <a:p>
            <a:r>
              <a:rPr lang="ja-JP" altLang="en-US" dirty="0"/>
              <a:t>会計学</a:t>
            </a:r>
            <a:endParaRPr lang="en-US" altLang="ja-JP" dirty="0"/>
          </a:p>
          <a:p>
            <a:r>
              <a:rPr lang="ja-JP" altLang="en-US" dirty="0"/>
              <a:t>金融学</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4245127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600" dirty="0"/>
              <a:t>OKR</a:t>
            </a:r>
            <a:r>
              <a:rPr lang="ja-JP" altLang="en-US" sz="1600" dirty="0"/>
              <a:t>の</a:t>
            </a:r>
            <a:r>
              <a:rPr lang="zh-CN" altLang="en-US" sz="1600" dirty="0"/>
              <a:t>考</a:t>
            </a:r>
            <a:r>
              <a:rPr lang="ja-JP" altLang="en-US" sz="1600" dirty="0"/>
              <a:t>え</a:t>
            </a:r>
            <a:r>
              <a:rPr lang="zh-CN" altLang="en-US" sz="1600" dirty="0"/>
              <a:t>方</a:t>
            </a:r>
            <a:endParaRPr lang="en-US" altLang="ja-JP" sz="1600" dirty="0"/>
          </a:p>
          <a:p>
            <a:r>
              <a:rPr lang="en-US" altLang="ja-JP" sz="1200" dirty="0"/>
              <a:t>OKR</a:t>
            </a:r>
            <a:r>
              <a:rPr lang="ja-JP" altLang="en-US" sz="1200" dirty="0"/>
              <a:t>は、これまでのピラミッド型の組織と似ていて、トップの決めた方向性に末端の人材までが合わせる。</a:t>
            </a:r>
          </a:p>
          <a:p>
            <a:r>
              <a:rPr lang="ja-JP" altLang="en-US" sz="1200" dirty="0"/>
              <a:t>個人個人の「重要なこと」が明確になっていて、そこに向かって目標設定がされる。</a:t>
            </a:r>
          </a:p>
          <a:p>
            <a:r>
              <a:rPr lang="ja-JP" altLang="en-US" sz="1200" dirty="0"/>
              <a:t>そして、その前提で、個人は裁量を持ち、ある程度の自己判断が許されるという考え方です。</a:t>
            </a:r>
          </a:p>
          <a:p>
            <a:r>
              <a:rPr lang="ja-JP" altLang="en-US" sz="1200" dirty="0"/>
              <a:t>この考え方の場合、トップから末端まで、目標が明確に設定されるため、束になった時の力が大きく発揮されるというメリットがあります。</a:t>
            </a:r>
          </a:p>
          <a:p>
            <a:r>
              <a:rPr lang="ja-JP" altLang="en-US" sz="1200" dirty="0"/>
              <a:t>また、変化の激しい時代に対応するため、実践から評価までの期間を３ヶ月など短い期間で区切っていくことも特徴の一つです。</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OKR</a:t>
            </a:r>
            <a:r>
              <a:rPr lang="ja-JP" altLang="en-US" dirty="0"/>
              <a:t>評価対応</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高度プロフェッショナル制度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労働基準法４１条２</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216191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3191023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92335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3547937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経験シーア</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8636885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400" b="1" dirty="0"/>
              <a:t>IT</a:t>
            </a:r>
            <a:r>
              <a:rPr lang="ja-JP" altLang="en-US" sz="1400" b="1" dirty="0"/>
              <a:t>業界関連法律・社員評価（</a:t>
            </a:r>
            <a:r>
              <a:rPr lang="en-US" altLang="ja-JP" sz="1400" b="1" dirty="0"/>
              <a:t>OKR</a:t>
            </a:r>
            <a:r>
              <a:rPr lang="ja-JP" altLang="en-US" sz="1400" b="1" dirty="0"/>
              <a:t>）</a:t>
            </a:r>
            <a:endParaRPr lang="en-US" altLang="ja-JP" sz="1400" b="1" dirty="0"/>
          </a:p>
          <a:p>
            <a:pPr marL="0" algn="l" fontAlgn="t">
              <a:spcBef>
                <a:spcPts val="0"/>
              </a:spcBef>
              <a:spcAft>
                <a:spcPts val="0"/>
              </a:spcAft>
            </a:pPr>
            <a:r>
              <a:rPr lang="ja-JP" altLang="zh-CN" sz="1200" b="0" i="0" u="none" strike="noStrike" dirty="0">
                <a:solidFill>
                  <a:srgbClr val="FFFFFF"/>
                </a:solidFill>
                <a:effectLst/>
                <a:latin typeface="Calibri" panose="020F0502020204030204" pitchFamily="34" charset="0"/>
              </a:rPr>
              <a:t>法律</a:t>
            </a:r>
            <a:r>
              <a:rPr lang="ja-JP" altLang="en-US" sz="1200" b="0" i="0" u="none" strike="noStrike" dirty="0">
                <a:solidFill>
                  <a:srgbClr val="FFFFFF"/>
                </a:solidFill>
                <a:effectLst/>
                <a:latin typeface="Calibri" panose="020F0502020204030204" pitchFamily="34" charset="0"/>
              </a:rPr>
              <a:t>：</a:t>
            </a:r>
            <a:r>
              <a:rPr lang="ja-JP" altLang="zh-CN" sz="1200" b="0" i="0" u="none" strike="noStrike" dirty="0">
                <a:solidFill>
                  <a:srgbClr val="FFFFFF"/>
                </a:solidFill>
                <a:effectLst/>
                <a:latin typeface="Calibri" panose="020F0502020204030204" pitchFamily="34" charset="0"/>
              </a:rPr>
              <a:t>著作権法</a:t>
            </a:r>
            <a:r>
              <a:rPr lang="ja-JP" altLang="en-US" sz="1200" b="0" i="0" u="none" strike="noStrike" dirty="0">
                <a:solidFill>
                  <a:srgbClr val="FFFFFF"/>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労働法</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民法</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個人情報保護法</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社内管理ルール</a:t>
            </a:r>
            <a:r>
              <a:rPr lang="ja-JP" altLang="en-US" sz="1200" b="0" i="0" u="none" strike="noStrike" dirty="0">
                <a:solidFill>
                  <a:srgbClr val="000000"/>
                </a:solidFill>
                <a:effectLst/>
                <a:latin typeface="Calibri" panose="020F0502020204030204" pitchFamily="34" charset="0"/>
              </a:rPr>
              <a:t>：</a:t>
            </a:r>
            <a:endParaRPr lang="en-US" altLang="ja-JP" sz="1200" b="0" i="0" u="none" strike="noStrike" dirty="0">
              <a:solidFill>
                <a:srgbClr val="000000"/>
              </a:solidFill>
              <a:effectLst/>
              <a:latin typeface="Calibri" panose="020F050202020403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業績評価</a:t>
            </a:r>
            <a:r>
              <a:rPr lang="ja-JP" altLang="en-US" sz="1200" b="0" i="0" u="none" strike="noStrike" dirty="0">
                <a:solidFill>
                  <a:srgbClr val="000000"/>
                </a:solidFill>
                <a:effectLst/>
                <a:latin typeface="Calibri" panose="020F0502020204030204" pitchFamily="34" charset="0"/>
              </a:rPr>
              <a:t>、</a:t>
            </a:r>
            <a:r>
              <a:rPr lang="en-US" altLang="zh-CN" sz="1200" b="0" i="0" u="none" strike="noStrike" dirty="0">
                <a:solidFill>
                  <a:srgbClr val="000000"/>
                </a:solidFill>
                <a:effectLst/>
                <a:latin typeface="Calibri" panose="020F0502020204030204" pitchFamily="34" charset="0"/>
              </a:rPr>
              <a:t>OKR</a:t>
            </a:r>
            <a:r>
              <a:rPr lang="ja-JP" altLang="zh-CN" sz="1200" b="0" i="0" u="none" strike="noStrike" dirty="0">
                <a:solidFill>
                  <a:srgbClr val="000000"/>
                </a:solidFill>
                <a:effectLst/>
                <a:latin typeface="Calibri" panose="020F0502020204030204" pitchFamily="34" charset="0"/>
              </a:rPr>
              <a:t>とは</a:t>
            </a:r>
            <a:endParaRPr lang="en-US" altLang="ja-JP" sz="1200" b="0" i="0" u="none" strike="noStrike" dirty="0">
              <a:solidFill>
                <a:srgbClr val="000000"/>
              </a:solidFill>
              <a:effectLst/>
              <a:latin typeface="Calibri" panose="020F0502020204030204" pitchFamily="34" charset="0"/>
            </a:endParaRPr>
          </a:p>
          <a:p>
            <a:pPr marL="0" algn="l" fontAlgn="t">
              <a:spcBef>
                <a:spcPts val="0"/>
              </a:spcBef>
              <a:spcAft>
                <a:spcPts val="0"/>
              </a:spcAft>
            </a:pPr>
            <a:endParaRPr lang="en-US" altLang="zh-CN" sz="1800" b="0" i="0" u="none" strike="noStrike" dirty="0">
              <a:solidFill>
                <a:srgbClr val="000000"/>
              </a:solidFill>
              <a:effectLst/>
              <a:latin typeface="Calibri" panose="020F0502020204030204" pitchFamily="34" charset="0"/>
            </a:endParaRPr>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800" b="0" i="0" u="none" strike="noStrike" dirty="0">
                <a:effectLst/>
                <a:latin typeface="Arial" panose="020B0604020202020204" pitchFamily="34" charset="0"/>
              </a:rPr>
              <a:t>参照資料：</a:t>
            </a:r>
            <a:r>
              <a:rPr lang="en-US" altLang="ja-JP" sz="1800" b="0" i="0" u="none" strike="noStrike" dirty="0">
                <a:effectLst/>
                <a:latin typeface="Arial" panose="020B0604020202020204" pitchFamily="34" charset="0"/>
              </a:rPr>
              <a:t>https://sunshubin.github.io/</a:t>
            </a:r>
            <a:endParaRPr lang="zh-CN" altLang="en-US" sz="1800" dirty="0"/>
          </a:p>
          <a:p>
            <a:pPr marL="0" algn="l" fontAlgn="t">
              <a:spcBef>
                <a:spcPts val="0"/>
              </a:spcBef>
              <a:spcAft>
                <a:spcPts val="0"/>
              </a:spcAft>
            </a:pPr>
            <a:endParaRPr lang="zh-CN" altLang="zh-CN" sz="18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fontAlgn="t">
              <a:spcBef>
                <a:spcPts val="0"/>
              </a:spcBef>
              <a:spcAft>
                <a:spcPts val="0"/>
              </a:spcAft>
            </a:pPr>
            <a:endParaRPr lang="en-US" altLang="zh-CN" sz="1800" b="0" i="0" u="none" strike="noStrike" dirty="0">
              <a:solidFill>
                <a:srgbClr val="000000"/>
              </a:solidFill>
              <a:effectLst/>
              <a:latin typeface="Calibri" panose="020F0502020204030204" pitchFamily="34" charset="0"/>
            </a:endParaRPr>
          </a:p>
          <a:p>
            <a:pPr marL="0" algn="l" fontAlgn="t">
              <a:spcBef>
                <a:spcPts val="0"/>
              </a:spcBef>
              <a:spcAft>
                <a:spcPts val="0"/>
              </a:spcAft>
            </a:pPr>
            <a:r>
              <a:rPr lang="en-US" altLang="zh-CN" sz="1400" b="1" dirty="0"/>
              <a:t>Salesforce</a:t>
            </a:r>
            <a:r>
              <a:rPr lang="ja-JP" altLang="en-US" sz="1400" b="1" dirty="0"/>
              <a:t>基本</a:t>
            </a:r>
            <a:endParaRPr lang="zh-CN" altLang="zh-CN" sz="1400" b="1" i="0" u="none" strike="noStrike" dirty="0">
              <a:effectLst/>
              <a:latin typeface="Arial" panose="020B0604020202020204" pitchFamily="34" charset="0"/>
            </a:endParaRPr>
          </a:p>
          <a:p>
            <a:endParaRPr lang="en-US" altLang="zh-CN" dirty="0"/>
          </a:p>
          <a:p>
            <a:endParaRPr lang="en-US" altLang="zh-CN" dirty="0"/>
          </a:p>
          <a:p>
            <a:r>
              <a:rPr lang="en-US" altLang="ja-JP" sz="1400" b="1" dirty="0"/>
              <a:t>RPA</a:t>
            </a:r>
          </a:p>
          <a:p>
            <a:endParaRPr lang="en-US" altLang="zh-CN" dirty="0"/>
          </a:p>
          <a:p>
            <a:r>
              <a:rPr lang="ja-JP" altLang="en-US" sz="1400" b="1" dirty="0"/>
              <a:t>アジャイル開発</a:t>
            </a:r>
            <a:endParaRPr lang="en-US" altLang="ja-JP" sz="1400" b="1" dirty="0"/>
          </a:p>
          <a:p>
            <a:endParaRPr lang="en-US" altLang="zh-CN" dirty="0"/>
          </a:p>
          <a:p>
            <a:endParaRPr lang="en-US" altLang="zh-CN" dirty="0"/>
          </a:p>
          <a:p>
            <a:endParaRPr lang="en-US" altLang="zh-CN" dirty="0"/>
          </a:p>
          <a:p>
            <a:endParaRPr lang="en-US" altLang="zh-CN" dirty="0"/>
          </a:p>
          <a:p>
            <a:r>
              <a:rPr lang="ja-JP" altLang="en-US" sz="1400" b="1" dirty="0"/>
              <a:t>人材ビジネスの基礎知識</a:t>
            </a:r>
            <a:endParaRPr lang="en-US" altLang="ja-JP" sz="1400" b="1" dirty="0"/>
          </a:p>
          <a:p>
            <a:pPr marL="0" algn="l" fontAlgn="t">
              <a:spcBef>
                <a:spcPts val="0"/>
              </a:spcBef>
              <a:spcAft>
                <a:spcPts val="0"/>
              </a:spcAft>
            </a:pPr>
            <a:r>
              <a:rPr lang="ja-JP" altLang="zh-CN" sz="1200" b="0" i="0" u="none" strike="noStrike" dirty="0">
                <a:solidFill>
                  <a:srgbClr val="FFFFFF"/>
                </a:solidFill>
                <a:effectLst/>
                <a:latin typeface="Calibri" panose="020F0502020204030204" pitchFamily="34" charset="0"/>
              </a:rPr>
              <a:t>働い方改革と労働力市場</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人材ビジネス概要</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労働力確保サービス</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人事労務サービス</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人材ビジネスの課題</a:t>
            </a:r>
            <a:endParaRPr lang="zh-CN" altLang="zh-CN" sz="1200" b="0" i="0" u="none" strike="noStrike" dirty="0">
              <a:effectLst/>
              <a:latin typeface="Arial" panose="020B0604020202020204" pitchFamily="34" charset="0"/>
            </a:endParaRPr>
          </a:p>
          <a:p>
            <a:endParaRPr lang="en-US" altLang="zh-CN" dirty="0"/>
          </a:p>
          <a:p>
            <a:r>
              <a:rPr lang="ja-JP" altLang="en-US" sz="1400" b="1" dirty="0"/>
              <a:t>小売業界の</a:t>
            </a:r>
            <a:r>
              <a:rPr lang="ja-JP" altLang="zh-CN" sz="1400" b="1" i="0" u="none" strike="noStrike" dirty="0">
                <a:solidFill>
                  <a:srgbClr val="FFFFFF"/>
                </a:solidFill>
                <a:effectLst/>
                <a:latin typeface="Calibri" panose="020F0502020204030204" pitchFamily="34" charset="0"/>
              </a:rPr>
              <a:t>基本</a:t>
            </a:r>
            <a:endParaRPr lang="en-US" altLang="ja-JP" sz="1400" b="1" i="0" u="none" strike="noStrike" dirty="0">
              <a:solidFill>
                <a:schemeClr val="tx1"/>
              </a:solidFill>
              <a:effectLst/>
              <a:latin typeface="+mn-lt"/>
            </a:endParaRPr>
          </a:p>
          <a:p>
            <a:r>
              <a:rPr lang="en-US" altLang="ja-JP" sz="1400" b="0" i="0" u="none" strike="noStrike" dirty="0">
                <a:solidFill>
                  <a:schemeClr val="tx1"/>
                </a:solidFill>
                <a:effectLst/>
                <a:latin typeface="+mn-lt"/>
              </a:rPr>
              <a:t>      </a:t>
            </a:r>
            <a:r>
              <a:rPr lang="ja-JP" altLang="zh-CN" sz="1800" b="0" i="0" u="none" strike="noStrike" dirty="0">
                <a:solidFill>
                  <a:srgbClr val="FFFFFF"/>
                </a:solidFill>
                <a:effectLst/>
                <a:latin typeface="Calibri" panose="020F0502020204030204" pitchFamily="34" charset="0"/>
              </a:rPr>
              <a:t>物流</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物流の基礎知識</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業界別の物流の仕組み</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物流を支える最新技術</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物流に関連する法律</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物流の現状課題と将来の展望</a:t>
            </a:r>
            <a:endParaRPr lang="en-US" altLang="ja-JP" sz="1800" b="0" i="0" u="none" strike="noStrike" dirty="0">
              <a:solidFill>
                <a:srgbClr val="000000"/>
              </a:solidFill>
              <a:effectLst/>
              <a:latin typeface="Calibri" panose="020F0502020204030204" pitchFamily="34" charset="0"/>
            </a:endParaRPr>
          </a:p>
          <a:p>
            <a:pPr marL="0" algn="l" fontAlgn="t">
              <a:spcBef>
                <a:spcPts val="0"/>
              </a:spcBef>
              <a:spcAft>
                <a:spcPts val="0"/>
              </a:spcAft>
            </a:pPr>
            <a:endParaRPr lang="en-US" altLang="zh-CN" sz="1800" b="0" i="0" u="none" strike="noStrike" dirty="0">
              <a:solidFill>
                <a:srgbClr val="000000"/>
              </a:solidFill>
              <a:effectLst/>
              <a:latin typeface="Calibri" panose="020F0502020204030204"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400" b="1" dirty="0"/>
              <a:t>プロダクトマネージャー</a:t>
            </a:r>
            <a:endParaRPr lang="zh-CN" altLang="en-US" sz="1400" b="1" dirty="0"/>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800" dirty="0"/>
              <a:t>     ソーシャルネットワークの基礎知識</a:t>
            </a:r>
            <a:endParaRPr lang="en-US" altLang="ja-JP" sz="1800" dirty="0"/>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800" b="0" i="0" u="none" strike="noStrike" dirty="0">
                <a:effectLst/>
                <a:latin typeface="Arial" panose="020B0604020202020204" pitchFamily="34" charset="0"/>
              </a:rPr>
              <a:t>参照資料：</a:t>
            </a:r>
            <a:r>
              <a:rPr lang="en-US" altLang="ja-JP" sz="1800" b="0" i="0" u="none" strike="noStrike" dirty="0">
                <a:effectLst/>
                <a:latin typeface="Arial" panose="020B0604020202020204" pitchFamily="34" charset="0"/>
              </a:rPr>
              <a:t>https://sunshubin.github.io/</a:t>
            </a:r>
            <a:endParaRPr lang="zh-CN" altLang="en-US" sz="1800" dirty="0"/>
          </a:p>
          <a:p>
            <a:pPr marL="0" algn="l" fontAlgn="t">
              <a:spcBef>
                <a:spcPts val="0"/>
              </a:spcBef>
              <a:spcAft>
                <a:spcPts val="0"/>
              </a:spcAft>
            </a:pPr>
            <a:endParaRPr lang="zh-CN" altLang="zh-CN" sz="18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1008211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C1E9A09B-59ED-4F0E-AA09-1D7970C5AB2B}"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2054AD30-90D9-42E0-95DF-3D81126E480B}"/>
              </a:ext>
            </a:extLst>
          </p:cNvPr>
          <p:cNvSpPr>
            <a:spLocks noGrp="1"/>
          </p:cNvSpPr>
          <p:nvPr>
            <p:ph type="sldNum" sz="quarter" idx="12"/>
          </p:nvPr>
        </p:nvSpPr>
        <p:spPr/>
        <p:txBody>
          <a:bodyPr/>
          <a:lstStyle/>
          <a:p>
            <a:fld id="{1C27505C-2D7B-442C-9514-B1DD93127EF6}" type="slidenum">
              <a:rPr kumimoji="1" lang="ja-JP" altLang="en-US" smtClean="0"/>
              <a:t>‹#›</a:t>
            </a:fld>
            <a:endParaRPr kumimoji="1" lang="ja-JP" altLang="en-US"/>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BAB84D8C-C303-4068-BB35-C962BFE908E0}"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17EF957-C419-4F49-8246-10DCAC5A8E38}"/>
              </a:ext>
            </a:extLst>
          </p:cNvPr>
          <p:cNvSpPr>
            <a:spLocks noGrp="1"/>
          </p:cNvSpPr>
          <p:nvPr>
            <p:ph type="sldNum" sz="quarter" idx="12"/>
          </p:nvPr>
        </p:nvSpPr>
        <p:spPr/>
        <p:txBody>
          <a:bodyPr/>
          <a:lstStyle/>
          <a:p>
            <a:fld id="{F7963180-57F4-4A05-99B2-90D7935AA26D}" type="slidenum">
              <a:rPr kumimoji="1" lang="ja-JP" altLang="en-US" smtClean="0"/>
              <a:t>‹#›</a:t>
            </a:fld>
            <a:endParaRPr kumimoji="1" lang="ja-JP" altLang="en-US"/>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5"/>
            <a:ext cx="11540249" cy="369332"/>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7" name="Holder 7"/>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5" name="Holder 5"/>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4" name="Holder 4"/>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251751" y="2586633"/>
            <a:ext cx="9729927" cy="923330"/>
          </a:xfrm>
        </p:spPr>
        <p:txBody>
          <a:bodyPr/>
          <a:lstStyle/>
          <a:p>
            <a:r>
              <a:rPr kumimoji="1" lang="ja-JP" altLang="en-US" dirty="0"/>
              <a:t>トランスコスモス業務改善</a:t>
            </a:r>
          </a:p>
        </p:txBody>
      </p:sp>
      <p:sp>
        <p:nvSpPr>
          <p:cNvPr id="3" name="字幕 2">
            <a:extLst>
              <a:ext uri="{FF2B5EF4-FFF2-40B4-BE49-F238E27FC236}">
                <a16:creationId xmlns:a16="http://schemas.microsoft.com/office/drawing/2014/main" id="{B18D410F-C6B3-4ED6-A74D-EC2056793336}"/>
              </a:ext>
            </a:extLst>
          </p:cNvPr>
          <p:cNvSpPr>
            <a:spLocks noGrp="1"/>
          </p:cNvSpPr>
          <p:nvPr>
            <p:ph type="subTitle" idx="1"/>
          </p:nvPr>
        </p:nvSpPr>
        <p:spPr>
          <a:xfrm>
            <a:off x="1524000" y="3602038"/>
            <a:ext cx="9144000" cy="369332"/>
          </a:xfrm>
        </p:spPr>
        <p:txBody>
          <a:bodyPr/>
          <a:lstStyle/>
          <a:p>
            <a:endParaRPr kumimoji="1" lang="en-US" altLang="ja-JP"/>
          </a:p>
        </p:txBody>
      </p:sp>
      <p:sp>
        <p:nvSpPr>
          <p:cNvPr id="4" name="灯片编号占位符 3">
            <a:extLst>
              <a:ext uri="{FF2B5EF4-FFF2-40B4-BE49-F238E27FC236}">
                <a16:creationId xmlns:a16="http://schemas.microsoft.com/office/drawing/2014/main" id="{9EE294AF-A3B2-4D94-A889-0BF41E5AC793}"/>
              </a:ext>
            </a:extLst>
          </p:cNvPr>
          <p:cNvSpPr>
            <a:spLocks noGrp="1"/>
          </p:cNvSpPr>
          <p:nvPr>
            <p:ph type="sldNum" sz="quarter" idx="12"/>
          </p:nvPr>
        </p:nvSpPr>
        <p:spPr/>
        <p:txBody>
          <a:bodyPr/>
          <a:lstStyle/>
          <a:p>
            <a:fld id="{1C27505C-2D7B-442C-9514-B1DD93127EF6}" type="slidenum">
              <a:rPr kumimoji="1" lang="ja-JP" altLang="en-US" smtClean="0"/>
              <a:t>1</a:t>
            </a:fld>
            <a:endParaRPr kumimoji="1" lang="ja-JP" altLang="en-US"/>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182831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A60D25-0D06-4182-AA10-FFF4DB646D19}"/>
              </a:ext>
            </a:extLst>
          </p:cNvPr>
          <p:cNvSpPr>
            <a:spLocks noGrp="1"/>
          </p:cNvSpPr>
          <p:nvPr>
            <p:ph type="title"/>
          </p:nvPr>
        </p:nvSpPr>
        <p:spPr/>
        <p:txBody>
          <a:bodyPr/>
          <a:lstStyle/>
          <a:p>
            <a:r>
              <a:rPr lang="ja-JP" altLang="en-US" dirty="0"/>
              <a:t>大宇宙ジャパン会社目標</a:t>
            </a:r>
            <a:endParaRPr lang="zh-CN" altLang="en-US" dirty="0"/>
          </a:p>
        </p:txBody>
      </p:sp>
      <p:sp>
        <p:nvSpPr>
          <p:cNvPr id="2" name="文本占位符 1">
            <a:extLst>
              <a:ext uri="{FF2B5EF4-FFF2-40B4-BE49-F238E27FC236}">
                <a16:creationId xmlns:a16="http://schemas.microsoft.com/office/drawing/2014/main" id="{B1FA0305-939F-462E-AA2E-33F8AD1A2546}"/>
              </a:ext>
            </a:extLst>
          </p:cNvPr>
          <p:cNvSpPr>
            <a:spLocks noGrp="1"/>
          </p:cNvSpPr>
          <p:nvPr>
            <p:ph type="body" idx="1"/>
          </p:nvPr>
        </p:nvSpPr>
        <p:spPr/>
        <p:txBody>
          <a:bodyPr/>
          <a:lstStyle/>
          <a:p>
            <a:endParaRPr lang="zh-CN" altLang="en-US"/>
          </a:p>
        </p:txBody>
      </p:sp>
      <p:sp>
        <p:nvSpPr>
          <p:cNvPr id="3" name="灯片编号占位符 2">
            <a:extLst>
              <a:ext uri="{FF2B5EF4-FFF2-40B4-BE49-F238E27FC236}">
                <a16:creationId xmlns:a16="http://schemas.microsoft.com/office/drawing/2014/main" id="{9EA3233B-4310-491F-9C3F-C2B505A10AEE}"/>
              </a:ext>
            </a:extLst>
          </p:cNvPr>
          <p:cNvSpPr>
            <a:spLocks noGrp="1"/>
          </p:cNvSpPr>
          <p:nvPr>
            <p:ph type="sldNum" sz="quarter" idx="12"/>
          </p:nvPr>
        </p:nvSpPr>
        <p:spPr/>
        <p:txBody>
          <a:bodyPr/>
          <a:lstStyle/>
          <a:p>
            <a:fld id="{F7963180-57F4-4A05-99B2-90D7935AA26D}" type="slidenum">
              <a:rPr kumimoji="1" lang="ja-JP" altLang="en-US" smtClean="0"/>
              <a:t>11</a:t>
            </a:fld>
            <a:endParaRPr kumimoji="1" lang="ja-JP" altLang="en-US"/>
          </a:p>
        </p:txBody>
      </p:sp>
    </p:spTree>
    <p:extLst>
      <p:ext uri="{BB962C8B-B14F-4D97-AF65-F5344CB8AC3E}">
        <p14:creationId xmlns:p14="http://schemas.microsoft.com/office/powerpoint/2010/main" val="94138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121574315"/>
              </p:ext>
            </p:extLst>
          </p:nvPr>
        </p:nvGraphicFramePr>
        <p:xfrm>
          <a:off x="315152" y="540380"/>
          <a:ext cx="11561696" cy="53949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zh-CN" sz="1800" b="1" dirty="0">
                          <a:solidFill>
                            <a:schemeClr val="lt1"/>
                          </a:solidFill>
                          <a:effectLst/>
                          <a:latin typeface="+mn-ea"/>
                          <a:ea typeface="+mn-ea"/>
                          <a:cs typeface="+mn-cs"/>
                        </a:rPr>
                        <a:t>アウトソーシング：ソリューションサービス：自社事業</a:t>
                      </a: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zh-CN" altLang="zh-CN" sz="1800" dirty="0">
                          <a:solidFill>
                            <a:schemeClr val="dk1"/>
                          </a:solidFill>
                          <a:effectLst/>
                          <a:latin typeface="+mn-ea"/>
                          <a:ea typeface="+mn-ea"/>
                          <a:cs typeface="+mn-cs"/>
                        </a:rPr>
                        <a:t>トランスコスモス株式会社業務を全面</a:t>
                      </a:r>
                      <a:r>
                        <a:rPr lang="ja-JP" altLang="en-US" sz="1800" dirty="0">
                          <a:solidFill>
                            <a:schemeClr val="dk1"/>
                          </a:solidFill>
                          <a:effectLst/>
                          <a:latin typeface="+mn-ea"/>
                          <a:ea typeface="+mn-ea"/>
                          <a:cs typeface="+mn-cs"/>
                        </a:rPr>
                        <a:t>な</a:t>
                      </a:r>
                      <a:r>
                        <a:rPr lang="zh-CN" altLang="zh-CN" sz="1800" dirty="0">
                          <a:solidFill>
                            <a:schemeClr val="dk1"/>
                          </a:solidFill>
                          <a:effectLst/>
                          <a:latin typeface="+mn-ea"/>
                          <a:ea typeface="+mn-ea"/>
                          <a:cs typeface="+mn-cs"/>
                        </a:rPr>
                        <a:t>サポートし、コア技術は強くなる</a:t>
                      </a:r>
                      <a:endParaRPr lang="en-US" altLang="zh-CN" sz="1800" dirty="0">
                        <a:solidFill>
                          <a:schemeClr val="dk1"/>
                        </a:solidFill>
                        <a:effectLst/>
                        <a:latin typeface="+mn-ea"/>
                        <a:ea typeface="+mn-ea"/>
                        <a:cs typeface="+mn-cs"/>
                      </a:endParaRPr>
                    </a:p>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ja-JP" sz="1800" dirty="0">
                          <a:solidFill>
                            <a:schemeClr val="dk1"/>
                          </a:solidFill>
                          <a:effectLst/>
                          <a:latin typeface="+mn-ea"/>
                          <a:ea typeface="+mn-ea"/>
                          <a:cs typeface="+mn-cs"/>
                        </a:rPr>
                        <a:t>V1</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８</a:t>
                      </a:r>
                      <a:r>
                        <a:rPr lang="zh-CN" altLang="zh-CN" sz="1800" b="0" dirty="0">
                          <a:solidFill>
                            <a:schemeClr val="tx1"/>
                          </a:solidFill>
                          <a:effectLst/>
                          <a:latin typeface="+mn-ea"/>
                          <a:ea typeface="+mn-ea"/>
                          <a:cs typeface="+mn-cs"/>
                        </a:rPr>
                        <a:t>：</a:t>
                      </a:r>
                      <a:r>
                        <a:rPr lang="ja-JP" altLang="en-US" sz="1800" b="0" dirty="0">
                          <a:solidFill>
                            <a:schemeClr val="tx1"/>
                          </a:solidFill>
                          <a:effectLst/>
                          <a:latin typeface="+mn-ea"/>
                          <a:ea typeface="+mn-ea"/>
                          <a:cs typeface="+mn-cs"/>
                        </a:rPr>
                        <a:t>１</a:t>
                      </a:r>
                      <a:r>
                        <a:rPr lang="zh-CN" altLang="zh-CN" sz="1800" b="0" dirty="0">
                          <a:solidFill>
                            <a:schemeClr val="tx1"/>
                          </a:solidFill>
                          <a:effectLst/>
                          <a:latin typeface="+mn-ea"/>
                          <a:ea typeface="+mn-ea"/>
                          <a:cs typeface="+mn-cs"/>
                        </a:rPr>
                        <a:t>：</a:t>
                      </a:r>
                      <a:r>
                        <a:rPr lang="ja-JP" altLang="en-US" sz="1800" b="0" dirty="0">
                          <a:solidFill>
                            <a:schemeClr val="tx1"/>
                          </a:solidFill>
                          <a:effectLst/>
                          <a:latin typeface="+mn-ea"/>
                          <a:ea typeface="+mn-ea"/>
                          <a:cs typeface="+mn-cs"/>
                        </a:rPr>
                        <a:t>１</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zh-CN" altLang="zh-CN" sz="1800" dirty="0">
                          <a:solidFill>
                            <a:schemeClr val="dk1"/>
                          </a:solidFill>
                          <a:effectLst/>
                          <a:latin typeface="+mn-ea"/>
                          <a:ea typeface="+mn-ea"/>
                          <a:cs typeface="+mn-cs"/>
                        </a:rPr>
                        <a:t>トランスコスモス株式会社グループに　技術力№１の子会社になる</a:t>
                      </a:r>
                      <a:endParaRPr lang="en-US" altLang="zh-CN" sz="1800" dirty="0">
                        <a:solidFill>
                          <a:schemeClr val="dk1"/>
                        </a:solidFill>
                        <a:effectLst/>
                        <a:latin typeface="+mn-ea"/>
                        <a:ea typeface="+mn-ea"/>
                        <a:cs typeface="+mn-cs"/>
                      </a:endParaRPr>
                    </a:p>
                    <a:p>
                      <a:r>
                        <a:rPr lang="ja-JP" altLang="en-US" sz="1800" dirty="0">
                          <a:solidFill>
                            <a:schemeClr val="dk1"/>
                          </a:solidFill>
                          <a:effectLst/>
                          <a:latin typeface="+mn-ea"/>
                          <a:ea typeface="+mn-ea"/>
                          <a:cs typeface="+mn-cs"/>
                        </a:rPr>
                        <a:t>コア技術戦略：機械学習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中小企業社内管理（人事）</a:t>
                      </a:r>
                      <a:r>
                        <a:rPr lang="en-US" altLang="ja-JP" sz="1800" dirty="0">
                          <a:solidFill>
                            <a:schemeClr val="dk1"/>
                          </a:solidFill>
                          <a:effectLst/>
                          <a:latin typeface="+mn-ea"/>
                          <a:ea typeface="+mn-ea"/>
                          <a:cs typeface="+mn-cs"/>
                        </a:rPr>
                        <a:t>SaaS</a:t>
                      </a:r>
                    </a:p>
                  </a:txBody>
                  <a:tcPr/>
                </a:tc>
                <a:tc>
                  <a:txBody>
                    <a:bodyPr/>
                    <a:lstStyle/>
                    <a:p>
                      <a:r>
                        <a:rPr lang="ja-JP" altLang="en-US" sz="1800" dirty="0">
                          <a:solidFill>
                            <a:schemeClr val="dk1"/>
                          </a:solidFill>
                          <a:effectLst/>
                          <a:latin typeface="+mn-ea"/>
                          <a:ea typeface="+mn-ea"/>
                          <a:cs typeface="+mn-cs"/>
                        </a:rPr>
                        <a:t>７</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２</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１</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txBody>
                  <a:tcPr/>
                </a:tc>
                <a:tc>
                  <a:txBody>
                    <a:bodyPr/>
                    <a:lstStyle/>
                    <a:p>
                      <a:r>
                        <a:rPr lang="ja-JP" altLang="en-US" dirty="0">
                          <a:latin typeface="+mn-ea"/>
                          <a:ea typeface="+mn-ea"/>
                        </a:rPr>
                        <a:t>６</a:t>
                      </a:r>
                      <a:r>
                        <a:rPr lang="zh-CN" altLang="en-US" dirty="0">
                          <a:latin typeface="+mn-ea"/>
                          <a:ea typeface="+mn-ea"/>
                        </a:rPr>
                        <a:t>：</a:t>
                      </a:r>
                      <a:r>
                        <a:rPr lang="ja-JP" altLang="en-US" dirty="0">
                          <a:latin typeface="+mn-ea"/>
                          <a:ea typeface="+mn-ea"/>
                        </a:rPr>
                        <a:t>２</a:t>
                      </a:r>
                      <a:r>
                        <a:rPr lang="zh-CN" altLang="en-US" dirty="0">
                          <a:latin typeface="+mn-ea"/>
                          <a:ea typeface="+mn-ea"/>
                        </a:rPr>
                        <a:t>：</a:t>
                      </a:r>
                      <a:r>
                        <a:rPr lang="ja-JP" altLang="en-US" dirty="0">
                          <a:latin typeface="+mn-ea"/>
                          <a:ea typeface="+mn-ea"/>
                        </a:rPr>
                        <a:t>２</a:t>
                      </a:r>
                      <a:endParaRPr lang="zh-CN" altLang="en-US" dirty="0">
                        <a:latin typeface="+mn-ea"/>
                        <a:ea typeface="+mn-ea"/>
                      </a:endParaRPr>
                    </a:p>
                  </a:txBody>
                  <a:tcPr/>
                </a:tc>
                <a:extLst>
                  <a:ext uri="{0D108BD9-81ED-4DB2-BD59-A6C34878D82A}">
                    <a16:rowId xmlns:a16="http://schemas.microsoft.com/office/drawing/2014/main" val="3723743411"/>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a:t>
                      </a:r>
                      <a:r>
                        <a:rPr lang="en-US" altLang="ja-JP" sz="1800" dirty="0">
                          <a:solidFill>
                            <a:schemeClr val="dk1"/>
                          </a:solidFill>
                          <a:effectLst/>
                          <a:latin typeface="+mn-ea"/>
                          <a:ea typeface="+mn-ea"/>
                          <a:cs typeface="+mn-cs"/>
                        </a:rPr>
                        <a:t>SaaS</a:t>
                      </a:r>
                      <a:endParaRPr lang="zh-CN" altLang="en-US" dirty="0">
                        <a:latin typeface="+mn-ea"/>
                        <a:ea typeface="+mn-ea"/>
                      </a:endParaRPr>
                    </a:p>
                  </a:txBody>
                  <a:tcPr/>
                </a:tc>
                <a:tc>
                  <a:txBody>
                    <a:bodyPr/>
                    <a:lstStyle/>
                    <a:p>
                      <a:r>
                        <a:rPr lang="ja-JP" altLang="en-US" dirty="0">
                          <a:latin typeface="+mn-ea"/>
                          <a:ea typeface="+mn-ea"/>
                        </a:rPr>
                        <a:t>５</a:t>
                      </a:r>
                      <a:r>
                        <a:rPr lang="zh-CN" altLang="en-US" dirty="0">
                          <a:latin typeface="+mn-ea"/>
                          <a:ea typeface="+mn-ea"/>
                        </a:rPr>
                        <a:t>：</a:t>
                      </a:r>
                      <a:r>
                        <a:rPr lang="ja-JP" altLang="en-US" dirty="0">
                          <a:latin typeface="+mn-ea"/>
                          <a:ea typeface="+mn-ea"/>
                        </a:rPr>
                        <a:t>３</a:t>
                      </a:r>
                      <a:r>
                        <a:rPr lang="zh-CN" altLang="en-US" dirty="0">
                          <a:latin typeface="+mn-ea"/>
                          <a:ea typeface="+mn-ea"/>
                        </a:rPr>
                        <a:t>：</a:t>
                      </a:r>
                      <a:r>
                        <a:rPr lang="ja-JP" altLang="en-US" dirty="0">
                          <a:latin typeface="+mn-ea"/>
                          <a:ea typeface="+mn-ea"/>
                        </a:rPr>
                        <a:t>２</a:t>
                      </a:r>
                      <a:endParaRPr lang="zh-CN" altLang="en-US"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792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708536000"/>
              </p:ext>
            </p:extLst>
          </p:nvPr>
        </p:nvGraphicFramePr>
        <p:xfrm>
          <a:off x="315152" y="540380"/>
          <a:ext cx="11561696" cy="2763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zh-CN" sz="1800" b="1" dirty="0">
                          <a:solidFill>
                            <a:schemeClr val="lt1"/>
                          </a:solidFill>
                          <a:effectLst/>
                          <a:latin typeface="+mn-ea"/>
                          <a:ea typeface="+mn-ea"/>
                          <a:cs typeface="+mn-cs"/>
                        </a:rPr>
                        <a:t>アウトソーシング：ソリューションサービス：自社事業</a:t>
                      </a: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dirty="0">
                          <a:latin typeface="+mn-ea"/>
                          <a:ea typeface="+mn-ea"/>
                        </a:rPr>
                        <a:t>４</a:t>
                      </a:r>
                      <a:r>
                        <a:rPr lang="zh-CN" altLang="en-US" dirty="0">
                          <a:latin typeface="+mn-ea"/>
                          <a:ea typeface="+mn-ea"/>
                        </a:rPr>
                        <a:t>：</a:t>
                      </a:r>
                      <a:r>
                        <a:rPr lang="ja-JP" altLang="en-US" dirty="0">
                          <a:latin typeface="+mn-ea"/>
                          <a:ea typeface="+mn-ea"/>
                        </a:rPr>
                        <a:t>３</a:t>
                      </a:r>
                      <a:r>
                        <a:rPr lang="zh-CN" altLang="en-US" dirty="0">
                          <a:latin typeface="+mn-ea"/>
                          <a:ea typeface="+mn-ea"/>
                        </a:rPr>
                        <a:t>：</a:t>
                      </a:r>
                      <a:r>
                        <a:rPr lang="ja-JP" altLang="en-US" dirty="0">
                          <a:latin typeface="+mn-ea"/>
                          <a:ea typeface="+mn-ea"/>
                        </a:rPr>
                        <a:t>３</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endParaRPr lang="en-US" altLang="zh-CN" dirty="0">
                        <a:latin typeface="+mn-ea"/>
                        <a:ea typeface="+mn-ea"/>
                      </a:endParaRPr>
                    </a:p>
                  </a:txBody>
                  <a:tcPr/>
                </a:tc>
                <a:tc>
                  <a:txBody>
                    <a:bodyPr/>
                    <a:lstStyle/>
                    <a:p>
                      <a:r>
                        <a:rPr lang="ja-JP" altLang="en-US" dirty="0">
                          <a:latin typeface="+mn-ea"/>
                          <a:ea typeface="+mn-ea"/>
                        </a:rPr>
                        <a:t>３</a:t>
                      </a:r>
                      <a:r>
                        <a:rPr lang="zh-CN" altLang="en-US" dirty="0">
                          <a:latin typeface="+mn-ea"/>
                          <a:ea typeface="+mn-ea"/>
                        </a:rPr>
                        <a:t>：</a:t>
                      </a:r>
                      <a:r>
                        <a:rPr lang="ja-JP" altLang="en-US" dirty="0">
                          <a:latin typeface="+mn-ea"/>
                          <a:ea typeface="+mn-ea"/>
                        </a:rPr>
                        <a:t>３</a:t>
                      </a:r>
                      <a:r>
                        <a:rPr lang="zh-CN" altLang="en-US" dirty="0">
                          <a:latin typeface="+mn-ea"/>
                          <a:ea typeface="+mn-ea"/>
                        </a:rPr>
                        <a:t>：</a:t>
                      </a:r>
                      <a:r>
                        <a:rPr lang="ja-JP" altLang="en-US" dirty="0">
                          <a:latin typeface="+mn-ea"/>
                          <a:ea typeface="+mn-ea"/>
                        </a:rPr>
                        <a:t>４</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endParaRPr lang="zh-CN" altLang="en-US" sz="1800" dirty="0">
                        <a:solidFill>
                          <a:schemeClr val="dk1"/>
                        </a:solidFill>
                        <a:effectLst/>
                        <a:latin typeface="+mn-ea"/>
                        <a:ea typeface="+mn-ea"/>
                        <a:cs typeface="+mn-cs"/>
                      </a:endParaRPr>
                    </a:p>
                  </a:txBody>
                  <a:tcPr/>
                </a:tc>
                <a:tc>
                  <a:txBody>
                    <a:bodyPr/>
                    <a:lstStyle/>
                    <a:p>
                      <a:r>
                        <a:rPr lang="ja-JP" altLang="en-US" dirty="0">
                          <a:latin typeface="+mn-ea"/>
                          <a:ea typeface="+mn-ea"/>
                        </a:rPr>
                        <a:t>２</a:t>
                      </a:r>
                      <a:r>
                        <a:rPr lang="zh-CN" altLang="en-US" dirty="0">
                          <a:latin typeface="+mn-ea"/>
                          <a:ea typeface="+mn-ea"/>
                        </a:rPr>
                        <a:t>：</a:t>
                      </a:r>
                      <a:r>
                        <a:rPr lang="ja-JP" altLang="en-US" dirty="0">
                          <a:latin typeface="+mn-ea"/>
                          <a:ea typeface="+mn-ea"/>
                        </a:rPr>
                        <a:t>３</a:t>
                      </a:r>
                      <a:r>
                        <a:rPr lang="zh-CN" altLang="en-US" dirty="0">
                          <a:latin typeface="+mn-ea"/>
                          <a:ea typeface="+mn-ea"/>
                        </a:rPr>
                        <a:t>：</a:t>
                      </a:r>
                      <a:r>
                        <a:rPr lang="ja-JP" altLang="en-US" dirty="0">
                          <a:latin typeface="+mn-ea"/>
                          <a:ea typeface="+mn-ea"/>
                        </a:rPr>
                        <a:t>５</a:t>
                      </a:r>
                      <a:endParaRPr lang="zh-CN" altLang="en-US" dirty="0">
                        <a:latin typeface="+mn-ea"/>
                        <a:ea typeface="+mn-ea"/>
                      </a:endParaRPr>
                    </a:p>
                  </a:txBody>
                  <a:tcPr/>
                </a:tc>
                <a:extLst>
                  <a:ext uri="{0D108BD9-81ED-4DB2-BD59-A6C34878D82A}">
                    <a16:rowId xmlns:a16="http://schemas.microsoft.com/office/drawing/2014/main" val="3723743411"/>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endParaRPr lang="zh-CN" altLang="en-US" dirty="0">
                        <a:latin typeface="+mn-ea"/>
                        <a:ea typeface="+mn-ea"/>
                      </a:endParaRPr>
                    </a:p>
                  </a:txBody>
                  <a:tcPr/>
                </a:tc>
                <a:tc>
                  <a:txBody>
                    <a:bodyPr/>
                    <a:lstStyle/>
                    <a:p>
                      <a:r>
                        <a:rPr lang="ja-JP" altLang="en-US" dirty="0">
                          <a:latin typeface="+mn-ea"/>
                          <a:ea typeface="+mn-ea"/>
                        </a:rPr>
                        <a:t>２</a:t>
                      </a:r>
                      <a:r>
                        <a:rPr lang="zh-CN" altLang="en-US" dirty="0">
                          <a:latin typeface="+mn-ea"/>
                          <a:ea typeface="+mn-ea"/>
                        </a:rPr>
                        <a:t>：</a:t>
                      </a:r>
                      <a:r>
                        <a:rPr lang="ja-JP" altLang="en-US" dirty="0">
                          <a:latin typeface="+mn-ea"/>
                          <a:ea typeface="+mn-ea"/>
                        </a:rPr>
                        <a:t>３</a:t>
                      </a:r>
                      <a:r>
                        <a:rPr lang="zh-CN" altLang="en-US" dirty="0">
                          <a:latin typeface="+mn-ea"/>
                          <a:ea typeface="+mn-ea"/>
                        </a:rPr>
                        <a:t>：</a:t>
                      </a:r>
                      <a:r>
                        <a:rPr lang="ja-JP" altLang="en-US" dirty="0">
                          <a:latin typeface="+mn-ea"/>
                          <a:ea typeface="+mn-ea"/>
                        </a:rPr>
                        <a:t>５</a:t>
                      </a:r>
                      <a:endParaRPr lang="zh-CN" altLang="en-US" dirty="0">
                        <a:latin typeface="+mn-ea"/>
                        <a:ea typeface="+mn-ea"/>
                      </a:endParaRPr>
                    </a:p>
                  </a:txBody>
                  <a:tcPr/>
                </a:tc>
                <a:extLst>
                  <a:ext uri="{0D108BD9-81ED-4DB2-BD59-A6C34878D82A}">
                    <a16:rowId xmlns:a16="http://schemas.microsoft.com/office/drawing/2014/main" val="2614410228"/>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endParaRPr lang="zh-CN" altLang="en-US" dirty="0">
                        <a:latin typeface="+mn-ea"/>
                        <a:ea typeface="+mn-ea"/>
                      </a:endParaRPr>
                    </a:p>
                  </a:txBody>
                  <a:tcPr/>
                </a:tc>
                <a:tc>
                  <a:txBody>
                    <a:bodyPr/>
                    <a:lstStyle/>
                    <a:p>
                      <a:r>
                        <a:rPr lang="ja-JP" altLang="en-US" dirty="0">
                          <a:latin typeface="+mn-ea"/>
                          <a:ea typeface="+mn-ea"/>
                        </a:rPr>
                        <a:t>２</a:t>
                      </a:r>
                      <a:r>
                        <a:rPr lang="zh-CN" altLang="en-US" dirty="0">
                          <a:latin typeface="+mn-ea"/>
                          <a:ea typeface="+mn-ea"/>
                        </a:rPr>
                        <a:t>：</a:t>
                      </a:r>
                      <a:r>
                        <a:rPr lang="ja-JP" altLang="en-US" dirty="0">
                          <a:latin typeface="+mn-ea"/>
                          <a:ea typeface="+mn-ea"/>
                        </a:rPr>
                        <a:t>２</a:t>
                      </a:r>
                      <a:r>
                        <a:rPr lang="zh-CN" altLang="en-US" dirty="0">
                          <a:latin typeface="+mn-ea"/>
                          <a:ea typeface="+mn-ea"/>
                        </a:rPr>
                        <a:t>：</a:t>
                      </a:r>
                      <a:r>
                        <a:rPr lang="ja-JP" altLang="en-US" dirty="0">
                          <a:latin typeface="+mn-ea"/>
                          <a:ea typeface="+mn-ea"/>
                        </a:rPr>
                        <a:t>６</a:t>
                      </a:r>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379468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a:t>
            </a:r>
            <a:endParaRPr lang="zh-CN" altLang="en-US"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424058" y="2188419"/>
            <a:ext cx="3744685" cy="1569660"/>
          </a:xfrm>
          <a:prstGeom prst="rect">
            <a:avLst/>
          </a:prstGeom>
          <a:noFill/>
        </p:spPr>
        <p:txBody>
          <a:bodyPr wrap="square">
            <a:spAutoFit/>
          </a:bodyPr>
          <a:lstStyle/>
          <a:p>
            <a:pPr algn="ctr"/>
            <a:r>
              <a:rPr lang="en-US" altLang="zh-CN" sz="4800" dirty="0"/>
              <a:t>Internet service</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AE40EA-FE9F-4799-8FA7-96F3921219B1}"/>
              </a:ext>
            </a:extLst>
          </p:cNvPr>
          <p:cNvSpPr>
            <a:spLocks noGrp="1"/>
          </p:cNvSpPr>
          <p:nvPr>
            <p:ph type="title"/>
          </p:nvPr>
        </p:nvSpPr>
        <p:spPr>
          <a:xfrm>
            <a:off x="831850" y="3639145"/>
            <a:ext cx="10515600" cy="923330"/>
          </a:xfrm>
        </p:spPr>
        <p:txBody>
          <a:bodyPr/>
          <a:lstStyle/>
          <a:p>
            <a:r>
              <a:rPr lang="ja-JP" altLang="en-US" dirty="0"/>
              <a:t>マーキング戦略</a:t>
            </a:r>
            <a:endParaRPr lang="zh-CN" altLang="en-US" dirty="0"/>
          </a:p>
        </p:txBody>
      </p:sp>
      <p:sp>
        <p:nvSpPr>
          <p:cNvPr id="5" name="文本占位符 4">
            <a:extLst>
              <a:ext uri="{FF2B5EF4-FFF2-40B4-BE49-F238E27FC236}">
                <a16:creationId xmlns:a16="http://schemas.microsoft.com/office/drawing/2014/main" id="{DE6F6097-3A33-46FA-9CD9-9155119A7C99}"/>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E47159F8-0876-42FB-9CD0-8E496356C01F}"/>
              </a:ext>
            </a:extLst>
          </p:cNvPr>
          <p:cNvSpPr>
            <a:spLocks noGrp="1"/>
          </p:cNvSpPr>
          <p:nvPr>
            <p:ph type="sldNum" sz="quarter" idx="12"/>
          </p:nvPr>
        </p:nvSpPr>
        <p:spPr/>
        <p:txBody>
          <a:bodyPr/>
          <a:lstStyle/>
          <a:p>
            <a:fld id="{F7963180-57F4-4A05-99B2-90D7935AA26D}" type="slidenum">
              <a:rPr kumimoji="1" lang="ja-JP" altLang="en-US" smtClean="0"/>
              <a:t>15</a:t>
            </a:fld>
            <a:endParaRPr kumimoji="1" lang="ja-JP" altLang="en-US"/>
          </a:p>
        </p:txBody>
      </p:sp>
    </p:spTree>
    <p:extLst>
      <p:ext uri="{BB962C8B-B14F-4D97-AF65-F5344CB8AC3E}">
        <p14:creationId xmlns:p14="http://schemas.microsoft.com/office/powerpoint/2010/main" val="19741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7D4C7-3AE1-47D4-84D4-6050C5D45A40}"/>
              </a:ext>
            </a:extLst>
          </p:cNvPr>
          <p:cNvSpPr>
            <a:spLocks noGrp="1"/>
          </p:cNvSpPr>
          <p:nvPr>
            <p:ph type="title"/>
          </p:nvPr>
        </p:nvSpPr>
        <p:spPr>
          <a:xfrm>
            <a:off x="831850" y="3639145"/>
            <a:ext cx="10515600" cy="923330"/>
          </a:xfrm>
        </p:spPr>
        <p:txBody>
          <a:bodyPr/>
          <a:lstStyle/>
          <a:p>
            <a:r>
              <a:rPr lang="ja-JP" altLang="en-US" dirty="0"/>
              <a:t>組織改革</a:t>
            </a:r>
            <a:endParaRPr lang="zh-CN" altLang="en-US" dirty="0"/>
          </a:p>
        </p:txBody>
      </p:sp>
      <p:sp>
        <p:nvSpPr>
          <p:cNvPr id="3" name="文本占位符 2">
            <a:extLst>
              <a:ext uri="{FF2B5EF4-FFF2-40B4-BE49-F238E27FC236}">
                <a16:creationId xmlns:a16="http://schemas.microsoft.com/office/drawing/2014/main" id="{C71F5249-E8B7-4840-A2D7-188B5841846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277F9E8-AFD9-4F6D-86A4-0D9BAD1993EC}"/>
              </a:ext>
            </a:extLst>
          </p:cNvPr>
          <p:cNvSpPr>
            <a:spLocks noGrp="1"/>
          </p:cNvSpPr>
          <p:nvPr>
            <p:ph type="sldNum" sz="quarter" idx="12"/>
          </p:nvPr>
        </p:nvSpPr>
        <p:spPr/>
        <p:txBody>
          <a:bodyPr/>
          <a:lstStyle/>
          <a:p>
            <a:fld id="{F7963180-57F4-4A05-99B2-90D7935AA26D}" type="slidenum">
              <a:rPr kumimoji="1" lang="ja-JP" altLang="en-US" smtClean="0"/>
              <a:t>16</a:t>
            </a:fld>
            <a:endParaRPr kumimoji="1" lang="ja-JP" altLang="en-US"/>
          </a:p>
        </p:txBody>
      </p:sp>
    </p:spTree>
    <p:extLst>
      <p:ext uri="{BB962C8B-B14F-4D97-AF65-F5344CB8AC3E}">
        <p14:creationId xmlns:p14="http://schemas.microsoft.com/office/powerpoint/2010/main" val="81479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314930"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マトリックス組織</a:t>
            </a:r>
            <a:r>
              <a:rPr lang="en-US" altLang="ja-JP" dirty="0"/>
              <a:t>)</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7331378" y="1253719"/>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33947" y="2477793"/>
            <a:ext cx="7972101"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898113" y="125295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144108" y="2542031"/>
            <a:ext cx="461665" cy="3081585"/>
          </a:xfrm>
          <a:prstGeom prst="rect">
            <a:avLst/>
          </a:prstGeom>
          <a:noFill/>
          <a:ln>
            <a:solidFill>
              <a:schemeClr val="tx1"/>
            </a:solidFill>
          </a:ln>
        </p:spPr>
        <p:txBody>
          <a:bodyPr vert="eaVert" wrap="square" rtlCol="0">
            <a:spAutoFit/>
          </a:bodyPr>
          <a:lstStyle/>
          <a:p>
            <a:pPr algn="ctr"/>
            <a:r>
              <a:rPr kumimoji="1" lang="ja-JP" altLang="en-US" dirty="0"/>
              <a:t>人事</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306048" y="2662459"/>
            <a:ext cx="838060" cy="1420365"/>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a:t>PM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288349" y="3764400"/>
            <a:ext cx="855759" cy="318424"/>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8B7904-B3F0-4080-9408-5B698AF1BF48}"/>
              </a:ext>
            </a:extLst>
          </p:cNvPr>
          <p:cNvCxnSpPr>
            <a:stCxn id="12" idx="2"/>
            <a:endCxn id="13" idx="0"/>
          </p:cNvCxnSpPr>
          <p:nvPr/>
        </p:nvCxnSpPr>
        <p:spPr>
          <a:xfrm>
            <a:off x="11374941" y="1622284"/>
            <a:ext cx="0" cy="919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5" idx="3"/>
          </p:cNvCxnSpPr>
          <p:nvPr/>
        </p:nvCxnSpPr>
        <p:spPr>
          <a:xfrm flipH="1">
            <a:off x="9828963" y="1437618"/>
            <a:ext cx="1069150" cy="76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357001"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357000"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32497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7972101"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7056371"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593578" y="2378269"/>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7541503" y="1317919"/>
            <a:ext cx="733537" cy="13438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799266" y="1597364"/>
            <a:ext cx="755218" cy="80659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302863" y="3132886"/>
            <a:ext cx="841245" cy="949938"/>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288349" y="4082824"/>
            <a:ext cx="855759" cy="170947"/>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288349" y="4082824"/>
            <a:ext cx="855759" cy="77519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154226" y="2378269"/>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9281838"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8732549"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8079590" y="1877688"/>
            <a:ext cx="755218" cy="2459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8372839" y="1830383"/>
            <a:ext cx="747042" cy="3323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647483" y="1555738"/>
            <a:ext cx="747042" cy="8816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66904" y="1252656"/>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99" name="直線コネクタ 98">
            <a:extLst>
              <a:ext uri="{FF2B5EF4-FFF2-40B4-BE49-F238E27FC236}">
                <a16:creationId xmlns:a16="http://schemas.microsoft.com/office/drawing/2014/main" id="{CB24F4F6-1702-4CB7-9340-ABC712951C28}"/>
              </a:ext>
            </a:extLst>
          </p:cNvPr>
          <p:cNvCxnSpPr>
            <a:cxnSpLocks/>
            <a:stCxn id="97" idx="3"/>
            <a:endCxn id="5" idx="1"/>
          </p:cNvCxnSpPr>
          <p:nvPr/>
        </p:nvCxnSpPr>
        <p:spPr>
          <a:xfrm>
            <a:off x="6727536" y="1437322"/>
            <a:ext cx="603842" cy="1063"/>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44848" y="1425655"/>
            <a:ext cx="101895" cy="3805954"/>
          </a:xfrm>
          <a:prstGeom prst="bentConnector3">
            <a:avLst>
              <a:gd name="adj1" fmla="val -22434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a:t>PM</a:t>
            </a:r>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8450915" y="112475"/>
            <a:ext cx="2574523" cy="801423"/>
          </a:xfrm>
          <a:prstGeom prst="wedgeRoundRectCallout">
            <a:avLst>
              <a:gd name="adj1" fmla="val -35911"/>
              <a:gd name="adj2" fmla="val 93900"/>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44848" y="1425655"/>
            <a:ext cx="138275" cy="1492092"/>
          </a:xfrm>
          <a:prstGeom prst="bentConnector3">
            <a:avLst>
              <a:gd name="adj1" fmla="val -1653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FA5D62-4620-4A9D-B0FF-34DDDDEDA30C}"/>
              </a:ext>
            </a:extLst>
          </p:cNvPr>
          <p:cNvSpPr txBox="1"/>
          <p:nvPr/>
        </p:nvSpPr>
        <p:spPr>
          <a:xfrm>
            <a:off x="206614" y="6156568"/>
            <a:ext cx="11645154" cy="369332"/>
          </a:xfrm>
          <a:prstGeom prst="rect">
            <a:avLst/>
          </a:prstGeom>
          <a:noFill/>
          <a:ln>
            <a:noFill/>
          </a:ln>
        </p:spPr>
        <p:txBody>
          <a:bodyPr wrap="square">
            <a:spAutoFit/>
          </a:bodyPr>
          <a:lstStyle/>
          <a:p>
            <a:r>
              <a:rPr lang="en-US" altLang="ja-JP" dirty="0" err="1"/>
              <a:t>OS:Out</a:t>
            </a:r>
            <a:r>
              <a:rPr lang="en-US" altLang="ja-JP" dirty="0"/>
              <a:t> Sourcing     </a:t>
            </a:r>
            <a:r>
              <a:rPr lang="en-US" altLang="ja-JP" dirty="0" err="1"/>
              <a:t>SI:</a:t>
            </a:r>
            <a:r>
              <a:rPr lang="en-US" altLang="ja-JP" dirty="0" err="1">
                <a:solidFill>
                  <a:srgbClr val="000000"/>
                </a:solidFill>
                <a:latin typeface="Roboto" panose="02000000000000000000" pitchFamily="2" charset="0"/>
              </a:rPr>
              <a:t>S</a:t>
            </a:r>
            <a:r>
              <a:rPr lang="en-US" altLang="ja-JP" b="0" i="0" dirty="0" err="1">
                <a:solidFill>
                  <a:srgbClr val="000000"/>
                </a:solidFill>
                <a:effectLst/>
                <a:latin typeface="Roboto" panose="02000000000000000000" pitchFamily="2" charset="0"/>
              </a:rPr>
              <a:t>ystem</a:t>
            </a:r>
            <a:r>
              <a:rPr lang="en-US" altLang="ja-JP" b="0" i="0" dirty="0">
                <a:solidFill>
                  <a:srgbClr val="000000"/>
                </a:solidFill>
                <a:effectLst/>
                <a:latin typeface="Roboto" panose="02000000000000000000" pitchFamily="2" charset="0"/>
              </a:rPr>
              <a:t> Integration</a:t>
            </a:r>
            <a:r>
              <a:rPr lang="ja-JP" altLang="en-US" b="0" i="0" dirty="0">
                <a:solidFill>
                  <a:srgbClr val="000000"/>
                </a:solidFill>
                <a:effectLst/>
                <a:latin typeface="Roboto" panose="02000000000000000000" pitchFamily="2" charset="0"/>
              </a:rPr>
              <a:t>　</a:t>
            </a:r>
            <a:r>
              <a:rPr lang="en-US" altLang="ja-JP" b="0" i="0" dirty="0" err="1">
                <a:solidFill>
                  <a:srgbClr val="000000"/>
                </a:solidFill>
                <a:effectLst/>
                <a:latin typeface="Roboto" panose="02000000000000000000" pitchFamily="2" charset="0"/>
              </a:rPr>
              <a:t>PdM</a:t>
            </a:r>
            <a:r>
              <a:rPr lang="ja-JP" altLang="en-US" b="0" i="0" dirty="0">
                <a:solidFill>
                  <a:srgbClr val="000000"/>
                </a:solidFill>
                <a:effectLst/>
                <a:latin typeface="Roboto" panose="02000000000000000000" pitchFamily="2" charset="0"/>
              </a:rPr>
              <a:t>：</a:t>
            </a:r>
            <a:r>
              <a:rPr lang="en-US" altLang="zh-CN" sz="1800" dirty="0">
                <a:effectLst/>
                <a:latin typeface="Tahoma" panose="020B0604030504040204" pitchFamily="34" charset="0"/>
              </a:rPr>
              <a:t>product manager</a:t>
            </a:r>
            <a:endParaRPr lang="ja-JP" altLang="en-US" dirty="0"/>
          </a:p>
        </p:txBody>
      </p: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288349" y="4082824"/>
            <a:ext cx="855759" cy="14473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920071" y="2405611"/>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565834" y="1853373"/>
            <a:ext cx="783623" cy="32085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44849" y="1196589"/>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8504" y="1425655"/>
            <a:ext cx="3468400" cy="11667"/>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00408"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44849" y="1425654"/>
            <a:ext cx="93756" cy="2641865"/>
          </a:xfrm>
          <a:prstGeom prst="bentConnector3">
            <a:avLst>
              <a:gd name="adj1" fmla="val -24382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79651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911770" y="1291452"/>
            <a:ext cx="733151" cy="13963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8892509"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10840069" y="712769"/>
            <a:ext cx="1185580"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258307" y="1879001"/>
            <a:ext cx="795927" cy="2819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801314"/>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システムアーキテクチャ、分散処理</a:t>
            </a:r>
            <a:endParaRPr lang="en-US" altLang="ja-JP" dirty="0"/>
          </a:p>
          <a:p>
            <a:pPr marL="800100" lvl="1" indent="-342900">
              <a:buFont typeface="Wingdings" panose="05000000000000000000" pitchFamily="2" charset="2"/>
              <a:buChar char="p"/>
            </a:pPr>
            <a:r>
              <a:rPr lang="ja-JP" altLang="en-US" dirty="0"/>
              <a:t>ビッグデータプラットフォーム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意思決定支援システム</a:t>
            </a:r>
            <a:endParaRPr lang="en-US" altLang="ja-JP" dirty="0"/>
          </a:p>
          <a:p>
            <a:pPr marL="800100" lvl="1" indent="-342900">
              <a:buFont typeface="Wingdings" panose="05000000000000000000" pitchFamily="2" charset="2"/>
              <a:buChar char="p"/>
            </a:pP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インターンシップを連携して　人材を育成する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80193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70693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16983" y="702875"/>
            <a:ext cx="11540249" cy="1477328"/>
          </a:xfrm>
        </p:spPr>
        <p:txBody>
          <a:bodyPr/>
          <a:lstStyle/>
          <a:p>
            <a:r>
              <a:rPr lang="ja-JP" altLang="en-US" dirty="0"/>
              <a:t>この文書は　会社ビジネス経営の提案文書ではない、経営意思決定の練習文書です。</a:t>
            </a:r>
            <a:endParaRPr lang="en-US" altLang="ja-JP" dirty="0"/>
          </a:p>
          <a:p>
            <a:r>
              <a:rPr lang="ja-JP" altLang="en-US" dirty="0"/>
              <a:t>本資料を用いた運用は必ず自身の責任と判断によって行ってください。これらの情報の運用の結果について 著者はいかなる責任も負けいません。</a:t>
            </a:r>
            <a:endParaRPr lang="en-US" altLang="ja-JP" dirty="0"/>
          </a:p>
          <a:p>
            <a:endParaRPr lang="en-US" altLang="zh-CN" dirty="0"/>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1579576270"/>
              </p:ext>
            </p:extLst>
          </p:nvPr>
        </p:nvGraphicFramePr>
        <p:xfrm>
          <a:off x="398581" y="2180203"/>
          <a:ext cx="11394837" cy="1854200"/>
        </p:xfrm>
        <a:graphic>
          <a:graphicData uri="http://schemas.openxmlformats.org/drawingml/2006/table">
            <a:tbl>
              <a:tblPr firstRow="1" bandRow="1">
                <a:tableStyleId>{5C22544A-7EE6-4342-B048-85BDC9FD1C3A}</a:tableStyleId>
              </a:tblPr>
              <a:tblGrid>
                <a:gridCol w="1686251">
                  <a:extLst>
                    <a:ext uri="{9D8B030D-6E8A-4147-A177-3AD203B41FA5}">
                      <a16:colId xmlns:a16="http://schemas.microsoft.com/office/drawing/2014/main" val="3370354385"/>
                    </a:ext>
                  </a:extLst>
                </a:gridCol>
                <a:gridCol w="7918704">
                  <a:extLst>
                    <a:ext uri="{9D8B030D-6E8A-4147-A177-3AD203B41FA5}">
                      <a16:colId xmlns:a16="http://schemas.microsoft.com/office/drawing/2014/main" val="3006470623"/>
                    </a:ext>
                  </a:extLst>
                </a:gridCol>
                <a:gridCol w="1789882">
                  <a:extLst>
                    <a:ext uri="{9D8B030D-6E8A-4147-A177-3AD203B41FA5}">
                      <a16:colId xmlns:a16="http://schemas.microsoft.com/office/drawing/2014/main" val="472525779"/>
                    </a:ext>
                  </a:extLst>
                </a:gridCol>
              </a:tblGrid>
              <a:tr h="370840">
                <a:tc>
                  <a:txBody>
                    <a:bodyPr/>
                    <a:lstStyle/>
                    <a:p>
                      <a:r>
                        <a:rPr lang="ja-JP" altLang="en-US" dirty="0"/>
                        <a:t>バージョン</a:t>
                      </a:r>
                      <a:endParaRPr lang="zh-CN" altLang="en-US" dirty="0"/>
                    </a:p>
                  </a:txBody>
                  <a:tcPr/>
                </a:tc>
                <a:tc>
                  <a:txBody>
                    <a:bodyPr/>
                    <a:lstStyle/>
                    <a:p>
                      <a:r>
                        <a:rPr lang="ja-JP" altLang="en-US" dirty="0"/>
                        <a:t>更新要件</a:t>
                      </a:r>
                      <a:endParaRPr lang="zh-CN" altLang="en-US" dirty="0"/>
                    </a:p>
                  </a:txBody>
                  <a:tcPr/>
                </a:tc>
                <a:tc>
                  <a:txBody>
                    <a:bodyPr/>
                    <a:lstStyle/>
                    <a:p>
                      <a:r>
                        <a:rPr lang="ja-JP" altLang="en-US" dirty="0"/>
                        <a:t>日付</a:t>
                      </a:r>
                      <a:endParaRPr lang="zh-CN" altLang="en-US" dirty="0"/>
                    </a:p>
                  </a:txBody>
                  <a:tcPr/>
                </a:tc>
                <a:extLst>
                  <a:ext uri="{0D108BD9-81ED-4DB2-BD59-A6C34878D82A}">
                    <a16:rowId xmlns:a16="http://schemas.microsoft.com/office/drawing/2014/main" val="125863718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229519703"/>
                  </a:ext>
                </a:extLst>
              </a:tr>
              <a:tr h="370840">
                <a:tc>
                  <a:txBody>
                    <a:bodyPr/>
                    <a:lstStyle/>
                    <a:p>
                      <a:r>
                        <a:rPr lang="ja-JP" altLang="en-US" dirty="0"/>
                        <a:t>０．５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組織体制、人事</a:t>
                      </a:r>
                      <a:r>
                        <a:rPr lang="ja-JP" altLang="en-US"/>
                        <a:t>管理、社内副職、ビジネスマナー、セキュリティ</a:t>
                      </a:r>
                      <a:r>
                        <a:rPr lang="ja-JP" altLang="en-US" dirty="0"/>
                        <a:t>対策</a:t>
                      </a:r>
                      <a:endParaRPr lang="zh-CN" altLang="en-US" dirty="0"/>
                    </a:p>
                  </a:txBody>
                  <a:tcPr/>
                </a:tc>
                <a:tc>
                  <a:txBody>
                    <a:bodyPr/>
                    <a:lstStyle/>
                    <a:p>
                      <a:r>
                        <a:rPr lang="en-US" altLang="ja-JP" dirty="0"/>
                        <a:t>2021/11/18</a:t>
                      </a:r>
                      <a:endParaRPr lang="zh-CN" altLang="en-US" dirty="0"/>
                    </a:p>
                  </a:txBody>
                  <a:tcPr/>
                </a:tc>
                <a:extLst>
                  <a:ext uri="{0D108BD9-81ED-4DB2-BD59-A6C34878D82A}">
                    <a16:rowId xmlns:a16="http://schemas.microsoft.com/office/drawing/2014/main" val="1126706897"/>
                  </a:ext>
                </a:extLst>
              </a:tr>
              <a:tr h="370840">
                <a:tc>
                  <a:txBody>
                    <a:bodyPr/>
                    <a:lstStyle/>
                    <a:p>
                      <a:r>
                        <a:rPr lang="ja-JP" altLang="en-US" dirty="0"/>
                        <a:t>０．４</a:t>
                      </a:r>
                      <a:endParaRPr lang="zh-CN" altLang="en-US" dirty="0"/>
                    </a:p>
                  </a:txBody>
                  <a:tcPr/>
                </a:tc>
                <a:tc>
                  <a:txBody>
                    <a:bodyPr/>
                    <a:lstStyle/>
                    <a:p>
                      <a:r>
                        <a:rPr lang="ja-JP" altLang="en-US" dirty="0"/>
                        <a:t>親会社業務連携の業務改善反省</a:t>
                      </a:r>
                      <a:endParaRPr lang="zh-CN" altLang="en-US" dirty="0"/>
                    </a:p>
                  </a:txBody>
                  <a:tcPr/>
                </a:tc>
                <a:tc>
                  <a:txBody>
                    <a:bodyPr/>
                    <a:lstStyle/>
                    <a:p>
                      <a:r>
                        <a:rPr lang="en-US" altLang="ja-JP" dirty="0"/>
                        <a:t>2021/11/2</a:t>
                      </a:r>
                      <a:endParaRPr lang="zh-CN" altLang="en-US" dirty="0"/>
                    </a:p>
                  </a:txBody>
                  <a:tcPr/>
                </a:tc>
                <a:extLst>
                  <a:ext uri="{0D108BD9-81ED-4DB2-BD59-A6C34878D82A}">
                    <a16:rowId xmlns:a16="http://schemas.microsoft.com/office/drawing/2014/main" val="3222459763"/>
                  </a:ext>
                </a:extLst>
              </a:tr>
              <a:tr h="370840">
                <a:tc>
                  <a:txBody>
                    <a:bodyPr/>
                    <a:lstStyle/>
                    <a:p>
                      <a:r>
                        <a:rPr lang="ja-JP" altLang="en-US" dirty="0"/>
                        <a:t>０．３</a:t>
                      </a:r>
                      <a:endParaRPr lang="zh-CN" altLang="en-US" dirty="0"/>
                    </a:p>
                  </a:txBody>
                  <a:tcPr/>
                </a:tc>
                <a:tc>
                  <a:txBody>
                    <a:bodyPr/>
                    <a:lstStyle/>
                    <a:p>
                      <a:r>
                        <a:rPr lang="ja-JP" altLang="en-US" dirty="0"/>
                        <a:t>大宇宙ジャパン業務改善</a:t>
                      </a:r>
                      <a:endParaRPr lang="zh-CN" altLang="en-US" dirty="0"/>
                    </a:p>
                  </a:txBody>
                  <a:tcPr/>
                </a:tc>
                <a:tc>
                  <a:txBody>
                    <a:bodyPr/>
                    <a:lstStyle/>
                    <a:p>
                      <a:r>
                        <a:rPr lang="en-US" altLang="ja-JP" dirty="0"/>
                        <a:t>2021/10/28</a:t>
                      </a:r>
                      <a:endParaRPr lang="zh-CN" altLang="en-US" dirty="0"/>
                    </a:p>
                  </a:txBody>
                  <a:tcPr/>
                </a:tc>
                <a:extLst>
                  <a:ext uri="{0D108BD9-81ED-4DB2-BD59-A6C34878D82A}">
                    <a16:rowId xmlns:a16="http://schemas.microsoft.com/office/drawing/2014/main" val="3454455807"/>
                  </a:ext>
                </a:extLst>
              </a:tr>
            </a:tbl>
          </a:graphicData>
        </a:graphic>
      </p:graphicFrame>
      <p:sp>
        <p:nvSpPr>
          <p:cNvPr id="2" name="灯片编号占位符 1">
            <a:extLst>
              <a:ext uri="{FF2B5EF4-FFF2-40B4-BE49-F238E27FC236}">
                <a16:creationId xmlns:a16="http://schemas.microsoft.com/office/drawing/2014/main" id="{1831C2DB-6B6F-4158-8BF4-420C9ADF602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a:t>
            </a:fld>
            <a:r>
              <a:rPr spc="-45"/>
              <a:t> </a:t>
            </a:r>
            <a:r>
              <a:rPr spc="-5"/>
              <a:t>-</a:t>
            </a:r>
            <a:endParaRPr spc="-5" dirty="0"/>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862322"/>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144426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693319"/>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26026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031325"/>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159410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646331"/>
          </a:xfrm>
        </p:spPr>
        <p:txBody>
          <a:bodyPr/>
          <a:lstStyle/>
          <a:p>
            <a:r>
              <a:rPr lang="ja-JP" altLang="en-US" dirty="0"/>
              <a:t>サービス</a:t>
            </a:r>
          </a:p>
          <a:p>
            <a:pPr marL="800100" lvl="1" indent="-342900">
              <a:buFont typeface="Wingdings" panose="05000000000000000000" pitchFamily="2" charset="2"/>
              <a:buChar char="ü"/>
            </a:pPr>
            <a:r>
              <a:rPr lang="ja-JP" altLang="en-US" dirty="0"/>
              <a:t>トランス・コスモス</a:t>
            </a:r>
            <a:r>
              <a:rPr lang="en-US" altLang="ja-JP" dirty="0"/>
              <a:t>Pay</a:t>
            </a: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77404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社内副業</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1846659"/>
          </a:xfrm>
        </p:spPr>
        <p:txBody>
          <a:bodyPr/>
          <a:lstStyle/>
          <a:p>
            <a:r>
              <a:rPr lang="ja-JP" altLang="en-US" dirty="0"/>
              <a:t>原則：</a:t>
            </a:r>
            <a:r>
              <a:rPr lang="ja-JP" altLang="en-US"/>
              <a:t>ビジネス秘密を守る</a:t>
            </a:r>
            <a:r>
              <a:rPr lang="ja-JP" altLang="en-US" dirty="0"/>
              <a:t>ために　社外副業は　一切禁止になります。</a:t>
            </a:r>
            <a:endParaRPr lang="en-US" altLang="ja-JP" dirty="0"/>
          </a:p>
          <a:p>
            <a:endParaRPr lang="en-US" altLang="zh-CN" dirty="0"/>
          </a:p>
          <a:p>
            <a:r>
              <a:rPr lang="ja-JP" altLang="en-US" sz="1800" dirty="0"/>
              <a:t>社内に幅広い業務の副業チャンスを提供しています。</a:t>
            </a:r>
            <a:endParaRPr lang="en-US" altLang="ja-JP" sz="1800" dirty="0"/>
          </a:p>
          <a:p>
            <a:r>
              <a:rPr lang="ja-JP" altLang="en-US" sz="1800" dirty="0"/>
              <a:t>人事部から　定期な情報を公開します。</a:t>
            </a:r>
            <a:endParaRPr lang="en-US" altLang="ja-JP" sz="1800" dirty="0"/>
          </a:p>
          <a:p>
            <a:r>
              <a:rPr lang="ja-JP" altLang="en-US" sz="1800" dirty="0"/>
              <a:t>まだ　社内イベント「テックショー」に　求人部署、</a:t>
            </a:r>
            <a:r>
              <a:rPr lang="en-US" altLang="ja-JP" sz="1800" dirty="0"/>
              <a:t>PM</a:t>
            </a:r>
            <a:r>
              <a:rPr lang="ja-JP" altLang="en-US" sz="1800" dirty="0"/>
              <a:t>は　副業ニーズを発表します。</a:t>
            </a:r>
            <a:endParaRPr lang="en-US" altLang="ja-JP" sz="1800" dirty="0"/>
          </a:p>
          <a:p>
            <a:r>
              <a:rPr lang="ja-JP" altLang="en-US" sz="1800" dirty="0"/>
              <a:t>情報を確認したら　人事担当者へ連絡してください。</a:t>
            </a:r>
            <a:endParaRPr lang="zh-CN" altLang="en-US" sz="1800" dirty="0"/>
          </a:p>
        </p:txBody>
      </p:sp>
    </p:spTree>
    <p:extLst>
      <p:ext uri="{BB962C8B-B14F-4D97-AF65-F5344CB8AC3E}">
        <p14:creationId xmlns:p14="http://schemas.microsoft.com/office/powerpoint/2010/main" val="2574723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C4CC55-80BA-4297-858B-23F7D6CE463A}"/>
              </a:ext>
            </a:extLst>
          </p:cNvPr>
          <p:cNvSpPr>
            <a:spLocks noGrp="1"/>
          </p:cNvSpPr>
          <p:nvPr>
            <p:ph type="title"/>
          </p:nvPr>
        </p:nvSpPr>
        <p:spPr>
          <a:xfrm>
            <a:off x="831850" y="3639145"/>
            <a:ext cx="10515600" cy="923330"/>
          </a:xfrm>
        </p:spPr>
        <p:txBody>
          <a:bodyPr/>
          <a:lstStyle/>
          <a:p>
            <a:r>
              <a:rPr lang="ja-JP" altLang="en-US" dirty="0"/>
              <a:t>人事管理</a:t>
            </a:r>
            <a:endParaRPr lang="zh-CN" altLang="en-US" dirty="0"/>
          </a:p>
        </p:txBody>
      </p:sp>
      <p:sp>
        <p:nvSpPr>
          <p:cNvPr id="5" name="文本占位符 4">
            <a:extLst>
              <a:ext uri="{FF2B5EF4-FFF2-40B4-BE49-F238E27FC236}">
                <a16:creationId xmlns:a16="http://schemas.microsoft.com/office/drawing/2014/main" id="{43CF29D9-C8D0-461B-8D1B-10D7AC52F90A}"/>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DF4AA17A-B8F9-4682-A3F2-3B88A58E327F}"/>
              </a:ext>
            </a:extLst>
          </p:cNvPr>
          <p:cNvSpPr>
            <a:spLocks noGrp="1"/>
          </p:cNvSpPr>
          <p:nvPr>
            <p:ph type="sldNum" sz="quarter" idx="12"/>
          </p:nvPr>
        </p:nvSpPr>
        <p:spPr/>
        <p:txBody>
          <a:bodyPr/>
          <a:lstStyle/>
          <a:p>
            <a:fld id="{F7963180-57F4-4A05-99B2-90D7935AA26D}" type="slidenum">
              <a:rPr kumimoji="1" lang="ja-JP" altLang="en-US" smtClean="0"/>
              <a:t>25</a:t>
            </a:fld>
            <a:endParaRPr kumimoji="1" lang="ja-JP" altLang="en-US"/>
          </a:p>
        </p:txBody>
      </p:sp>
    </p:spTree>
    <p:extLst>
      <p:ext uri="{BB962C8B-B14F-4D97-AF65-F5344CB8AC3E}">
        <p14:creationId xmlns:p14="http://schemas.microsoft.com/office/powerpoint/2010/main" val="2578802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1850721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597019468"/>
              </p:ext>
            </p:extLst>
          </p:nvPr>
        </p:nvGraphicFramePr>
        <p:xfrm>
          <a:off x="316982" y="2528403"/>
          <a:ext cx="11540250" cy="286512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811130592"/>
                    </a:ext>
                  </a:extLst>
                </a:gridCol>
                <a:gridCol w="1448203">
                  <a:extLst>
                    <a:ext uri="{9D8B030D-6E8A-4147-A177-3AD203B41FA5}">
                      <a16:colId xmlns:a16="http://schemas.microsoft.com/office/drawing/2014/main" val="2371349134"/>
                    </a:ext>
                  </a:extLst>
                </a:gridCol>
                <a:gridCol w="2479964">
                  <a:extLst>
                    <a:ext uri="{9D8B030D-6E8A-4147-A177-3AD203B41FA5}">
                      <a16:colId xmlns:a16="http://schemas.microsoft.com/office/drawing/2014/main" val="501036718"/>
                    </a:ext>
                  </a:extLst>
                </a:gridCol>
                <a:gridCol w="2410691">
                  <a:extLst>
                    <a:ext uri="{9D8B030D-6E8A-4147-A177-3AD203B41FA5}">
                      <a16:colId xmlns:a16="http://schemas.microsoft.com/office/drawing/2014/main" val="3279362958"/>
                    </a:ext>
                  </a:extLst>
                </a:gridCol>
                <a:gridCol w="2893342">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割合</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370840">
                <a:tc>
                  <a:txBody>
                    <a:bodyPr/>
                    <a:lstStyle/>
                    <a:p>
                      <a:r>
                        <a:rPr lang="en-US" altLang="ja-JP" dirty="0"/>
                        <a:t>OKR</a:t>
                      </a:r>
                      <a:r>
                        <a:rPr lang="ja-JP" altLang="en-US" dirty="0"/>
                        <a:t>得点≦３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～５％</a:t>
                      </a:r>
                      <a:endParaRPr lang="zh-CN" altLang="en-US" dirty="0"/>
                    </a:p>
                  </a:txBody>
                  <a:tcPr/>
                </a:tc>
                <a:tc>
                  <a:txBody>
                    <a:bodyPr/>
                    <a:lstStyle/>
                    <a:p>
                      <a:r>
                        <a:rPr lang="ja-JP" altLang="en-US" dirty="0"/>
                        <a:t>職級ダウン</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半年試用期間になり</a:t>
                      </a:r>
                      <a:endParaRPr lang="en-US" altLang="ja-JP" dirty="0"/>
                    </a:p>
                    <a:p>
                      <a:r>
                        <a:rPr lang="ja-JP" altLang="en-US" dirty="0"/>
                        <a:t>次回５点不満、退職</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en-US" altLang="ja-JP" dirty="0"/>
                        <a:t>15%</a:t>
                      </a:r>
                      <a:endParaRPr lang="zh-CN" altLang="en-US" dirty="0"/>
                    </a:p>
                  </a:txBody>
                  <a:tcPr/>
                </a:tc>
                <a:tc>
                  <a:txBody>
                    <a:bodyPr/>
                    <a:lstStyle/>
                    <a:p>
                      <a:r>
                        <a:rPr lang="ja-JP" altLang="en-US" dirty="0"/>
                        <a:t>職級不変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自己改善</a:t>
                      </a:r>
                      <a:endParaRPr lang="zh-CN" altLang="en-US"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得点≦７</a:t>
                      </a:r>
                      <a:endParaRPr lang="zh-CN" altLang="en-US" dirty="0"/>
                    </a:p>
                  </a:txBody>
                  <a:tcPr/>
                </a:tc>
                <a:tc>
                  <a:txBody>
                    <a:bodyPr/>
                    <a:lstStyle/>
                    <a:p>
                      <a:r>
                        <a:rPr lang="en-US" altLang="ja-JP" dirty="0"/>
                        <a:t>60%</a:t>
                      </a:r>
                      <a:endParaRPr lang="zh-CN" altLang="en-US" dirty="0"/>
                    </a:p>
                  </a:txBody>
                  <a:tcPr/>
                </a:tc>
                <a:tc>
                  <a:txBody>
                    <a:bodyPr/>
                    <a:lstStyle/>
                    <a:p>
                      <a:r>
                        <a:rPr lang="ja-JP" altLang="en-US" dirty="0"/>
                        <a:t>職級不変</a:t>
                      </a:r>
                      <a:endParaRPr lang="zh-CN" altLang="en-US" dirty="0"/>
                    </a:p>
                  </a:txBody>
                  <a:tcPr/>
                </a:tc>
                <a:tc>
                  <a:txBody>
                    <a:bodyPr/>
                    <a:lstStyle/>
                    <a:p>
                      <a:r>
                        <a:rPr lang="ja-JP" altLang="en-US" dirty="0"/>
                        <a:t>０．５か月～</a:t>
                      </a:r>
                      <a:r>
                        <a:rPr lang="en-US" altLang="ja-JP" dirty="0"/>
                        <a:t>1</a:t>
                      </a:r>
                      <a:r>
                        <a:rPr lang="ja-JP" altLang="en-US" dirty="0"/>
                        <a:t>ヶ月</a:t>
                      </a:r>
                      <a:endParaRPr lang="zh-CN" altLang="en-US" dirty="0"/>
                    </a:p>
                  </a:txBody>
                  <a:tcPr/>
                </a:tc>
                <a:tc>
                  <a:txBody>
                    <a:bodyPr/>
                    <a:lstStyle/>
                    <a:p>
                      <a:r>
                        <a:rPr lang="ja-JP" altLang="en-US" dirty="0"/>
                        <a:t>普通の業績貢献</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得点≦９</a:t>
                      </a:r>
                      <a:endParaRPr lang="zh-CN" altLang="en-US" dirty="0"/>
                    </a:p>
                  </a:txBody>
                  <a:tcPr/>
                </a:tc>
                <a:tc>
                  <a:txBody>
                    <a:bodyPr/>
                    <a:lstStyle/>
                    <a:p>
                      <a:r>
                        <a:rPr lang="en-US" altLang="ja-JP" dirty="0"/>
                        <a:t>10%</a:t>
                      </a:r>
                      <a:r>
                        <a:rPr lang="ja-JP" altLang="en-US" dirty="0"/>
                        <a:t>～</a:t>
                      </a:r>
                      <a:r>
                        <a:rPr lang="en-US" altLang="ja-JP" dirty="0"/>
                        <a:t>15%</a:t>
                      </a:r>
                      <a:endParaRPr lang="zh-CN" altLang="en-US" dirty="0"/>
                    </a:p>
                  </a:txBody>
                  <a:tcPr/>
                </a:tc>
                <a:tc>
                  <a:txBody>
                    <a:bodyPr/>
                    <a:lstStyle/>
                    <a:p>
                      <a:r>
                        <a:rPr lang="ja-JP" altLang="en-US" dirty="0"/>
                        <a:t>職級アップ可能</a:t>
                      </a:r>
                      <a:endParaRPr lang="zh-CN" altLang="en-US" dirty="0"/>
                    </a:p>
                  </a:txBody>
                  <a:tcPr/>
                </a:tc>
                <a:tc>
                  <a:txBody>
                    <a:bodyPr/>
                    <a:lstStyle/>
                    <a:p>
                      <a:r>
                        <a:rPr lang="en-US" altLang="ja-JP" dirty="0"/>
                        <a:t>1</a:t>
                      </a:r>
                      <a:r>
                        <a:rPr lang="ja-JP" altLang="en-US" dirty="0"/>
                        <a:t>ヶ月～</a:t>
                      </a:r>
                      <a:r>
                        <a:rPr lang="en-US" altLang="ja-JP" dirty="0"/>
                        <a:t>1.</a:t>
                      </a:r>
                      <a:r>
                        <a:rPr lang="ja-JP" altLang="en-US" dirty="0"/>
                        <a:t>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５％～</a:t>
                      </a:r>
                      <a:r>
                        <a:rPr lang="en-US" altLang="ja-JP" dirty="0"/>
                        <a:t>10%</a:t>
                      </a:r>
                      <a:endParaRPr lang="zh-CN" altLang="en-US" dirty="0"/>
                    </a:p>
                  </a:txBody>
                  <a:tcPr/>
                </a:tc>
                <a:tc>
                  <a:txBody>
                    <a:bodyPr/>
                    <a:lstStyle/>
                    <a:p>
                      <a:r>
                        <a:rPr lang="ja-JP" altLang="en-US" dirty="0"/>
                        <a:t>職級アップ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目標達成</a:t>
                      </a:r>
                      <a:endParaRPr lang="zh-CN" altLang="en-US" dirty="0"/>
                    </a:p>
                  </a:txBody>
                  <a:tcPr/>
                </a:tc>
                <a:extLst>
                  <a:ext uri="{0D108BD9-81ED-4DB2-BD59-A6C34878D82A}">
                    <a16:rowId xmlns:a16="http://schemas.microsoft.com/office/drawing/2014/main" val="2848629782"/>
                  </a:ext>
                </a:extLst>
              </a:tr>
              <a:tr h="370840">
                <a:tc gridSpan="4">
                  <a:txBody>
                    <a:bodyPr/>
                    <a:lstStyle/>
                    <a:p>
                      <a:r>
                        <a:rPr lang="ja-JP" altLang="en-US" dirty="0"/>
                        <a:t>＊　</a:t>
                      </a:r>
                      <a:r>
                        <a:rPr lang="en-US" altLang="ja-JP" dirty="0"/>
                        <a:t>OKR</a:t>
                      </a:r>
                      <a:r>
                        <a:rPr lang="ja-JP" altLang="en-US" dirty="0"/>
                        <a:t>得点：満点１０</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214145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1713594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3" y="702875"/>
            <a:ext cx="11540249" cy="2954655"/>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dirty="0"/>
              <a:t>原部署業務の影響は　ない</a:t>
            </a:r>
            <a:endParaRPr lang="en-US" altLang="ja-JP" dirty="0"/>
          </a:p>
          <a:p>
            <a:pPr marL="342900" indent="-342900">
              <a:buFont typeface="Wingdings" panose="05000000000000000000" pitchFamily="2" charset="2"/>
              <a:buChar char="p"/>
            </a:pPr>
            <a:r>
              <a:rPr lang="ja-JP" altLang="en-US" dirty="0"/>
              <a:t>新部署部門長、</a:t>
            </a:r>
            <a:r>
              <a:rPr lang="en-US" altLang="ja-JP" dirty="0"/>
              <a:t>PM</a:t>
            </a:r>
            <a:r>
              <a:rPr lang="ja-JP" altLang="en-US" dirty="0"/>
              <a:t>と社員は合意したら　人事に異動理由・</a:t>
            </a:r>
            <a:r>
              <a:rPr lang="en-US" altLang="ja-JP" dirty="0"/>
              <a:t>OKR</a:t>
            </a:r>
            <a:r>
              <a:rPr lang="ja-JP" altLang="en-US" dirty="0"/>
              <a:t>を提出する</a:t>
            </a:r>
            <a:endParaRPr lang="en-US" altLang="ja-JP" dirty="0"/>
          </a:p>
          <a:p>
            <a:endParaRPr lang="en-US" altLang="zh-CN" dirty="0"/>
          </a:p>
          <a:p>
            <a:r>
              <a:rPr lang="ja-JP" altLang="en-US" dirty="0"/>
              <a:t>新メンバー、新職位を探す方法：</a:t>
            </a:r>
            <a:endParaRPr lang="en-US" altLang="ja-JP" dirty="0"/>
          </a:p>
          <a:p>
            <a:pPr marL="342900" indent="-342900">
              <a:buFont typeface="Wingdings" panose="05000000000000000000" pitchFamily="2" charset="2"/>
              <a:buChar char="ü"/>
            </a:pPr>
            <a:r>
              <a:rPr lang="ja-JP" altLang="en-US" dirty="0"/>
              <a:t>人事に情報を提出する、人事から　公開する</a:t>
            </a:r>
            <a:endParaRPr lang="en-US" altLang="ja-JP" dirty="0"/>
          </a:p>
          <a:p>
            <a:pPr marL="342900" indent="-342900">
              <a:buFont typeface="Wingdings" panose="05000000000000000000" pitchFamily="2" charset="2"/>
              <a:buChar char="ü"/>
            </a:pPr>
            <a:r>
              <a:rPr lang="ja-JP" altLang="en-US" dirty="0"/>
              <a:t>テックショーで情報をアピールする</a:t>
            </a:r>
            <a:endParaRPr lang="en-US" altLang="zh-CN" dirty="0"/>
          </a:p>
          <a:p>
            <a:endParaRPr lang="zh-CN" altLang="en-US" dirty="0"/>
          </a:p>
        </p:txBody>
      </p:sp>
    </p:spTree>
    <p:extLst>
      <p:ext uri="{BB962C8B-B14F-4D97-AF65-F5344CB8AC3E}">
        <p14:creationId xmlns:p14="http://schemas.microsoft.com/office/powerpoint/2010/main" val="225649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2585323"/>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大宇宙ジャパン会社目標</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976548237"/>
              </p:ext>
            </p:extLst>
          </p:nvPr>
        </p:nvGraphicFramePr>
        <p:xfrm>
          <a:off x="315152" y="661670"/>
          <a:ext cx="11394837" cy="342392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2527151786"/>
                    </a:ext>
                  </a:extLst>
                </a:gridCol>
                <a:gridCol w="3798279">
                  <a:extLst>
                    <a:ext uri="{9D8B030D-6E8A-4147-A177-3AD203B41FA5}">
                      <a16:colId xmlns:a16="http://schemas.microsoft.com/office/drawing/2014/main" val="1063093766"/>
                    </a:ext>
                  </a:extLst>
                </a:gridCol>
                <a:gridCol w="3798279">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dirty="0"/>
                        <a:t>英語</a:t>
                      </a:r>
                      <a:endParaRPr lang="zh-CN" altLang="en-US"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dirty="0"/>
                        <a:t>英語</a:t>
                      </a:r>
                      <a:endParaRPr lang="zh-CN" altLang="en-US"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787263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3434572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人材採用プラン（新卒）</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274847" y="5598725"/>
            <a:ext cx="11540249" cy="738664"/>
          </a:xfrm>
        </p:spPr>
        <p:txBody>
          <a:bodyPr/>
          <a:lstStyle/>
          <a:p>
            <a:r>
              <a:rPr lang="en-US" altLang="ja-JP" dirty="0"/>
              <a:t>R</a:t>
            </a:r>
            <a:r>
              <a:rPr lang="ja-JP" altLang="en-US" dirty="0"/>
              <a:t>＆</a:t>
            </a:r>
            <a:r>
              <a:rPr lang="en-US" altLang="ja-JP" dirty="0"/>
              <a:t>D</a:t>
            </a:r>
            <a:r>
              <a:rPr lang="ja-JP" altLang="en-US" dirty="0"/>
              <a:t>：研究＆開発関連の職位</a:t>
            </a:r>
            <a:endParaRPr lang="en-US" altLang="ja-JP" dirty="0"/>
          </a:p>
          <a:p>
            <a:r>
              <a:rPr lang="en-US" altLang="ja-JP" dirty="0" err="1"/>
              <a:t>PdM</a:t>
            </a:r>
            <a:r>
              <a:rPr lang="ja-JP" altLang="en-US" dirty="0"/>
              <a:t>：プロダクトマネージャー、所属：マーキング＆営業部署</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471018034"/>
              </p:ext>
            </p:extLst>
          </p:nvPr>
        </p:nvGraphicFramePr>
        <p:xfrm>
          <a:off x="376901" y="534618"/>
          <a:ext cx="11438195" cy="31343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日本大学</a:t>
                      </a:r>
                      <a:endParaRPr lang="zh-CN" altLang="en-US" dirty="0"/>
                    </a:p>
                  </a:txBody>
                  <a:tcPr/>
                </a:tc>
                <a:tc>
                  <a:txBody>
                    <a:bodyPr/>
                    <a:lstStyle/>
                    <a:p>
                      <a:endParaRPr lang="zh-CN" altLang="en-US" dirty="0"/>
                    </a:p>
                  </a:txBody>
                  <a:tcPr/>
                </a:tc>
                <a:tc>
                  <a:txBody>
                    <a:bodyPr/>
                    <a:lstStyle/>
                    <a:p>
                      <a:r>
                        <a:rPr lang="ja-JP" altLang="en-US" dirty="0"/>
                        <a:t>なし</a:t>
                      </a:r>
                      <a:endParaRPr lang="zh-CN" altLang="en-US" dirty="0"/>
                    </a:p>
                  </a:txBody>
                  <a:tcPr/>
                </a:tc>
                <a:tc>
                  <a:txBody>
                    <a:bodyPr/>
                    <a:lstStyle/>
                    <a:p>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中国大学</a:t>
                      </a:r>
                      <a:endParaRPr lang="zh-CN" altLang="en-US" dirty="0"/>
                    </a:p>
                  </a:txBody>
                  <a:tcPr/>
                </a:tc>
                <a:tc>
                  <a:txBody>
                    <a:bodyPr/>
                    <a:lstStyle/>
                    <a:p>
                      <a:r>
                        <a:rPr lang="ja-JP" altLang="en-US" dirty="0"/>
                        <a:t>中国大学キャンパスのインターンシップ</a:t>
                      </a:r>
                      <a:endParaRPr lang="en-US" altLang="ja-JP" dirty="0"/>
                    </a:p>
                  </a:txBody>
                  <a:tcPr/>
                </a:tc>
                <a:tc>
                  <a:txBody>
                    <a:bodyPr/>
                    <a:lstStyle/>
                    <a:p>
                      <a:r>
                        <a:rPr lang="ja-JP" altLang="en-US" dirty="0"/>
                        <a:t>３０名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2996971" y="4547649"/>
            <a:ext cx="6096000" cy="584775"/>
          </a:xfrm>
          <a:prstGeom prst="rect">
            <a:avLst/>
          </a:prstGeom>
          <a:noFill/>
        </p:spPr>
        <p:txBody>
          <a:bodyPr wrap="square">
            <a:spAutoFit/>
          </a:bodyPr>
          <a:lstStyle/>
          <a:p>
            <a:pPr algn="ctr"/>
            <a:r>
              <a:rPr lang="zh-CN" altLang="en-US" sz="3200" b="1" dirty="0">
                <a:solidFill>
                  <a:srgbClr val="00B050"/>
                </a:solidFill>
              </a:rPr>
              <a:t>不拘一格降人才</a:t>
            </a:r>
          </a:p>
        </p:txBody>
      </p:sp>
    </p:spTree>
    <p:extLst>
      <p:ext uri="{BB962C8B-B14F-4D97-AF65-F5344CB8AC3E}">
        <p14:creationId xmlns:p14="http://schemas.microsoft.com/office/powerpoint/2010/main" val="972395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5903525"/>
            <a:ext cx="11540249" cy="369332"/>
          </a:xfrm>
        </p:spPr>
        <p:txBody>
          <a:bodyPr/>
          <a:lstStyle/>
          <a:p>
            <a:r>
              <a:rPr lang="en-US" altLang="ja-JP" dirty="0"/>
              <a:t>HRD</a:t>
            </a:r>
            <a:r>
              <a:rPr lang="ja-JP" altLang="en-US" dirty="0"/>
              <a:t>：人材開発＆紹介</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2213255"/>
              </p:ext>
            </p:extLst>
          </p:nvPr>
        </p:nvGraphicFramePr>
        <p:xfrm>
          <a:off x="368009" y="585143"/>
          <a:ext cx="11438195" cy="48514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2008442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729981963"/>
              </p:ext>
            </p:extLst>
          </p:nvPr>
        </p:nvGraphicFramePr>
        <p:xfrm>
          <a:off x="351385" y="1705428"/>
          <a:ext cx="11489223" cy="4450080"/>
        </p:xfrm>
        <a:graphic>
          <a:graphicData uri="http://schemas.openxmlformats.org/drawingml/2006/table">
            <a:tbl>
              <a:tblPr firstRow="1" bandRow="1">
                <a:tableStyleId>{5C22544A-7EE6-4342-B048-85BDC9FD1C3A}</a:tableStyleId>
              </a:tblPr>
              <a:tblGrid>
                <a:gridCol w="2749048">
                  <a:extLst>
                    <a:ext uri="{9D8B030D-6E8A-4147-A177-3AD203B41FA5}">
                      <a16:colId xmlns:a16="http://schemas.microsoft.com/office/drawing/2014/main" val="3022389948"/>
                    </a:ext>
                  </a:extLst>
                </a:gridCol>
                <a:gridCol w="1967265">
                  <a:extLst>
                    <a:ext uri="{9D8B030D-6E8A-4147-A177-3AD203B41FA5}">
                      <a16:colId xmlns:a16="http://schemas.microsoft.com/office/drawing/2014/main" val="3806104774"/>
                    </a:ext>
                  </a:extLst>
                </a:gridCol>
                <a:gridCol w="5487885">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334311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87B10-51FF-4E67-BE2E-EBA5E9D492F1}"/>
              </a:ext>
            </a:extLst>
          </p:cNvPr>
          <p:cNvSpPr>
            <a:spLocks noGrp="1"/>
          </p:cNvSpPr>
          <p:nvPr>
            <p:ph type="title"/>
          </p:nvPr>
        </p:nvSpPr>
        <p:spPr>
          <a:xfrm>
            <a:off x="316983" y="-16805"/>
            <a:ext cx="11540249" cy="492443"/>
          </a:xfrm>
        </p:spPr>
        <p:txBody>
          <a:bodyPr/>
          <a:lstStyle/>
          <a:p>
            <a:r>
              <a:rPr lang="ja-JP" altLang="en-US" dirty="0"/>
              <a:t>再採用</a:t>
            </a:r>
            <a:endParaRPr lang="zh-CN" altLang="en-US" dirty="0"/>
          </a:p>
        </p:txBody>
      </p:sp>
      <p:sp>
        <p:nvSpPr>
          <p:cNvPr id="3" name="文本占位符 2">
            <a:extLst>
              <a:ext uri="{FF2B5EF4-FFF2-40B4-BE49-F238E27FC236}">
                <a16:creationId xmlns:a16="http://schemas.microsoft.com/office/drawing/2014/main" id="{B212147D-FBF2-41E5-9881-3382BF508FFF}"/>
              </a:ext>
            </a:extLst>
          </p:cNvPr>
          <p:cNvSpPr>
            <a:spLocks noGrp="1"/>
          </p:cNvSpPr>
          <p:nvPr>
            <p:ph type="body" idx="1"/>
          </p:nvPr>
        </p:nvSpPr>
        <p:spPr>
          <a:xfrm>
            <a:off x="316983" y="702875"/>
            <a:ext cx="11540249" cy="1477328"/>
          </a:xfrm>
        </p:spPr>
        <p:txBody>
          <a:bodyPr/>
          <a:lstStyle/>
          <a:p>
            <a:r>
              <a:rPr lang="ja-JP" altLang="en-US" dirty="0"/>
              <a:t>通常は　退職したら　再採用できない。</a:t>
            </a:r>
            <a:endParaRPr lang="en-US" altLang="ja-JP" dirty="0"/>
          </a:p>
          <a:p>
            <a:endParaRPr lang="en-US" altLang="zh-CN" dirty="0"/>
          </a:p>
          <a:p>
            <a:r>
              <a:rPr lang="ja-JP" altLang="en-US" dirty="0"/>
              <a:t>ただし　合意して　一旦休職することができる、休職期間に　他社の就職は　禁止だ。</a:t>
            </a:r>
            <a:endParaRPr lang="en-US" altLang="ja-JP"/>
          </a:p>
          <a:p>
            <a:r>
              <a:rPr lang="ja-JP" altLang="en-US"/>
              <a:t>復職</a:t>
            </a:r>
            <a:r>
              <a:rPr lang="ja-JP" altLang="en-US" dirty="0"/>
              <a:t>の新職級、職位などは　人事規則によって　実施することになる。</a:t>
            </a:r>
            <a:endParaRPr lang="zh-CN" altLang="en-US" dirty="0"/>
          </a:p>
        </p:txBody>
      </p:sp>
    </p:spTree>
    <p:extLst>
      <p:ext uri="{BB962C8B-B14F-4D97-AF65-F5344CB8AC3E}">
        <p14:creationId xmlns:p14="http://schemas.microsoft.com/office/powerpoint/2010/main" val="3547973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223869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8921795"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5372098"/>
            <a:ext cx="11049000" cy="97666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10385502" y="551241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a:off x="10662405" y="2438547"/>
            <a:ext cx="256497" cy="30738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29005" y="175274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9139286" y="555765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9672686" y="2438547"/>
            <a:ext cx="989719" cy="311910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7906700" y="5554770"/>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8297413" y="3838817"/>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6965145" y="384654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8440100" y="4524617"/>
            <a:ext cx="390713" cy="103015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7498545" y="4532341"/>
            <a:ext cx="941555" cy="10224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7498545" y="2438547"/>
            <a:ext cx="3163860" cy="140799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8830813" y="2438547"/>
            <a:ext cx="1831592" cy="14002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5658588" y="3842594"/>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6191988" y="2438547"/>
            <a:ext cx="4470417" cy="14040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9005094" y="1379752"/>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48103" y="1382621"/>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949186"/>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a:off x="3224484" y="2438547"/>
            <a:ext cx="7437921" cy="8293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43041" y="4007622"/>
            <a:ext cx="3350473" cy="486497"/>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a:endCxn id="75" idx="0"/>
          </p:cNvCxnSpPr>
          <p:nvPr/>
        </p:nvCxnSpPr>
        <p:spPr>
          <a:xfrm flipH="1">
            <a:off x="2518278" y="2438547"/>
            <a:ext cx="8144127" cy="156907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852087" y="5625156"/>
            <a:ext cx="3292765" cy="486497"/>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flipH="1">
            <a:off x="2498470" y="4494119"/>
            <a:ext cx="19808" cy="11310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68542" y="809309"/>
            <a:ext cx="2852811" cy="2226939"/>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06499" y="137975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先進技術研究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226303"/>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722652"/>
            <a:ext cx="1522602" cy="80469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6191988" y="2828393"/>
            <a:ext cx="2056" cy="10142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273913" y="1680797"/>
            <a:ext cx="1632586" cy="22978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83395" y="1680797"/>
            <a:ext cx="1521699" cy="4185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2038945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2006074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DFCA5-31DD-4D91-A0BF-F9199BB74EAE}"/>
              </a:ext>
            </a:extLst>
          </p:cNvPr>
          <p:cNvSpPr>
            <a:spLocks noGrp="1"/>
          </p:cNvSpPr>
          <p:nvPr>
            <p:ph type="title"/>
          </p:nvPr>
        </p:nvSpPr>
        <p:spPr/>
        <p:txBody>
          <a:bodyPr/>
          <a:lstStyle/>
          <a:p>
            <a:r>
              <a:rPr lang="ja-JP" altLang="en-US" dirty="0"/>
              <a:t>セキュリティ対策</a:t>
            </a:r>
            <a:endParaRPr lang="zh-CN" altLang="en-US" dirty="0"/>
          </a:p>
        </p:txBody>
      </p:sp>
      <p:sp>
        <p:nvSpPr>
          <p:cNvPr id="3" name="文本占位符 2">
            <a:extLst>
              <a:ext uri="{FF2B5EF4-FFF2-40B4-BE49-F238E27FC236}">
                <a16:creationId xmlns:a16="http://schemas.microsoft.com/office/drawing/2014/main" id="{CED635D5-DCB7-47E0-B755-F0D0AFF3DB7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28603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dirty="0"/>
              <a:t>更新待ち</a:t>
            </a:r>
            <a:endParaRPr lang="zh-CN" altLang="en-US" dirty="0"/>
          </a:p>
        </p:txBody>
      </p:sp>
    </p:spTree>
    <p:extLst>
      <p:ext uri="{BB962C8B-B14F-4D97-AF65-F5344CB8AC3E}">
        <p14:creationId xmlns:p14="http://schemas.microsoft.com/office/powerpoint/2010/main" val="243154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831850" y="3639145"/>
            <a:ext cx="10515600" cy="923330"/>
          </a:xfrm>
        </p:spPr>
        <p:txBody>
          <a:bodyPr/>
          <a:lstStyle/>
          <a:p>
            <a:r>
              <a:rPr lang="ja-JP" altLang="en-US" dirty="0"/>
              <a:t>経営リスク分析＆対策</a:t>
            </a:r>
            <a:endParaRPr lang="zh-CN" altLang="en-US" dirty="0"/>
          </a:p>
        </p:txBody>
      </p:sp>
      <p:sp>
        <p:nvSpPr>
          <p:cNvPr id="5" name="文本占位符 4">
            <a:extLst>
              <a:ext uri="{FF2B5EF4-FFF2-40B4-BE49-F238E27FC236}">
                <a16:creationId xmlns:a16="http://schemas.microsoft.com/office/drawing/2014/main" id="{CACAB67A-6FC9-49B7-A6E9-AEE2B96F2208}"/>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385E9420-80C0-4282-B76E-5EDD6F29F89F}"/>
              </a:ext>
            </a:extLst>
          </p:cNvPr>
          <p:cNvSpPr>
            <a:spLocks noGrp="1"/>
          </p:cNvSpPr>
          <p:nvPr>
            <p:ph type="sldNum" sz="quarter" idx="12"/>
          </p:nvPr>
        </p:nvSpPr>
        <p:spPr/>
        <p:txBody>
          <a:bodyPr/>
          <a:lstStyle/>
          <a:p>
            <a:fld id="{F7963180-57F4-4A05-99B2-90D7935AA26D}" type="slidenum">
              <a:rPr kumimoji="1" lang="ja-JP" altLang="en-US" smtClean="0"/>
              <a:t>4</a:t>
            </a:fld>
            <a:endParaRPr kumimoji="1" lang="ja-JP" altLang="en-US"/>
          </a:p>
        </p:txBody>
      </p:sp>
    </p:spTree>
    <p:extLst>
      <p:ext uri="{BB962C8B-B14F-4D97-AF65-F5344CB8AC3E}">
        <p14:creationId xmlns:p14="http://schemas.microsoft.com/office/powerpoint/2010/main" val="2037870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34003D-8CAB-4FDE-9965-2FE5E81AA9D5}"/>
              </a:ext>
            </a:extLst>
          </p:cNvPr>
          <p:cNvSpPr>
            <a:spLocks noGrp="1"/>
          </p:cNvSpPr>
          <p:nvPr>
            <p:ph type="title"/>
          </p:nvPr>
        </p:nvSpPr>
        <p:spPr>
          <a:xfrm>
            <a:off x="831850" y="3639145"/>
            <a:ext cx="10515600" cy="923330"/>
          </a:xfrm>
        </p:spPr>
        <p:txBody>
          <a:bodyPr/>
          <a:lstStyle/>
          <a:p>
            <a:r>
              <a:rPr lang="ja-JP" altLang="en-US" dirty="0"/>
              <a:t>社内イベント</a:t>
            </a:r>
          </a:p>
        </p:txBody>
      </p:sp>
      <p:sp>
        <p:nvSpPr>
          <p:cNvPr id="5" name="テキスト プレースホルダー 4">
            <a:extLst>
              <a:ext uri="{FF2B5EF4-FFF2-40B4-BE49-F238E27FC236}">
                <a16:creationId xmlns:a16="http://schemas.microsoft.com/office/drawing/2014/main" id="{8CDEFC3F-B0FA-417B-91A0-B81DD3595098}"/>
              </a:ext>
            </a:extLst>
          </p:cNvPr>
          <p:cNvSpPr>
            <a:spLocks noGrp="1"/>
          </p:cNvSpPr>
          <p:nvPr>
            <p:ph type="body" idx="1"/>
          </p:nvPr>
        </p:nvSpPr>
        <p:spPr/>
        <p:txBody>
          <a:bodyPr/>
          <a:lstStyle/>
          <a:p>
            <a:endParaRPr lang="ja-JP" altLang="en-US"/>
          </a:p>
        </p:txBody>
      </p:sp>
      <p:sp>
        <p:nvSpPr>
          <p:cNvPr id="2" name="灯片编号占位符 1">
            <a:extLst>
              <a:ext uri="{FF2B5EF4-FFF2-40B4-BE49-F238E27FC236}">
                <a16:creationId xmlns:a16="http://schemas.microsoft.com/office/drawing/2014/main" id="{FEDD5E37-441F-4C04-BD4E-EA5CBE04A48C}"/>
              </a:ext>
            </a:extLst>
          </p:cNvPr>
          <p:cNvSpPr>
            <a:spLocks noGrp="1"/>
          </p:cNvSpPr>
          <p:nvPr>
            <p:ph type="sldNum" sz="quarter" idx="12"/>
          </p:nvPr>
        </p:nvSpPr>
        <p:spPr/>
        <p:txBody>
          <a:bodyPr/>
          <a:lstStyle/>
          <a:p>
            <a:fld id="{F7963180-57F4-4A05-99B2-90D7935AA26D}" type="slidenum">
              <a:rPr kumimoji="1" lang="ja-JP" altLang="en-US" smtClean="0"/>
              <a:t>40</a:t>
            </a:fld>
            <a:endParaRPr kumimoji="1" lang="ja-JP" altLang="en-US"/>
          </a:p>
        </p:txBody>
      </p:sp>
    </p:spTree>
    <p:extLst>
      <p:ext uri="{BB962C8B-B14F-4D97-AF65-F5344CB8AC3E}">
        <p14:creationId xmlns:p14="http://schemas.microsoft.com/office/powerpoint/2010/main" val="1222130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4280969915"/>
              </p:ext>
            </p:extLst>
          </p:nvPr>
        </p:nvGraphicFramePr>
        <p:xfrm>
          <a:off x="315152" y="603551"/>
          <a:ext cx="11394839"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3662038">
                  <a:extLst>
                    <a:ext uri="{9D8B030D-6E8A-4147-A177-3AD203B41FA5}">
                      <a16:colId xmlns:a16="http://schemas.microsoft.com/office/drawing/2014/main" val="3931214509"/>
                    </a:ext>
                  </a:extLst>
                </a:gridCol>
                <a:gridCol w="3662038">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テックショー</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zh-CN" altLang="en-US" dirty="0"/>
                        <a:t>社員「吐槽」大会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Tree>
    <p:extLst>
      <p:ext uri="{BB962C8B-B14F-4D97-AF65-F5344CB8AC3E}">
        <p14:creationId xmlns:p14="http://schemas.microsoft.com/office/powerpoint/2010/main" val="2130319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1754326"/>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必ず活用すること</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a:t>
            </a:r>
            <a:endParaRPr lang="en-US" altLang="ja-JP" sz="1800" dirty="0"/>
          </a:p>
          <a:p>
            <a:r>
              <a:rPr lang="ja-JP" altLang="en-US" dirty="0"/>
              <a:t>ルール：</a:t>
            </a:r>
            <a:r>
              <a:rPr lang="ja-JP" altLang="en-US" sz="1800" dirty="0"/>
              <a:t>事前スライドを準備し、イベント担当に資料を提出する。日程表によって　出席する。</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4107724459"/>
              </p:ext>
            </p:extLst>
          </p:nvPr>
        </p:nvGraphicFramePr>
        <p:xfrm>
          <a:off x="316983" y="2872740"/>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社員ミニ講演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Tree>
    <p:extLst>
      <p:ext uri="{BB962C8B-B14F-4D97-AF65-F5344CB8AC3E}">
        <p14:creationId xmlns:p14="http://schemas.microsoft.com/office/powerpoint/2010/main" val="4078975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5430328"/>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半期一回（オンライン可能）</a:t>
            </a:r>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3867185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827015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1164815"/>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1180505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3053518804"/>
              </p:ext>
            </p:extLst>
          </p:nvPr>
        </p:nvGraphicFramePr>
        <p:xfrm>
          <a:off x="315152" y="673946"/>
          <a:ext cx="11526329" cy="4079240"/>
        </p:xfrm>
        <a:graphic>
          <a:graphicData uri="http://schemas.openxmlformats.org/drawingml/2006/table">
            <a:tbl>
              <a:tblPr firstRow="1" bandRow="1">
                <a:tableStyleId>{5C22544A-7EE6-4342-B048-85BDC9FD1C3A}</a:tableStyleId>
              </a:tblPr>
              <a:tblGrid>
                <a:gridCol w="3397866">
                  <a:extLst>
                    <a:ext uri="{9D8B030D-6E8A-4147-A177-3AD203B41FA5}">
                      <a16:colId xmlns:a16="http://schemas.microsoft.com/office/drawing/2014/main" val="3948727593"/>
                    </a:ext>
                  </a:extLst>
                </a:gridCol>
                <a:gridCol w="1343891">
                  <a:extLst>
                    <a:ext uri="{9D8B030D-6E8A-4147-A177-3AD203B41FA5}">
                      <a16:colId xmlns:a16="http://schemas.microsoft.com/office/drawing/2014/main" val="236633133"/>
                    </a:ext>
                  </a:extLst>
                </a:gridCol>
                <a:gridCol w="900546">
                  <a:extLst>
                    <a:ext uri="{9D8B030D-6E8A-4147-A177-3AD203B41FA5}">
                      <a16:colId xmlns:a16="http://schemas.microsoft.com/office/drawing/2014/main" val="2443955635"/>
                    </a:ext>
                  </a:extLst>
                </a:gridCol>
                <a:gridCol w="1039090">
                  <a:extLst>
                    <a:ext uri="{9D8B030D-6E8A-4147-A177-3AD203B41FA5}">
                      <a16:colId xmlns:a16="http://schemas.microsoft.com/office/drawing/2014/main" val="2125255742"/>
                    </a:ext>
                  </a:extLst>
                </a:gridCol>
                <a:gridCol w="1177637">
                  <a:extLst>
                    <a:ext uri="{9D8B030D-6E8A-4147-A177-3AD203B41FA5}">
                      <a16:colId xmlns:a16="http://schemas.microsoft.com/office/drawing/2014/main" val="1199080456"/>
                    </a:ext>
                  </a:extLst>
                </a:gridCol>
                <a:gridCol w="3667299">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自由</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自由</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ja-JP" altLang="en-US" dirty="0"/>
                        <a:t>約</a:t>
                      </a:r>
                      <a:r>
                        <a:rPr lang="en-US" altLang="ja-JP" dirty="0"/>
                        <a:t>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277885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42810048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2284386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320655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a:t>
            </a:r>
            <a:r>
              <a:rPr lang="en-US" altLang="ja-JP" dirty="0"/>
              <a:t>SNS</a:t>
            </a:r>
            <a:r>
              <a:rPr lang="ja-JP" altLang="en-US" dirty="0"/>
              <a:t>の風評などの監視</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a:t>
            </a:r>
            <a:r>
              <a:rPr lang="en-US" altLang="ja-JP" dirty="0"/>
              <a:t>SNS</a:t>
            </a:r>
            <a:r>
              <a:rPr lang="ja-JP" altLang="en-US" dirty="0"/>
              <a:t>の風評などの監視は　ほぼありません</a:t>
            </a:r>
            <a:endParaRPr lang="en-US" altLang="ja-JP" dirty="0"/>
          </a:p>
          <a:p>
            <a:r>
              <a:rPr lang="ja-JP" altLang="en-US" dirty="0"/>
              <a:t>部署：トランスコスモス法務本部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203915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1695426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1936059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921164"/>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2563577"/>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3223686"/>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84042" y="3817195"/>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2802354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2041236"/>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41306" y="29787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77379" y="388851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95706" y="467360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31547525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34003D-8CAB-4FDE-9965-2FE5E81AA9D5}"/>
              </a:ext>
            </a:extLst>
          </p:cNvPr>
          <p:cNvSpPr>
            <a:spLocks noGrp="1"/>
          </p:cNvSpPr>
          <p:nvPr>
            <p:ph type="title"/>
          </p:nvPr>
        </p:nvSpPr>
        <p:spPr>
          <a:xfrm>
            <a:off x="831850" y="2715816"/>
            <a:ext cx="10515600" cy="1846659"/>
          </a:xfrm>
        </p:spPr>
        <p:txBody>
          <a:bodyPr/>
          <a:lstStyle/>
          <a:p>
            <a:br>
              <a:rPr lang="en-US" altLang="ja-JP" dirty="0"/>
            </a:br>
            <a:r>
              <a:rPr lang="ja-JP" altLang="en-US" dirty="0"/>
              <a:t>会社プレゼン</a:t>
            </a:r>
          </a:p>
        </p:txBody>
      </p:sp>
      <p:sp>
        <p:nvSpPr>
          <p:cNvPr id="5" name="テキスト プレースホルダー 4">
            <a:extLst>
              <a:ext uri="{FF2B5EF4-FFF2-40B4-BE49-F238E27FC236}">
                <a16:creationId xmlns:a16="http://schemas.microsoft.com/office/drawing/2014/main" id="{8CDEFC3F-B0FA-417B-91A0-B81DD3595098}"/>
              </a:ext>
            </a:extLst>
          </p:cNvPr>
          <p:cNvSpPr>
            <a:spLocks noGrp="1"/>
          </p:cNvSpPr>
          <p:nvPr>
            <p:ph type="body" idx="1"/>
          </p:nvPr>
        </p:nvSpPr>
        <p:spPr/>
        <p:txBody>
          <a:bodyPr/>
          <a:lstStyle/>
          <a:p>
            <a:endParaRPr lang="ja-JP" altLang="en-US"/>
          </a:p>
        </p:txBody>
      </p:sp>
      <p:sp>
        <p:nvSpPr>
          <p:cNvPr id="2" name="灯片编号占位符 1">
            <a:extLst>
              <a:ext uri="{FF2B5EF4-FFF2-40B4-BE49-F238E27FC236}">
                <a16:creationId xmlns:a16="http://schemas.microsoft.com/office/drawing/2014/main" id="{037D29BB-ECCE-452C-B2E6-130D9941425E}"/>
              </a:ext>
            </a:extLst>
          </p:cNvPr>
          <p:cNvSpPr>
            <a:spLocks noGrp="1"/>
          </p:cNvSpPr>
          <p:nvPr>
            <p:ph type="sldNum" sz="quarter" idx="12"/>
          </p:nvPr>
        </p:nvSpPr>
        <p:spPr/>
        <p:txBody>
          <a:bodyPr/>
          <a:lstStyle/>
          <a:p>
            <a:fld id="{F7963180-57F4-4A05-99B2-90D7935AA26D}" type="slidenum">
              <a:rPr kumimoji="1" lang="ja-JP" altLang="en-US" smtClean="0"/>
              <a:t>54</a:t>
            </a:fld>
            <a:endParaRPr kumimoji="1" lang="ja-JP" altLang="en-US"/>
          </a:p>
        </p:txBody>
      </p:sp>
    </p:spTree>
    <p:extLst>
      <p:ext uri="{BB962C8B-B14F-4D97-AF65-F5344CB8AC3E}">
        <p14:creationId xmlns:p14="http://schemas.microsoft.com/office/powerpoint/2010/main" val="1792206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2" name="文本占位符 1">
            <a:extLst>
              <a:ext uri="{FF2B5EF4-FFF2-40B4-BE49-F238E27FC236}">
                <a16:creationId xmlns:a16="http://schemas.microsoft.com/office/drawing/2014/main" id="{6FF957BC-9BB1-4755-B953-D538575F5DC5}"/>
              </a:ext>
            </a:extLst>
          </p:cNvPr>
          <p:cNvSpPr>
            <a:spLocks noGrp="1"/>
          </p:cNvSpPr>
          <p:nvPr>
            <p:ph type="body" idx="1"/>
          </p:nvPr>
        </p:nvSpPr>
        <p:spPr>
          <a:xfrm>
            <a:off x="316983" y="702875"/>
            <a:ext cx="11540249" cy="738664"/>
          </a:xfrm>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906147212"/>
              </p:ext>
            </p:extLst>
          </p:nvPr>
        </p:nvGraphicFramePr>
        <p:xfrm>
          <a:off x="495300" y="1714107"/>
          <a:ext cx="11111485" cy="2595880"/>
        </p:xfrm>
        <a:graphic>
          <a:graphicData uri="http://schemas.openxmlformats.org/drawingml/2006/table">
            <a:tbl>
              <a:tblPr firstRow="1" bandRow="1">
                <a:tableStyleId>{5C22544A-7EE6-4342-B048-85BDC9FD1C3A}</a:tableStyleId>
              </a:tblPr>
              <a:tblGrid>
                <a:gridCol w="2099910">
                  <a:extLst>
                    <a:ext uri="{9D8B030D-6E8A-4147-A177-3AD203B41FA5}">
                      <a16:colId xmlns:a16="http://schemas.microsoft.com/office/drawing/2014/main" val="879779731"/>
                    </a:ext>
                  </a:extLst>
                </a:gridCol>
                <a:gridCol w="6156623">
                  <a:extLst>
                    <a:ext uri="{9D8B030D-6E8A-4147-A177-3AD203B41FA5}">
                      <a16:colId xmlns:a16="http://schemas.microsoft.com/office/drawing/2014/main" val="2909073703"/>
                    </a:ext>
                  </a:extLst>
                </a:gridCol>
                <a:gridCol w="2854952">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1095665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p:txBody>
          <a:bodyPr/>
          <a:lstStyle/>
          <a:p>
            <a:r>
              <a:rPr lang="ja-JP" altLang="en-US" dirty="0"/>
              <a:t>トランスコスモスジャーナル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Tree>
    <p:extLst>
      <p:ext uri="{BB962C8B-B14F-4D97-AF65-F5344CB8AC3E}">
        <p14:creationId xmlns:p14="http://schemas.microsoft.com/office/powerpoint/2010/main" val="30536688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a:xfrm>
            <a:off x="316983" y="-16805"/>
            <a:ext cx="11540249" cy="492443"/>
          </a:xfrm>
        </p:spPr>
        <p:txBody>
          <a:bodyPr/>
          <a:lstStyle/>
          <a:p>
            <a:r>
              <a:rPr lang="ja-JP" altLang="en-US" dirty="0"/>
              <a:t>キャリアディベロップメントフォーラム</a:t>
            </a:r>
            <a:endParaRPr lang="zh-CN" altLang="en-US" dirty="0"/>
          </a:p>
        </p:txBody>
      </p:sp>
      <p:sp>
        <p:nvSpPr>
          <p:cNvPr id="3" name="文本占位符 2">
            <a:extLst>
              <a:ext uri="{FF2B5EF4-FFF2-40B4-BE49-F238E27FC236}">
                <a16:creationId xmlns:a16="http://schemas.microsoft.com/office/drawing/2014/main" id="{6B07E04C-8EED-45BC-A1D6-0F8A21F45CB8}"/>
              </a:ext>
            </a:extLst>
          </p:cNvPr>
          <p:cNvSpPr>
            <a:spLocks noGrp="1"/>
          </p:cNvSpPr>
          <p:nvPr>
            <p:ph type="body" idx="1"/>
          </p:nvPr>
        </p:nvSpPr>
        <p:spPr>
          <a:xfrm>
            <a:off x="325875" y="779075"/>
            <a:ext cx="11540249" cy="369332"/>
          </a:xfrm>
        </p:spPr>
        <p:txBody>
          <a:bodyPr/>
          <a:lstStyle/>
          <a:p>
            <a:endParaRPr lang="zh-CN" altLang="en-US"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1806645974"/>
              </p:ext>
            </p:extLst>
          </p:nvPr>
        </p:nvGraphicFramePr>
        <p:xfrm>
          <a:off x="406140" y="1957916"/>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119241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現状：組織体制は　古いなので　社内コミュニケーションは難しい。</a:t>
            </a:r>
            <a:endParaRPr lang="en-US" altLang="ja-JP" dirty="0"/>
          </a:p>
          <a:p>
            <a:r>
              <a:rPr lang="ja-JP" altLang="en-US" dirty="0"/>
              <a:t>部署：トランスコスモス人事部、大宇宙人事部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sz="1800"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238283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リスク：人材採用、育成、退職リスク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954655"/>
          </a:xfrm>
        </p:spPr>
        <p:txBody>
          <a:bodyPr/>
          <a:lstStyle/>
          <a:p>
            <a:r>
              <a:rPr lang="ja-JP" altLang="en-US" dirty="0"/>
              <a:t>現状：人材採用の</a:t>
            </a:r>
            <a:r>
              <a:rPr lang="en-US" altLang="ja-JP" dirty="0"/>
              <a:t>RPO</a:t>
            </a:r>
            <a:r>
              <a:rPr lang="ja-JP" altLang="en-US" dirty="0"/>
              <a:t>は　</a:t>
            </a:r>
            <a:r>
              <a:rPr lang="en-US" altLang="ja-JP" dirty="0"/>
              <a:t>IT</a:t>
            </a:r>
            <a:r>
              <a:rPr lang="ja-JP" altLang="en-US" dirty="0"/>
              <a:t>の専門家ではない、担当さんの</a:t>
            </a:r>
            <a:r>
              <a:rPr lang="en-US" altLang="ja-JP" dirty="0"/>
              <a:t>IT</a:t>
            </a:r>
            <a:r>
              <a:rPr lang="ja-JP" altLang="en-US" dirty="0"/>
              <a:t>関連知識はぜんぜんありません。</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388499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15186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リスク：会社ブラントアピール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048579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2508</TotalTime>
  <Words>3872</Words>
  <Application>Microsoft Office PowerPoint</Application>
  <PresentationFormat>宽屏</PresentationFormat>
  <Paragraphs>998</Paragraphs>
  <Slides>57</Slides>
  <Notes>52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57</vt:i4>
      </vt:variant>
    </vt:vector>
  </HeadingPairs>
  <TitlesOfParts>
    <vt:vector size="69" baseType="lpstr">
      <vt:lpstr>Meiryo</vt:lpstr>
      <vt:lpstr>ＭＳ ゴシック</vt:lpstr>
      <vt:lpstr>ＭＳ Ｐゴシック</vt:lpstr>
      <vt:lpstr>等线</vt:lpstr>
      <vt:lpstr>宋体</vt:lpstr>
      <vt:lpstr>Arial</vt:lpstr>
      <vt:lpstr>Calibri</vt:lpstr>
      <vt:lpstr>Roboto</vt:lpstr>
      <vt:lpstr>Tahoma</vt:lpstr>
      <vt:lpstr>Times New Roman</vt:lpstr>
      <vt:lpstr>Wingdings</vt:lpstr>
      <vt:lpstr>Office Theme</vt:lpstr>
      <vt:lpstr>トランスコスモス業務改善</vt:lpstr>
      <vt:lpstr>重要説明   </vt:lpstr>
      <vt:lpstr>目次</vt:lpstr>
      <vt:lpstr>経営リスク分析＆対策</vt:lpstr>
      <vt:lpstr>リスク：SNSの風評などの監視</vt:lpstr>
      <vt:lpstr>リスク：組織体制、人事管理、業績評価</vt:lpstr>
      <vt:lpstr>リスク：人材採用、育成、退職リスク</vt:lpstr>
      <vt:lpstr>リスク：ビジネスモデル・イノベーション</vt:lpstr>
      <vt:lpstr>リスク：会社ブラントアピール</vt:lpstr>
      <vt:lpstr>リスク：品質管理・品質保証</vt:lpstr>
      <vt:lpstr>大宇宙ジャパン会社目標</vt:lpstr>
      <vt:lpstr>事業目標（第１期）</vt:lpstr>
      <vt:lpstr>事業目標（第２期）</vt:lpstr>
      <vt:lpstr>ビジネスモデル</vt:lpstr>
      <vt:lpstr>マーキング戦略</vt:lpstr>
      <vt:lpstr>組織改革</vt:lpstr>
      <vt:lpstr>アジャイル組織構造(マトリックス組織)</vt:lpstr>
      <vt:lpstr>先進技術研究部：ビジネス研究院（産学研センター）</vt:lpstr>
      <vt:lpstr>先進技術研究部：コミュニティ </vt:lpstr>
      <vt:lpstr>インフラサービス事業部</vt:lpstr>
      <vt:lpstr>グローバル人材開発サービス事業部</vt:lpstr>
      <vt:lpstr>流通・サービスソリューション事業部</vt:lpstr>
      <vt:lpstr>金融ソリューション事業部</vt:lpstr>
      <vt:lpstr>社内副業</vt:lpstr>
      <vt:lpstr>人事管理</vt:lpstr>
      <vt:lpstr>OKRの仕組みや考え方</vt:lpstr>
      <vt:lpstr>給料制度</vt:lpstr>
      <vt:lpstr>裁量労働制、高度プロフェッショナル制度</vt:lpstr>
      <vt:lpstr>職位異動</vt:lpstr>
      <vt:lpstr>文書＆コミュニケーション言語</vt:lpstr>
      <vt:lpstr>ビジネスマナー</vt:lpstr>
      <vt:lpstr>人材採用プラン（新卒）</vt:lpstr>
      <vt:lpstr>人材採用プラン（中途）</vt:lpstr>
      <vt:lpstr>人材採用プラン（社内副職）</vt:lpstr>
      <vt:lpstr>再採用</vt:lpstr>
      <vt:lpstr>ニアショア・オフショアのグローバルリソース活用</vt:lpstr>
      <vt:lpstr>産学研協力（大学キャンパス内有給インターンシップ）</vt:lpstr>
      <vt:lpstr>セキュリティ対策</vt:lpstr>
      <vt:lpstr>仮想化技術を活用して　VDIで専用開発環境を構築すること</vt:lpstr>
      <vt:lpstr>社内イベント</vt:lpstr>
      <vt:lpstr>スケージュール</vt:lpstr>
      <vt:lpstr>テックショー</vt:lpstr>
      <vt:lpstr>定例社員会議</vt:lpstr>
      <vt:lpstr>社員教育</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 会社プレゼン</vt:lpstr>
      <vt:lpstr>図書出版(出版社限定：技術評論社)</vt:lpstr>
      <vt:lpstr>トランスコスモスジャーナル</vt:lpstr>
      <vt:lpstr>キャリアディベロップメントフォーラム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Publish Sun Shubin</cp:lastModifiedBy>
  <cp:revision>845</cp:revision>
  <cp:lastPrinted>2021-11-22T01:22:27Z</cp:lastPrinted>
  <dcterms:created xsi:type="dcterms:W3CDTF">2021-07-14T02:05:05Z</dcterms:created>
  <dcterms:modified xsi:type="dcterms:W3CDTF">2021-11-25T09:54:22Z</dcterms:modified>
</cp:coreProperties>
</file>