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9"/>
  </p:notesMasterIdLst>
  <p:handoutMasterIdLst>
    <p:handoutMasterId r:id="rId170"/>
  </p:handoutMasterIdLst>
  <p:sldIdLst>
    <p:sldId id="256" r:id="rId2"/>
    <p:sldId id="670" r:id="rId3"/>
    <p:sldId id="767" r:id="rId4"/>
    <p:sldId id="700" r:id="rId5"/>
    <p:sldId id="673" r:id="rId6"/>
    <p:sldId id="669" r:id="rId7"/>
    <p:sldId id="723" r:id="rId8"/>
    <p:sldId id="758" r:id="rId9"/>
    <p:sldId id="718" r:id="rId10"/>
    <p:sldId id="719" r:id="rId11"/>
    <p:sldId id="722" r:id="rId12"/>
    <p:sldId id="776" r:id="rId13"/>
    <p:sldId id="770" r:id="rId14"/>
    <p:sldId id="775" r:id="rId15"/>
    <p:sldId id="717" r:id="rId16"/>
    <p:sldId id="726" r:id="rId17"/>
    <p:sldId id="267" r:id="rId18"/>
    <p:sldId id="715" r:id="rId19"/>
    <p:sldId id="708" r:id="rId20"/>
    <p:sldId id="709" r:id="rId21"/>
    <p:sldId id="769" r:id="rId22"/>
    <p:sldId id="711" r:id="rId23"/>
    <p:sldId id="768" r:id="rId24"/>
    <p:sldId id="710" r:id="rId25"/>
    <p:sldId id="712" r:id="rId26"/>
    <p:sldId id="713" r:id="rId27"/>
    <p:sldId id="725" r:id="rId28"/>
    <p:sldId id="762" r:id="rId29"/>
    <p:sldId id="729" r:id="rId30"/>
    <p:sldId id="730" r:id="rId31"/>
    <p:sldId id="731" r:id="rId32"/>
    <p:sldId id="733" r:id="rId33"/>
    <p:sldId id="732" r:id="rId34"/>
    <p:sldId id="688" r:id="rId35"/>
    <p:sldId id="689" r:id="rId36"/>
    <p:sldId id="685" r:id="rId37"/>
    <p:sldId id="734" r:id="rId38"/>
    <p:sldId id="695" r:id="rId39"/>
    <p:sldId id="735" r:id="rId40"/>
    <p:sldId id="736" r:id="rId41"/>
    <p:sldId id="705" r:id="rId42"/>
    <p:sldId id="630" r:id="rId43"/>
    <p:sldId id="728" r:id="rId44"/>
    <p:sldId id="738" r:id="rId45"/>
    <p:sldId id="739" r:id="rId46"/>
    <p:sldId id="706" r:id="rId47"/>
    <p:sldId id="751" r:id="rId48"/>
    <p:sldId id="690" r:id="rId49"/>
    <p:sldId id="679" r:id="rId50"/>
    <p:sldId id="701" r:id="rId51"/>
    <p:sldId id="683" r:id="rId52"/>
    <p:sldId id="622" r:id="rId53"/>
    <p:sldId id="602" r:id="rId54"/>
    <p:sldId id="737" r:id="rId55"/>
    <p:sldId id="684" r:id="rId56"/>
    <p:sldId id="681" r:id="rId57"/>
    <p:sldId id="680" r:id="rId58"/>
    <p:sldId id="598" r:id="rId59"/>
    <p:sldId id="601" r:id="rId60"/>
    <p:sldId id="599" r:id="rId61"/>
    <p:sldId id="603" r:id="rId62"/>
    <p:sldId id="647" r:id="rId63"/>
    <p:sldId id="600" r:id="rId64"/>
    <p:sldId id="740" r:id="rId65"/>
    <p:sldId id="625" r:id="rId66"/>
    <p:sldId id="627" r:id="rId67"/>
    <p:sldId id="628" r:id="rId68"/>
    <p:sldId id="665" r:id="rId69"/>
    <p:sldId id="703" r:id="rId70"/>
    <p:sldId id="702" r:id="rId71"/>
    <p:sldId id="773" r:id="rId72"/>
    <p:sldId id="595" r:id="rId73"/>
    <p:sldId id="765" r:id="rId74"/>
    <p:sldId id="311" r:id="rId75"/>
    <p:sldId id="764" r:id="rId76"/>
    <p:sldId id="704" r:id="rId77"/>
    <p:sldId id="653" r:id="rId78"/>
    <p:sldId id="674" r:id="rId79"/>
    <p:sldId id="312" r:id="rId80"/>
    <p:sldId id="676" r:id="rId81"/>
    <p:sldId id="652" r:id="rId82"/>
    <p:sldId id="677" r:id="rId83"/>
    <p:sldId id="678" r:id="rId84"/>
    <p:sldId id="664" r:id="rId85"/>
    <p:sldId id="757" r:id="rId86"/>
    <p:sldId id="741" r:id="rId87"/>
    <p:sldId id="259" r:id="rId88"/>
    <p:sldId id="682" r:id="rId89"/>
    <p:sldId id="742" r:id="rId90"/>
    <p:sldId id="744" r:id="rId91"/>
    <p:sldId id="743" r:id="rId92"/>
    <p:sldId id="746" r:id="rId93"/>
    <p:sldId id="745" r:id="rId94"/>
    <p:sldId id="583" r:id="rId95"/>
    <p:sldId id="747" r:id="rId96"/>
    <p:sldId id="421" r:id="rId97"/>
    <p:sldId id="774" r:id="rId98"/>
    <p:sldId id="759" r:id="rId99"/>
    <p:sldId id="585" r:id="rId100"/>
    <p:sldId id="760" r:id="rId101"/>
    <p:sldId id="771" r:id="rId102"/>
    <p:sldId id="772" r:id="rId103"/>
    <p:sldId id="766" r:id="rId104"/>
    <p:sldId id="605" r:id="rId105"/>
    <p:sldId id="604" r:id="rId106"/>
    <p:sldId id="748" r:id="rId107"/>
    <p:sldId id="569" r:id="rId108"/>
    <p:sldId id="749" r:id="rId109"/>
    <p:sldId id="511" r:id="rId110"/>
    <p:sldId id="534" r:id="rId111"/>
    <p:sldId id="649" r:id="rId112"/>
    <p:sldId id="607" r:id="rId113"/>
    <p:sldId id="606" r:id="rId114"/>
    <p:sldId id="750" r:id="rId115"/>
    <p:sldId id="614" r:id="rId116"/>
    <p:sldId id="640" r:id="rId117"/>
    <p:sldId id="659" r:id="rId118"/>
    <p:sldId id="643" r:id="rId119"/>
    <p:sldId id="644" r:id="rId120"/>
    <p:sldId id="645" r:id="rId121"/>
    <p:sldId id="660" r:id="rId122"/>
    <p:sldId id="279" r:id="rId123"/>
    <p:sldId id="271" r:id="rId124"/>
    <p:sldId id="633" r:id="rId125"/>
    <p:sldId id="641" r:id="rId126"/>
    <p:sldId id="596" r:id="rId127"/>
    <p:sldId id="609" r:id="rId128"/>
    <p:sldId id="611" r:id="rId129"/>
    <p:sldId id="616" r:id="rId130"/>
    <p:sldId id="624" r:id="rId131"/>
    <p:sldId id="621" r:id="rId132"/>
    <p:sldId id="313" r:id="rId133"/>
    <p:sldId id="671" r:id="rId134"/>
    <p:sldId id="305" r:id="rId135"/>
    <p:sldId id="623" r:id="rId136"/>
    <p:sldId id="631" r:id="rId137"/>
    <p:sldId id="634" r:id="rId138"/>
    <p:sldId id="661" r:id="rId139"/>
    <p:sldId id="646" r:id="rId140"/>
    <p:sldId id="620" r:id="rId141"/>
    <p:sldId id="662" r:id="rId142"/>
    <p:sldId id="617" r:id="rId143"/>
    <p:sldId id="618" r:id="rId144"/>
    <p:sldId id="300" r:id="rId145"/>
    <p:sldId id="286" r:id="rId146"/>
    <p:sldId id="368" r:id="rId147"/>
    <p:sldId id="306" r:id="rId148"/>
    <p:sldId id="615" r:id="rId149"/>
    <p:sldId id="288" r:id="rId150"/>
    <p:sldId id="285" r:id="rId151"/>
    <p:sldId id="294" r:id="rId152"/>
    <p:sldId id="298" r:id="rId153"/>
    <p:sldId id="284" r:id="rId154"/>
    <p:sldId id="296" r:id="rId155"/>
    <p:sldId id="297" r:id="rId156"/>
    <p:sldId id="663" r:id="rId157"/>
    <p:sldId id="302" r:id="rId158"/>
    <p:sldId id="303" r:id="rId159"/>
    <p:sldId id="613" r:id="rId160"/>
    <p:sldId id="668" r:id="rId161"/>
    <p:sldId id="699" r:id="rId162"/>
    <p:sldId id="755" r:id="rId163"/>
    <p:sldId id="753" r:id="rId164"/>
    <p:sldId id="754" r:id="rId165"/>
    <p:sldId id="756" r:id="rId166"/>
    <p:sldId id="752" r:id="rId167"/>
    <p:sldId id="763" r:id="rId168"/>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670"/>
            <p14:sldId id="767"/>
            <p14:sldId id="700"/>
            <p14:sldId id="673"/>
            <p14:sldId id="669"/>
            <p14:sldId id="723"/>
            <p14:sldId id="758"/>
            <p14:sldId id="718"/>
            <p14:sldId id="719"/>
            <p14:sldId id="722"/>
            <p14:sldId id="776"/>
            <p14:sldId id="770"/>
            <p14:sldId id="775"/>
            <p14:sldId id="717"/>
          </p14:sldIdLst>
        </p14:section>
        <p14:section name="目次" id="{857E0384-3B10-485E-AF14-9328910CE2C6}">
          <p14:sldIdLst>
            <p14:sldId id="726"/>
            <p14:sldId id="267"/>
            <p14:sldId id="715"/>
            <p14:sldId id="708"/>
            <p14:sldId id="709"/>
            <p14:sldId id="769"/>
            <p14:sldId id="711"/>
            <p14:sldId id="768"/>
            <p14:sldId id="710"/>
            <p14:sldId id="712"/>
            <p14:sldId id="713"/>
            <p14:sldId id="725"/>
            <p14:sldId id="762"/>
          </p14:sldIdLst>
        </p14:section>
        <p14:section name="リスク洗出・課題整理" id="{FDECF7C8-8A6D-4388-8E92-2B9C07BB47EC}">
          <p14:sldIdLst>
            <p14:sldId id="729"/>
            <p14:sldId id="730"/>
            <p14:sldId id="731"/>
            <p14:sldId id="733"/>
            <p14:sldId id="732"/>
            <p14:sldId id="688"/>
            <p14:sldId id="689"/>
            <p14:sldId id="685"/>
            <p14:sldId id="734"/>
            <p14:sldId id="695"/>
            <p14:sldId id="735"/>
            <p14:sldId id="736"/>
            <p14:sldId id="705"/>
            <p14:sldId id="630"/>
            <p14:sldId id="728"/>
            <p14:sldId id="738"/>
            <p14:sldId id="739"/>
            <p14:sldId id="706"/>
            <p14:sldId id="751"/>
            <p14:sldId id="690"/>
            <p14:sldId id="679"/>
            <p14:sldId id="701"/>
            <p14:sldId id="683"/>
            <p14:sldId id="622"/>
            <p14:sldId id="602"/>
            <p14:sldId id="737"/>
            <p14:sldId id="684"/>
            <p14:sldId id="681"/>
            <p14:sldId id="680"/>
            <p14:sldId id="598"/>
            <p14:sldId id="601"/>
            <p14:sldId id="599"/>
            <p14:sldId id="603"/>
            <p14:sldId id="647"/>
            <p14:sldId id="600"/>
          </p14:sldIdLst>
        </p14:section>
        <p14:section name="日本国のゴール" id="{9B01B4AA-8769-42F5-B05B-46DBA93D4093}">
          <p14:sldIdLst>
            <p14:sldId id="740"/>
            <p14:sldId id="625"/>
            <p14:sldId id="627"/>
            <p14:sldId id="628"/>
            <p14:sldId id="665"/>
            <p14:sldId id="703"/>
            <p14:sldId id="702"/>
            <p14:sldId id="773"/>
            <p14:sldId id="595"/>
            <p14:sldId id="765"/>
            <p14:sldId id="311"/>
            <p14:sldId id="764"/>
            <p14:sldId id="704"/>
            <p14:sldId id="653"/>
            <p14:sldId id="674"/>
            <p14:sldId id="312"/>
            <p14:sldId id="676"/>
            <p14:sldId id="652"/>
            <p14:sldId id="677"/>
            <p14:sldId id="678"/>
            <p14:sldId id="664"/>
          </p14:sldIdLst>
        </p14:section>
        <p14:section name="課題の解消対策" id="{D13A7451-7AE4-484A-8C69-3C5657EE0585}">
          <p14:sldIdLst>
            <p14:sldId id="757"/>
            <p14:sldId id="741"/>
            <p14:sldId id="259"/>
            <p14:sldId id="682"/>
            <p14:sldId id="742"/>
            <p14:sldId id="744"/>
            <p14:sldId id="743"/>
            <p14:sldId id="746"/>
            <p14:sldId id="745"/>
            <p14:sldId id="583"/>
            <p14:sldId id="747"/>
            <p14:sldId id="421"/>
            <p14:sldId id="774"/>
            <p14:sldId id="759"/>
            <p14:sldId id="585"/>
            <p14:sldId id="760"/>
            <p14:sldId id="771"/>
            <p14:sldId id="772"/>
            <p14:sldId id="766"/>
            <p14:sldId id="605"/>
            <p14:sldId id="604"/>
            <p14:sldId id="748"/>
            <p14:sldId id="569"/>
            <p14:sldId id="749"/>
            <p14:sldId id="511"/>
            <p14:sldId id="534"/>
            <p14:sldId id="649"/>
            <p14:sldId id="607"/>
            <p14:sldId id="606"/>
            <p14:sldId id="750"/>
            <p14:sldId id="614"/>
            <p14:sldId id="640"/>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99"/>
            <p14:sldId id="755"/>
            <p14:sldId id="753"/>
            <p14:sldId id="754"/>
            <p14:sldId id="756"/>
            <p14:sldId id="752"/>
            <p14:sldId id="76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78820" autoAdjust="0"/>
  </p:normalViewPr>
  <p:slideViewPr>
    <p:cSldViewPr snapToGrid="0">
      <p:cViewPr varScale="1">
        <p:scale>
          <a:sx n="66" d="100"/>
          <a:sy n="66" d="100"/>
        </p:scale>
        <p:origin x="1254" y="66"/>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2022/5/26</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2022/5/26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p>
          <a:p>
            <a:endParaRPr lang="en-US" altLang="zh-CN" dirty="0"/>
          </a:p>
          <a:p>
            <a:r>
              <a:rPr lang="ja-JP" altLang="en-US" dirty="0"/>
              <a:t>重要説明</a:t>
            </a:r>
            <a:endParaRPr lang="en-US" altLang="ja-JP" dirty="0"/>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この文書は　正式提出の提案文書ではない、経営意思決定の練習文書です。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この資料は　政治、戦争、民族など関連の内容がありません。</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現在、世界業界の最新組織管理理論を元に日本の未来と</a:t>
            </a:r>
            <a:r>
              <a:rPr lang="en-US" altLang="ja-JP" dirty="0">
                <a:latin typeface="MS Mincho" panose="02020609040205080304" pitchFamily="49" charset="-128"/>
                <a:ea typeface="MS Mincho" panose="02020609040205080304" pitchFamily="49" charset="-128"/>
              </a:rPr>
              <a:t>DX</a:t>
            </a:r>
            <a:r>
              <a:rPr lang="ja-JP" altLang="en-US" dirty="0">
                <a:latin typeface="MS Mincho" panose="02020609040205080304" pitchFamily="49" charset="-128"/>
                <a:ea typeface="MS Mincho" panose="02020609040205080304" pitchFamily="49" charset="-128"/>
              </a:rPr>
              <a:t>ニーズにより　ビジネスモデルをデザインします。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一部の観点は　現場に立入調査できず、公開資料、参考文献と新聞文章などにより判断するものです。ご了承ください。　</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この資料を用いた運用は必ず自身の責任と判断によって行ってください。これらの情報の運用の結果について 著者はいかなる責任も負けいません。</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zh-CN" altLang="en-US" dirty="0"/>
          </a:p>
          <a:p>
            <a:endParaRPr lang="en-US" altLang="zh-CN" dirty="0"/>
          </a:p>
          <a:p>
            <a:pPr marL="0" algn="l" fontAlgn="t">
              <a:spcBef>
                <a:spcPts val="0"/>
              </a:spcBef>
              <a:spcAft>
                <a:spcPts val="0"/>
              </a:spcAft>
            </a:pPr>
            <a:r>
              <a:rPr lang="ja-JP" altLang="ja-JP" sz="1200" b="1" i="0" u="none" strike="noStrike" dirty="0">
                <a:solidFill>
                  <a:srgbClr val="FFFFFF"/>
                </a:solidFill>
                <a:effectLst/>
                <a:latin typeface="SimSun" panose="02010600030101010101" pitchFamily="2" charset="-122"/>
                <a:ea typeface="SimSun" panose="02010600030101010101" pitchFamily="2" charset="-122"/>
              </a:rPr>
              <a:t>バージョン</a:t>
            </a:r>
            <a:r>
              <a:rPr lang="ja-JP" altLang="en-US" sz="1200" b="1" i="0" u="none" strike="noStrike" dirty="0">
                <a:solidFill>
                  <a:srgbClr val="FFFFFF"/>
                </a:solidFill>
                <a:effectLst/>
                <a:latin typeface="SimSun" panose="02010600030101010101" pitchFamily="2" charset="-122"/>
                <a:ea typeface="SimSun" panose="02010600030101010101" pitchFamily="2" charset="-122"/>
              </a:rPr>
              <a:t>　　　　　　　　　　　　　　　　　　　　</a:t>
            </a:r>
            <a:r>
              <a:rPr lang="ja-JP" altLang="ja-JP" sz="1200" b="1" i="0" u="none" strike="noStrike" dirty="0">
                <a:solidFill>
                  <a:srgbClr val="FFFFFF"/>
                </a:solidFill>
                <a:effectLst/>
                <a:latin typeface="SimSun" panose="02010600030101010101" pitchFamily="2" charset="-122"/>
                <a:ea typeface="SimSun" panose="02010600030101010101" pitchFamily="2" charset="-122"/>
              </a:rPr>
              <a:t>更新要件</a:t>
            </a:r>
            <a:r>
              <a:rPr lang="ja-JP" altLang="en-US" sz="1200" b="1" i="0" u="none" strike="noStrike" dirty="0">
                <a:solidFill>
                  <a:srgbClr val="FFFFFF"/>
                </a:solidFill>
                <a:effectLst/>
                <a:latin typeface="SimSun" panose="02010600030101010101" pitchFamily="2" charset="-122"/>
                <a:ea typeface="SimSun" panose="02010600030101010101" pitchFamily="2" charset="-122"/>
              </a:rPr>
              <a:t>　　　　　　　</a:t>
            </a:r>
            <a:r>
              <a:rPr lang="ja-JP" altLang="ja-JP" sz="1200" b="1" i="0" u="none" strike="noStrike" dirty="0">
                <a:solidFill>
                  <a:srgbClr val="FFFFFF"/>
                </a:solidFill>
                <a:effectLst/>
                <a:latin typeface="SimSun" panose="02010600030101010101" pitchFamily="2" charset="-122"/>
                <a:ea typeface="SimSun" panose="02010600030101010101" pitchFamily="2" charset="-122"/>
              </a:rPr>
              <a:t>日付</a:t>
            </a:r>
            <a:endParaRPr lang="ja-JP" altLang="ja-JP" sz="1200" b="0" i="0" u="none" strike="noStrike" dirty="0">
              <a:effectLst/>
              <a:latin typeface="Arial" panose="020B0604020202020204" pitchFamily="34" charset="0"/>
            </a:endParaRPr>
          </a:p>
          <a:p>
            <a:pPr marL="0" algn="l" fontAlgn="t">
              <a:spcBef>
                <a:spcPts val="0"/>
              </a:spcBef>
              <a:spcAft>
                <a:spcPts val="0"/>
              </a:spcAft>
            </a:pPr>
            <a:r>
              <a:rPr lang="ja-JP" altLang="ja-JP" sz="1200" b="0" i="0" u="none" strike="noStrike" dirty="0">
                <a:solidFill>
                  <a:srgbClr val="000000"/>
                </a:solidFill>
                <a:effectLst/>
                <a:latin typeface="SimSun" panose="02010600030101010101" pitchFamily="2" charset="-122"/>
                <a:ea typeface="SimSun" panose="02010600030101010101" pitchFamily="2" charset="-122"/>
              </a:rPr>
              <a:t>０．２</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ja-JP" altLang="ja-JP" sz="1200" b="0" i="0" u="none" strike="noStrike" dirty="0">
                <a:solidFill>
                  <a:srgbClr val="000000"/>
                </a:solidFill>
                <a:effectLst/>
                <a:latin typeface="SimSun" panose="02010600030101010101" pitchFamily="2" charset="-122"/>
                <a:ea typeface="SimSun" panose="02010600030101010101" pitchFamily="2" charset="-122"/>
              </a:rPr>
              <a:t>内容概要（目次）</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en-US" altLang="ja-JP" sz="1200" b="0" i="0" u="none" strike="noStrike" dirty="0">
                <a:solidFill>
                  <a:srgbClr val="000000"/>
                </a:solidFill>
                <a:effectLst/>
                <a:latin typeface="SimSun" panose="02010600030101010101" pitchFamily="2" charset="-122"/>
                <a:ea typeface="SimSun" panose="02010600030101010101" pitchFamily="2" charset="-122"/>
              </a:rPr>
              <a:t>2022/04/06</a:t>
            </a:r>
            <a:endParaRPr lang="ja-JP" altLang="ja-JP" sz="1200" b="0" i="0" u="none" strike="noStrike" dirty="0">
              <a:effectLst/>
              <a:latin typeface="Arial" panose="020B0604020202020204" pitchFamily="34" charset="0"/>
            </a:endParaRPr>
          </a:p>
          <a:p>
            <a:pPr marL="0" algn="l" fontAlgn="t">
              <a:spcBef>
                <a:spcPts val="0"/>
              </a:spcBef>
              <a:spcAft>
                <a:spcPts val="0"/>
              </a:spcAft>
            </a:pPr>
            <a:r>
              <a:rPr lang="ja-JP" altLang="ja-JP" sz="1200" b="0" i="0" u="none" strike="noStrike" dirty="0">
                <a:solidFill>
                  <a:srgbClr val="000000"/>
                </a:solidFill>
                <a:effectLst/>
                <a:latin typeface="SimSun" panose="02010600030101010101" pitchFamily="2" charset="-122"/>
                <a:ea typeface="SimSun" panose="02010600030101010101" pitchFamily="2" charset="-122"/>
              </a:rPr>
              <a:t>０．１</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ja-JP" altLang="ja-JP" sz="1200" b="0" i="0" u="none" strike="noStrike" dirty="0">
                <a:solidFill>
                  <a:srgbClr val="000000"/>
                </a:solidFill>
                <a:effectLst/>
                <a:latin typeface="SimSun" panose="02010600030101010101" pitchFamily="2" charset="-122"/>
                <a:ea typeface="SimSun" panose="02010600030101010101" pitchFamily="2" charset="-122"/>
              </a:rPr>
              <a:t>日本政府の課題洗出</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en-US" altLang="ja-JP" sz="1200" b="0" i="0" u="none" strike="noStrike" dirty="0">
                <a:solidFill>
                  <a:srgbClr val="000000"/>
                </a:solidFill>
                <a:effectLst/>
                <a:latin typeface="SimSun" panose="02010600030101010101" pitchFamily="2" charset="-122"/>
                <a:ea typeface="SimSun" panose="02010600030101010101" pitchFamily="2" charset="-122"/>
              </a:rPr>
              <a:t>2022/03/08</a:t>
            </a:r>
            <a:endParaRPr lang="ja-JP" altLang="ja-JP" sz="1200" b="0" i="0" u="none" strike="noStrike"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359820610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149</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150</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151</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152</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153</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154</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155</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156</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157</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158</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233299395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159</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160</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71075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4168910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1320557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ja-JP" altLang="en-US" sz="1200" b="1" dirty="0"/>
              <a:t>コミュニティ生活支援</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4010112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1713496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163448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1285759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3701888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3097327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35167941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3608496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13603682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2022/3/13</a:t>
            </a:r>
            <a:r>
              <a:rPr lang="ja-JP" altLang="en-US" dirty="0"/>
              <a:t>　初版</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2022/5/26</a:t>
            </a:r>
            <a:r>
              <a:rPr lang="ja-JP" altLang="en-US" dirty="0"/>
              <a:t>　</a:t>
            </a:r>
            <a:endParaRPr lang="en-US" altLang="zh-CN" dirty="0"/>
          </a:p>
          <a:p>
            <a:pPr defTabSz="990752">
              <a:defRPr/>
            </a:pPr>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a:p>
            <a:endParaRPr lang="en-US" altLang="zh-CN" dirty="0"/>
          </a:p>
          <a:p>
            <a:endParaRPr lang="en-US" altLang="zh-CN" dirty="0"/>
          </a:p>
          <a:p>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104</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23267074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109</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Memo</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紧急重要度 高→低 </a:t>
            </a:r>
            <a:endParaRPr lang="en-US" altLang="zh-CN" dirty="0"/>
          </a:p>
          <a:p>
            <a:endParaRPr kumimoji="1" lang="en-US" altLang="ja-JP" dirty="0"/>
          </a:p>
          <a:p>
            <a:endParaRPr kumimoji="1" lang="en-US" altLang="ja-JP" dirty="0"/>
          </a:p>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dirty="0"/>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a:p>
            <a:endParaRPr kumimoji="1" lang="ja-JP"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12400551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128</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130</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131</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132</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133</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134</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135</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136</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137</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138</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en-US" altLang="ja-JP" dirty="0"/>
              <a:t>Goal</a:t>
            </a:r>
            <a:r>
              <a:rPr lang="ja-JP" altLang="en-US" dirty="0"/>
              <a:t>設定</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420559430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139</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140</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141</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142</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143</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144</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en-US" altLang="ja-JP"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145</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146</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147</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148</a:t>
            </a:fld>
            <a:endParaRPr lang="zh-CN" altLang="en-US"/>
          </a:p>
        </p:txBody>
      </p:sp>
    </p:spTree>
    <p:extLst>
      <p:ext uri="{BB962C8B-B14F-4D97-AF65-F5344CB8AC3E}">
        <p14:creationId xmlns:p14="http://schemas.microsoft.com/office/powerpoint/2010/main" val="430872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2022/5/26</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2022/5/26</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2022/5/26</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2022/5/26</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2022/5/26</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2022/5/26</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2022/5/26</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8" name="Straight Connector 4">
            <a:extLst>
              <a:ext uri="{FF2B5EF4-FFF2-40B4-BE49-F238E27FC236}">
                <a16:creationId xmlns:a16="http://schemas.microsoft.com/office/drawing/2014/main" id="{230A7FD1-04B1-450F-AF22-313ECAE85E2C}"/>
              </a:ext>
            </a:extLst>
          </p:cNvPr>
          <p:cNvSpPr>
            <a:spLocks noChangeShapeType="1"/>
          </p:cNvSpPr>
          <p:nvPr userDrawn="1"/>
        </p:nvSpPr>
        <p:spPr bwMode="auto">
          <a:xfrm>
            <a:off x="617398" y="57545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标题 2">
            <a:extLst>
              <a:ext uri="{FF2B5EF4-FFF2-40B4-BE49-F238E27FC236}">
                <a16:creationId xmlns:a16="http://schemas.microsoft.com/office/drawing/2014/main" id="{E81BFBC5-4574-4A22-ADAA-DFA5DC8D2B77}"/>
              </a:ext>
            </a:extLst>
          </p:cNvPr>
          <p:cNvSpPr>
            <a:spLocks noGrp="1"/>
          </p:cNvSpPr>
          <p:nvPr>
            <p:ph type="title"/>
          </p:nvPr>
        </p:nvSpPr>
        <p:spPr>
          <a:xfrm>
            <a:off x="617398" y="4951"/>
            <a:ext cx="10972800" cy="531076"/>
          </a:xfrm>
          <a:prstGeom prst="rect">
            <a:avLst/>
          </a:prstGeom>
        </p:spPr>
        <p:txBody>
          <a:bodyPr/>
          <a:lstStyle>
            <a:lvl1pPr>
              <a:defRPr sz="3200" b="1"/>
            </a:lvl1pPr>
          </a:lstStyle>
          <a:p>
            <a:r>
              <a:rPr lang="zh-CN" altLang="en-US" dirty="0"/>
              <a:t>单击此处编辑母版标题样式</a:t>
            </a:r>
          </a:p>
        </p:txBody>
      </p:sp>
      <p:sp>
        <p:nvSpPr>
          <p:cNvPr id="10" name="Shape 5">
            <a:extLst>
              <a:ext uri="{FF2B5EF4-FFF2-40B4-BE49-F238E27FC236}">
                <a16:creationId xmlns:a16="http://schemas.microsoft.com/office/drawing/2014/main" id="{43F62A4F-4E50-43D0-BB30-400FBF9947CC}"/>
              </a:ext>
            </a:extLst>
          </p:cNvPr>
          <p:cNvSpPr>
            <a:spLocks noGrp="1"/>
          </p:cNvSpPr>
          <p:nvPr>
            <p:ph type="sldNum" sz="quarter" idx="11"/>
            <p:custDataLst>
              <p:tags r:id="rId1"/>
            </p:custDataLst>
          </p:nvPr>
        </p:nvSpPr>
        <p:spPr>
          <a:xfrm>
            <a:off x="838200" y="6441436"/>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Tree>
    <p:extLst>
      <p:ext uri="{BB962C8B-B14F-4D97-AF65-F5344CB8AC3E}">
        <p14:creationId xmlns:p14="http://schemas.microsoft.com/office/powerpoint/2010/main" val="60286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1"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2"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2022/5/26</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2.emf"/><Relationship Id="rId5" Type="http://schemas.openxmlformats.org/officeDocument/2006/relationships/package" Target="../embeddings/Microsoft_Excel_Worksheet.xlsx"/><Relationship Id="rId4" Type="http://schemas.openxmlformats.org/officeDocument/2006/relationships/image" Target="../media/image13.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政務のイノベーション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p:txBody>
          <a:bodyPr/>
          <a:lstStyle/>
          <a:p>
            <a:r>
              <a:rPr lang="ja-JP" altLang="en-US" dirty="0"/>
              <a:t>参考文献：</a:t>
            </a:r>
            <a:r>
              <a:rPr kumimoji="1" lang="ja-JP" altLang="en-US" dirty="0"/>
              <a:t>医療・介護</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graphicFrame>
        <p:nvGraphicFramePr>
          <p:cNvPr id="6" name="表 6">
            <a:extLst>
              <a:ext uri="{FF2B5EF4-FFF2-40B4-BE49-F238E27FC236}">
                <a16:creationId xmlns:a16="http://schemas.microsoft.com/office/drawing/2014/main" id="{0B8084C9-695D-F026-A1D4-B42D99CD2945}"/>
              </a:ext>
            </a:extLst>
          </p:cNvPr>
          <p:cNvGraphicFramePr>
            <a:graphicFrameLocks noGrp="1"/>
          </p:cNvGraphicFramePr>
          <p:nvPr>
            <p:extLst>
              <p:ext uri="{D42A27DB-BD31-4B8C-83A1-F6EECF244321}">
                <p14:modId xmlns:p14="http://schemas.microsoft.com/office/powerpoint/2010/main" val="1677625905"/>
              </p:ext>
            </p:extLst>
          </p:nvPr>
        </p:nvGraphicFramePr>
        <p:xfrm>
          <a:off x="315152" y="567372"/>
          <a:ext cx="11541124" cy="2225040"/>
        </p:xfrm>
        <a:graphic>
          <a:graphicData uri="http://schemas.openxmlformats.org/drawingml/2006/table">
            <a:tbl>
              <a:tblPr firstRow="1" bandRow="1">
                <a:tableStyleId>{5C22544A-7EE6-4342-B048-85BDC9FD1C3A}</a:tableStyleId>
              </a:tblPr>
              <a:tblGrid>
                <a:gridCol w="5770562">
                  <a:extLst>
                    <a:ext uri="{9D8B030D-6E8A-4147-A177-3AD203B41FA5}">
                      <a16:colId xmlns:a16="http://schemas.microsoft.com/office/drawing/2014/main" val="528602391"/>
                    </a:ext>
                  </a:extLst>
                </a:gridCol>
                <a:gridCol w="5770562">
                  <a:extLst>
                    <a:ext uri="{9D8B030D-6E8A-4147-A177-3AD203B41FA5}">
                      <a16:colId xmlns:a16="http://schemas.microsoft.com/office/drawing/2014/main" val="29782330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235803887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病院</a:t>
                      </a:r>
                      <a:r>
                        <a:rPr kumimoji="1" lang="en-US" altLang="ja-JP" dirty="0"/>
                        <a:t>DX</a:t>
                      </a:r>
                      <a:r>
                        <a:rPr kumimoji="1" lang="ja-JP" altLang="en-US" dirty="0"/>
                        <a:t>　業界標準の指南書</a:t>
                      </a:r>
                    </a:p>
                  </a:txBody>
                  <a:tcPr/>
                </a:tc>
                <a:tc>
                  <a:txBody>
                    <a:bodyPr/>
                    <a:lstStyle/>
                    <a:p>
                      <a:endParaRPr kumimoji="1" lang="ja-JP" altLang="en-US"/>
                    </a:p>
                  </a:txBody>
                  <a:tcPr/>
                </a:tc>
                <a:extLst>
                  <a:ext uri="{0D108BD9-81ED-4DB2-BD59-A6C34878D82A}">
                    <a16:rowId xmlns:a16="http://schemas.microsoft.com/office/drawing/2014/main" val="42411191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21855101"/>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1896128"/>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5107615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938928278"/>
                  </a:ext>
                </a:extLst>
              </a:tr>
            </a:tbl>
          </a:graphicData>
        </a:graphic>
      </p:graphicFrame>
    </p:spTree>
    <p:extLst>
      <p:ext uri="{BB962C8B-B14F-4D97-AF65-F5344CB8AC3E}">
        <p14:creationId xmlns:p14="http://schemas.microsoft.com/office/powerpoint/2010/main" val="11475600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自動テストツール</a:t>
            </a:r>
            <a:endParaRPr lang="zh-CN" altLang="en-US" dirty="0">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100</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B378A-FBC0-DB2F-F99D-18A92396F589}"/>
              </a:ext>
            </a:extLst>
          </p:cNvPr>
          <p:cNvSpPr>
            <a:spLocks noGrp="1"/>
          </p:cNvSpPr>
          <p:nvPr>
            <p:ph type="title"/>
          </p:nvPr>
        </p:nvSpPr>
        <p:spPr/>
        <p:txBody>
          <a:bodyPr/>
          <a:lstStyle/>
          <a:p>
            <a:r>
              <a:rPr lang="ja-JP" altLang="en-US" sz="3200" dirty="0">
                <a:latin typeface="MS Mincho" panose="02020609040205080304" pitchFamily="49" charset="-128"/>
                <a:ea typeface="MS Mincho" panose="02020609040205080304" pitchFamily="49" charset="-128"/>
              </a:rPr>
              <a:t>インフラ投資：チップセット</a:t>
            </a:r>
            <a:endParaRPr kumimoji="1" lang="ja-JP" altLang="en-US" dirty="0"/>
          </a:p>
        </p:txBody>
      </p:sp>
      <p:sp>
        <p:nvSpPr>
          <p:cNvPr id="5" name="テキスト プレースホルダー 4">
            <a:extLst>
              <a:ext uri="{FF2B5EF4-FFF2-40B4-BE49-F238E27FC236}">
                <a16:creationId xmlns:a16="http://schemas.microsoft.com/office/drawing/2014/main" id="{59A18AEF-418E-57FD-571F-EF4C356AD4F4}"/>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A2F55EF5-0F47-94BB-BB02-DAF988E3CD40}"/>
              </a:ext>
            </a:extLst>
          </p:cNvPr>
          <p:cNvSpPr>
            <a:spLocks noGrp="1"/>
          </p:cNvSpPr>
          <p:nvPr>
            <p:ph type="dt" sz="half" idx="6"/>
          </p:nvPr>
        </p:nvSpPr>
        <p:spPr/>
        <p:txBody>
          <a:bodyPr/>
          <a:lstStyle/>
          <a:p>
            <a:fld id="{F80A0BA5-CE47-470D-91AB-CBF149FD40F7}" type="datetime1">
              <a:rPr lang="zh-CN" altLang="en-US" smtClean="0"/>
              <a:t>2022/5/26</a:t>
            </a:fld>
            <a:endParaRPr lang="en-US"/>
          </a:p>
        </p:txBody>
      </p:sp>
      <p:sp>
        <p:nvSpPr>
          <p:cNvPr id="4" name="スライド番号プレースホルダー 3">
            <a:extLst>
              <a:ext uri="{FF2B5EF4-FFF2-40B4-BE49-F238E27FC236}">
                <a16:creationId xmlns:a16="http://schemas.microsoft.com/office/drawing/2014/main" id="{191BADEE-2234-5C6D-666C-520544E7C67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101</a:t>
            </a:fld>
            <a:r>
              <a:rPr spc="-45"/>
              <a:t> </a:t>
            </a:r>
            <a:r>
              <a:rPr spc="-5"/>
              <a:t>-</a:t>
            </a:r>
            <a:endParaRPr spc="-5" dirty="0"/>
          </a:p>
        </p:txBody>
      </p:sp>
    </p:spTree>
    <p:extLst>
      <p:ext uri="{BB962C8B-B14F-4D97-AF65-F5344CB8AC3E}">
        <p14:creationId xmlns:p14="http://schemas.microsoft.com/office/powerpoint/2010/main" val="23983264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30544-82F4-3749-71A2-CAF5E577ACA9}"/>
              </a:ext>
            </a:extLst>
          </p:cNvPr>
          <p:cNvSpPr>
            <a:spLocks noGrp="1"/>
          </p:cNvSpPr>
          <p:nvPr>
            <p:ph type="title"/>
          </p:nvPr>
        </p:nvSpPr>
        <p:spPr>
          <a:xfrm>
            <a:off x="316983" y="-16805"/>
            <a:ext cx="11540249" cy="492443"/>
          </a:xfrm>
        </p:spPr>
        <p:txBody>
          <a:bodyPr/>
          <a:lstStyle/>
          <a:p>
            <a:r>
              <a:rPr lang="ja-JP" altLang="en-US" sz="3200" dirty="0">
                <a:latin typeface="MS Mincho" panose="02020609040205080304" pitchFamily="49" charset="-128"/>
                <a:ea typeface="MS Mincho" panose="02020609040205080304" pitchFamily="49" charset="-128"/>
              </a:rPr>
              <a:t>インフラ投資：</a:t>
            </a:r>
            <a:r>
              <a:rPr kumimoji="1" lang="en-US" altLang="ja-JP" dirty="0"/>
              <a:t>OS</a:t>
            </a:r>
            <a:endParaRPr kumimoji="1" lang="ja-JP" altLang="en-US" dirty="0"/>
          </a:p>
        </p:txBody>
      </p:sp>
      <p:sp>
        <p:nvSpPr>
          <p:cNvPr id="5" name="テキスト プレースホルダー 4">
            <a:extLst>
              <a:ext uri="{FF2B5EF4-FFF2-40B4-BE49-F238E27FC236}">
                <a16:creationId xmlns:a16="http://schemas.microsoft.com/office/drawing/2014/main" id="{19B600C4-69D9-1124-058A-D85901E976FC}"/>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7B795502-80FC-1AC7-758E-281F76481B7F}"/>
              </a:ext>
            </a:extLst>
          </p:cNvPr>
          <p:cNvSpPr>
            <a:spLocks noGrp="1"/>
          </p:cNvSpPr>
          <p:nvPr>
            <p:ph type="dt" sz="half" idx="6"/>
          </p:nvPr>
        </p:nvSpPr>
        <p:spPr/>
        <p:txBody>
          <a:bodyPr/>
          <a:lstStyle/>
          <a:p>
            <a:fld id="{F80A0BA5-CE47-470D-91AB-CBF149FD40F7}" type="datetime1">
              <a:rPr lang="zh-CN" altLang="en-US" smtClean="0"/>
              <a:t>2022/5/26</a:t>
            </a:fld>
            <a:endParaRPr lang="en-US"/>
          </a:p>
        </p:txBody>
      </p:sp>
      <p:sp>
        <p:nvSpPr>
          <p:cNvPr id="4" name="スライド番号プレースホルダー 3">
            <a:extLst>
              <a:ext uri="{FF2B5EF4-FFF2-40B4-BE49-F238E27FC236}">
                <a16:creationId xmlns:a16="http://schemas.microsoft.com/office/drawing/2014/main" id="{E5F60EA7-96B5-2E3D-E03D-0DDB02FA78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Tree>
    <p:extLst>
      <p:ext uri="{BB962C8B-B14F-4D97-AF65-F5344CB8AC3E}">
        <p14:creationId xmlns:p14="http://schemas.microsoft.com/office/powerpoint/2010/main" val="15250405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2022/5/26</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Tree>
    <p:extLst>
      <p:ext uri="{BB962C8B-B14F-4D97-AF65-F5344CB8AC3E}">
        <p14:creationId xmlns:p14="http://schemas.microsoft.com/office/powerpoint/2010/main" val="35037568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sz="3200">
                <a:latin typeface="MS Mincho" panose="02020609040205080304" pitchFamily="49" charset="-128"/>
                <a:ea typeface="MS Mincho" panose="02020609040205080304" pitchFamily="49" charset="-128"/>
              </a:rPr>
              <a:t>インフラ投資：基本</a:t>
            </a:r>
            <a:r>
              <a:rPr lang="ja-JP" altLang="en-US"/>
              <a:t>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a:t>
            </a:r>
            <a:endParaRPr lang="en-US" altLang="ja-JP" dirty="0"/>
          </a:p>
          <a:p>
            <a:endParaRPr lang="en-US" altLang="ja-JP" dirty="0"/>
          </a:p>
          <a:p>
            <a:r>
              <a:rPr lang="en-US" altLang="ja-JP" dirty="0"/>
              <a:t>Gov</a:t>
            </a:r>
            <a:r>
              <a:rPr lang="ja-JP" altLang="en-US" dirty="0"/>
              <a:t>クラウド（</a:t>
            </a:r>
            <a:r>
              <a:rPr lang="zh-CN" altLang="en-US" dirty="0">
                <a:solidFill>
                  <a:srgbClr val="FF0000"/>
                </a:solidFill>
              </a:rPr>
              <a:t>混合</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2022/5/26</a:t>
            </a:fld>
            <a:endParaRPr lang="en-US"/>
          </a:p>
        </p:txBody>
      </p:sp>
    </p:spTree>
    <p:extLst>
      <p:ext uri="{BB962C8B-B14F-4D97-AF65-F5344CB8AC3E}">
        <p14:creationId xmlns:p14="http://schemas.microsoft.com/office/powerpoint/2010/main" val="14442635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2022/5/26</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396397453"/>
              </p:ext>
            </p:extLst>
          </p:nvPr>
        </p:nvGraphicFramePr>
        <p:xfrm>
          <a:off x="338325" y="704537"/>
          <a:ext cx="11518907" cy="5486403"/>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400" u="none" strike="noStrike">
                          <a:effectLst/>
                        </a:rPr>
                        <a:t>基本サービス</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04" marR="404" marT="404" marB="0" anchor="ctr"/>
                </a:tc>
                <a:tc>
                  <a:txBody>
                    <a:bodyPr/>
                    <a:lstStyle/>
                    <a:p>
                      <a:pPr algn="ctr" fontAlgn="ctr"/>
                      <a:r>
                        <a:rPr lang="ja-JP" altLang="en-US" sz="1400" u="none" strike="noStrike" dirty="0">
                          <a:effectLst/>
                        </a:rPr>
                        <a:t>サービス概要</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400" u="none" strike="noStrike">
                          <a:effectLst/>
                        </a:rPr>
                        <a:t>住民記録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異動（転入・転出など）、住基ネットワーク連携、統計処理、証明書発行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400" u="none" strike="noStrike">
                          <a:effectLst/>
                        </a:rPr>
                        <a:t>印鑑登録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印鑑登録、廃止、統計処理、証明書発行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400" u="none" strike="noStrike">
                          <a:effectLst/>
                        </a:rPr>
                        <a:t>選挙管理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名簿管理、投票所管理、定時登録、例月処理、統計処理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400" u="none" strike="noStrike">
                          <a:effectLst/>
                        </a:rPr>
                        <a:t>個人住民税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dirty="0">
                          <a:effectLst/>
                        </a:rPr>
                        <a:t>当初課税処理、対象者情報管理、課税資料管理、賦課更正、統計処理、証明書発行</a:t>
                      </a:r>
                      <a:endParaRPr lang="zh-TW"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400" u="none" strike="noStrike">
                          <a:effectLst/>
                        </a:rPr>
                        <a:t>固定資産税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共有管理、土地情報管理、家屋情報管理、償却資産管理、当初処理、統計処理、証明書発行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400" u="none" strike="noStrike">
                          <a:effectLst/>
                        </a:rPr>
                        <a:t>軽自動車税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車両台帳管理（登録・廃車、非課税減免など）、統計処理、証明書発行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400" u="none" strike="noStrike">
                          <a:effectLst/>
                        </a:rPr>
                        <a:t>法人住民税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400" u="none" strike="noStrike">
                          <a:effectLst/>
                        </a:rPr>
                        <a:t>事業所税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400" u="none" strike="noStrike">
                          <a:effectLst/>
                        </a:rPr>
                        <a:t>国民健康保険</a:t>
                      </a:r>
                      <a:endParaRPr lang="zh-CN"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400" u="none" strike="noStrike">
                          <a:effectLst/>
                        </a:rPr>
                        <a:t>国民年金</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資格管理、付加管理、免除管理、給付管理、統計処理、証明書発行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400" u="none" strike="noStrike">
                          <a:effectLst/>
                        </a:rPr>
                        <a:t>介護保険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資格管理、賦課管理、受給者管理、給付管理、統計処理、証明書発行 </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400" u="none" strike="noStrike">
                          <a:effectLst/>
                        </a:rPr>
                        <a:t>宛名管理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送付先管理、口座管理、混合世帯管理、</a:t>
                      </a:r>
                      <a:r>
                        <a:rPr lang="en-US" altLang="ja-JP" sz="1400" u="none" strike="noStrike">
                          <a:effectLst/>
                        </a:rPr>
                        <a:t>DV</a:t>
                      </a:r>
                      <a:r>
                        <a:rPr lang="ja-JP" altLang="en-US" sz="1400" u="none" strike="noStrike">
                          <a:effectLst/>
                        </a:rPr>
                        <a:t>・ストーカー管理、統計管理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400" u="none" strike="noStrike">
                          <a:effectLst/>
                        </a:rPr>
                        <a:t>収納管理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収納情報管理、消込、還付充当、督促状、コンビニ収納、統計処理、証明書発行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400" u="none" strike="noStrike">
                          <a:effectLst/>
                        </a:rPr>
                        <a:t>滞納管理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未納情報管理、滞納引継、催告、猶予、分納、時効、統計管理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400" u="none" strike="noStrike">
                          <a:effectLst/>
                        </a:rPr>
                        <a:t>後期高齢</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資格管理、賦課管理、広域連携</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400" u="none" strike="noStrike">
                          <a:effectLst/>
                        </a:rPr>
                        <a:t>戸籍</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戸籍事務管理、附票管理、除籍管理、民刑管理、記載不要届出情報管理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400" u="none" strike="noStrike">
                          <a:effectLst/>
                        </a:rPr>
                        <a:t>コンビニ交付</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コンビニ交付、業務システム連携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400" u="none" strike="noStrike">
                          <a:effectLst/>
                        </a:rPr>
                        <a:t>共通基盤</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dirty="0">
                          <a:effectLst/>
                        </a:rPr>
                        <a:t>職員認証、システム連携、統合運用 </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105</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学力分析サービス（スクール</a:t>
            </a:r>
            <a:r>
              <a:rPr lang="en-US" altLang="ja-JP" dirty="0"/>
              <a:t>SaaS</a:t>
            </a:r>
            <a:r>
              <a:rPr lang="ja-JP" altLang="en-US" dirty="0"/>
              <a:t>）</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106</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2022/5/26</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544360"/>
            <a:ext cx="1299272" cy="12998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A</a:t>
            </a:r>
            <a:endParaRPr lang="zh-CN" altLang="en-US" sz="3600" dirty="0">
              <a:solidFill>
                <a:schemeClr val="tx1"/>
              </a:solidFill>
            </a:endParaRP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5306236" y="3080966"/>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7693537" y="5162433"/>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1966705"/>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D</a:t>
            </a: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flipH="1">
            <a:off x="9627000" y="2970329"/>
            <a:ext cx="5709" cy="574031"/>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7"/>
            <a:endCxn id="22" idx="3"/>
          </p:cNvCxnSpPr>
          <p:nvPr/>
        </p:nvCxnSpPr>
        <p:spPr>
          <a:xfrm flipV="1">
            <a:off x="8549786" y="4653870"/>
            <a:ext cx="617852" cy="65554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6409710" y="3632959"/>
            <a:ext cx="2567654" cy="56133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椭圆 28">
            <a:extLst>
              <a:ext uri="{FF2B5EF4-FFF2-40B4-BE49-F238E27FC236}">
                <a16:creationId xmlns:a16="http://schemas.microsoft.com/office/drawing/2014/main" id="{34FB431B-A0E4-4387-9258-985F23A71A44}"/>
              </a:ext>
            </a:extLst>
          </p:cNvPr>
          <p:cNvSpPr>
            <a:spLocks noChangeAspect="1"/>
          </p:cNvSpPr>
          <p:nvPr/>
        </p:nvSpPr>
        <p:spPr>
          <a:xfrm>
            <a:off x="5358055" y="5077920"/>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C3</a:t>
            </a:r>
          </a:p>
        </p:txBody>
      </p: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5401992" y="1825243"/>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C2</a:t>
            </a: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3026196" y="2993961"/>
            <a:ext cx="911962" cy="9123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C1</a:t>
            </a:r>
          </a:p>
        </p:txBody>
      </p:sp>
      <p:sp>
        <p:nvSpPr>
          <p:cNvPr id="32" name="椭圆 31">
            <a:extLst>
              <a:ext uri="{FF2B5EF4-FFF2-40B4-BE49-F238E27FC236}">
                <a16:creationId xmlns:a16="http://schemas.microsoft.com/office/drawing/2014/main" id="{350B7C05-0335-47A4-B085-5F0055335529}"/>
              </a:ext>
            </a:extLst>
          </p:cNvPr>
          <p:cNvSpPr>
            <a:spLocks noChangeAspect="1"/>
          </p:cNvSpPr>
          <p:nvPr/>
        </p:nvSpPr>
        <p:spPr>
          <a:xfrm>
            <a:off x="2088604" y="1544138"/>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D2</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4"/>
            <a:endCxn id="23" idx="0"/>
          </p:cNvCxnSpPr>
          <p:nvPr/>
        </p:nvCxnSpPr>
        <p:spPr>
          <a:xfrm>
            <a:off x="5857973" y="2737628"/>
            <a:ext cx="0" cy="34333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a:extLst>
              <a:ext uri="{FF2B5EF4-FFF2-40B4-BE49-F238E27FC236}">
                <a16:creationId xmlns:a16="http://schemas.microsoft.com/office/drawing/2014/main" id="{0D54601D-D413-4C85-B04B-30AFB8925068}"/>
              </a:ext>
            </a:extLst>
          </p:cNvPr>
          <p:cNvCxnSpPr>
            <a:cxnSpLocks/>
            <a:stCxn id="29" idx="0"/>
            <a:endCxn id="23" idx="4"/>
          </p:cNvCxnSpPr>
          <p:nvPr/>
        </p:nvCxnSpPr>
        <p:spPr>
          <a:xfrm flipV="1">
            <a:off x="5814036" y="4184952"/>
            <a:ext cx="43937" cy="89296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6"/>
            <a:endCxn id="23" idx="2"/>
          </p:cNvCxnSpPr>
          <p:nvPr/>
        </p:nvCxnSpPr>
        <p:spPr>
          <a:xfrm>
            <a:off x="3938158" y="3450154"/>
            <a:ext cx="1368078" cy="182805"/>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6" name="椭圆 35">
            <a:extLst>
              <a:ext uri="{FF2B5EF4-FFF2-40B4-BE49-F238E27FC236}">
                <a16:creationId xmlns:a16="http://schemas.microsoft.com/office/drawing/2014/main" id="{F112A28C-EA6B-4D60-9BE1-D582F78F96B0}"/>
              </a:ext>
            </a:extLst>
          </p:cNvPr>
          <p:cNvSpPr>
            <a:spLocks noChangeAspect="1"/>
          </p:cNvSpPr>
          <p:nvPr/>
        </p:nvSpPr>
        <p:spPr>
          <a:xfrm>
            <a:off x="624243" y="3060446"/>
            <a:ext cx="829056" cy="8294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D1</a:t>
            </a:r>
          </a:p>
        </p:txBody>
      </p:sp>
      <p:sp>
        <p:nvSpPr>
          <p:cNvPr id="37" name="椭圆 36">
            <a:extLst>
              <a:ext uri="{FF2B5EF4-FFF2-40B4-BE49-F238E27FC236}">
                <a16:creationId xmlns:a16="http://schemas.microsoft.com/office/drawing/2014/main" id="{F9F6DDF0-C67F-43D1-AB0F-9C641585F330}"/>
              </a:ext>
            </a:extLst>
          </p:cNvPr>
          <p:cNvSpPr>
            <a:spLocks noChangeAspect="1"/>
          </p:cNvSpPr>
          <p:nvPr/>
        </p:nvSpPr>
        <p:spPr>
          <a:xfrm>
            <a:off x="1722766" y="4332571"/>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D3</a:t>
            </a:r>
          </a:p>
        </p:txBody>
      </p:sp>
      <p:cxnSp>
        <p:nvCxnSpPr>
          <p:cNvPr id="38" name="直接箭头连接符 37">
            <a:extLst>
              <a:ext uri="{FF2B5EF4-FFF2-40B4-BE49-F238E27FC236}">
                <a16:creationId xmlns:a16="http://schemas.microsoft.com/office/drawing/2014/main" id="{093EC28E-78AF-48DE-823E-C1557B78401B}"/>
              </a:ext>
            </a:extLst>
          </p:cNvPr>
          <p:cNvCxnSpPr>
            <a:cxnSpLocks/>
            <a:stCxn id="37" idx="7"/>
            <a:endCxn id="31" idx="3"/>
          </p:cNvCxnSpPr>
          <p:nvPr/>
        </p:nvCxnSpPr>
        <p:spPr>
          <a:xfrm flipV="1">
            <a:off x="2430410" y="3772730"/>
            <a:ext cx="729340" cy="68131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82AEB984-69FF-43C1-9D97-BE361320FEEF}"/>
              </a:ext>
            </a:extLst>
          </p:cNvPr>
          <p:cNvCxnSpPr>
            <a:cxnSpLocks/>
            <a:stCxn id="32" idx="5"/>
            <a:endCxn id="31" idx="1"/>
          </p:cNvCxnSpPr>
          <p:nvPr/>
        </p:nvCxnSpPr>
        <p:spPr>
          <a:xfrm>
            <a:off x="2796248" y="2252110"/>
            <a:ext cx="363502" cy="87546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2C5E770C-C073-49D0-82C9-CF6F83E1E385}"/>
              </a:ext>
            </a:extLst>
          </p:cNvPr>
          <p:cNvCxnSpPr>
            <a:cxnSpLocks/>
            <a:stCxn id="36" idx="6"/>
            <a:endCxn id="31" idx="2"/>
          </p:cNvCxnSpPr>
          <p:nvPr/>
        </p:nvCxnSpPr>
        <p:spPr>
          <a:xfrm flipV="1">
            <a:off x="1453299" y="3450154"/>
            <a:ext cx="1572897" cy="25013"/>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4405744" y="80760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E1</a:t>
            </a:r>
          </a:p>
        </p:txBody>
      </p:sp>
      <p:sp>
        <p:nvSpPr>
          <p:cNvPr id="42" name="椭圆 41">
            <a:extLst>
              <a:ext uri="{FF2B5EF4-FFF2-40B4-BE49-F238E27FC236}">
                <a16:creationId xmlns:a16="http://schemas.microsoft.com/office/drawing/2014/main" id="{F7B96017-6052-491A-9EA2-A543FBB14F49}"/>
              </a:ext>
            </a:extLst>
          </p:cNvPr>
          <p:cNvSpPr>
            <a:spLocks noChangeAspect="1"/>
          </p:cNvSpPr>
          <p:nvPr/>
        </p:nvSpPr>
        <p:spPr>
          <a:xfrm>
            <a:off x="6516545" y="80361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5"/>
            <a:endCxn id="30" idx="1"/>
          </p:cNvCxnSpPr>
          <p:nvPr/>
        </p:nvCxnSpPr>
        <p:spPr>
          <a:xfrm>
            <a:off x="5049056" y="1451217"/>
            <a:ext cx="486490" cy="50764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997506B1-74B2-406E-8D00-AA5486BC1812}"/>
              </a:ext>
            </a:extLst>
          </p:cNvPr>
          <p:cNvCxnSpPr>
            <a:cxnSpLocks/>
            <a:stCxn id="42" idx="3"/>
            <a:endCxn id="30" idx="7"/>
          </p:cNvCxnSpPr>
          <p:nvPr/>
        </p:nvCxnSpPr>
        <p:spPr>
          <a:xfrm flipH="1">
            <a:off x="6180400" y="1447227"/>
            <a:ext cx="446520" cy="51163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5" name="椭圆 44">
            <a:extLst>
              <a:ext uri="{FF2B5EF4-FFF2-40B4-BE49-F238E27FC236}">
                <a16:creationId xmlns:a16="http://schemas.microsoft.com/office/drawing/2014/main" id="{C343BA05-8349-47EE-A9F6-BC65832724A1}"/>
              </a:ext>
            </a:extLst>
          </p:cNvPr>
          <p:cNvSpPr>
            <a:spLocks noChangeAspect="1"/>
          </p:cNvSpPr>
          <p:nvPr/>
        </p:nvSpPr>
        <p:spPr>
          <a:xfrm>
            <a:off x="7969046" y="981881"/>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H1</a:t>
            </a:r>
          </a:p>
        </p:txBody>
      </p:sp>
      <p:sp>
        <p:nvSpPr>
          <p:cNvPr id="46" name="椭圆 45">
            <a:extLst>
              <a:ext uri="{FF2B5EF4-FFF2-40B4-BE49-F238E27FC236}">
                <a16:creationId xmlns:a16="http://schemas.microsoft.com/office/drawing/2014/main" id="{E50DD0B9-D6EC-48AF-9DA3-4B99DA76BA77}"/>
              </a:ext>
            </a:extLst>
          </p:cNvPr>
          <p:cNvSpPr>
            <a:spLocks noChangeAspect="1"/>
          </p:cNvSpPr>
          <p:nvPr/>
        </p:nvSpPr>
        <p:spPr>
          <a:xfrm>
            <a:off x="10568099" y="943810"/>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H2</a:t>
            </a:r>
          </a:p>
        </p:txBody>
      </p:sp>
      <p:cxnSp>
        <p:nvCxnSpPr>
          <p:cNvPr id="47" name="直接箭头连接符 46">
            <a:extLst>
              <a:ext uri="{FF2B5EF4-FFF2-40B4-BE49-F238E27FC236}">
                <a16:creationId xmlns:a16="http://schemas.microsoft.com/office/drawing/2014/main" id="{8CD59419-F2B7-45B2-B8C6-F410DE6104B1}"/>
              </a:ext>
            </a:extLst>
          </p:cNvPr>
          <p:cNvCxnSpPr>
            <a:cxnSpLocks/>
            <a:stCxn id="45" idx="5"/>
            <a:endCxn id="25" idx="1"/>
          </p:cNvCxnSpPr>
          <p:nvPr/>
        </p:nvCxnSpPr>
        <p:spPr>
          <a:xfrm>
            <a:off x="8676690" y="1689853"/>
            <a:ext cx="601349" cy="42382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9AB084D1-76C4-40A0-873E-C0C4FE042A53}"/>
              </a:ext>
            </a:extLst>
          </p:cNvPr>
          <p:cNvCxnSpPr>
            <a:cxnSpLocks/>
            <a:stCxn id="46" idx="3"/>
            <a:endCxn id="25" idx="7"/>
          </p:cNvCxnSpPr>
          <p:nvPr/>
        </p:nvCxnSpPr>
        <p:spPr>
          <a:xfrm flipH="1">
            <a:off x="9987379" y="1651782"/>
            <a:ext cx="702132" cy="46190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6" name="タイトル 5">
            <a:extLst>
              <a:ext uri="{FF2B5EF4-FFF2-40B4-BE49-F238E27FC236}">
                <a16:creationId xmlns:a16="http://schemas.microsoft.com/office/drawing/2014/main" id="{69C706CC-AB56-B621-E1DB-48F2E3153EE2}"/>
              </a:ext>
            </a:extLst>
          </p:cNvPr>
          <p:cNvSpPr>
            <a:spLocks noGrp="1"/>
          </p:cNvSpPr>
          <p:nvPr>
            <p:ph type="title"/>
          </p:nvPr>
        </p:nvSpPr>
        <p:spPr>
          <a:xfrm>
            <a:off x="271609" y="-72050"/>
            <a:ext cx="11394838" cy="492443"/>
          </a:xfrm>
        </p:spPr>
        <p:txBody>
          <a:bodyPr/>
          <a:lstStyle/>
          <a:p>
            <a:r>
              <a:rPr lang="zh-TW" altLang="en-US" dirty="0">
                <a:latin typeface="MS Mincho" panose="02020609040205080304" pitchFamily="49" charset="-128"/>
                <a:ea typeface="MS Mincho" panose="02020609040205080304" pitchFamily="49" charset="-128"/>
              </a:rPr>
              <a:t>個別最適化教</a:t>
            </a:r>
            <a:r>
              <a:rPr lang="ja-JP" altLang="en-US" dirty="0">
                <a:latin typeface="MS Mincho" panose="02020609040205080304" pitchFamily="49" charset="-128"/>
                <a:ea typeface="MS Mincho" panose="02020609040205080304" pitchFamily="49" charset="-128"/>
              </a:rPr>
              <a:t>育（意思決定システム）</a:t>
            </a:r>
          </a:p>
        </p:txBody>
      </p:sp>
      <p:sp>
        <p:nvSpPr>
          <p:cNvPr id="49" name="灯片编号占位符 1">
            <a:extLst>
              <a:ext uri="{FF2B5EF4-FFF2-40B4-BE49-F238E27FC236}">
                <a16:creationId xmlns:a16="http://schemas.microsoft.com/office/drawing/2014/main" id="{F9D75D25-A030-B8D3-DC67-90EE8136380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107</a:t>
            </a:fld>
            <a:r>
              <a:rPr spc="-45" dirty="0"/>
              <a:t> </a:t>
            </a:r>
            <a:r>
              <a:rPr spc="-5" dirty="0"/>
              <a:t>-</a:t>
            </a:r>
          </a:p>
        </p:txBody>
      </p:sp>
    </p:spTree>
    <p:extLst>
      <p:ext uri="{BB962C8B-B14F-4D97-AF65-F5344CB8AC3E}">
        <p14:creationId xmlns:p14="http://schemas.microsoft.com/office/powerpoint/2010/main" val="281043249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3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34"/>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9"/>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100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31"/>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nodeType="afterEffect">
                                  <p:stCondLst>
                                    <p:cond delay="1000"/>
                                  </p:stCondLst>
                                  <p:childTnLst>
                                    <p:set>
                                      <p:cBhvr>
                                        <p:cTn id="27" dur="1" fill="hold">
                                          <p:stCondLst>
                                            <p:cond delay="0"/>
                                          </p:stCondLst>
                                        </p:cTn>
                                        <p:tgtEl>
                                          <p:spTgt spid="40"/>
                                        </p:tgtEl>
                                        <p:attrNameLst>
                                          <p:attrName>style.visibility</p:attrName>
                                        </p:attrNameLst>
                                      </p:cBhvr>
                                      <p:to>
                                        <p:strVal val="visible"/>
                                      </p:to>
                                    </p:set>
                                  </p:childTnLst>
                                </p:cTn>
                              </p:par>
                            </p:childTnLst>
                          </p:cTn>
                        </p:par>
                        <p:par>
                          <p:cTn id="28" fill="hold">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9" grpId="0" animBg="1"/>
      <p:bldP spid="30" grpId="0" animBg="1"/>
      <p:bldP spid="31" grpId="0" animBg="1"/>
      <p:bldP spid="36"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a:t>
            </a:r>
            <a:r>
              <a:rPr lang="ja-JP" altLang="en-US"/>
              <a:t>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108</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2022/5/26</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en-US" altLang="ja-JP" dirty="0"/>
              <a:t>HRTech</a:t>
            </a:r>
            <a:endParaRPr lang="zh-CN" altLang="en-US"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灯片编号占位符 1">
            <a:extLst>
              <a:ext uri="{FF2B5EF4-FFF2-40B4-BE49-F238E27FC236}">
                <a16:creationId xmlns:a16="http://schemas.microsoft.com/office/drawing/2014/main" id="{19B6AB31-4A8B-412C-A73A-30264303479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109</a:t>
            </a:fld>
            <a:r>
              <a:rPr spc="-45" dirty="0"/>
              <a:t> </a:t>
            </a:r>
            <a:r>
              <a:rPr spc="-5" dirty="0"/>
              <a:t>-</a:t>
            </a:r>
          </a:p>
        </p:txBody>
      </p: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観光</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extLst>
              <p:ext uri="{D42A27DB-BD31-4B8C-83A1-F6EECF244321}">
                <p14:modId xmlns:p14="http://schemas.microsoft.com/office/powerpoint/2010/main" val="2512480062"/>
              </p:ext>
            </p:extLst>
          </p:nvPr>
        </p:nvGraphicFramePr>
        <p:xfrm>
          <a:off x="330114" y="492443"/>
          <a:ext cx="11513990" cy="2225040"/>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観光ビジネス未来白書</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TW" altLang="en-US" dirty="0"/>
                        <a:t>観光情報学入門</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13460054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2022/5/26</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111</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112</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2022/5/26</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7740410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2022/5/26</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2022/5/26</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114</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デジタル庁の先進技術研究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115</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2022/5/26</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80193826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人事院</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116</a:t>
            </a:fld>
            <a:r>
              <a:rPr spc="-45"/>
              <a:t> </a:t>
            </a:r>
            <a:r>
              <a:rPr spc="-5"/>
              <a:t>-</a:t>
            </a:r>
            <a:endParaRPr spc="-5" dirty="0"/>
          </a:p>
        </p:txBody>
      </p:sp>
      <p:sp>
        <p:nvSpPr>
          <p:cNvPr id="6" name="吹き出し: 角を丸めた四角形 5">
            <a:extLst>
              <a:ext uri="{FF2B5EF4-FFF2-40B4-BE49-F238E27FC236}">
                <a16:creationId xmlns:a16="http://schemas.microsoft.com/office/drawing/2014/main" id="{34DC1065-6CE1-40BC-A3A1-C7552D9F5496}"/>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17520784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117</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2022/5/26</a:t>
            </a:fld>
            <a:endParaRPr lang="en-US"/>
          </a:p>
        </p:txBody>
      </p:sp>
      <p:sp>
        <p:nvSpPr>
          <p:cNvPr id="6" name="吹き出し: 角を丸めた四角形 5">
            <a:extLst>
              <a:ext uri="{FF2B5EF4-FFF2-40B4-BE49-F238E27FC236}">
                <a16:creationId xmlns:a16="http://schemas.microsoft.com/office/drawing/2014/main" id="{D3F36913-EA8C-4825-9E8C-E0B4C499CD69}"/>
              </a:ext>
            </a:extLst>
          </p:cNvPr>
          <p:cNvSpPr/>
          <p:nvPr/>
        </p:nvSpPr>
        <p:spPr>
          <a:xfrm>
            <a:off x="4616970" y="2136482"/>
            <a:ext cx="4317168" cy="1798820"/>
          </a:xfrm>
          <a:prstGeom prst="wedgeRoundRectCallout">
            <a:avLst>
              <a:gd name="adj1" fmla="val -29514"/>
              <a:gd name="adj2" fmla="val 79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この以降は点検待ち</a:t>
            </a:r>
          </a:p>
        </p:txBody>
      </p:sp>
    </p:spTree>
    <p:extLst>
      <p:ext uri="{BB962C8B-B14F-4D97-AF65-F5344CB8AC3E}">
        <p14:creationId xmlns:p14="http://schemas.microsoft.com/office/powerpoint/2010/main" val="28940077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118</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119</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先端技術</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extLst>
              <p:ext uri="{D42A27DB-BD31-4B8C-83A1-F6EECF244321}">
                <p14:modId xmlns:p14="http://schemas.microsoft.com/office/powerpoint/2010/main" val="1663099640"/>
              </p:ext>
            </p:extLst>
          </p:nvPr>
        </p:nvGraphicFramePr>
        <p:xfrm>
          <a:off x="330114" y="492443"/>
          <a:ext cx="11513990" cy="2231163"/>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世界最先端８社の大戦略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6963">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25352806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121</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2022/5/26</a:t>
            </a:fld>
            <a:endParaRPr lang="en-US"/>
          </a:p>
        </p:txBody>
      </p:sp>
    </p:spTree>
    <p:extLst>
      <p:ext uri="{BB962C8B-B14F-4D97-AF65-F5344CB8AC3E}">
        <p14:creationId xmlns:p14="http://schemas.microsoft.com/office/powerpoint/2010/main" val="26360091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122</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2022/5/26</a:t>
            </a:fld>
            <a:endParaRPr lang="en-US"/>
          </a:p>
        </p:txBody>
      </p:sp>
    </p:spTree>
    <p:extLst>
      <p:ext uri="{BB962C8B-B14F-4D97-AF65-F5344CB8AC3E}">
        <p14:creationId xmlns:p14="http://schemas.microsoft.com/office/powerpoint/2010/main" val="185072142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国民へサポート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123</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2022/5/26</a:t>
            </a:fld>
            <a:endParaRPr lang="en-US"/>
          </a:p>
        </p:txBody>
      </p:sp>
    </p:spTree>
    <p:extLst>
      <p:ext uri="{BB962C8B-B14F-4D97-AF65-F5344CB8AC3E}">
        <p14:creationId xmlns:p14="http://schemas.microsoft.com/office/powerpoint/2010/main" val="15252672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2022/5/26</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124</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4"/>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spid="_x0000_s1148" name="Worksheet" r:id="rId5" imgW="3010023" imgH="1743075" progId="Excel.Sheet.12">
                  <p:embed/>
                </p:oleObj>
              </mc:Choice>
              <mc:Fallback>
                <p:oleObj name="Worksheet" r:id="rId5"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6"/>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819654019"/>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2022/5/26</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2022/5/26</a:t>
            </a:fld>
            <a:endParaRPr lang="en-US"/>
          </a:p>
        </p:txBody>
      </p:sp>
    </p:spTree>
    <p:extLst>
      <p:ext uri="{BB962C8B-B14F-4D97-AF65-F5344CB8AC3E}">
        <p14:creationId xmlns:p14="http://schemas.microsoft.com/office/powerpoint/2010/main" val="171359458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2022/5/26</a:t>
            </a:fld>
            <a:endParaRPr lang="en-US"/>
          </a:p>
        </p:txBody>
      </p:sp>
    </p:spTree>
    <p:extLst>
      <p:ext uri="{BB962C8B-B14F-4D97-AF65-F5344CB8AC3E}">
        <p14:creationId xmlns:p14="http://schemas.microsoft.com/office/powerpoint/2010/main" val="78726349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2022/5/26</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参考文献：クラウド</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2022/5/26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3279247781"/>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グローバル化・デジタル革命のインパクト</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r>
                        <a:rPr kumimoji="1" lang="ja-JP" altLang="en-US" dirty="0"/>
                        <a:t>クラウド時代のネットワーク入門</a:t>
                      </a:r>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p:spTree>
    <p:extLst>
      <p:ext uri="{BB962C8B-B14F-4D97-AF65-F5344CB8AC3E}">
        <p14:creationId xmlns:p14="http://schemas.microsoft.com/office/powerpoint/2010/main" val="87711894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2022/5/26</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2022/5/26</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2022/5/26</a:t>
            </a:fld>
            <a:endParaRPr lang="en-US"/>
          </a:p>
        </p:txBody>
      </p:sp>
    </p:spTree>
    <p:extLst>
      <p:ext uri="{BB962C8B-B14F-4D97-AF65-F5344CB8AC3E}">
        <p14:creationId xmlns:p14="http://schemas.microsoft.com/office/powerpoint/2010/main" val="9723957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2022/5/26</a:t>
            </a:fld>
            <a:endParaRPr lang="en-US"/>
          </a:p>
        </p:txBody>
      </p:sp>
    </p:spTree>
    <p:extLst>
      <p:ext uri="{BB962C8B-B14F-4D97-AF65-F5344CB8AC3E}">
        <p14:creationId xmlns:p14="http://schemas.microsoft.com/office/powerpoint/2010/main" val="187679641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2022/5/26</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2022/5/26</a:t>
            </a:fld>
            <a:endParaRPr lang="en-US"/>
          </a:p>
        </p:txBody>
      </p:sp>
    </p:spTree>
    <p:extLst>
      <p:ext uri="{BB962C8B-B14F-4D97-AF65-F5344CB8AC3E}">
        <p14:creationId xmlns:p14="http://schemas.microsoft.com/office/powerpoint/2010/main" val="33431188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2022/5/26</a:t>
            </a:fld>
            <a:endParaRPr lang="en-US"/>
          </a:p>
        </p:txBody>
      </p:sp>
    </p:spTree>
    <p:extLst>
      <p:ext uri="{BB962C8B-B14F-4D97-AF65-F5344CB8AC3E}">
        <p14:creationId xmlns:p14="http://schemas.microsoft.com/office/powerpoint/2010/main" val="217006561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2022/5/26</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2022/5/26</a:t>
            </a:fld>
            <a:endParaRPr lang="en-US"/>
          </a:p>
        </p:txBody>
      </p:sp>
    </p:spTree>
    <p:extLst>
      <p:ext uri="{BB962C8B-B14F-4D97-AF65-F5344CB8AC3E}">
        <p14:creationId xmlns:p14="http://schemas.microsoft.com/office/powerpoint/2010/main" val="70627560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2022/5/26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2031569344"/>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extLst>
                  <p:ext uri="{D42A27DB-BD31-4B8C-83A1-F6EECF244321}">
                    <p14:modId xmlns:p14="http://schemas.microsoft.com/office/powerpoint/2010/main" val="1271898038"/>
                  </p:ext>
                </p:extLst>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8334521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2022/5/26</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2022/5/26</a:t>
            </a:fld>
            <a:endParaRPr lang="en-US"/>
          </a:p>
        </p:txBody>
      </p:sp>
    </p:spTree>
    <p:extLst>
      <p:ext uri="{BB962C8B-B14F-4D97-AF65-F5344CB8AC3E}">
        <p14:creationId xmlns:p14="http://schemas.microsoft.com/office/powerpoint/2010/main" val="3662438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2022/5/26</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2022/5/26</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143</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144</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2022/5/26</a:t>
            </a:fld>
            <a:endParaRPr lang="en-US"/>
          </a:p>
        </p:txBody>
      </p:sp>
    </p:spTree>
    <p:extLst>
      <p:ext uri="{BB962C8B-B14F-4D97-AF65-F5344CB8AC3E}">
        <p14:creationId xmlns:p14="http://schemas.microsoft.com/office/powerpoint/2010/main" val="386718504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毎サイクル（成果発表会＆フォーラムを含め）は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2022/5/26</a:t>
            </a:fld>
            <a:endParaRPr lang="en-US"/>
          </a:p>
        </p:txBody>
      </p:sp>
    </p:spTree>
    <p:extLst>
      <p:ext uri="{BB962C8B-B14F-4D97-AF65-F5344CB8AC3E}">
        <p14:creationId xmlns:p14="http://schemas.microsoft.com/office/powerpoint/2010/main" val="82701581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147</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2022/5/26</a:t>
            </a:fld>
            <a:endParaRPr lang="en-US"/>
          </a:p>
        </p:txBody>
      </p:sp>
    </p:spTree>
    <p:extLst>
      <p:ext uri="{BB962C8B-B14F-4D97-AF65-F5344CB8AC3E}">
        <p14:creationId xmlns:p14="http://schemas.microsoft.com/office/powerpoint/2010/main" val="118050571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148</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2022/5/26</a:t>
            </a:fld>
            <a:endParaRPr lang="en-US"/>
          </a:p>
        </p:txBody>
      </p:sp>
    </p:spTree>
    <p:extLst>
      <p:ext uri="{BB962C8B-B14F-4D97-AF65-F5344CB8AC3E}">
        <p14:creationId xmlns:p14="http://schemas.microsoft.com/office/powerpoint/2010/main" val="227788527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149</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2022/5/26</a:t>
            </a:fld>
            <a:endParaRPr lang="en-US"/>
          </a:p>
        </p:txBody>
      </p:sp>
    </p:spTree>
    <p:extLst>
      <p:ext uri="{BB962C8B-B14F-4D97-AF65-F5344CB8AC3E}">
        <p14:creationId xmlns:p14="http://schemas.microsoft.com/office/powerpoint/2010/main" val="4281004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参考文献：プロダクトマネジメント</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graphicFrame>
        <p:nvGraphicFramePr>
          <p:cNvPr id="6" name="表 6">
            <a:extLst>
              <a:ext uri="{FF2B5EF4-FFF2-40B4-BE49-F238E27FC236}">
                <a16:creationId xmlns:a16="http://schemas.microsoft.com/office/drawing/2014/main" id="{4FC7C99F-2973-4617-FBBF-19DD86585990}"/>
              </a:ext>
            </a:extLst>
          </p:cNvPr>
          <p:cNvGraphicFramePr>
            <a:graphicFrameLocks noGrp="1"/>
          </p:cNvGraphicFramePr>
          <p:nvPr>
            <p:extLst>
              <p:ext uri="{D42A27DB-BD31-4B8C-83A1-F6EECF244321}">
                <p14:modId xmlns:p14="http://schemas.microsoft.com/office/powerpoint/2010/main" val="3036175538"/>
              </p:ext>
            </p:extLst>
          </p:nvPr>
        </p:nvGraphicFramePr>
        <p:xfrm>
          <a:off x="356968" y="577239"/>
          <a:ext cx="11515350" cy="5562600"/>
        </p:xfrm>
        <a:graphic>
          <a:graphicData uri="http://schemas.openxmlformats.org/drawingml/2006/table">
            <a:tbl>
              <a:tblPr firstRow="1" bandRow="1">
                <a:tableStyleId>{5C22544A-7EE6-4342-B048-85BDC9FD1C3A}</a:tableStyleId>
              </a:tblPr>
              <a:tblGrid>
                <a:gridCol w="7412304">
                  <a:extLst>
                    <a:ext uri="{9D8B030D-6E8A-4147-A177-3AD203B41FA5}">
                      <a16:colId xmlns:a16="http://schemas.microsoft.com/office/drawing/2014/main" val="2643208957"/>
                    </a:ext>
                  </a:extLst>
                </a:gridCol>
                <a:gridCol w="4103046">
                  <a:extLst>
                    <a:ext uri="{9D8B030D-6E8A-4147-A177-3AD203B41FA5}">
                      <a16:colId xmlns:a16="http://schemas.microsoft.com/office/drawing/2014/main" val="1628065244"/>
                    </a:ext>
                  </a:extLst>
                </a:gridCol>
              </a:tblGrid>
              <a:tr h="370840">
                <a:tc>
                  <a:txBody>
                    <a:bodyPr/>
                    <a:lstStyle/>
                    <a:p>
                      <a:r>
                        <a:rPr kumimoji="1" lang="ja-JP" altLang="en-US"/>
                        <a:t>書名</a:t>
                      </a:r>
                    </a:p>
                  </a:txBody>
                  <a:tcPr/>
                </a:tc>
                <a:tc>
                  <a:txBody>
                    <a:bodyPr/>
                    <a:lstStyle/>
                    <a:p>
                      <a:endParaRPr kumimoji="1" lang="ja-JP" altLang="en-US"/>
                    </a:p>
                  </a:txBody>
                  <a:tcPr/>
                </a:tc>
                <a:extLst>
                  <a:ext uri="{0D108BD9-81ED-4DB2-BD59-A6C34878D82A}">
                    <a16:rowId xmlns:a16="http://schemas.microsoft.com/office/drawing/2014/main" val="267929789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4206848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3712758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79632063"/>
                  </a:ext>
                </a:extLst>
              </a:tr>
              <a:tr h="370840">
                <a:tc>
                  <a:txBody>
                    <a:bodyPr/>
                    <a:lstStyle/>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76074887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607817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2476292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9180447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9869371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定位</a:t>
                      </a:r>
                    </a:p>
                  </a:txBody>
                  <a:tcPr/>
                </a:tc>
                <a:tc>
                  <a:txBody>
                    <a:bodyPr/>
                    <a:lstStyle/>
                    <a:p>
                      <a:endParaRPr kumimoji="1" lang="ja-JP" altLang="en-US" dirty="0"/>
                    </a:p>
                  </a:txBody>
                  <a:tcPr/>
                </a:tc>
                <a:extLst>
                  <a:ext uri="{0D108BD9-81ED-4DB2-BD59-A6C34878D82A}">
                    <a16:rowId xmlns:a16="http://schemas.microsoft.com/office/drawing/2014/main" val="900277264"/>
                  </a:ext>
                </a:extLst>
              </a:tr>
              <a:tr h="370840">
                <a:tc>
                  <a:txBody>
                    <a:bodyPr/>
                    <a:lstStyle/>
                    <a:p>
                      <a:r>
                        <a:rPr lang="zh-CN" altLang="en-US" dirty="0">
                          <a:latin typeface="MS Mincho" panose="02020609040205080304" pitchFamily="49" charset="-128"/>
                          <a:ea typeface="MS Mincho" panose="02020609040205080304" pitchFamily="49" charset="-128"/>
                        </a:rPr>
                        <a:t>长尾理论</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6089424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8251223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341046616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576896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产品游戏化</a:t>
                      </a:r>
                    </a:p>
                  </a:txBody>
                  <a:tcPr/>
                </a:tc>
                <a:tc>
                  <a:txBody>
                    <a:bodyPr/>
                    <a:lstStyle/>
                    <a:p>
                      <a:endParaRPr kumimoji="1" lang="ja-JP" altLang="en-US" dirty="0"/>
                    </a:p>
                  </a:txBody>
                  <a:tcPr/>
                </a:tc>
                <a:extLst>
                  <a:ext uri="{0D108BD9-81ED-4DB2-BD59-A6C34878D82A}">
                    <a16:rowId xmlns:a16="http://schemas.microsoft.com/office/drawing/2014/main" val="2024404359"/>
                  </a:ext>
                </a:extLst>
              </a:tr>
            </a:tbl>
          </a:graphicData>
        </a:graphic>
      </p:graphicFrame>
    </p:spTree>
    <p:extLst>
      <p:ext uri="{BB962C8B-B14F-4D97-AF65-F5344CB8AC3E}">
        <p14:creationId xmlns:p14="http://schemas.microsoft.com/office/powerpoint/2010/main" val="274805827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150</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2022/5/26</a:t>
            </a:fld>
            <a:endParaRPr lang="en-US"/>
          </a:p>
        </p:txBody>
      </p:sp>
    </p:spTree>
    <p:extLst>
      <p:ext uri="{BB962C8B-B14F-4D97-AF65-F5344CB8AC3E}">
        <p14:creationId xmlns:p14="http://schemas.microsoft.com/office/powerpoint/2010/main" val="228438644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151</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2022/5/26</a:t>
            </a:fld>
            <a:endParaRPr lang="en-US"/>
          </a:p>
        </p:txBody>
      </p:sp>
    </p:spTree>
    <p:extLst>
      <p:ext uri="{BB962C8B-B14F-4D97-AF65-F5344CB8AC3E}">
        <p14:creationId xmlns:p14="http://schemas.microsoft.com/office/powerpoint/2010/main" val="320655628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152</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2022/5/26</a:t>
            </a:fld>
            <a:endParaRPr lang="en-US"/>
          </a:p>
        </p:txBody>
      </p:sp>
    </p:spTree>
    <p:extLst>
      <p:ext uri="{BB962C8B-B14F-4D97-AF65-F5344CB8AC3E}">
        <p14:creationId xmlns:p14="http://schemas.microsoft.com/office/powerpoint/2010/main" val="16954263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153</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2022/5/26</a:t>
            </a:fld>
            <a:endParaRPr lang="en-US"/>
          </a:p>
        </p:txBody>
      </p:sp>
    </p:spTree>
    <p:extLst>
      <p:ext uri="{BB962C8B-B14F-4D97-AF65-F5344CB8AC3E}">
        <p14:creationId xmlns:p14="http://schemas.microsoft.com/office/powerpoint/2010/main" val="193605986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154</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2022/5/26</a:t>
            </a:fld>
            <a:endParaRPr lang="en-US"/>
          </a:p>
        </p:txBody>
      </p:sp>
    </p:spTree>
    <p:extLst>
      <p:ext uri="{BB962C8B-B14F-4D97-AF65-F5344CB8AC3E}">
        <p14:creationId xmlns:p14="http://schemas.microsoft.com/office/powerpoint/2010/main" val="280235489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155</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2022/5/26</a:t>
            </a:fld>
            <a:endParaRPr lang="en-US"/>
          </a:p>
        </p:txBody>
      </p:sp>
    </p:spTree>
    <p:extLst>
      <p:ext uri="{BB962C8B-B14F-4D97-AF65-F5344CB8AC3E}">
        <p14:creationId xmlns:p14="http://schemas.microsoft.com/office/powerpoint/2010/main" val="315475252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2022/5/26</a:t>
            </a:fld>
            <a:endParaRPr lang="en-US"/>
          </a:p>
        </p:txBody>
      </p:sp>
    </p:spTree>
    <p:extLst>
      <p:ext uri="{BB962C8B-B14F-4D97-AF65-F5344CB8AC3E}">
        <p14:creationId xmlns:p14="http://schemas.microsoft.com/office/powerpoint/2010/main" val="235810387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2022/5/26</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157</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158</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2022/5/26</a:t>
            </a:fld>
            <a:endParaRPr lang="en-US"/>
          </a:p>
        </p:txBody>
      </p:sp>
    </p:spTree>
    <p:extLst>
      <p:ext uri="{BB962C8B-B14F-4D97-AF65-F5344CB8AC3E}">
        <p14:creationId xmlns:p14="http://schemas.microsoft.com/office/powerpoint/2010/main" val="305366884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2022/5/26</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159</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2022/5/26</a:t>
            </a:fld>
            <a:endParaRPr lang="en-US"/>
          </a:p>
        </p:txBody>
      </p:sp>
      <p:sp>
        <p:nvSpPr>
          <p:cNvPr id="7" name="灯片编号占位符 31">
            <a:extLst>
              <a:ext uri="{FF2B5EF4-FFF2-40B4-BE49-F238E27FC236}">
                <a16:creationId xmlns:a16="http://schemas.microsoft.com/office/drawing/2014/main" id="{D4080BA7-5CC5-4316-9911-416DF3D8522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16</a:t>
            </a:fld>
            <a:r>
              <a:rPr lang="ja-JP" altLang="en-US" spc="-45" dirty="0"/>
              <a:t>　</a:t>
            </a:r>
            <a:r>
              <a:rPr spc="-5" dirty="0"/>
              <a:t>-</a:t>
            </a:r>
          </a:p>
        </p:txBody>
      </p:sp>
    </p:spTree>
    <p:extLst>
      <p:ext uri="{BB962C8B-B14F-4D97-AF65-F5344CB8AC3E}">
        <p14:creationId xmlns:p14="http://schemas.microsoft.com/office/powerpoint/2010/main" val="275814053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160</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2022/5/26</a:t>
            </a:fld>
            <a:endParaRPr lang="en-US"/>
          </a:p>
        </p:txBody>
      </p:sp>
    </p:spTree>
    <p:extLst>
      <p:ext uri="{BB962C8B-B14F-4D97-AF65-F5344CB8AC3E}">
        <p14:creationId xmlns:p14="http://schemas.microsoft.com/office/powerpoint/2010/main" val="240644874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2022/5/26</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161</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2022/5/26</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162</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2022/5/26</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163</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164</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165</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166</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167</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リスク洗出・課題整理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endParaRPr lang="en-US" altLang="ja-JP" sz="2400" dirty="0"/>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政府のサービス：キャリア支援</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信用悪化</a:t>
            </a:r>
            <a:endParaRPr lang="en-US" altLang="ja-JP" sz="2400" b="1" dirty="0"/>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r>
              <a:rPr lang="ja-JP" altLang="en-US" sz="2400" b="1" dirty="0"/>
              <a:t>就職</a:t>
            </a:r>
            <a:endParaRPr lang="en-US" altLang="ja-JP" sz="2400" b="1" dirty="0"/>
          </a:p>
          <a:p>
            <a:pPr marL="342900" indent="-342900">
              <a:buFont typeface="Wingdings" panose="05000000000000000000" pitchFamily="2" charset="2"/>
              <a:buChar char="p"/>
            </a:pPr>
            <a:r>
              <a:rPr lang="ja-JP" altLang="en-US" sz="2400" b="1" dirty="0"/>
              <a:t>教育</a:t>
            </a:r>
            <a:endParaRPr lang="en-US" altLang="ja-JP" sz="2400" b="1" dirty="0"/>
          </a:p>
          <a:p>
            <a:pPr marL="342900" indent="-342900">
              <a:buFont typeface="Wingdings" panose="05000000000000000000" pitchFamily="2" charset="2"/>
              <a:buChar char="p"/>
            </a:pPr>
            <a:r>
              <a:rPr lang="ja-JP" altLang="en-US" sz="2400" b="1" dirty="0"/>
              <a:t>高齢者介護</a:t>
            </a:r>
            <a:endParaRPr lang="en-US" altLang="ja-JP" sz="2400" b="1" dirty="0"/>
          </a:p>
          <a:p>
            <a:pPr marL="342900" indent="-342900">
              <a:buFont typeface="Wingdings" panose="05000000000000000000" pitchFamily="2" charset="2"/>
              <a:buChar char="p"/>
            </a:pPr>
            <a:r>
              <a:rPr lang="ja-JP" altLang="en-US" sz="2400" b="1" dirty="0"/>
              <a:t>社会インフラの</a:t>
            </a:r>
            <a:r>
              <a:rPr lang="en-US" altLang="ja-JP" sz="2400" b="1" dirty="0"/>
              <a:t>DX</a:t>
            </a:r>
          </a:p>
          <a:p>
            <a:pPr marL="342900" indent="-342900">
              <a:buFont typeface="Wingdings" panose="05000000000000000000" pitchFamily="2" charset="2"/>
              <a:buChar char="p"/>
            </a:pPr>
            <a:r>
              <a:rPr lang="en-US" altLang="ja-JP" sz="2400" b="1" dirty="0"/>
              <a:t>SDG</a:t>
            </a:r>
            <a:r>
              <a:rPr lang="ja-JP" altLang="en-US" sz="2400" b="1" dirty="0"/>
              <a:t>ｓ</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2022/5/26</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17</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施策ゴール設定（</a:t>
            </a:r>
            <a:r>
              <a:rPr lang="en-US" altLang="ja-JP" sz="2400" b="0" i="0" dirty="0">
                <a:solidFill>
                  <a:srgbClr val="333333"/>
                </a:solidFill>
                <a:effectLst/>
                <a:highlight>
                  <a:srgbClr val="00FF00"/>
                </a:highlight>
                <a:latin typeface="+mn-ea"/>
              </a:rPr>
              <a:t>Objectives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endParaRPr lang="en-US" altLang="ja-JP" sz="2400" dirty="0"/>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政府のサービス：キャリア支援</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rPr>
              <a:t>２０３０の日本</a:t>
            </a:r>
            <a:endParaRPr lang="en-US" altLang="ja-JP" sz="2400" dirty="0">
              <a:highlight>
                <a:srgbClr val="00FF00"/>
              </a:highlight>
            </a:endParaRPr>
          </a:p>
          <a:p>
            <a:pPr marL="800100" lvl="1" indent="-342900">
              <a:buFont typeface="Wingdings" panose="05000000000000000000" pitchFamily="2" charset="2"/>
              <a:buChar char="p"/>
            </a:pPr>
            <a:r>
              <a:rPr lang="ja-JP" altLang="en-US" sz="2200" dirty="0"/>
              <a:t>行政</a:t>
            </a:r>
            <a:endParaRPr lang="en-US" altLang="ja-JP" sz="2200" dirty="0"/>
          </a:p>
          <a:p>
            <a:pPr marL="800100" lvl="1" indent="-342900">
              <a:buFont typeface="Wingdings" panose="05000000000000000000" pitchFamily="2" charset="2"/>
              <a:buChar char="p"/>
            </a:pPr>
            <a:r>
              <a:rPr lang="ja-JP" altLang="en-US" sz="2200" dirty="0"/>
              <a:t>インフラ</a:t>
            </a:r>
            <a:endParaRPr lang="en-US" altLang="ja-JP" sz="2200" dirty="0"/>
          </a:p>
          <a:p>
            <a:pPr marL="800100" lvl="1" indent="-342900">
              <a:buFont typeface="Wingdings" panose="05000000000000000000" pitchFamily="2" charset="2"/>
              <a:buChar char="p"/>
            </a:pPr>
            <a:r>
              <a:rPr lang="ja-JP" altLang="en-US" sz="2200" dirty="0"/>
              <a:t>科学研究</a:t>
            </a:r>
            <a:endParaRPr lang="en-US" altLang="ja-JP" sz="2200" dirty="0"/>
          </a:p>
          <a:p>
            <a:pPr marL="800100" lvl="1" indent="-342900">
              <a:buFont typeface="Wingdings" panose="05000000000000000000" pitchFamily="2" charset="2"/>
              <a:buChar char="p"/>
            </a:pPr>
            <a:r>
              <a:rPr lang="ja-JP" altLang="en-US" sz="2200" dirty="0"/>
              <a:t>教育</a:t>
            </a:r>
            <a:endParaRPr lang="en-US" altLang="ja-JP" sz="2200" dirty="0"/>
          </a:p>
          <a:p>
            <a:pPr marL="800100" lvl="1" indent="-342900">
              <a:buFont typeface="Wingdings" panose="05000000000000000000" pitchFamily="2" charset="2"/>
              <a:buChar char="p"/>
            </a:pPr>
            <a:r>
              <a:rPr lang="ja-JP" altLang="en-US" sz="2200" dirty="0"/>
              <a:t>農業</a:t>
            </a:r>
            <a:endParaRPr lang="en-US" altLang="ja-JP" sz="2200" dirty="0"/>
          </a:p>
          <a:p>
            <a:pPr marL="800100" lvl="1" indent="-342900">
              <a:buFont typeface="Wingdings" panose="05000000000000000000" pitchFamily="2" charset="2"/>
              <a:buChar char="p"/>
            </a:pPr>
            <a:r>
              <a:rPr lang="ja-JP" altLang="en-US" sz="2200" dirty="0"/>
              <a:t>交通</a:t>
            </a:r>
            <a:endParaRPr lang="en-US" altLang="ja-JP" sz="2200" dirty="0"/>
          </a:p>
          <a:p>
            <a:pPr marL="800100" lvl="1" indent="-342900">
              <a:buFont typeface="Wingdings" panose="05000000000000000000" pitchFamily="2" charset="2"/>
              <a:buChar char="p"/>
            </a:pPr>
            <a:r>
              <a:rPr lang="ja-JP" altLang="en-US" sz="2200" dirty="0"/>
              <a:t>経済</a:t>
            </a:r>
            <a:endParaRPr lang="en-US" altLang="ja-JP" sz="2200" dirty="0"/>
          </a:p>
          <a:p>
            <a:pPr marL="800100" lvl="1" indent="-342900">
              <a:buFont typeface="Wingdings" panose="05000000000000000000" pitchFamily="2" charset="2"/>
              <a:buChar char="ü"/>
            </a:pPr>
            <a:endParaRPr lang="en-US" altLang="ja-JP" sz="2200" dirty="0">
              <a:highlight>
                <a:srgbClr val="00FF00"/>
              </a:highlight>
            </a:endParaRPr>
          </a:p>
          <a:p>
            <a:pPr marL="342900" indent="-342900">
              <a:buFont typeface="Wingdings" panose="05000000000000000000" pitchFamily="2" charset="2"/>
              <a:buChar char="p"/>
            </a:pPr>
            <a:r>
              <a:rPr lang="ja-JP" altLang="en-US" sz="2400" dirty="0"/>
              <a:t>中間目標</a:t>
            </a:r>
            <a:endParaRPr lang="en-US" altLang="ja-JP" sz="2400" dirty="0"/>
          </a:p>
          <a:p>
            <a:pPr marL="800100" lvl="1" indent="-342900">
              <a:buFont typeface="Wingdings" panose="05000000000000000000" pitchFamily="2" charset="2"/>
              <a:buChar char="p"/>
            </a:pPr>
            <a:r>
              <a:rPr lang="en-US" altLang="ja-JP" sz="2200" dirty="0"/>
              <a:t>2027</a:t>
            </a:r>
            <a:r>
              <a:rPr lang="ja-JP" altLang="en-US" sz="2200" dirty="0"/>
              <a:t>年</a:t>
            </a:r>
            <a:endParaRPr lang="en-US" altLang="ja-JP" sz="2200" dirty="0"/>
          </a:p>
          <a:p>
            <a:pPr marL="800100" lvl="1" indent="-342900">
              <a:buFont typeface="Wingdings" panose="05000000000000000000" pitchFamily="2" charset="2"/>
              <a:buChar char="p"/>
            </a:pPr>
            <a:r>
              <a:rPr lang="en-US" altLang="ja-JP" sz="2200" dirty="0"/>
              <a:t>2025</a:t>
            </a:r>
            <a:r>
              <a:rPr lang="ja-JP" altLang="en-US" sz="2200" dirty="0"/>
              <a:t>年</a:t>
            </a:r>
            <a:endParaRPr lang="en-US" altLang="ja-JP" sz="2200" dirty="0"/>
          </a:p>
          <a:p>
            <a:pPr marL="800100" lvl="1" indent="-342900">
              <a:buFont typeface="Wingdings" panose="05000000000000000000" pitchFamily="2" charset="2"/>
              <a:buChar char="p"/>
            </a:pPr>
            <a:r>
              <a:rPr lang="en-US" altLang="ja-JP" sz="2200" dirty="0"/>
              <a:t>2023</a:t>
            </a:r>
            <a:r>
              <a:rPr lang="ja-JP" altLang="en-US" sz="2200" dirty="0"/>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2022/5/26</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18</a:t>
            </a:fld>
            <a:r>
              <a:rPr lang="ja-JP" altLang="en-US" spc="-45" dirty="0"/>
              <a:t>　</a:t>
            </a:r>
            <a:r>
              <a:rPr spc="-5" dirty="0"/>
              <a:t>-</a:t>
            </a:r>
          </a:p>
        </p:txBody>
      </p:sp>
    </p:spTree>
    <p:extLst>
      <p:ext uri="{BB962C8B-B14F-4D97-AF65-F5344CB8AC3E}">
        <p14:creationId xmlns:p14="http://schemas.microsoft.com/office/powerpoint/2010/main" val="74830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709887" cy="5803427"/>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課題の解消対策</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endParaRPr lang="en-US" altLang="ja-JP" sz="2400" dirty="0"/>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政府のサービス：キャリア支援</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rPr>
              <a:t>組織改革（チームワーク）</a:t>
            </a:r>
          </a:p>
          <a:p>
            <a:pPr marL="342900" indent="-342900">
              <a:buFont typeface="Wingdings" panose="05000000000000000000" pitchFamily="2" charset="2"/>
              <a:buChar char="p"/>
            </a:pPr>
            <a:r>
              <a:rPr lang="ja-JP" altLang="en-US" sz="2400" dirty="0"/>
              <a:t>公務員人事評価・管理</a:t>
            </a:r>
          </a:p>
          <a:p>
            <a:pPr marL="342900" indent="-342900">
              <a:buFont typeface="Wingdings" panose="05000000000000000000" pitchFamily="2" charset="2"/>
              <a:buChar char="p"/>
            </a:pPr>
            <a:r>
              <a:rPr lang="ja-JP" altLang="en-US" sz="2400" dirty="0"/>
              <a:t>セキュリティ</a:t>
            </a:r>
            <a:endParaRPr lang="en-US" altLang="ja-JP" sz="2400" dirty="0"/>
          </a:p>
          <a:p>
            <a:pPr marL="342900" indent="-342900">
              <a:buFont typeface="Wingdings" panose="05000000000000000000" pitchFamily="2" charset="2"/>
              <a:buChar char="p"/>
            </a:pPr>
            <a:r>
              <a:rPr lang="ja-JP" altLang="en-US" sz="2400" dirty="0"/>
              <a:t>デジタル庁先進技術研究部</a:t>
            </a:r>
            <a:endParaRPr lang="en-US" altLang="ja-JP" sz="2400" dirty="0"/>
          </a:p>
          <a:p>
            <a:pPr marL="342900" indent="-342900">
              <a:buFont typeface="Wingdings" panose="05000000000000000000" pitchFamily="2" charset="2"/>
              <a:buChar char="p"/>
            </a:pPr>
            <a:r>
              <a:rPr lang="ja-JP" altLang="en-US" sz="2400" dirty="0"/>
              <a:t>移行マイグレーション</a:t>
            </a:r>
            <a:endParaRPr lang="en-US" altLang="ja-JP" sz="2400" dirty="0"/>
          </a:p>
          <a:p>
            <a:pPr marL="342900" indent="-342900">
              <a:buFont typeface="Wingdings" panose="05000000000000000000" pitchFamily="2" charset="2"/>
              <a:buChar char="p"/>
            </a:pPr>
            <a:endParaRPr lang="ja-JP" altLang="en-US"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2022/5/26</a:t>
            </a:fld>
            <a:endParaRPr lang="en-US"/>
          </a:p>
        </p:txBody>
      </p:sp>
      <p:sp>
        <p:nvSpPr>
          <p:cNvPr id="7" name="灯片编号占位符 31">
            <a:extLst>
              <a:ext uri="{FF2B5EF4-FFF2-40B4-BE49-F238E27FC236}">
                <a16:creationId xmlns:a16="http://schemas.microsoft.com/office/drawing/2014/main" id="{08A3558F-1117-44D7-B56C-0E2A7355F2D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19</a:t>
            </a:fld>
            <a:r>
              <a:rPr lang="ja-JP" altLang="en-US" spc="-45" dirty="0"/>
              <a:t>　</a:t>
            </a:r>
            <a:r>
              <a:rPr spc="-5" dirty="0"/>
              <a:t>-</a:t>
            </a:r>
          </a:p>
        </p:txBody>
      </p:sp>
    </p:spTree>
    <p:extLst>
      <p:ext uri="{BB962C8B-B14F-4D97-AF65-F5344CB8AC3E}">
        <p14:creationId xmlns:p14="http://schemas.microsoft.com/office/powerpoint/2010/main" val="130388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240935110"/>
              </p:ext>
            </p:extLst>
          </p:nvPr>
        </p:nvGraphicFramePr>
        <p:xfrm>
          <a:off x="336546" y="557213"/>
          <a:ext cx="11518908" cy="58318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ja-JP" altLang="en-US" dirty="0">
                          <a:latin typeface="MS Mincho" panose="02020609040205080304" pitchFamily="49" charset="-128"/>
                          <a:ea typeface="MS Mincho" panose="02020609040205080304" pitchFamily="49" charset="-128"/>
                        </a:rPr>
                        <a:t>人事の三つ柱</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サービスシェアセンター（</a:t>
                      </a:r>
                      <a:r>
                        <a:rPr lang="en-US" altLang="ja-JP" dirty="0">
                          <a:latin typeface="MS Mincho" panose="02020609040205080304" pitchFamily="49" charset="-128"/>
                          <a:ea typeface="MS Mincho" panose="02020609040205080304" pitchFamily="49" charset="-128"/>
                        </a:rPr>
                        <a:t>SSC</a:t>
                      </a:r>
                      <a:r>
                        <a:rPr lang="ja-JP" altLang="en-US" dirty="0">
                          <a:latin typeface="MS Mincho" panose="02020609040205080304" pitchFamily="49" charset="-128"/>
                          <a:ea typeface="MS Mincho" panose="02020609040205080304" pitchFamily="49" charset="-128"/>
                        </a:rPr>
                        <a:t>）、ビジネスパートナー（</a:t>
                      </a:r>
                      <a:r>
                        <a:rPr lang="en-US" altLang="ja-JP" dirty="0">
                          <a:latin typeface="MS Mincho" panose="02020609040205080304" pitchFamily="49" charset="-128"/>
                          <a:ea typeface="MS Mincho" panose="02020609040205080304" pitchFamily="49" charset="-128"/>
                        </a:rPr>
                        <a:t>HRBP</a:t>
                      </a:r>
                      <a:r>
                        <a:rPr lang="ja-JP" altLang="en-US" dirty="0">
                          <a:latin typeface="MS Mincho" panose="02020609040205080304" pitchFamily="49" charset="-128"/>
                          <a:ea typeface="MS Mincho" panose="02020609040205080304" pitchFamily="49" charset="-128"/>
                        </a:rPr>
                        <a:t>）、意思決定支援センター（</a:t>
                      </a:r>
                      <a:r>
                        <a:rPr lang="en-US" altLang="ja-JP" dirty="0">
                          <a:latin typeface="MS Mincho" panose="02020609040205080304" pitchFamily="49" charset="-128"/>
                          <a:ea typeface="MS Mincho" panose="02020609040205080304" pitchFamily="49" charset="-128"/>
                        </a:rPr>
                        <a:t>COE</a:t>
                      </a:r>
                      <a:r>
                        <a:rPr lang="ja-JP" altLang="en-US"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r>
                        <a:rPr lang="en-US" altLang="ja-JP" dirty="0">
                          <a:latin typeface="MS Mincho" panose="02020609040205080304" pitchFamily="49" charset="-128"/>
                          <a:ea typeface="MS Mincho" panose="02020609040205080304" pitchFamily="49" charset="-128"/>
                        </a:rPr>
                        <a:t>SSC</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Shared Service 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532916652"/>
                  </a:ext>
                </a:extLst>
              </a:tr>
              <a:tr h="370840">
                <a:tc>
                  <a:txBody>
                    <a:bodyPr/>
                    <a:lstStyle/>
                    <a:p>
                      <a:r>
                        <a:rPr lang="en-US" altLang="ja-JP" dirty="0">
                          <a:latin typeface="MS Mincho" panose="02020609040205080304" pitchFamily="49" charset="-128"/>
                          <a:ea typeface="MS Mincho" panose="02020609040205080304" pitchFamily="49" charset="-128"/>
                        </a:rPr>
                        <a:t>HRBP</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Human</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Resource Business Partner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r>
                        <a:rPr lang="en-US" altLang="zh-CN" dirty="0">
                          <a:latin typeface="MS Mincho" panose="02020609040205080304" pitchFamily="49" charset="-128"/>
                          <a:ea typeface="MS Mincho" panose="02020609040205080304" pitchFamily="49" charset="-128"/>
                        </a:rPr>
                        <a:t>COE</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zh-CN" dirty="0">
                          <a:latin typeface="MS Mincho" panose="02020609040205080304" pitchFamily="49" charset="-128"/>
                          <a:ea typeface="MS Mincho" panose="02020609040205080304" pitchFamily="49" charset="-128"/>
                        </a:rPr>
                        <a:t>Center of Expertise</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Out-Sourcing</a:t>
                      </a:r>
                      <a:r>
                        <a:rPr lang="ja-JP" altLang="en-US" dirty="0">
                          <a:latin typeface="MS Mincho" panose="02020609040205080304" pitchFamily="49" charset="-128"/>
                          <a:ea typeface="MS Mincho" panose="02020609040205080304" pitchFamily="49" charset="-128"/>
                        </a:rPr>
                        <a:t>　アウトソーシング</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SS</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ソリューションサービス　</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latin typeface="MS Mincho" panose="02020609040205080304" pitchFamily="49" charset="-128"/>
                          <a:ea typeface="MS Mincho" panose="02020609040205080304" pitchFamily="49" charset="-128"/>
                        </a:rPr>
                        <a:t>iLab</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自社研究・新規</a:t>
                      </a:r>
                      <a:r>
                        <a:rPr lang="ja-JP" altLang="en-US">
                          <a:latin typeface="MS Mincho" panose="02020609040205080304" pitchFamily="49" charset="-128"/>
                          <a:ea typeface="MS Mincho" panose="02020609040205080304" pitchFamily="49" charset="-128"/>
                        </a:rPr>
                        <a:t>事業創出チーム</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Client Manager</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MA</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SI</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MS Mincho" panose="02020609040205080304" pitchFamily="49" charset="-128"/>
                          <a:ea typeface="MS Mincho" panose="02020609040205080304" pitchFamily="49" charset="-128"/>
                        </a:rPr>
                        <a:t>S</a:t>
                      </a:r>
                      <a:r>
                        <a:rPr lang="en-US" altLang="ja-JP" b="0" i="0" dirty="0">
                          <a:solidFill>
                            <a:srgbClr val="000000"/>
                          </a:solidFill>
                          <a:effectLst/>
                          <a:latin typeface="MS Mincho" panose="02020609040205080304" pitchFamily="49" charset="-128"/>
                          <a:ea typeface="MS Mincho" panose="02020609040205080304" pitchFamily="49" charset="-128"/>
                        </a:rPr>
                        <a:t>ystem Integration</a:t>
                      </a:r>
                      <a:r>
                        <a:rPr lang="ja-JP" altLang="en-US" b="0" i="0" dirty="0">
                          <a:solidFill>
                            <a:srgbClr val="000000"/>
                          </a:solidFill>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MS Mincho" panose="02020609040205080304" pitchFamily="49" charset="-128"/>
                          <a:ea typeface="MS Mincho" panose="02020609040205080304" pitchFamily="49" charset="-128"/>
                        </a:rPr>
                        <a:t>PdM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MS Mincho" panose="02020609040205080304" pitchFamily="49" charset="-128"/>
                          <a:ea typeface="MS Mincho" panose="02020609040205080304" pitchFamily="49" charset="-128"/>
                        </a:rPr>
                        <a:t>P</a:t>
                      </a:r>
                      <a:r>
                        <a:rPr lang="en-US" altLang="zh-CN" sz="1800" dirty="0">
                          <a:effectLst/>
                          <a:latin typeface="MS Mincho" panose="02020609040205080304" pitchFamily="49" charset="-128"/>
                          <a:ea typeface="MS Mincho" panose="02020609040205080304" pitchFamily="49" charset="-128"/>
                        </a:rPr>
                        <a:t>roduct manager</a:t>
                      </a:r>
                      <a:r>
                        <a:rPr lang="ja-JP" altLang="en-US" sz="1800" dirty="0">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63144"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基本インフラ</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基本サービス</a:t>
            </a:r>
            <a:endParaRPr lang="en-US" altLang="ja-JP" sz="2400" dirty="0">
              <a:latin typeface="+mn-ea"/>
            </a:endParaRPr>
          </a:p>
          <a:p>
            <a:pPr marL="342900" indent="-342900">
              <a:buFont typeface="Wingdings" panose="05000000000000000000" pitchFamily="2" charset="2"/>
              <a:buChar char="l"/>
            </a:pPr>
            <a:r>
              <a:rPr lang="ja-JP" altLang="en-US" sz="2400" dirty="0"/>
              <a:t>政務サービス</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サービス：キャリア支援</a:t>
            </a:r>
          </a:p>
          <a:p>
            <a:pPr marL="342900" indent="-342900">
              <a:buFont typeface="Wingdings" panose="05000000000000000000" pitchFamily="2" charset="2"/>
              <a:buChar char="l"/>
            </a:pPr>
            <a:r>
              <a:rPr lang="ja-JP" altLang="en-US" sz="2400" dirty="0"/>
              <a:t>分野</a:t>
            </a:r>
            <a:r>
              <a:rPr lang="ja-JP" altLang="en-US" sz="2400" dirty="0">
                <a:latin typeface="+mn-ea"/>
              </a:rPr>
              <a:t>サービス：健康・安全</a:t>
            </a:r>
          </a:p>
          <a:p>
            <a:pPr marL="342900" indent="-342900">
              <a:buFont typeface="Wingdings" panose="05000000000000000000" pitchFamily="2" charset="2"/>
              <a:buChar char="l"/>
            </a:pPr>
            <a:r>
              <a:rPr lang="ja-JP" altLang="en-US" sz="2400" dirty="0"/>
              <a:t>分野</a:t>
            </a:r>
            <a:r>
              <a:rPr lang="ja-JP" altLang="en-US" sz="2400" dirty="0">
                <a:latin typeface="+mn-ea"/>
              </a:rPr>
              <a:t>サービス：経済</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a:t>
            </a:r>
            <a:r>
              <a:rPr lang="en-US" altLang="ja-JP" sz="2400" dirty="0"/>
              <a:t>SDG</a:t>
            </a:r>
            <a:r>
              <a:rPr lang="ja-JP" altLang="en-US" sz="2400" dirty="0"/>
              <a:t>ｓ</a:t>
            </a:r>
            <a:endParaRPr lang="ja-JP" altLang="en-US"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dirty="0">
                <a:latin typeface="MS Mincho" panose="02020609040205080304" pitchFamily="49" charset="-128"/>
                <a:ea typeface="MS Mincho" panose="02020609040205080304" pitchFamily="49" charset="-128"/>
              </a:rPr>
              <a:t>コアテクノロジー</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チップセット（コンピュータ）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オペレーティングシステム</a:t>
            </a:r>
            <a:r>
              <a:rPr lang="en-US" altLang="ja-JP" sz="2200" dirty="0">
                <a:latin typeface="MS Mincho" panose="02020609040205080304" pitchFamily="49" charset="-128"/>
                <a:ea typeface="MS Mincho" panose="02020609040205080304" pitchFamily="49" charset="-128"/>
              </a:rPr>
              <a:t>【operating system】</a:t>
            </a: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データセンター</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セキュリティ</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政務専用ネットワーク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教育・研究専用ネットワーク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医療・介護ネットワーク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2022/5/26</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20</a:t>
            </a:fld>
            <a:r>
              <a:rPr lang="ja-JP" altLang="en-US" spc="-45" dirty="0"/>
              <a:t>　</a:t>
            </a:r>
            <a:r>
              <a:rPr spc="-5" dirty="0"/>
              <a:t>-</a:t>
            </a:r>
          </a:p>
        </p:txBody>
      </p:sp>
    </p:spTree>
    <p:extLst>
      <p:ext uri="{BB962C8B-B14F-4D97-AF65-F5344CB8AC3E}">
        <p14:creationId xmlns:p14="http://schemas.microsoft.com/office/powerpoint/2010/main" val="894731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593773"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a:t>
            </a:r>
            <a:r>
              <a:rPr lang="en-US" altLang="ja-JP" b="1" dirty="0">
                <a:latin typeface="MS Mincho" panose="02020609040205080304" pitchFamily="49" charset="-128"/>
                <a:ea typeface="MS Mincho" panose="02020609040205080304" pitchFamily="49" charset="-128"/>
              </a:rPr>
              <a:t>One”</a:t>
            </a:r>
            <a:r>
              <a:rPr lang="ja-JP" altLang="en-US" b="1" dirty="0">
                <a:latin typeface="MS Mincho" panose="02020609040205080304" pitchFamily="49" charset="-128"/>
                <a:ea typeface="MS Mincho" panose="02020609040205080304" pitchFamily="49" charset="-128"/>
              </a:rPr>
              <a:t>プラットフォームアーキテクチャ</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”ポータル（</a:t>
            </a: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窓口”（官民コミュニケーション）</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ジャパン 通貨＆決済</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異常検知（</a:t>
            </a:r>
            <a:r>
              <a:rPr lang="en-US" altLang="ja-JP" sz="2000" dirty="0">
                <a:latin typeface="MS Mincho" panose="02020609040205080304" pitchFamily="49" charset="-128"/>
                <a:ea typeface="MS Mincho" panose="02020609040205080304" pitchFamily="49" charset="-128"/>
              </a:rPr>
              <a:t>AI</a:t>
            </a:r>
            <a:r>
              <a:rPr lang="ja-JP" altLang="en-US" sz="2000" dirty="0">
                <a:latin typeface="MS Mincho" panose="02020609040205080304" pitchFamily="49" charset="-128"/>
                <a:ea typeface="MS Mincho" panose="02020609040205080304" pitchFamily="49" charset="-128"/>
              </a:rPr>
              <a:t>で行政・司法を監察）</a:t>
            </a:r>
            <a:endParaRPr lang="en-US" altLang="ja-JP" sz="2000" dirty="0">
              <a:latin typeface="MS Mincho" panose="02020609040205080304" pitchFamily="49" charset="-128"/>
              <a:ea typeface="MS Mincho" panose="02020609040205080304" pitchFamily="49" charset="-128"/>
            </a:endParaRPr>
          </a:p>
          <a:p>
            <a:pPr marL="342900" indent="-342900" algn="l">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共通アプリ</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a:latin typeface="MS Mincho" panose="02020609040205080304" pitchFamily="49" charset="-128"/>
                <a:ea typeface="MS Mincho" panose="02020609040205080304" pitchFamily="49" charset="-128"/>
              </a:rPr>
              <a:t>Office</a:t>
            </a:r>
            <a:r>
              <a:rPr lang="ja-JP" altLang="en-US" sz="2000" dirty="0">
                <a:latin typeface="MS Mincho" panose="02020609040205080304" pitchFamily="49" charset="-128"/>
                <a:ea typeface="MS Mincho" panose="02020609040205080304" pitchFamily="49" charset="-128"/>
              </a:rPr>
              <a:t>ソフトウエア（文書、表計算、スライドなど）</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チームワーク（チャット、視聴）</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プロフィール（</a:t>
            </a:r>
            <a:r>
              <a:rPr lang="en-US" altLang="ja-JP" sz="2000" dirty="0">
                <a:latin typeface="MS Mincho" panose="02020609040205080304" pitchFamily="49" charset="-128"/>
                <a:ea typeface="MS Mincho" panose="02020609040205080304" pitchFamily="49" charset="-128"/>
              </a:rPr>
              <a:t>Homepage</a:t>
            </a:r>
            <a:r>
              <a:rPr lang="ja-JP" altLang="en-US" sz="2000" dirty="0">
                <a:latin typeface="MS Mincho" panose="02020609040205080304" pitchFamily="49" charset="-128"/>
                <a:ea typeface="MS Mincho" panose="02020609040205080304" pitchFamily="49" charset="-128"/>
              </a:rPr>
              <a:t>）</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モバイル辞書</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モバイル手帳</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デジタル図書館、博物館</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0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2022/5/26</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21</a:t>
            </a:fld>
            <a:r>
              <a:rPr lang="ja-JP" altLang="en-US" spc="-45" dirty="0"/>
              <a:t>　</a:t>
            </a:r>
            <a:r>
              <a:rPr spc="-5" dirty="0"/>
              <a:t>-</a:t>
            </a:r>
          </a:p>
        </p:txBody>
      </p:sp>
    </p:spTree>
    <p:extLst>
      <p:ext uri="{BB962C8B-B14F-4D97-AF65-F5344CB8AC3E}">
        <p14:creationId xmlns:p14="http://schemas.microsoft.com/office/powerpoint/2010/main" val="3364958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政務サービス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省庁</a:t>
            </a:r>
            <a:endParaRPr lang="en-US" altLang="ja-JP" sz="2400" b="1" dirty="0"/>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r>
              <a:rPr lang="ja-JP" altLang="en-US" sz="2400" b="1" dirty="0"/>
              <a:t>地方自治体</a:t>
            </a: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2022/5/26</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22</a:t>
            </a:fld>
            <a:r>
              <a:rPr lang="ja-JP" altLang="en-US" spc="-45" dirty="0"/>
              <a:t>　</a:t>
            </a:r>
            <a:r>
              <a:rPr spc="-5" dirty="0"/>
              <a:t>-</a:t>
            </a:r>
          </a:p>
        </p:txBody>
      </p:sp>
    </p:spTree>
    <p:extLst>
      <p:ext uri="{BB962C8B-B14F-4D97-AF65-F5344CB8AC3E}">
        <p14:creationId xmlns:p14="http://schemas.microsoft.com/office/powerpoint/2010/main" val="2406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8"/>
            <a:ext cx="5452984" cy="5696602"/>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t>国民ポータル（年金）</a:t>
            </a:r>
            <a:endParaRPr lang="en-US" altLang="ja-JP" sz="2400" dirty="0"/>
          </a:p>
          <a:p>
            <a:pPr marL="342900" indent="-342900">
              <a:buFont typeface="Wingdings" panose="05000000000000000000" pitchFamily="2" charset="2"/>
              <a:buChar char="p"/>
            </a:pPr>
            <a:r>
              <a:rPr lang="ja-JP" altLang="en-US" sz="2400" dirty="0"/>
              <a:t>教育</a:t>
            </a:r>
            <a:endParaRPr lang="en-US" altLang="ja-JP" sz="2400" dirty="0"/>
          </a:p>
          <a:p>
            <a:pPr marL="800100" lvl="1" indent="-342900">
              <a:buFont typeface="Wingdings" panose="05000000000000000000" pitchFamily="2" charset="2"/>
              <a:buChar char="p"/>
            </a:pPr>
            <a:r>
              <a:rPr lang="ja-JP" altLang="en-US" sz="2200" dirty="0"/>
              <a:t>全日本学力評価ダッシュボード</a:t>
            </a:r>
            <a:endParaRPr lang="en-US" altLang="ja-JP" sz="2200" dirty="0"/>
          </a:p>
          <a:p>
            <a:pPr marL="800100" lvl="1" indent="-342900">
              <a:buFont typeface="Wingdings" panose="05000000000000000000" pitchFamily="2" charset="2"/>
              <a:buChar char="p"/>
            </a:pPr>
            <a:r>
              <a:rPr lang="ja-JP" altLang="en-US" sz="2200" dirty="0"/>
              <a:t>校務管理</a:t>
            </a:r>
            <a:endParaRPr lang="en-US" altLang="ja-JP" sz="2200" dirty="0"/>
          </a:p>
          <a:p>
            <a:pPr marL="800100" lvl="1" indent="-342900">
              <a:buFont typeface="Wingdings" panose="05000000000000000000" pitchFamily="2" charset="2"/>
              <a:buChar char="p"/>
            </a:pPr>
            <a:r>
              <a:rPr lang="ja-JP" altLang="en-US" sz="2000" dirty="0"/>
              <a:t>授業ツール（バーチャルスクール）</a:t>
            </a:r>
            <a:endParaRPr lang="en-US" altLang="ja-JP" sz="2000" dirty="0"/>
          </a:p>
          <a:p>
            <a:pPr marL="800100" lvl="1" indent="-342900">
              <a:buFont typeface="Wingdings" panose="05000000000000000000" pitchFamily="2" charset="2"/>
              <a:buChar char="p"/>
            </a:pPr>
            <a:r>
              <a:rPr lang="en-US" altLang="ja-JP" sz="2200" dirty="0"/>
              <a:t>LMS</a:t>
            </a:r>
            <a:r>
              <a:rPr lang="ja-JP" altLang="en-US" sz="2200" dirty="0"/>
              <a:t>（ライニング管理）</a:t>
            </a:r>
            <a:endParaRPr lang="en-US" altLang="ja-JP" sz="2200" dirty="0"/>
          </a:p>
          <a:p>
            <a:pPr marL="800100" lvl="1" indent="-342900">
              <a:buFont typeface="Wingdings" panose="05000000000000000000" pitchFamily="2" charset="2"/>
              <a:buChar char="p"/>
            </a:pPr>
            <a:r>
              <a:rPr lang="ja-JP" altLang="en-US" sz="2200" dirty="0"/>
              <a:t>探究型ケーススタディ</a:t>
            </a:r>
            <a:endParaRPr lang="en-US" altLang="ja-JP" sz="2200" dirty="0"/>
          </a:p>
          <a:p>
            <a:pPr marL="800100" lvl="1" indent="-342900">
              <a:buFont typeface="Wingdings" panose="05000000000000000000" pitchFamily="2" charset="2"/>
              <a:buChar char="p"/>
            </a:pPr>
            <a:r>
              <a:rPr lang="ja-JP" altLang="en-US" sz="2200" dirty="0"/>
              <a:t>ニュース（教育）</a:t>
            </a:r>
            <a:endParaRPr lang="en-US" altLang="ja-JP" sz="2200" dirty="0"/>
          </a:p>
          <a:p>
            <a:pPr marL="342900" indent="-342900">
              <a:buFont typeface="Wingdings" panose="05000000000000000000" pitchFamily="2" charset="2"/>
              <a:buChar char="p"/>
            </a:pPr>
            <a:r>
              <a:rPr lang="ja-JP" altLang="en-US" sz="2400"/>
              <a:t>就職</a:t>
            </a:r>
            <a:endParaRPr lang="en-US" altLang="ja-JP" sz="2400" dirty="0"/>
          </a:p>
          <a:p>
            <a:pPr marL="800100" lvl="1" indent="-342900" algn="l">
              <a:buFont typeface="Wingdings" panose="05000000000000000000" pitchFamily="2" charset="2"/>
              <a:buChar char="p"/>
            </a:pPr>
            <a:r>
              <a:rPr lang="ja-JP" altLang="en-US" sz="2200" dirty="0"/>
              <a:t>人材・就職評価</a:t>
            </a:r>
            <a:r>
              <a:rPr lang="ja-JP" altLang="en-US" sz="2400" i="0" dirty="0">
                <a:solidFill>
                  <a:srgbClr val="4E4E4E"/>
                </a:solidFill>
                <a:effectLst/>
                <a:latin typeface="Segoe UI" panose="020B0502040204020203" pitchFamily="34" charset="0"/>
              </a:rPr>
              <a:t>ダッシュボード</a:t>
            </a:r>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2022/5/26</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23</a:t>
            </a:fld>
            <a:r>
              <a:rPr lang="ja-JP" altLang="en-US" spc="-45" dirty="0"/>
              <a:t>　</a:t>
            </a:r>
            <a:r>
              <a:rPr spc="-5" dirty="0"/>
              <a:t>-</a:t>
            </a:r>
          </a:p>
        </p:txBody>
      </p:sp>
    </p:spTree>
    <p:extLst>
      <p:ext uri="{BB962C8B-B14F-4D97-AF65-F5344CB8AC3E}">
        <p14:creationId xmlns:p14="http://schemas.microsoft.com/office/powerpoint/2010/main" val="3870537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政府のサービス：キャリア支援</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政府のサービス：健康・安全</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政府のサービス：経済</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政府のサービス：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国民ポータル（健康保険・安全評価アプリ）</a:t>
            </a:r>
            <a:endParaRPr lang="en-US" altLang="ja-JP" sz="2400" b="1" dirty="0"/>
          </a:p>
          <a:p>
            <a:pPr marL="342900" indent="-342900">
              <a:buFont typeface="Wingdings" panose="05000000000000000000" pitchFamily="2" charset="2"/>
              <a:buChar char="p"/>
            </a:pPr>
            <a:r>
              <a:rPr lang="ja-JP" altLang="en-US" sz="2400" b="1" dirty="0"/>
              <a:t>医療診断（病院支援アプリ）</a:t>
            </a:r>
            <a:endParaRPr lang="en-US" altLang="ja-JP" sz="2400" b="1" dirty="0"/>
          </a:p>
          <a:p>
            <a:pPr marL="342900" indent="-342900">
              <a:buFont typeface="Wingdings" panose="05000000000000000000" pitchFamily="2" charset="2"/>
              <a:buChar char="p"/>
            </a:pPr>
            <a:r>
              <a:rPr lang="ja-JP" altLang="en-US" sz="2400" b="1" dirty="0"/>
              <a:t>生活支援コミュニティ</a:t>
            </a:r>
            <a:endParaRPr lang="en-US" altLang="ja-JP" sz="2400" b="1" dirty="0"/>
          </a:p>
          <a:p>
            <a:pPr marL="800100" lvl="1" indent="-342900">
              <a:buFont typeface="Wingdings" panose="05000000000000000000" pitchFamily="2" charset="2"/>
              <a:buChar char="p"/>
            </a:pPr>
            <a:r>
              <a:rPr lang="ja-JP" altLang="en-US" sz="2200" b="1" dirty="0"/>
              <a:t>在宅介護支援</a:t>
            </a:r>
            <a:endParaRPr lang="en-US" altLang="ja-JP" sz="2200" b="1" dirty="0"/>
          </a:p>
          <a:p>
            <a:pPr marL="800100" lvl="1" indent="-342900">
              <a:buFont typeface="Wingdings" panose="05000000000000000000" pitchFamily="2" charset="2"/>
              <a:buChar char="p"/>
            </a:pPr>
            <a:r>
              <a:rPr lang="ja-JP" altLang="en-US" sz="2200" b="1" dirty="0"/>
              <a:t>子供一時看護</a:t>
            </a:r>
            <a:endParaRPr lang="en-US" altLang="ja-JP" sz="2200" b="1" dirty="0"/>
          </a:p>
          <a:p>
            <a:pPr marL="800100" lvl="1" indent="-342900">
              <a:buFont typeface="Wingdings" panose="05000000000000000000" pitchFamily="2" charset="2"/>
              <a:buChar char="p"/>
            </a:pPr>
            <a:r>
              <a:rPr lang="ja-JP" altLang="en-US" sz="2200" b="1" dirty="0"/>
              <a:t>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2022/5/26</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24</a:t>
            </a:fld>
            <a:r>
              <a:rPr lang="ja-JP" altLang="en-US" spc="-45" dirty="0"/>
              <a:t>　</a:t>
            </a:r>
            <a:r>
              <a:rPr spc="-5" dirty="0"/>
              <a:t>-</a:t>
            </a:r>
          </a:p>
        </p:txBody>
      </p:sp>
    </p:spTree>
    <p:extLst>
      <p:ext uri="{BB962C8B-B14F-4D97-AF65-F5344CB8AC3E}">
        <p14:creationId xmlns:p14="http://schemas.microsoft.com/office/powerpoint/2010/main" val="3323959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政府のサービス：キャリア支援</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政府のサービス：健康・安全</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政府のサービス：経済</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政府のサービス：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ビジネスマップ</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経済評価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産業分析ダッシュボード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信用評価レポート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2022/5/26</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25</a:t>
            </a:fld>
            <a:r>
              <a:rPr lang="ja-JP" altLang="en-US" spc="-45" dirty="0"/>
              <a:t>　</a:t>
            </a:r>
            <a:r>
              <a:rPr spc="-5" dirty="0"/>
              <a:t>-</a:t>
            </a:r>
          </a:p>
        </p:txBody>
      </p:sp>
    </p:spTree>
    <p:extLst>
      <p:ext uri="{BB962C8B-B14F-4D97-AF65-F5344CB8AC3E}">
        <p14:creationId xmlns:p14="http://schemas.microsoft.com/office/powerpoint/2010/main" val="1902007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キャリア支援</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en-US" altLang="ja-JP" sz="2400" dirty="0">
                <a:highlight>
                  <a:srgbClr val="00FF00"/>
                </a:highlight>
              </a:rPr>
              <a:t>SDG</a:t>
            </a:r>
            <a:r>
              <a:rPr lang="ja-JP" altLang="en-US" sz="2400" dirty="0">
                <a:highlight>
                  <a:srgbClr val="00FF00"/>
                </a:highlight>
              </a:rPr>
              <a:t>ｓ</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t>グリーン</a:t>
            </a:r>
            <a:endParaRPr lang="en-US" altLang="ja-JP" sz="2400" dirty="0"/>
          </a:p>
          <a:p>
            <a:pPr marL="800100" lvl="1" indent="-342900">
              <a:buFont typeface="Wingdings" panose="05000000000000000000" pitchFamily="2" charset="2"/>
              <a:buChar char="p"/>
            </a:pPr>
            <a:r>
              <a:rPr lang="ja-JP" altLang="en-US" sz="2200" dirty="0"/>
              <a:t>シェア自転車</a:t>
            </a:r>
            <a:endParaRPr lang="en-US" altLang="ja-JP" sz="2200" dirty="0"/>
          </a:p>
          <a:p>
            <a:pPr marL="342900" indent="-342900">
              <a:buFont typeface="Wingdings" panose="05000000000000000000" pitchFamily="2" charset="2"/>
              <a:buChar char="p"/>
            </a:pPr>
            <a:r>
              <a:rPr lang="ja-JP" altLang="en-US" sz="2400" dirty="0"/>
              <a:t>都市</a:t>
            </a:r>
            <a:endParaRPr lang="en-US" altLang="ja-JP" sz="2400" dirty="0"/>
          </a:p>
          <a:p>
            <a:pPr marL="800100" lvl="1" indent="-342900">
              <a:buFont typeface="Wingdings" panose="05000000000000000000" pitchFamily="2" charset="2"/>
              <a:buChar char="p"/>
            </a:pPr>
            <a:r>
              <a:rPr lang="ja-JP" altLang="en-US" sz="2200" dirty="0"/>
              <a:t>都市計画</a:t>
            </a:r>
            <a:endParaRPr lang="en-US" altLang="ja-JP" sz="2200" dirty="0"/>
          </a:p>
          <a:p>
            <a:pPr marL="800100" lvl="1" indent="-342900">
              <a:buFont typeface="Wingdings" panose="05000000000000000000" pitchFamily="2" charset="2"/>
              <a:buChar char="p"/>
            </a:pPr>
            <a:r>
              <a:rPr lang="ja-JP" altLang="en-US" sz="2200" dirty="0"/>
              <a:t>土地区画整理</a:t>
            </a:r>
            <a:endParaRPr lang="en-US" altLang="ja-JP" sz="2200" dirty="0"/>
          </a:p>
          <a:p>
            <a:pPr marL="342900" indent="-342900">
              <a:buFont typeface="Wingdings" panose="05000000000000000000" pitchFamily="2" charset="2"/>
              <a:buChar char="p"/>
            </a:pPr>
            <a:r>
              <a:rPr lang="ja-JP" altLang="en-US" sz="2400" dirty="0"/>
              <a:t>農業</a:t>
            </a:r>
            <a:endParaRPr lang="en-US" altLang="ja-JP" sz="2400" dirty="0"/>
          </a:p>
          <a:p>
            <a:pPr marL="342900" indent="-342900">
              <a:buFont typeface="Wingdings" panose="05000000000000000000" pitchFamily="2" charset="2"/>
              <a:buChar char="p"/>
            </a:pPr>
            <a:r>
              <a:rPr lang="ja-JP" altLang="en-US" sz="2400" dirty="0"/>
              <a:t>観光</a:t>
            </a:r>
            <a:endParaRPr lang="en-US" altLang="ja-JP" sz="2400" dirty="0"/>
          </a:p>
          <a:p>
            <a:pPr marL="800100" lvl="1" indent="-342900">
              <a:buFont typeface="Wingdings" panose="05000000000000000000" pitchFamily="2" charset="2"/>
              <a:buChar char="p"/>
            </a:pPr>
            <a:endParaRPr lang="en-US" altLang="ja-JP" sz="2200"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2022/5/26</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26</a:t>
            </a:fld>
            <a:r>
              <a:rPr lang="ja-JP" altLang="en-US" spc="-45" dirty="0"/>
              <a:t>　</a:t>
            </a:r>
            <a:r>
              <a:rPr spc="-5" dirty="0"/>
              <a:t>-</a:t>
            </a:r>
          </a:p>
        </p:txBody>
      </p:sp>
    </p:spTree>
    <p:extLst>
      <p:ext uri="{BB962C8B-B14F-4D97-AF65-F5344CB8AC3E}">
        <p14:creationId xmlns:p14="http://schemas.microsoft.com/office/powerpoint/2010/main" val="1781895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キャリア支援</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施策成果評価（</a:t>
            </a:r>
            <a:r>
              <a:rPr lang="en-US" altLang="ja-JP" sz="2400" dirty="0">
                <a:highlight>
                  <a:srgbClr val="00FF00"/>
                </a:highlight>
                <a:latin typeface="+mn-ea"/>
              </a:rPr>
              <a:t>Key Results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2022/5/26</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27</a:t>
            </a:fld>
            <a:r>
              <a:rPr lang="ja-JP" altLang="en-US" spc="-45" dirty="0"/>
              <a:t>　</a:t>
            </a:r>
            <a:r>
              <a:rPr spc="-5" dirty="0"/>
              <a:t>-</a:t>
            </a:r>
          </a:p>
        </p:txBody>
      </p:sp>
    </p:spTree>
    <p:extLst>
      <p:ext uri="{BB962C8B-B14F-4D97-AF65-F5344CB8AC3E}">
        <p14:creationId xmlns:p14="http://schemas.microsoft.com/office/powerpoint/2010/main" val="1851671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キャリア支援</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付録</a:t>
            </a:r>
            <a:endParaRPr lang="en-US" altLang="ja-JP" sz="2400" dirty="0">
              <a:highlight>
                <a:srgbClr val="00FF00"/>
              </a:highlight>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日本政府省庁の公開資料</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2022/5/26</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28</a:t>
            </a:fld>
            <a:r>
              <a:rPr lang="ja-JP" altLang="en-US" spc="-45" dirty="0"/>
              <a:t>　</a:t>
            </a:r>
            <a:r>
              <a:rPr spc="-5" dirty="0"/>
              <a:t>-</a:t>
            </a:r>
          </a:p>
        </p:txBody>
      </p:sp>
    </p:spTree>
    <p:extLst>
      <p:ext uri="{BB962C8B-B14F-4D97-AF65-F5344CB8AC3E}">
        <p14:creationId xmlns:p14="http://schemas.microsoft.com/office/powerpoint/2010/main" val="1028160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2022/5/26</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29</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3516301265"/>
              </p:ext>
            </p:extLst>
          </p:nvPr>
        </p:nvGraphicFramePr>
        <p:xfrm>
          <a:off x="336546" y="557213"/>
          <a:ext cx="11518908" cy="551180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en-US" altLang="ja-JP" sz="2400" dirty="0">
                          <a:latin typeface="MS Mincho" panose="02020609040205080304" pitchFamily="49" charset="-128"/>
                          <a:ea typeface="MS Mincho" panose="02020609040205080304" pitchFamily="49" charset="-128"/>
                        </a:rPr>
                        <a:t>UID</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en-US" altLang="ja-JP" sz="2400" dirty="0">
                          <a:latin typeface="MS Mincho" panose="02020609040205080304" pitchFamily="49" charset="-128"/>
                          <a:ea typeface="MS Mincho" panose="02020609040205080304" pitchFamily="49" charset="-128"/>
                        </a:rPr>
                        <a:t>User</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ID</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Center</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2400" dirty="0">
                          <a:latin typeface="MS Mincho" panose="02020609040205080304" pitchFamily="49" charset="-128"/>
                          <a:ea typeface="MS Mincho" panose="02020609040205080304" pitchFamily="49" charset="-128"/>
                        </a:rPr>
                        <a:t>LGWAN</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latin typeface="MS Mincho" panose="02020609040205080304" pitchFamily="49" charset="-128"/>
                          <a:ea typeface="MS Mincho" panose="02020609040205080304" pitchFamily="49" charset="-128"/>
                        </a:rPr>
                        <a:t>総合行政ネットワーク（</a:t>
                      </a:r>
                      <a:r>
                        <a:rPr lang="en-US" altLang="ja-JP" sz="2400" dirty="0">
                          <a:latin typeface="MS Mincho" panose="02020609040205080304" pitchFamily="49" charset="-128"/>
                          <a:ea typeface="MS Mincho" panose="02020609040205080304" pitchFamily="49" charset="-128"/>
                        </a:rPr>
                        <a:t>Local Government WAN</a:t>
                      </a:r>
                      <a:r>
                        <a:rPr lang="ja-JP" altLang="en-US" sz="2400" dirty="0">
                          <a:latin typeface="MS Mincho" panose="02020609040205080304" pitchFamily="49" charset="-128"/>
                          <a:ea typeface="MS Mincho" panose="02020609040205080304" pitchFamily="49" charset="-128"/>
                        </a:rPr>
                        <a:t>）</a:t>
                      </a:r>
                    </a:p>
                  </a:txBody>
                  <a:tcPr/>
                </a:tc>
                <a:extLst>
                  <a:ext uri="{0D108BD9-81ED-4DB2-BD59-A6C34878D82A}">
                    <a16:rowId xmlns:a16="http://schemas.microsoft.com/office/drawing/2014/main" val="532916652"/>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sz="2400" dirty="0">
                          <a:latin typeface="MS Mincho" panose="02020609040205080304" pitchFamily="49" charset="-128"/>
                          <a:ea typeface="MS Mincho" panose="02020609040205080304" pitchFamily="49" charset="-128"/>
                        </a:rPr>
                        <a:t>OS</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b="0" i="0" dirty="0">
                          <a:solidFill>
                            <a:schemeClr val="dk1"/>
                          </a:solidFill>
                          <a:effectLst/>
                          <a:latin typeface="MS Mincho" panose="02020609040205080304" pitchFamily="49" charset="-128"/>
                          <a:ea typeface="MS Mincho" panose="02020609040205080304" pitchFamily="49" charset="-128"/>
                          <a:cs typeface="+mn-cs"/>
                        </a:rPr>
                        <a:t>オペレーティングシステム</a:t>
                      </a:r>
                      <a:r>
                        <a:rPr lang="en-US" altLang="ja-JP" sz="2400" b="0" i="0" dirty="0">
                          <a:solidFill>
                            <a:schemeClr val="dk1"/>
                          </a:solidFill>
                          <a:effectLst/>
                          <a:latin typeface="MS Mincho" panose="02020609040205080304" pitchFamily="49" charset="-128"/>
                          <a:ea typeface="MS Mincho" panose="02020609040205080304" pitchFamily="49" charset="-128"/>
                          <a:cs typeface="+mn-cs"/>
                        </a:rPr>
                        <a:t>【operating system】</a:t>
                      </a: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裁判官の裁判は　不公平、不公正になっており。</a:t>
            </a:r>
            <a:endParaRPr kumimoji="1" lang="en-US" altLang="ja-JP" dirty="0"/>
          </a:p>
          <a:p>
            <a:r>
              <a:rPr kumimoji="1" lang="ja-JP" altLang="en-US" dirty="0"/>
              <a:t>犯罪者を保護し、被害者に再度加害する人権侵害の事件は多発した。</a:t>
            </a:r>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30</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法務省の検察庁・人権擁護局（部）</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t>法務局人権擁護</a:t>
            </a:r>
            <a:r>
              <a:rPr kumimoji="1" lang="ja-JP" altLang="en-US" dirty="0"/>
              <a:t>部署の公務員は　他人の人権を侵犯すること</a:t>
            </a:r>
            <a:endParaRPr kumimoji="1" lang="en-US" altLang="ja-JP" dirty="0"/>
          </a:p>
          <a:p>
            <a:r>
              <a:rPr kumimoji="1" lang="ja-JP" altLang="en-US" dirty="0"/>
              <a:t>外国人在留支援センター（東京四谷タワー）の　東京法務局人権擁護部　　課長佐藤　要は在日外国人人権侵犯相談の時、違法者を保護するために　不受理の決定を決めて　</a:t>
            </a:r>
            <a:r>
              <a:rPr kumimoji="1" lang="en-US" altLang="ja-JP" dirty="0"/>
              <a:t>110</a:t>
            </a:r>
            <a:r>
              <a:rPr kumimoji="1" lang="ja-JP" altLang="en-US" dirty="0"/>
              <a:t>番へ通報して　警察官に虚偽告訴をやった。</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31</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32</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33</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2022/5/26</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34</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2022/5/26</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3455971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3518250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政府の各部署は　今</a:t>
            </a:r>
            <a:r>
              <a:rPr kumimoji="1" lang="en-US" altLang="zh-CN" dirty="0"/>
              <a:t>Zoom</a:t>
            </a:r>
            <a:r>
              <a:rPr kumimoji="1" lang="ja-JP" altLang="en-US" dirty="0"/>
              <a:t>、</a:t>
            </a:r>
            <a:r>
              <a:rPr kumimoji="1" lang="en-US" altLang="ja-JP" dirty="0"/>
              <a:t>Line</a:t>
            </a:r>
            <a:r>
              <a:rPr kumimoji="1" lang="ja-JP" altLang="en-US" dirty="0"/>
              <a:t>、</a:t>
            </a:r>
            <a:r>
              <a:rPr kumimoji="1" lang="en-US" altLang="ja-JP" dirty="0"/>
              <a:t>Twitter</a:t>
            </a:r>
            <a:r>
              <a:rPr kumimoji="1" lang="ja-JP" altLang="en-US" dirty="0"/>
              <a:t>、</a:t>
            </a:r>
            <a:r>
              <a:rPr kumimoji="1" lang="en-US" altLang="ja-JP" dirty="0" err="1"/>
              <a:t>Youtube</a:t>
            </a:r>
            <a:r>
              <a:rPr kumimoji="1" lang="ja-JP" altLang="en-US" dirty="0"/>
              <a:t>、</a:t>
            </a:r>
            <a:r>
              <a:rPr kumimoji="1" lang="en-US" altLang="ja-JP" dirty="0"/>
              <a:t>Note</a:t>
            </a:r>
            <a:r>
              <a:rPr kumimoji="1" lang="ja-JP" altLang="en-US" dirty="0"/>
              <a:t>など　アメリカ、民間企業のアプリで　国民に発信しています。</a:t>
            </a:r>
            <a:endParaRPr kumimoji="1" lang="en-US" altLang="ja-JP" dirty="0"/>
          </a:p>
          <a:p>
            <a:pPr marL="342900" indent="-342900">
              <a:buFont typeface="Wingdings" panose="05000000000000000000" pitchFamily="2" charset="2"/>
              <a:buChar char="l"/>
            </a:pPr>
            <a:r>
              <a:rPr kumimoji="1" lang="ja-JP" altLang="en-US" dirty="0"/>
              <a:t>課題</a:t>
            </a:r>
            <a:endParaRPr kumimoji="1" lang="en-US" altLang="ja-JP" dirty="0"/>
          </a:p>
          <a:p>
            <a:r>
              <a:rPr kumimoji="1" lang="ja-JP" altLang="en-US" dirty="0"/>
              <a:t>国の施策情報は　不正流出の可能がある。</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教育・就職</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graphicFrame>
        <p:nvGraphicFramePr>
          <p:cNvPr id="7" name="表 6">
            <a:extLst>
              <a:ext uri="{FF2B5EF4-FFF2-40B4-BE49-F238E27FC236}">
                <a16:creationId xmlns:a16="http://schemas.microsoft.com/office/drawing/2014/main" id="{89637D98-5027-1F94-80E4-FC35AC621AAC}"/>
              </a:ext>
            </a:extLst>
          </p:cNvPr>
          <p:cNvGraphicFramePr>
            <a:graphicFrameLocks noGrp="1"/>
          </p:cNvGraphicFramePr>
          <p:nvPr>
            <p:extLst>
              <p:ext uri="{D42A27DB-BD31-4B8C-83A1-F6EECF244321}">
                <p14:modId xmlns:p14="http://schemas.microsoft.com/office/powerpoint/2010/main" val="2074129976"/>
              </p:ext>
            </p:extLst>
          </p:nvPr>
        </p:nvGraphicFramePr>
        <p:xfrm>
          <a:off x="339757" y="471087"/>
          <a:ext cx="11518908" cy="582321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53588">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r>
                        <a:rPr lang="zh-CN" altLang="en-US" sz="2400" dirty="0">
                          <a:latin typeface="MS Mincho" panose="02020609040205080304" pitchFamily="49" charset="-128"/>
                          <a:ea typeface="MS Mincho" panose="02020609040205080304" pitchFamily="49" charset="-128"/>
                        </a:rPr>
                        <a:t>戸籍法</a:t>
                      </a:r>
                    </a:p>
                  </a:txBody>
                  <a:tcPr/>
                </a:tc>
                <a:extLst>
                  <a:ext uri="{0D108BD9-81ED-4DB2-BD59-A6C34878D82A}">
                    <a16:rowId xmlns:a16="http://schemas.microsoft.com/office/drawing/2014/main" val="532916652"/>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6175">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6175">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6175">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3122743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p:txBody>
          <a:bodyPr/>
          <a:lstStyle/>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2022/5/26</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Tree>
    <p:extLst>
      <p:ext uri="{BB962C8B-B14F-4D97-AF65-F5344CB8AC3E}">
        <p14:creationId xmlns:p14="http://schemas.microsoft.com/office/powerpoint/2010/main" val="971255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en-US" altLang="ja-JP" dirty="0"/>
              <a:t>GIGA</a:t>
            </a:r>
            <a:r>
              <a:rPr lang="ja-JP" altLang="en-US" dirty="0"/>
              <a:t>スクールの</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2022/5/26</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6" name="吹き出し: 角を丸めた四角形 5">
            <a:extLst>
              <a:ext uri="{FF2B5EF4-FFF2-40B4-BE49-F238E27FC236}">
                <a16:creationId xmlns:a16="http://schemas.microsoft.com/office/drawing/2014/main" id="{A902CDA3-EE99-4CAB-B806-2B9B1763F84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2950928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9"/>
            <a:ext cx="11540249" cy="369332"/>
          </a:xfrm>
        </p:spPr>
        <p:txBody>
          <a:bodyPr/>
          <a:lstStyle/>
          <a:p>
            <a:r>
              <a:rPr lang="ja-JP" altLang="en-US" dirty="0"/>
              <a:t>ハローワーク</a:t>
            </a: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2022/5/26</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2022/5/26</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D13605-73C4-47EF-9810-9FFB6F9B84AF}"/>
              </a:ext>
            </a:extLst>
          </p:cNvPr>
          <p:cNvSpPr>
            <a:spLocks noGrp="1"/>
          </p:cNvSpPr>
          <p:nvPr>
            <p:ph type="title"/>
          </p:nvPr>
        </p:nvSpPr>
        <p:spPr>
          <a:xfrm>
            <a:off x="316983" y="-16805"/>
            <a:ext cx="11540249" cy="492443"/>
          </a:xfrm>
        </p:spPr>
        <p:txBody>
          <a:bodyPr/>
          <a:lstStyle/>
          <a:p>
            <a:r>
              <a:rPr kumimoji="1" lang="ja-JP" altLang="en-US" dirty="0"/>
              <a:t>セキュリティ管理</a:t>
            </a:r>
          </a:p>
        </p:txBody>
      </p:sp>
      <p:sp>
        <p:nvSpPr>
          <p:cNvPr id="3" name="テキスト プレースホルダー 2">
            <a:extLst>
              <a:ext uri="{FF2B5EF4-FFF2-40B4-BE49-F238E27FC236}">
                <a16:creationId xmlns:a16="http://schemas.microsoft.com/office/drawing/2014/main" id="{34111A29-7470-44B0-B904-4075D61D075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F007CD6-06CC-4EDC-BF39-FD70AC1A1F13}"/>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B74F3DBB-DE35-41F3-8A4D-1D89BAA6033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1044338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2022/5/26</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参考文献：組織管理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graphicFrame>
        <p:nvGraphicFramePr>
          <p:cNvPr id="7" name="表 7">
            <a:extLst>
              <a:ext uri="{FF2B5EF4-FFF2-40B4-BE49-F238E27FC236}">
                <a16:creationId xmlns:a16="http://schemas.microsoft.com/office/drawing/2014/main" id="{5F076E37-AF74-5623-BB4E-7D7C1E6EF70F}"/>
              </a:ext>
            </a:extLst>
          </p:cNvPr>
          <p:cNvGraphicFramePr>
            <a:graphicFrameLocks noGrp="1"/>
          </p:cNvGraphicFramePr>
          <p:nvPr>
            <p:extLst>
              <p:ext uri="{D42A27DB-BD31-4B8C-83A1-F6EECF244321}">
                <p14:modId xmlns:p14="http://schemas.microsoft.com/office/powerpoint/2010/main" val="1935977922"/>
              </p:ext>
            </p:extLst>
          </p:nvPr>
        </p:nvGraphicFramePr>
        <p:xfrm>
          <a:off x="315152" y="492443"/>
          <a:ext cx="11515350" cy="4165360"/>
        </p:xfrm>
        <a:graphic>
          <a:graphicData uri="http://schemas.openxmlformats.org/drawingml/2006/table">
            <a:tbl>
              <a:tblPr firstRow="1" bandRow="1">
                <a:tableStyleId>{5C22544A-7EE6-4342-B048-85BDC9FD1C3A}</a:tableStyleId>
              </a:tblPr>
              <a:tblGrid>
                <a:gridCol w="7281675">
                  <a:extLst>
                    <a:ext uri="{9D8B030D-6E8A-4147-A177-3AD203B41FA5}">
                      <a16:colId xmlns:a16="http://schemas.microsoft.com/office/drawing/2014/main" val="3009719232"/>
                    </a:ext>
                  </a:extLst>
                </a:gridCol>
                <a:gridCol w="4233675">
                  <a:extLst>
                    <a:ext uri="{9D8B030D-6E8A-4147-A177-3AD203B41FA5}">
                      <a16:colId xmlns:a16="http://schemas.microsoft.com/office/drawing/2014/main" val="2065136250"/>
                    </a:ext>
                  </a:extLst>
                </a:gridCol>
              </a:tblGrid>
              <a:tr h="416536">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354985658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276060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3713206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733203025"/>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324444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497972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2392267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45065859"/>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93198408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828998370"/>
                  </a:ext>
                </a:extLst>
              </a:tr>
            </a:tbl>
          </a:graphicData>
        </a:graphic>
      </p:graphicFrame>
    </p:spTree>
    <p:extLst>
      <p:ext uri="{BB962C8B-B14F-4D97-AF65-F5344CB8AC3E}">
        <p14:creationId xmlns:p14="http://schemas.microsoft.com/office/powerpoint/2010/main" val="128100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0DF29-E67F-4D8A-8A2E-2D3A1BA1A846}"/>
              </a:ext>
            </a:extLst>
          </p:cNvPr>
          <p:cNvSpPr>
            <a:spLocks noGrp="1"/>
          </p:cNvSpPr>
          <p:nvPr>
            <p:ph type="title"/>
          </p:nvPr>
        </p:nvSpPr>
        <p:spPr>
          <a:xfrm>
            <a:off x="316983" y="-16805"/>
            <a:ext cx="11540249" cy="492443"/>
          </a:xfrm>
        </p:spPr>
        <p:txBody>
          <a:bodyPr/>
          <a:lstStyle/>
          <a:p>
            <a:r>
              <a:rPr kumimoji="1" lang="ja-JP" altLang="en-US" dirty="0"/>
              <a:t>デジタル庁は　司令塔ではない、</a:t>
            </a:r>
            <a:r>
              <a:rPr kumimoji="1" lang="en-US" altLang="ja-JP" dirty="0"/>
              <a:t>SSC</a:t>
            </a:r>
            <a:r>
              <a:rPr kumimoji="1" lang="ja-JP" altLang="en-US" dirty="0"/>
              <a:t>です！</a:t>
            </a:r>
          </a:p>
        </p:txBody>
      </p:sp>
      <p:sp>
        <p:nvSpPr>
          <p:cNvPr id="3" name="テキスト プレースホルダー 2">
            <a:extLst>
              <a:ext uri="{FF2B5EF4-FFF2-40B4-BE49-F238E27FC236}">
                <a16:creationId xmlns:a16="http://schemas.microsoft.com/office/drawing/2014/main" id="{C4AB8C2E-DFC9-4A80-92C2-C8842B706FD0}"/>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49572A57-B70E-4109-A09A-7C902C3840F1}"/>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21C968A9-B057-4A49-8211-0F22617A016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Tree>
    <p:extLst>
      <p:ext uri="{BB962C8B-B14F-4D97-AF65-F5344CB8AC3E}">
        <p14:creationId xmlns:p14="http://schemas.microsoft.com/office/powerpoint/2010/main" val="5018486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デジタル庁の人材（マネージャー）</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kumimoji="1" lang="ja-JP" altLang="en-US" dirty="0"/>
              <a:t>デジタル庁の人材（職員）</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　</a:t>
            </a:r>
            <a:r>
              <a:rPr kumimoji="1" lang="en-US" altLang="ja-JP" dirty="0"/>
              <a:t>NG</a:t>
            </a:r>
            <a:r>
              <a:rPr kumimoji="1" lang="ja-JP" altLang="en-US" dirty="0"/>
              <a:t>！</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2022/5/26</a:t>
            </a:fld>
            <a:endParaRPr lang="en-US"/>
          </a:p>
        </p:txBody>
      </p:sp>
    </p:spTree>
    <p:extLst>
      <p:ext uri="{BB962C8B-B14F-4D97-AF65-F5344CB8AC3E}">
        <p14:creationId xmlns:p14="http://schemas.microsoft.com/office/powerpoint/2010/main" val="212300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2022/5/26</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2022/5/26</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2022/5/26</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2022/5/26</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2022/5/26</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2022/5/26</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2022/5/26</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参考文献：行政管理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graphicFrame>
        <p:nvGraphicFramePr>
          <p:cNvPr id="6" name="表 6">
            <a:extLst>
              <a:ext uri="{FF2B5EF4-FFF2-40B4-BE49-F238E27FC236}">
                <a16:creationId xmlns:a16="http://schemas.microsoft.com/office/drawing/2014/main" id="{F46F9FCD-EE33-08DE-5599-FEB62E1DD7F4}"/>
              </a:ext>
            </a:extLst>
          </p:cNvPr>
          <p:cNvGraphicFramePr>
            <a:graphicFrameLocks noGrp="1"/>
          </p:cNvGraphicFramePr>
          <p:nvPr>
            <p:extLst>
              <p:ext uri="{D42A27DB-BD31-4B8C-83A1-F6EECF244321}">
                <p14:modId xmlns:p14="http://schemas.microsoft.com/office/powerpoint/2010/main" val="1936001902"/>
              </p:ext>
            </p:extLst>
          </p:nvPr>
        </p:nvGraphicFramePr>
        <p:xfrm>
          <a:off x="334768" y="475638"/>
          <a:ext cx="11522464" cy="2595880"/>
        </p:xfrm>
        <a:graphic>
          <a:graphicData uri="http://schemas.openxmlformats.org/drawingml/2006/table">
            <a:tbl>
              <a:tblPr firstRow="1" bandRow="1">
                <a:tableStyleId>{5C22544A-7EE6-4342-B048-85BDC9FD1C3A}</a:tableStyleId>
              </a:tblPr>
              <a:tblGrid>
                <a:gridCol w="5761232">
                  <a:extLst>
                    <a:ext uri="{9D8B030D-6E8A-4147-A177-3AD203B41FA5}">
                      <a16:colId xmlns:a16="http://schemas.microsoft.com/office/drawing/2014/main" val="2092609558"/>
                    </a:ext>
                  </a:extLst>
                </a:gridCol>
                <a:gridCol w="5761232">
                  <a:extLst>
                    <a:ext uri="{9D8B030D-6E8A-4147-A177-3AD203B41FA5}">
                      <a16:colId xmlns:a16="http://schemas.microsoft.com/office/drawing/2014/main" val="3239361574"/>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2212849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369237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30287111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7687501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行政不服審査法の実務と書式</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第２版</a:t>
                      </a:r>
                      <a:r>
                        <a:rPr lang="en-US" altLang="ja-JP" dirty="0">
                          <a:latin typeface="MS Mincho" panose="02020609040205080304" pitchFamily="49" charset="-128"/>
                          <a:ea typeface="MS Mincho" panose="02020609040205080304" pitchFamily="49" charset="-128"/>
                        </a:rPr>
                        <a:t>]</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6470924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60412895"/>
                  </a:ext>
                </a:extLst>
              </a:tr>
              <a:tr h="370840">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26908480"/>
                  </a:ext>
                </a:extLst>
              </a:tr>
            </a:tbl>
          </a:graphicData>
        </a:graphic>
      </p:graphicFrame>
    </p:spTree>
    <p:extLst>
      <p:ext uri="{BB962C8B-B14F-4D97-AF65-F5344CB8AC3E}">
        <p14:creationId xmlns:p14="http://schemas.microsoft.com/office/powerpoint/2010/main" val="27609538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2022/5/26</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2022/5/26</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2022/5/26</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2022/5/26</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2022/5/26</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2022/5/26</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社会の信用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2022/5/26</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2022/5/26</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2022/5/26</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Tree>
    <p:extLst>
      <p:ext uri="{BB962C8B-B14F-4D97-AF65-F5344CB8AC3E}">
        <p14:creationId xmlns:p14="http://schemas.microsoft.com/office/powerpoint/2010/main" val="219040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p:txBody>
          <a:bodyPr/>
          <a:lstStyle/>
          <a:p>
            <a:r>
              <a:rPr lang="ja-JP" altLang="en-US" dirty="0"/>
              <a:t>参考文献：司法</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2022/5/26</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graphicFrame>
        <p:nvGraphicFramePr>
          <p:cNvPr id="2" name="表 2">
            <a:extLst>
              <a:ext uri="{FF2B5EF4-FFF2-40B4-BE49-F238E27FC236}">
                <a16:creationId xmlns:a16="http://schemas.microsoft.com/office/drawing/2014/main" id="{F174B5AD-2763-0B7E-A8ED-527C9828B24B}"/>
              </a:ext>
            </a:extLst>
          </p:cNvPr>
          <p:cNvGraphicFramePr>
            <a:graphicFrameLocks noGrp="1"/>
          </p:cNvGraphicFramePr>
          <p:nvPr>
            <p:extLst>
              <p:ext uri="{D42A27DB-BD31-4B8C-83A1-F6EECF244321}">
                <p14:modId xmlns:p14="http://schemas.microsoft.com/office/powerpoint/2010/main" val="2088037765"/>
              </p:ext>
            </p:extLst>
          </p:nvPr>
        </p:nvGraphicFramePr>
        <p:xfrm>
          <a:off x="316983" y="475638"/>
          <a:ext cx="11558034" cy="2225040"/>
        </p:xfrm>
        <a:graphic>
          <a:graphicData uri="http://schemas.openxmlformats.org/drawingml/2006/table">
            <a:tbl>
              <a:tblPr firstRow="1" bandRow="1">
                <a:tableStyleId>{5C22544A-7EE6-4342-B048-85BDC9FD1C3A}</a:tableStyleId>
              </a:tblPr>
              <a:tblGrid>
                <a:gridCol w="5779017">
                  <a:extLst>
                    <a:ext uri="{9D8B030D-6E8A-4147-A177-3AD203B41FA5}">
                      <a16:colId xmlns:a16="http://schemas.microsoft.com/office/drawing/2014/main" val="2819469556"/>
                    </a:ext>
                  </a:extLst>
                </a:gridCol>
                <a:gridCol w="5779017">
                  <a:extLst>
                    <a:ext uri="{9D8B030D-6E8A-4147-A177-3AD203B41FA5}">
                      <a16:colId xmlns:a16="http://schemas.microsoft.com/office/drawing/2014/main" val="225492418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0086173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外国人法律相談</a:t>
                      </a:r>
                      <a:r>
                        <a:rPr lang="en-US" altLang="zh-TW" dirty="0">
                          <a:latin typeface="MS Mincho" panose="02020609040205080304" pitchFamily="49" charset="-128"/>
                          <a:ea typeface="MS Mincho" panose="02020609040205080304" pitchFamily="49" charset="-128"/>
                        </a:rPr>
                        <a:t>Q</a:t>
                      </a:r>
                      <a:r>
                        <a:rPr lang="zh-TW" altLang="en-US" dirty="0">
                          <a:latin typeface="MS Mincho" panose="02020609040205080304" pitchFamily="49" charset="-128"/>
                          <a:ea typeface="MS Mincho" panose="02020609040205080304" pitchFamily="49" charset="-128"/>
                        </a:rPr>
                        <a:t>＆</a:t>
                      </a:r>
                      <a:r>
                        <a:rPr lang="en-US" altLang="zh-TW" dirty="0">
                          <a:latin typeface="MS Mincho" panose="02020609040205080304" pitchFamily="49" charset="-128"/>
                          <a:ea typeface="MS Mincho" panose="02020609040205080304" pitchFamily="49" charset="-128"/>
                        </a:rPr>
                        <a:t>A</a:t>
                      </a:r>
                      <a:r>
                        <a:rPr lang="zh-TW" altLang="en-US" dirty="0">
                          <a:latin typeface="MS Mincho" panose="02020609040205080304" pitchFamily="49" charset="-128"/>
                          <a:ea typeface="MS Mincho" panose="02020609040205080304" pitchFamily="49" charset="-128"/>
                        </a:rPr>
                        <a:t>第四次改訂版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9646603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人権保障と行政救済法</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496446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裁判例の要点からつかむ「権利濫用」の主張立証</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632249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3369704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325682127"/>
                  </a:ext>
                </a:extLst>
              </a:tr>
            </a:tbl>
          </a:graphicData>
        </a:graphic>
      </p:graphicFrame>
    </p:spTree>
    <p:extLst>
      <p:ext uri="{BB962C8B-B14F-4D97-AF65-F5344CB8AC3E}">
        <p14:creationId xmlns:p14="http://schemas.microsoft.com/office/powerpoint/2010/main" val="15933188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07DB-134E-761C-F3F4-54FD8E2B2088}"/>
              </a:ext>
            </a:extLst>
          </p:cNvPr>
          <p:cNvSpPr>
            <a:spLocks noGrp="1"/>
          </p:cNvSpPr>
          <p:nvPr>
            <p:ph type="title"/>
          </p:nvPr>
        </p:nvSpPr>
        <p:spPr/>
        <p:txBody>
          <a:bodyPr/>
          <a:lstStyle/>
          <a:p>
            <a:r>
              <a:rPr kumimoji="1" lang="ja-JP" altLang="en-US" dirty="0"/>
              <a:t>行政のアーキテクチャ（イメージ）</a:t>
            </a:r>
          </a:p>
        </p:txBody>
      </p:sp>
      <p:sp>
        <p:nvSpPr>
          <p:cNvPr id="4" name="日付プレースホルダー 3">
            <a:extLst>
              <a:ext uri="{FF2B5EF4-FFF2-40B4-BE49-F238E27FC236}">
                <a16:creationId xmlns:a16="http://schemas.microsoft.com/office/drawing/2014/main" id="{2B663CF1-FBDA-107B-0EB5-71A5B805E602}"/>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013CAF28-9EFF-E28E-3443-67EF0990B60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917427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72</a:t>
            </a:fld>
            <a:r>
              <a:rPr lang="ja-JP" altLang="en-US" spc="-45" dirty="0"/>
              <a:t>　</a:t>
            </a:r>
            <a:r>
              <a:rPr spc="-5" dirty="0"/>
              <a:t>-</a:t>
            </a:r>
          </a:p>
        </p:txBody>
      </p:sp>
    </p:spTree>
    <p:extLst>
      <p:ext uri="{BB962C8B-B14F-4D97-AF65-F5344CB8AC3E}">
        <p14:creationId xmlns:p14="http://schemas.microsoft.com/office/powerpoint/2010/main" val="280940344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292501613"/>
              </p:ext>
            </p:extLst>
          </p:nvPr>
        </p:nvGraphicFramePr>
        <p:xfrm>
          <a:off x="315152" y="492443"/>
          <a:ext cx="11561696" cy="485648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を実現するためのインフラとして、</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ⅱ</a:t>
                      </a:r>
                      <a:r>
                        <a:rPr lang="ja-JP" altLang="en-US" dirty="0">
                          <a:latin typeface="+mn-ea"/>
                          <a:ea typeface="+mn-ea"/>
                        </a:rPr>
                        <a:t>）税目別のデータベースやアプリケーションの統廃合</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2022/5/26</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Tree>
    <p:extLst>
      <p:ext uri="{BB962C8B-B14F-4D97-AF65-F5344CB8AC3E}">
        <p14:creationId xmlns:p14="http://schemas.microsoft.com/office/powerpoint/2010/main" val="16022073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2022/5/26</a:t>
            </a:fld>
            <a:endParaRPr lang="en-US"/>
          </a:p>
        </p:txBody>
      </p:sp>
    </p:spTree>
    <p:extLst>
      <p:ext uri="{BB962C8B-B14F-4D97-AF65-F5344CB8AC3E}">
        <p14:creationId xmlns:p14="http://schemas.microsoft.com/office/powerpoint/2010/main" val="79256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962236664"/>
              </p:ext>
            </p:extLst>
          </p:nvPr>
        </p:nvGraphicFramePr>
        <p:xfrm>
          <a:off x="315152" y="492443"/>
          <a:ext cx="11561696" cy="267208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2022/5/26</a:t>
            </a:fld>
            <a:endParaRPr lang="en-US"/>
          </a:p>
        </p:txBody>
      </p:sp>
    </p:spTree>
    <p:extLst>
      <p:ext uri="{BB962C8B-B14F-4D97-AF65-F5344CB8AC3E}">
        <p14:creationId xmlns:p14="http://schemas.microsoft.com/office/powerpoint/2010/main" val="8373653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727999711"/>
              </p:ext>
            </p:extLst>
          </p:nvPr>
        </p:nvGraphicFramePr>
        <p:xfrm>
          <a:off x="315152" y="492443"/>
          <a:ext cx="11561696" cy="35661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a:t>
                      </a:r>
                    </a:p>
                    <a:p>
                      <a:r>
                        <a:rPr lang="ja-JP" altLang="en-US" sz="1800" b="0" i="0" u="none" strike="noStrike" baseline="0" dirty="0">
                          <a:solidFill>
                            <a:schemeClr val="dk1"/>
                          </a:solidFill>
                          <a:latin typeface="+mn-lt"/>
                          <a:ea typeface="+mn-ea"/>
                          <a:cs typeface="+mn-cs"/>
                        </a:rPr>
                        <a:t>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a:t>
                      </a:r>
                    </a:p>
                    <a:p>
                      <a:r>
                        <a:rPr lang="ja-JP" altLang="en-US" sz="1800" b="0" i="0" u="none" strike="noStrike" baseline="0" dirty="0">
                          <a:solidFill>
                            <a:schemeClr val="dk1"/>
                          </a:solidFill>
                          <a:latin typeface="+mn-lt"/>
                          <a:ea typeface="+mn-ea"/>
                          <a:cs typeface="+mn-cs"/>
                        </a:rPr>
                        <a:t>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2022/5/26</a:t>
            </a:fld>
            <a:endParaRPr lang="en-US"/>
          </a:p>
        </p:txBody>
      </p:sp>
    </p:spTree>
    <p:extLst>
      <p:ext uri="{BB962C8B-B14F-4D97-AF65-F5344CB8AC3E}">
        <p14:creationId xmlns:p14="http://schemas.microsoft.com/office/powerpoint/2010/main" val="29315379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755888068"/>
              </p:ext>
            </p:extLst>
          </p:nvPr>
        </p:nvGraphicFramePr>
        <p:xfrm>
          <a:off x="315152" y="533381"/>
          <a:ext cx="11561696" cy="18288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880184">
                  <a:extLst>
                    <a:ext uri="{9D8B030D-6E8A-4147-A177-3AD203B41FA5}">
                      <a16:colId xmlns:a16="http://schemas.microsoft.com/office/drawing/2014/main" val="3720409621"/>
                    </a:ext>
                  </a:extLst>
                </a:gridCol>
                <a:gridCol w="1855770">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2022/5/26</a:t>
            </a:fld>
            <a:endParaRPr lang="en-US"/>
          </a:p>
        </p:txBody>
      </p:sp>
    </p:spTree>
    <p:extLst>
      <p:ext uri="{BB962C8B-B14F-4D97-AF65-F5344CB8AC3E}">
        <p14:creationId xmlns:p14="http://schemas.microsoft.com/office/powerpoint/2010/main" val="34987772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234568758"/>
              </p:ext>
            </p:extLst>
          </p:nvPr>
        </p:nvGraphicFramePr>
        <p:xfrm>
          <a:off x="315152" y="533381"/>
          <a:ext cx="11561696" cy="1010920"/>
        </p:xfrm>
        <a:graphic>
          <a:graphicData uri="http://schemas.openxmlformats.org/drawingml/2006/table">
            <a:tbl>
              <a:tblPr firstRow="1" bandRow="1">
                <a:tableStyleId>{5C22544A-7EE6-4342-B048-85BDC9FD1C3A}</a:tableStyleId>
              </a:tblPr>
              <a:tblGrid>
                <a:gridCol w="1266905">
                  <a:extLst>
                    <a:ext uri="{9D8B030D-6E8A-4147-A177-3AD203B41FA5}">
                      <a16:colId xmlns:a16="http://schemas.microsoft.com/office/drawing/2014/main" val="782438192"/>
                    </a:ext>
                  </a:extLst>
                </a:gridCol>
                <a:gridCol w="756194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2022/5/26</a:t>
            </a:fld>
            <a:endParaRPr lang="en-US"/>
          </a:p>
        </p:txBody>
      </p:sp>
    </p:spTree>
    <p:extLst>
      <p:ext uri="{BB962C8B-B14F-4D97-AF65-F5344CB8AC3E}">
        <p14:creationId xmlns:p14="http://schemas.microsoft.com/office/powerpoint/2010/main" val="10246146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2022/5/26</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3794685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p:txBody>
          <a:bodyPr/>
          <a:lstStyle/>
          <a:p>
            <a:r>
              <a:rPr lang="ja-JP" altLang="en-US" dirty="0"/>
              <a:t>参考文献：</a:t>
            </a:r>
            <a:r>
              <a:rPr kumimoji="1" lang="ja-JP" altLang="en-US" dirty="0"/>
              <a:t>経済</a:t>
            </a:r>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graphicFrame>
        <p:nvGraphicFramePr>
          <p:cNvPr id="6" name="表 6">
            <a:extLst>
              <a:ext uri="{FF2B5EF4-FFF2-40B4-BE49-F238E27FC236}">
                <a16:creationId xmlns:a16="http://schemas.microsoft.com/office/drawing/2014/main" id="{E9999F24-6F26-19CC-EC73-7BEBE9A5CF0D}"/>
              </a:ext>
            </a:extLst>
          </p:cNvPr>
          <p:cNvGraphicFramePr>
            <a:graphicFrameLocks noGrp="1"/>
          </p:cNvGraphicFramePr>
          <p:nvPr>
            <p:extLst>
              <p:ext uri="{D42A27DB-BD31-4B8C-83A1-F6EECF244321}">
                <p14:modId xmlns:p14="http://schemas.microsoft.com/office/powerpoint/2010/main" val="2762376264"/>
              </p:ext>
            </p:extLst>
          </p:nvPr>
        </p:nvGraphicFramePr>
        <p:xfrm>
          <a:off x="316982" y="563880"/>
          <a:ext cx="11561592" cy="2595880"/>
        </p:xfrm>
        <a:graphic>
          <a:graphicData uri="http://schemas.openxmlformats.org/drawingml/2006/table">
            <a:tbl>
              <a:tblPr firstRow="1" bandRow="1">
                <a:tableStyleId>{5C22544A-7EE6-4342-B048-85BDC9FD1C3A}</a:tableStyleId>
              </a:tblPr>
              <a:tblGrid>
                <a:gridCol w="7622332">
                  <a:extLst>
                    <a:ext uri="{9D8B030D-6E8A-4147-A177-3AD203B41FA5}">
                      <a16:colId xmlns:a16="http://schemas.microsoft.com/office/drawing/2014/main" val="69243817"/>
                    </a:ext>
                  </a:extLst>
                </a:gridCol>
                <a:gridCol w="3939260">
                  <a:extLst>
                    <a:ext uri="{9D8B030D-6E8A-4147-A177-3AD203B41FA5}">
                      <a16:colId xmlns:a16="http://schemas.microsoft.com/office/drawing/2014/main" val="2109282343"/>
                    </a:ext>
                  </a:extLst>
                </a:gridCol>
              </a:tblGrid>
              <a:tr h="370840">
                <a:tc>
                  <a:txBody>
                    <a:bodyPr/>
                    <a:lstStyle/>
                    <a:p>
                      <a:r>
                        <a:rPr kumimoji="1" lang="ja-JP" altLang="en-US" dirty="0"/>
                        <a:t>書名</a:t>
                      </a:r>
                    </a:p>
                  </a:txBody>
                  <a:tcPr/>
                </a:tc>
                <a:tc>
                  <a:txBody>
                    <a:bodyPr/>
                    <a:lstStyle/>
                    <a:p>
                      <a:r>
                        <a:rPr kumimoji="1" lang="ja-JP" altLang="en-US" dirty="0"/>
                        <a:t>ポイント</a:t>
                      </a:r>
                    </a:p>
                  </a:txBody>
                  <a:tcPr/>
                </a:tc>
                <a:extLst>
                  <a:ext uri="{0D108BD9-81ED-4DB2-BD59-A6C34878D82A}">
                    <a16:rowId xmlns:a16="http://schemas.microsoft.com/office/drawing/2014/main" val="221743295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6139865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日本経済の長期停滞 </a:t>
                      </a:r>
                    </a:p>
                  </a:txBody>
                  <a:tcPr/>
                </a:tc>
                <a:tc>
                  <a:txBody>
                    <a:bodyPr/>
                    <a:lstStyle/>
                    <a:p>
                      <a:endParaRPr kumimoji="1" lang="ja-JP" altLang="en-US"/>
                    </a:p>
                  </a:txBody>
                  <a:tcPr/>
                </a:tc>
                <a:extLst>
                  <a:ext uri="{0D108BD9-81ED-4DB2-BD59-A6C34878D82A}">
                    <a16:rowId xmlns:a16="http://schemas.microsoft.com/office/drawing/2014/main" val="352147414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9482463"/>
                  </a:ext>
                </a:extLst>
              </a:tr>
              <a:tr h="370840">
                <a:tc>
                  <a:txBody>
                    <a:bodyPr/>
                    <a:lstStyle/>
                    <a:p>
                      <a:r>
                        <a:rPr kumimoji="1" lang="ja-JP" altLang="en-US" dirty="0"/>
                        <a:t>ナラティブ経済学</a:t>
                      </a:r>
                    </a:p>
                  </a:txBody>
                  <a:tcPr/>
                </a:tc>
                <a:tc>
                  <a:txBody>
                    <a:bodyPr/>
                    <a:lstStyle/>
                    <a:p>
                      <a:r>
                        <a:rPr kumimoji="1" lang="ja-JP" altLang="en-US"/>
                        <a:t>経済予測</a:t>
                      </a:r>
                    </a:p>
                  </a:txBody>
                  <a:tcPr/>
                </a:tc>
                <a:extLst>
                  <a:ext uri="{0D108BD9-81ED-4DB2-BD59-A6C34878D82A}">
                    <a16:rowId xmlns:a16="http://schemas.microsoft.com/office/drawing/2014/main" val="203626503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7642808"/>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934167290"/>
                  </a:ext>
                </a:extLst>
              </a:tr>
            </a:tbl>
          </a:graphicData>
        </a:graphic>
      </p:graphicFrame>
    </p:spTree>
    <p:extLst>
      <p:ext uri="{BB962C8B-B14F-4D97-AF65-F5344CB8AC3E}">
        <p14:creationId xmlns:p14="http://schemas.microsoft.com/office/powerpoint/2010/main" val="38932944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2022/5/26</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12697141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12168135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2022/5/26</a:t>
            </a:fld>
            <a:endParaRPr lang="en-US"/>
          </a:p>
        </p:txBody>
      </p:sp>
      <p:graphicFrame>
        <p:nvGraphicFramePr>
          <p:cNvPr id="7" name="表格 5">
            <a:extLst>
              <a:ext uri="{FF2B5EF4-FFF2-40B4-BE49-F238E27FC236}">
                <a16:creationId xmlns:a16="http://schemas.microsoft.com/office/drawing/2014/main" id="{6357801D-8DB0-29DF-D6CE-C0B0AC153A2F}"/>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40612468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2022/5/26</a:t>
            </a:fld>
            <a:endParaRPr lang="en-US"/>
          </a:p>
        </p:txBody>
      </p:sp>
      <p:graphicFrame>
        <p:nvGraphicFramePr>
          <p:cNvPr id="7" name="表格 5">
            <a:extLst>
              <a:ext uri="{FF2B5EF4-FFF2-40B4-BE49-F238E27FC236}">
                <a16:creationId xmlns:a16="http://schemas.microsoft.com/office/drawing/2014/main" id="{2AF7A591-B0A8-5164-E8F6-EA609430D76D}"/>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42455938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2022/5/26</a:t>
            </a:fld>
            <a:endParaRPr lang="en-US"/>
          </a:p>
        </p:txBody>
      </p:sp>
      <p:graphicFrame>
        <p:nvGraphicFramePr>
          <p:cNvPr id="7" name="表格 5">
            <a:extLst>
              <a:ext uri="{FF2B5EF4-FFF2-40B4-BE49-F238E27FC236}">
                <a16:creationId xmlns:a16="http://schemas.microsoft.com/office/drawing/2014/main" id="{321996D0-EB93-5AA4-CA65-03AC89AB17DA}"/>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35290693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2022/5/26</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3067238707"/>
              </p:ext>
            </p:extLst>
          </p:nvPr>
        </p:nvGraphicFramePr>
        <p:xfrm>
          <a:off x="315152" y="856142"/>
          <a:ext cx="11572050" cy="1112520"/>
        </p:xfrm>
        <a:graphic>
          <a:graphicData uri="http://schemas.openxmlformats.org/drawingml/2006/table">
            <a:tbl>
              <a:tblPr firstRow="1" bandRow="1">
                <a:tableStyleId>{5C22544A-7EE6-4342-B048-85BDC9FD1C3A}</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Tree>
    <p:extLst>
      <p:ext uri="{BB962C8B-B14F-4D97-AF65-F5344CB8AC3E}">
        <p14:creationId xmlns:p14="http://schemas.microsoft.com/office/powerpoint/2010/main" val="5267932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2022/5/26</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2022/5/26</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780578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609728" y="1487764"/>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00782"/>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660909" y="2918059"/>
            <a:ext cx="701567" cy="102397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0641301" y="3942029"/>
            <a:ext cx="721175"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a:off x="7610140" y="1057771"/>
            <a:ext cx="1807560" cy="229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7786175"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7788257"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086408" y="1259379"/>
            <a:ext cx="1068641" cy="10807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04942" y="1540844"/>
            <a:ext cx="1075707" cy="5248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609727" y="3942029"/>
            <a:ext cx="752749" cy="12915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72358" y="1559521"/>
            <a:ext cx="1102119" cy="513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47781" y="998006"/>
            <a:ext cx="1104677" cy="163949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550602" y="896084"/>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87099"/>
            <a:ext cx="2478090" cy="4144510"/>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87099"/>
            <a:ext cx="2455157" cy="1830648"/>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12798" y="1324311"/>
            <a:ext cx="1126468" cy="10086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87098"/>
            <a:ext cx="2486229" cy="2980421"/>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67657"/>
            <a:ext cx="2456163"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74300" y="689170"/>
            <a:ext cx="546150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486340" y="712769"/>
            <a:ext cx="3539309"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58975" y="1057042"/>
            <a:ext cx="1113022" cy="15297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2022/5/26</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25570" y="1833043"/>
            <a:ext cx="443686" cy="4917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513471" y="1710099"/>
            <a:ext cx="441050" cy="73504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202836" y="229814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36166" y="1789851"/>
            <a:ext cx="1068640" cy="197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417700"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9654399" y="2301601"/>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470197" y="1507641"/>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9601515" y="2085080"/>
            <a:ext cx="424628" cy="84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609690" y="995935"/>
            <a:ext cx="245327" cy="73832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9953804" y="1098256"/>
            <a:ext cx="265204" cy="55356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902433"/>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a:off x="4134722" y="1080750"/>
            <a:ext cx="415880" cy="63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683144" y="229512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74" idx="2"/>
            <a:endCxn id="96" idx="0"/>
          </p:cNvCxnSpPr>
          <p:nvPr/>
        </p:nvCxnSpPr>
        <p:spPr>
          <a:xfrm rot="5400000">
            <a:off x="9078641" y="1010577"/>
            <a:ext cx="1052688" cy="1516408"/>
          </a:xfrm>
          <a:prstGeom prst="bentConnector3">
            <a:avLst>
              <a:gd name="adj1" fmla="val 1297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165059" y="22969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74" idx="2"/>
            <a:endCxn id="63" idx="0"/>
          </p:cNvCxnSpPr>
          <p:nvPr/>
        </p:nvCxnSpPr>
        <p:spPr>
          <a:xfrm rot="5400000">
            <a:off x="9318677" y="1252457"/>
            <a:ext cx="1054532" cy="1034493"/>
          </a:xfrm>
          <a:prstGeom prst="bentConnector3">
            <a:avLst>
              <a:gd name="adj1" fmla="val 130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833481" y="5224321"/>
            <a:ext cx="8197825" cy="369332"/>
          </a:xfrm>
          <a:prstGeom prst="rect">
            <a:avLst/>
          </a:prstGeom>
          <a:solidFill>
            <a:schemeClr val="bg1"/>
          </a:solidFill>
          <a:ln>
            <a:solidFill>
              <a:schemeClr val="tx1"/>
            </a:solidFill>
          </a:ln>
        </p:spPr>
        <p:txBody>
          <a:bodyPr vert="horz" wrap="square" rtlCol="0">
            <a:spAutoFit/>
          </a:bodyPr>
          <a:lstStyle/>
          <a:p>
            <a:r>
              <a:rPr kumimoji="1" lang="ja-JP" altLang="en-US" dirty="0"/>
              <a:t>地方共通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75724"/>
            <a:ext cx="2497585" cy="369332"/>
          </a:xfrm>
          <a:prstGeom prst="rect">
            <a:avLst/>
          </a:prstGeom>
          <a:noFill/>
          <a:ln>
            <a:solidFill>
              <a:schemeClr val="tx1"/>
            </a:solidFill>
          </a:ln>
        </p:spPr>
        <p:txBody>
          <a:bodyPr wrap="square" rtlCol="0">
            <a:spAutoFit/>
          </a:bodyPr>
          <a:lstStyle/>
          <a:p>
            <a:pPr algn="ctr"/>
            <a:r>
              <a:rPr lang="ja-JP" altLang="en-US" dirty="0"/>
              <a:t>研究・投資部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9" y="2477793"/>
            <a:ext cx="8152752" cy="369332"/>
          </a:xfrm>
          <a:prstGeom prst="rect">
            <a:avLst/>
          </a:prstGeom>
          <a:solidFill>
            <a:schemeClr val="bg1"/>
          </a:solidFill>
          <a:ln>
            <a:solidFill>
              <a:schemeClr val="tx1"/>
            </a:solidFill>
          </a:ln>
        </p:spPr>
        <p:txBody>
          <a:bodyPr vert="horz" wrap="square" rtlCol="0">
            <a:spAutoFit/>
          </a:bodyPr>
          <a:lstStyle/>
          <a:p>
            <a:r>
              <a:rPr lang="ja-JP" altLang="en-US" dirty="0"/>
              <a:t>省庁行政</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1032761" y="2662459"/>
            <a:ext cx="329715"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1074991" y="3982370"/>
            <a:ext cx="287485" cy="827807"/>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18279" y="4625511"/>
            <a:ext cx="8256712" cy="369332"/>
          </a:xfrm>
          <a:prstGeom prst="rect">
            <a:avLst/>
          </a:prstGeom>
          <a:solidFill>
            <a:schemeClr val="bg1"/>
          </a:solidFill>
          <a:ln>
            <a:solidFill>
              <a:schemeClr val="tx1"/>
            </a:solidFill>
          </a:ln>
        </p:spPr>
        <p:txBody>
          <a:bodyPr vert="horz" wrap="square" rtlCol="0">
            <a:spAutoFit/>
          </a:bodyPr>
          <a:lstStyle/>
          <a:p>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29263" y="4031502"/>
            <a:ext cx="8173014" cy="369332"/>
          </a:xfrm>
          <a:prstGeom prst="rect">
            <a:avLst/>
          </a:prstGeom>
          <a:solidFill>
            <a:schemeClr val="bg1"/>
          </a:solidFill>
          <a:ln>
            <a:solidFill>
              <a:schemeClr val="tx1"/>
            </a:solidFill>
          </a:ln>
        </p:spPr>
        <p:txBody>
          <a:bodyPr vert="horz" wrap="square" rtlCol="0">
            <a:spAutoFit/>
          </a:bodyPr>
          <a:lstStyle/>
          <a:p>
            <a:r>
              <a:rPr lang="ja-JP" altLang="en-US" dirty="0"/>
              <a:t>国民健康</a:t>
            </a:r>
            <a:r>
              <a:rPr lang="en-US" altLang="ja-JP" dirty="0"/>
              <a:t>PJ</a:t>
            </a:r>
            <a:endParaRPr kumimoji="1" lang="ja-JP" altLang="en-US" dirty="0"/>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33458" y="3484326"/>
            <a:ext cx="8152752" cy="369332"/>
          </a:xfrm>
          <a:prstGeom prst="rect">
            <a:avLst/>
          </a:prstGeom>
          <a:solidFill>
            <a:schemeClr val="bg1"/>
          </a:solidFill>
          <a:ln>
            <a:solidFill>
              <a:schemeClr val="tx1"/>
            </a:solidFill>
          </a:ln>
        </p:spPr>
        <p:txBody>
          <a:bodyPr vert="horz" wrap="square" rtlCol="0">
            <a:spAutoFit/>
          </a:bodyPr>
          <a:lstStyle/>
          <a:p>
            <a:r>
              <a:rPr lang="ja-JP" altLang="en-US" dirty="0"/>
              <a:t>国民就職</a:t>
            </a:r>
            <a:r>
              <a:rPr lang="en-US" altLang="ja-JP" dirty="0"/>
              <a:t>PJ</a:t>
            </a:r>
            <a:endParaRPr kumimoji="1" lang="ja-JP" altLang="en-US" dirty="0"/>
          </a:p>
        </p:txBody>
      </p: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93430"/>
            <a:ext cx="8152753" cy="369332"/>
          </a:xfrm>
          <a:prstGeom prst="rect">
            <a:avLst/>
          </a:prstGeom>
          <a:solidFill>
            <a:schemeClr val="bg1"/>
          </a:solidFill>
          <a:ln>
            <a:solidFill>
              <a:schemeClr val="tx1"/>
            </a:solidFill>
          </a:ln>
        </p:spPr>
        <p:txBody>
          <a:bodyPr vert="horz" wrap="square" rtlCol="0">
            <a:spAutoFit/>
          </a:bodyPr>
          <a:lstStyle/>
          <a:p>
            <a:r>
              <a:rPr kumimoji="1" lang="ja-JP" altLang="en-US" dirty="0"/>
              <a:t>国民教育</a:t>
            </a:r>
            <a:r>
              <a:rPr kumimoji="1" lang="en-US" altLang="ja-JP" dirty="0"/>
              <a:t>PJ</a:t>
            </a:r>
            <a:endParaRPr kumimoji="1" lang="ja-JP" altLang="en-US" dirty="0"/>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95554" y="1471717"/>
            <a:ext cx="511532"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226022" y="1723865"/>
            <a:ext cx="533213"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1002279" y="3178096"/>
            <a:ext cx="360197" cy="80427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1002277" y="3982370"/>
            <a:ext cx="360199" cy="233798"/>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a:off x="10986210" y="3668992"/>
            <a:ext cx="376266" cy="313378"/>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85874" y="1983717"/>
            <a:ext cx="533213"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39333" y="1986148"/>
            <a:ext cx="525037"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8005999" y="1719481"/>
            <a:ext cx="525037"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1031306" y="3982370"/>
            <a:ext cx="331170" cy="142661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096625" y="229766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37" idx="2"/>
            <a:endCxn id="68" idx="0"/>
          </p:cNvCxnSpPr>
          <p:nvPr/>
        </p:nvCxnSpPr>
        <p:spPr>
          <a:xfrm rot="16200000" flipH="1">
            <a:off x="4963440" y="1978028"/>
            <a:ext cx="430907" cy="2083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pPr algn="ctr"/>
            <a:r>
              <a:rPr kumimoji="1" lang="en-US" altLang="ja-JP" dirty="0"/>
              <a:t>PMO</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77109" y="1448372"/>
            <a:ext cx="511146"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88</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576921" y="2298146"/>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137" idx="0"/>
          </p:cNvCxnSpPr>
          <p:nvPr/>
        </p:nvCxnSpPr>
        <p:spPr>
          <a:xfrm rot="5400000">
            <a:off x="5316577" y="1034220"/>
            <a:ext cx="221340" cy="70507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2022/5/26</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6730285" y="325584"/>
            <a:ext cx="199638" cy="21006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177914" y="1747764"/>
            <a:ext cx="1102184" cy="15882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85956"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037496"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9957773" y="1519445"/>
            <a:ext cx="1094007" cy="60728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EEB1B51-D703-4AA4-BE3A-13D1EA924DC6}"/>
              </a:ext>
            </a:extLst>
          </p:cNvPr>
          <p:cNvCxnSpPr>
            <a:cxnSpLocks/>
            <a:stCxn id="143" idx="3"/>
            <a:endCxn id="7" idx="1"/>
          </p:cNvCxnSpPr>
          <p:nvPr/>
        </p:nvCxnSpPr>
        <p:spPr>
          <a:xfrm flipV="1">
            <a:off x="1320476" y="2662459"/>
            <a:ext cx="1559533" cy="953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484225" y="5225595"/>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66" idx="3"/>
            <a:endCxn id="7" idx="1"/>
          </p:cNvCxnSpPr>
          <p:nvPr/>
        </p:nvCxnSpPr>
        <p:spPr>
          <a:xfrm flipV="1">
            <a:off x="1333540" y="2662459"/>
            <a:ext cx="1546469" cy="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6" idx="3"/>
            <a:endCxn id="37" idx="1"/>
          </p:cNvCxnSpPr>
          <p:nvPr/>
        </p:nvCxnSpPr>
        <p:spPr>
          <a:xfrm flipV="1">
            <a:off x="1285410" y="4216168"/>
            <a:ext cx="1543853" cy="31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6" idx="3"/>
            <a:endCxn id="7" idx="1"/>
          </p:cNvCxnSpPr>
          <p:nvPr/>
        </p:nvCxnSpPr>
        <p:spPr>
          <a:xfrm flipV="1">
            <a:off x="1285410" y="2662459"/>
            <a:ext cx="1594599" cy="186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3" idx="3"/>
            <a:endCxn id="37" idx="1"/>
          </p:cNvCxnSpPr>
          <p:nvPr/>
        </p:nvCxnSpPr>
        <p:spPr>
          <a:xfrm>
            <a:off x="1320476" y="3616439"/>
            <a:ext cx="1508787" cy="599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66" idx="3"/>
            <a:endCxn id="58" idx="1"/>
          </p:cNvCxnSpPr>
          <p:nvPr/>
        </p:nvCxnSpPr>
        <p:spPr>
          <a:xfrm>
            <a:off x="1333540" y="2662917"/>
            <a:ext cx="1515986" cy="515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E9D0A5F3-D57D-3DA9-7634-87E65DD11E7B}"/>
              </a:ext>
            </a:extLst>
          </p:cNvPr>
          <p:cNvCxnSpPr>
            <a:cxnSpLocks/>
            <a:stCxn id="144" idx="3"/>
            <a:endCxn id="181" idx="1"/>
          </p:cNvCxnSpPr>
          <p:nvPr/>
        </p:nvCxnSpPr>
        <p:spPr>
          <a:xfrm flipV="1">
            <a:off x="1295809" y="5408987"/>
            <a:ext cx="1537672" cy="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コネクタ: カギ線 103">
            <a:extLst>
              <a:ext uri="{FF2B5EF4-FFF2-40B4-BE49-F238E27FC236}">
                <a16:creationId xmlns:a16="http://schemas.microsoft.com/office/drawing/2014/main" id="{772A52B3-D70F-19DD-1D51-41C7283BB727}"/>
              </a:ext>
            </a:extLst>
          </p:cNvPr>
          <p:cNvCxnSpPr>
            <a:cxnSpLocks/>
            <a:stCxn id="112" idx="1"/>
            <a:endCxn id="144" idx="1"/>
          </p:cNvCxnSpPr>
          <p:nvPr/>
        </p:nvCxnSpPr>
        <p:spPr>
          <a:xfrm rot="10800000" flipH="1" flipV="1">
            <a:off x="420371" y="1091419"/>
            <a:ext cx="63853" cy="4318842"/>
          </a:xfrm>
          <a:prstGeom prst="bentConnector3">
            <a:avLst>
              <a:gd name="adj1" fmla="val -35801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E3D7A1C6-BE17-8CE1-D799-02476BB3D12D}"/>
              </a:ext>
            </a:extLst>
          </p:cNvPr>
          <p:cNvCxnSpPr>
            <a:cxnSpLocks/>
            <a:stCxn id="6" idx="3"/>
            <a:endCxn id="43" idx="1"/>
          </p:cNvCxnSpPr>
          <p:nvPr/>
        </p:nvCxnSpPr>
        <p:spPr>
          <a:xfrm flipV="1">
            <a:off x="1285410" y="3668992"/>
            <a:ext cx="1548048" cy="85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93A5E7A4-A0C6-442F-DF25-6B0D9B504B56}"/>
              </a:ext>
            </a:extLst>
          </p:cNvPr>
          <p:cNvCxnSpPr>
            <a:cxnSpLocks/>
            <a:stCxn id="143" idx="3"/>
            <a:endCxn id="43" idx="1"/>
          </p:cNvCxnSpPr>
          <p:nvPr/>
        </p:nvCxnSpPr>
        <p:spPr>
          <a:xfrm>
            <a:off x="1320476" y="3616439"/>
            <a:ext cx="1512982" cy="5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8C757ECB-9170-1F45-064F-DBEF01FA9335}"/>
              </a:ext>
            </a:extLst>
          </p:cNvPr>
          <p:cNvSpPr txBox="1"/>
          <p:nvPr/>
        </p:nvSpPr>
        <p:spPr>
          <a:xfrm>
            <a:off x="4042651" y="1497426"/>
            <a:ext cx="2064120" cy="369332"/>
          </a:xfrm>
          <a:prstGeom prst="rect">
            <a:avLst/>
          </a:prstGeom>
          <a:noFill/>
          <a:ln>
            <a:solidFill>
              <a:schemeClr val="tx1"/>
            </a:solidFill>
          </a:ln>
        </p:spPr>
        <p:txBody>
          <a:bodyPr wrap="square" rtlCol="0">
            <a:spAutoFit/>
          </a:bodyPr>
          <a:lstStyle/>
          <a:p>
            <a:pPr algn="ctr"/>
            <a:r>
              <a:rPr lang="ja-JP" altLang="en-US" dirty="0"/>
              <a:t>戦略管理部</a:t>
            </a:r>
            <a:endParaRPr kumimoji="1" lang="ja-JP" altLang="en-US" dirty="0"/>
          </a:p>
        </p:txBody>
      </p:sp>
      <p:cxnSp>
        <p:nvCxnSpPr>
          <p:cNvPr id="146" name="コネクタ: カギ線 61">
            <a:extLst>
              <a:ext uri="{FF2B5EF4-FFF2-40B4-BE49-F238E27FC236}">
                <a16:creationId xmlns:a16="http://schemas.microsoft.com/office/drawing/2014/main" id="{4923139C-6E9F-3483-4B7B-B895F45C0D8B}"/>
              </a:ext>
            </a:extLst>
          </p:cNvPr>
          <p:cNvCxnSpPr>
            <a:cxnSpLocks/>
            <a:stCxn id="137" idx="2"/>
            <a:endCxn id="70" idx="0"/>
          </p:cNvCxnSpPr>
          <p:nvPr/>
        </p:nvCxnSpPr>
        <p:spPr>
          <a:xfrm rot="5400000">
            <a:off x="4703348" y="1926783"/>
            <a:ext cx="431388" cy="3113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公務員人事評価・管理</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2022/5/26</a:t>
            </a:fld>
            <a:endParaRPr lang="en-US"/>
          </a:p>
        </p:txBody>
      </p:sp>
      <p:sp>
        <p:nvSpPr>
          <p:cNvPr id="9" name="灯片编号占位符 31">
            <a:extLst>
              <a:ext uri="{FF2B5EF4-FFF2-40B4-BE49-F238E27FC236}">
                <a16:creationId xmlns:a16="http://schemas.microsoft.com/office/drawing/2014/main" id="{6AAE2464-3374-473A-9C31-32C67AD2D56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89</a:t>
            </a:fld>
            <a:r>
              <a:rPr lang="ja-JP" altLang="en-US" spc="-45" dirty="0"/>
              <a:t>　</a:t>
            </a:r>
            <a:r>
              <a:rPr spc="-5" dirty="0"/>
              <a:t>-</a:t>
            </a:r>
          </a:p>
        </p:txBody>
      </p:sp>
    </p:spTree>
    <p:extLst>
      <p:ext uri="{BB962C8B-B14F-4D97-AF65-F5344CB8AC3E}">
        <p14:creationId xmlns:p14="http://schemas.microsoft.com/office/powerpoint/2010/main" val="57475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p:txBody>
          <a:bodyPr/>
          <a:lstStyle/>
          <a:p>
            <a:r>
              <a:rPr lang="ja-JP" altLang="en-US" dirty="0"/>
              <a:t>参考文献：</a:t>
            </a:r>
            <a:r>
              <a:rPr kumimoji="1" lang="ja-JP" altLang="en-US" dirty="0"/>
              <a:t>教育学・教育技術</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2022/5/26</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graphicFrame>
        <p:nvGraphicFramePr>
          <p:cNvPr id="6" name="表 6">
            <a:extLst>
              <a:ext uri="{FF2B5EF4-FFF2-40B4-BE49-F238E27FC236}">
                <a16:creationId xmlns:a16="http://schemas.microsoft.com/office/drawing/2014/main" id="{2D50E529-E0FE-9659-C53A-4115A0CCA8C1}"/>
              </a:ext>
            </a:extLst>
          </p:cNvPr>
          <p:cNvGraphicFramePr>
            <a:graphicFrameLocks noGrp="1"/>
          </p:cNvGraphicFramePr>
          <p:nvPr>
            <p:extLst>
              <p:ext uri="{D42A27DB-BD31-4B8C-83A1-F6EECF244321}">
                <p14:modId xmlns:p14="http://schemas.microsoft.com/office/powerpoint/2010/main" val="1525700025"/>
              </p:ext>
            </p:extLst>
          </p:nvPr>
        </p:nvGraphicFramePr>
        <p:xfrm>
          <a:off x="338324" y="606137"/>
          <a:ext cx="11518908" cy="2225040"/>
        </p:xfrm>
        <a:graphic>
          <a:graphicData uri="http://schemas.openxmlformats.org/drawingml/2006/table">
            <a:tbl>
              <a:tblPr firstRow="1" bandRow="1">
                <a:tableStyleId>{5C22544A-7EE6-4342-B048-85BDC9FD1C3A}</a:tableStyleId>
              </a:tblPr>
              <a:tblGrid>
                <a:gridCol w="5759454">
                  <a:extLst>
                    <a:ext uri="{9D8B030D-6E8A-4147-A177-3AD203B41FA5}">
                      <a16:colId xmlns:a16="http://schemas.microsoft.com/office/drawing/2014/main" val="3507586811"/>
                    </a:ext>
                  </a:extLst>
                </a:gridCol>
                <a:gridCol w="5759454">
                  <a:extLst>
                    <a:ext uri="{9D8B030D-6E8A-4147-A177-3AD203B41FA5}">
                      <a16:colId xmlns:a16="http://schemas.microsoft.com/office/drawing/2014/main" val="390542483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856003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第四次産業革命と教育の未来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109934561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アクティブラーニング</a:t>
                      </a:r>
                      <a:r>
                        <a:rPr kumimoji="1" lang="en-US" altLang="ja-JP" dirty="0"/>
                        <a:t>KP</a:t>
                      </a:r>
                      <a:r>
                        <a:rPr kumimoji="1" lang="ja-JP" altLang="en-US" dirty="0"/>
                        <a:t>法実践</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87174522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考えを深めるための教育原理　</a:t>
                      </a:r>
                    </a:p>
                  </a:txBody>
                  <a:tcPr/>
                </a:tc>
                <a:tc>
                  <a:txBody>
                    <a:bodyPr/>
                    <a:lstStyle/>
                    <a:p>
                      <a:endParaRPr kumimoji="1" lang="ja-JP" altLang="en-US"/>
                    </a:p>
                  </a:txBody>
                  <a:tcPr/>
                </a:tc>
                <a:extLst>
                  <a:ext uri="{0D108BD9-81ED-4DB2-BD59-A6C34878D82A}">
                    <a16:rowId xmlns:a16="http://schemas.microsoft.com/office/drawing/2014/main" val="112615075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708158227"/>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684458809"/>
                  </a:ext>
                </a:extLst>
              </a:tr>
            </a:tbl>
          </a:graphicData>
        </a:graphic>
      </p:graphicFrame>
    </p:spTree>
    <p:extLst>
      <p:ext uri="{BB962C8B-B14F-4D97-AF65-F5344CB8AC3E}">
        <p14:creationId xmlns:p14="http://schemas.microsoft.com/office/powerpoint/2010/main" val="37127349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2C9F4DC-F3D9-4F72-B425-80FDF2E0ABD0}"/>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24F6C690-6673-4B1B-9EE3-7AF2F0DF513F}"/>
              </a:ext>
            </a:extLst>
          </p:cNvPr>
          <p:cNvSpPr>
            <a:spLocks noGrp="1"/>
          </p:cNvSpPr>
          <p:nvPr>
            <p:ph type="body" idx="1"/>
          </p:nvPr>
        </p:nvSpPr>
        <p:spPr>
          <a:xfrm>
            <a:off x="316983" y="557909"/>
            <a:ext cx="11540249" cy="1107996"/>
          </a:xfrm>
        </p:spPr>
        <p:txBody>
          <a:bodyPr/>
          <a:lstStyle/>
          <a:p>
            <a:r>
              <a:rPr lang="ja-JP" altLang="en-US" dirty="0"/>
              <a:t>相互監督のため　一元化評価➡三元化評価</a:t>
            </a:r>
            <a:endParaRPr lang="en-US" altLang="ja-JP" dirty="0"/>
          </a:p>
          <a:p>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4241EE1-C41A-4F0D-B0A3-AFC13A6211FF}"/>
              </a:ext>
            </a:extLst>
          </p:cNvPr>
          <p:cNvSpPr>
            <a:spLocks noGrp="1"/>
          </p:cNvSpPr>
          <p:nvPr>
            <p:ph type="dt" sz="half" idx="6"/>
          </p:nvPr>
        </p:nvSpPr>
        <p:spPr/>
        <p:txBody>
          <a:bodyPr/>
          <a:lstStyle/>
          <a:p>
            <a:fld id="{7741A87D-8854-4856-A598-5B71DC96129A}" type="datetime1">
              <a:rPr kumimoji="1" lang="zh-CN" altLang="en-US" smtClean="0"/>
              <a:t>2022/5/26</a:t>
            </a:fld>
            <a:endParaRPr kumimoji="1" lang="ja-JP" altLang="en-US" dirty="0"/>
          </a:p>
        </p:txBody>
      </p:sp>
      <p:sp>
        <p:nvSpPr>
          <p:cNvPr id="8" name="灯片编号占位符 31">
            <a:extLst>
              <a:ext uri="{FF2B5EF4-FFF2-40B4-BE49-F238E27FC236}">
                <a16:creationId xmlns:a16="http://schemas.microsoft.com/office/drawing/2014/main" id="{165693F4-320E-4427-89D7-65815848B4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90</a:t>
            </a:fld>
            <a:r>
              <a:rPr lang="ja-JP" altLang="en-US" spc="-45" dirty="0"/>
              <a:t>　</a:t>
            </a:r>
            <a:r>
              <a:rPr spc="-5" dirty="0"/>
              <a:t>-</a:t>
            </a:r>
          </a:p>
        </p:txBody>
      </p:sp>
    </p:spTree>
    <p:extLst>
      <p:ext uri="{BB962C8B-B14F-4D97-AF65-F5344CB8AC3E}">
        <p14:creationId xmlns:p14="http://schemas.microsoft.com/office/powerpoint/2010/main" val="5876830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2022/5/26</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91</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6FB4D19-5A3C-47A2-B5B5-5D09A0203F43}"/>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CBCD44E1-30BB-4484-BD21-146F575C29EF}"/>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32AB704D-54D5-497F-A6FB-83D846C4D088}"/>
              </a:ext>
            </a:extLst>
          </p:cNvPr>
          <p:cNvSpPr>
            <a:spLocks noGrp="1"/>
          </p:cNvSpPr>
          <p:nvPr>
            <p:ph type="dt" sz="half" idx="6"/>
          </p:nvPr>
        </p:nvSpPr>
        <p:spPr/>
        <p:txBody>
          <a:bodyPr/>
          <a:lstStyle/>
          <a:p>
            <a:fld id="{7741A87D-8854-4856-A598-5B71DC96129A}" type="datetime1">
              <a:rPr kumimoji="1" lang="zh-CN" altLang="en-US" smtClean="0"/>
              <a:t>2022/5/26</a:t>
            </a:fld>
            <a:endParaRPr kumimoji="1" lang="ja-JP" altLang="en-US"/>
          </a:p>
        </p:txBody>
      </p:sp>
      <p:sp>
        <p:nvSpPr>
          <p:cNvPr id="8" name="灯片编号占位符 31">
            <a:extLst>
              <a:ext uri="{FF2B5EF4-FFF2-40B4-BE49-F238E27FC236}">
                <a16:creationId xmlns:a16="http://schemas.microsoft.com/office/drawing/2014/main" id="{40569D1E-FC51-44E7-AF8D-B5185E0BB7C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92</a:t>
            </a:fld>
            <a:r>
              <a:rPr lang="ja-JP" altLang="en-US" spc="-45" dirty="0"/>
              <a:t>　</a:t>
            </a:r>
            <a:r>
              <a:rPr spc="-5" dirty="0"/>
              <a:t>-</a:t>
            </a:r>
          </a:p>
        </p:txBody>
      </p:sp>
    </p:spTree>
    <p:extLst>
      <p:ext uri="{BB962C8B-B14F-4D97-AF65-F5344CB8AC3E}">
        <p14:creationId xmlns:p14="http://schemas.microsoft.com/office/powerpoint/2010/main" val="41496522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2022/5/26</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93</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2022/5/26</a:t>
            </a:fld>
            <a:endParaRPr lang="en-US"/>
          </a:p>
        </p:txBody>
      </p:sp>
    </p:spTree>
    <p:extLst>
      <p:ext uri="{BB962C8B-B14F-4D97-AF65-F5344CB8AC3E}">
        <p14:creationId xmlns:p14="http://schemas.microsoft.com/office/powerpoint/2010/main" val="38842773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2022/5/26</a:t>
            </a:fld>
            <a:endParaRPr lang="en-US"/>
          </a:p>
        </p:txBody>
      </p:sp>
      <p:sp>
        <p:nvSpPr>
          <p:cNvPr id="9" name="灯片编号占位符 31">
            <a:extLst>
              <a:ext uri="{FF2B5EF4-FFF2-40B4-BE49-F238E27FC236}">
                <a16:creationId xmlns:a16="http://schemas.microsoft.com/office/drawing/2014/main" id="{59E47095-A2EF-4767-AD75-A111412EDF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95</a:t>
            </a:fld>
            <a:r>
              <a:rPr lang="ja-JP" altLang="en-US" spc="-45" dirty="0"/>
              <a:t>　</a:t>
            </a:r>
            <a:r>
              <a:rPr spc="-5" dirty="0"/>
              <a:t>-</a:t>
            </a:r>
          </a:p>
        </p:txBody>
      </p:sp>
    </p:spTree>
    <p:extLst>
      <p:ext uri="{BB962C8B-B14F-4D97-AF65-F5344CB8AC3E}">
        <p14:creationId xmlns:p14="http://schemas.microsoft.com/office/powerpoint/2010/main" val="37107962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研究・投資部</a:t>
            </a:r>
            <a:endParaRPr lang="zh-CN" altLang="en-US" b="1" dirty="0">
              <a:latin typeface="ＭＳ ゴシック" panose="020B0609070205080204" pitchFamily="49" charset="-128"/>
              <a:ea typeface="ＭＳ ゴシック" panose="020B0609070205080204" pitchFamily="49" charset="-128"/>
            </a:endParaRP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2022/5/26</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96</a:t>
            </a:fld>
            <a:r>
              <a:rPr lang="ja-JP" altLang="en-US" spc="-45" dirty="0"/>
              <a:t>　</a:t>
            </a:r>
            <a:r>
              <a:rPr spc="-5" dirty="0"/>
              <a:t>-</a:t>
            </a:r>
          </a:p>
        </p:txBody>
      </p:sp>
    </p:spTree>
    <p:extLst>
      <p:ext uri="{BB962C8B-B14F-4D97-AF65-F5344CB8AC3E}">
        <p14:creationId xmlns:p14="http://schemas.microsoft.com/office/powerpoint/2010/main" val="46570238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26510-7325-5EAC-7FA1-6399F3B01F4A}"/>
              </a:ext>
            </a:extLst>
          </p:cNvPr>
          <p:cNvSpPr>
            <a:spLocks noGrp="1"/>
          </p:cNvSpPr>
          <p:nvPr>
            <p:ph type="title"/>
          </p:nvPr>
        </p:nvSpPr>
        <p:spPr/>
        <p:txBody>
          <a:bodyPr/>
          <a:lstStyle/>
          <a:p>
            <a:r>
              <a:rPr kumimoji="1" lang="ja-JP" altLang="en-US" dirty="0"/>
              <a:t>“</a:t>
            </a:r>
            <a:r>
              <a:rPr kumimoji="1" lang="en-US" altLang="ja-JP" dirty="0"/>
              <a:t>One</a:t>
            </a:r>
            <a:r>
              <a:rPr kumimoji="1" lang="ja-JP" altLang="en-US" dirty="0"/>
              <a:t>　Ｔｅａｍ”のチーム文化</a:t>
            </a:r>
          </a:p>
        </p:txBody>
      </p:sp>
      <p:sp>
        <p:nvSpPr>
          <p:cNvPr id="3" name="日付プレースホルダー 2">
            <a:extLst>
              <a:ext uri="{FF2B5EF4-FFF2-40B4-BE49-F238E27FC236}">
                <a16:creationId xmlns:a16="http://schemas.microsoft.com/office/drawing/2014/main" id="{FCB0D3BF-DE75-4920-CF95-2EE7DC532370}"/>
              </a:ext>
            </a:extLst>
          </p:cNvPr>
          <p:cNvSpPr>
            <a:spLocks noGrp="1"/>
          </p:cNvSpPr>
          <p:nvPr>
            <p:ph type="dt" sz="half" idx="6"/>
          </p:nvPr>
        </p:nvSpPr>
        <p:spPr/>
        <p:txBody>
          <a:bodyPr/>
          <a:lstStyle/>
          <a:p>
            <a:fld id="{F80A0BA5-CE47-470D-91AB-CBF149FD40F7}" type="datetime1">
              <a:rPr lang="zh-CN" altLang="en-US" smtClean="0"/>
              <a:t>2022/5/26</a:t>
            </a:fld>
            <a:endParaRPr lang="en-US"/>
          </a:p>
        </p:txBody>
      </p:sp>
      <p:sp>
        <p:nvSpPr>
          <p:cNvPr id="4" name="スライド番号プレースホルダー 3">
            <a:extLst>
              <a:ext uri="{FF2B5EF4-FFF2-40B4-BE49-F238E27FC236}">
                <a16:creationId xmlns:a16="http://schemas.microsoft.com/office/drawing/2014/main" id="{191ECDE9-54AB-9069-9FC6-89009EFE4F4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Tree>
    <p:extLst>
      <p:ext uri="{BB962C8B-B14F-4D97-AF65-F5344CB8AC3E}">
        <p14:creationId xmlns:p14="http://schemas.microsoft.com/office/powerpoint/2010/main" val="20942299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98</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システム移行・再構築のソリューション</a:t>
            </a:r>
            <a:endParaRPr lang="zh-CN" altLang="en-US"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99</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5989</TotalTime>
  <Words>15195</Words>
  <Application>Microsoft Office PowerPoint</Application>
  <PresentationFormat>ワイド画面</PresentationFormat>
  <Paragraphs>3171</Paragraphs>
  <Slides>167</Slides>
  <Notes>111</Notes>
  <HiddenSlides>0</HiddenSlides>
  <MMClips>0</MMClips>
  <ScaleCrop>false</ScaleCrop>
  <HeadingPairs>
    <vt:vector size="8" baseType="variant">
      <vt:variant>
        <vt:lpstr>使用されているフォント</vt:lpstr>
      </vt:variant>
      <vt:variant>
        <vt:i4>19</vt:i4>
      </vt:variant>
      <vt:variant>
        <vt:lpstr>テーマ</vt:lpstr>
      </vt:variant>
      <vt:variant>
        <vt:i4>1</vt:i4>
      </vt:variant>
      <vt:variant>
        <vt:lpstr>埋め込まれた OLE サーバー</vt:lpstr>
      </vt:variant>
      <vt:variant>
        <vt:i4>1</vt:i4>
      </vt:variant>
      <vt:variant>
        <vt:lpstr>スライド タイトル</vt:lpstr>
      </vt:variant>
      <vt:variant>
        <vt:i4>167</vt:i4>
      </vt:variant>
    </vt:vector>
  </HeadingPairs>
  <TitlesOfParts>
    <vt:vector size="188" baseType="lpstr">
      <vt:lpstr>BIZ UDゴシック</vt:lpstr>
      <vt:lpstr>BIZ UDPゴシック</vt:lpstr>
      <vt:lpstr>Meiryo</vt:lpstr>
      <vt:lpstr>ＭＳ ゴシック</vt:lpstr>
      <vt:lpstr>MS Mincho</vt:lpstr>
      <vt:lpstr>ＭＳ Ｐゴシック</vt:lpstr>
      <vt:lpstr>游明朝</vt:lpstr>
      <vt:lpstr>SimSun</vt:lpstr>
      <vt:lpstr>SimSun</vt:lpstr>
      <vt:lpstr>SimSun</vt:lpstr>
      <vt:lpstr>等线</vt:lpstr>
      <vt:lpstr>游ゴシック体</vt:lpstr>
      <vt:lpstr>Arial</vt:lpstr>
      <vt:lpstr>Calibri</vt:lpstr>
      <vt:lpstr>Noto Sans</vt:lpstr>
      <vt:lpstr>Segoe UI</vt:lpstr>
      <vt:lpstr>Tahoma</vt:lpstr>
      <vt:lpstr>Times New Roman</vt:lpstr>
      <vt:lpstr>Wingdings</vt:lpstr>
      <vt:lpstr>Office Theme</vt:lpstr>
      <vt:lpstr>Worksheet</vt:lpstr>
      <vt:lpstr>政務のイノベーション</vt:lpstr>
      <vt:lpstr>用語集</vt:lpstr>
      <vt:lpstr>用語集</vt:lpstr>
      <vt:lpstr>法令</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参考文献：先端技術</vt:lpstr>
      <vt:lpstr>参考文献：クラウド</vt:lpstr>
      <vt:lpstr>参考文献：セキュリティ</vt:lpstr>
      <vt:lpstr>参考文献：プロダクトマネジメント</vt:lpstr>
      <vt:lpstr>目次</vt:lpstr>
      <vt:lpstr>目次</vt:lpstr>
      <vt:lpstr>目次</vt:lpstr>
      <vt:lpstr>目次</vt:lpstr>
      <vt:lpstr>目次</vt:lpstr>
      <vt:lpstr>目次</vt:lpstr>
      <vt:lpstr>目次</vt:lpstr>
      <vt:lpstr>目次</vt:lpstr>
      <vt:lpstr>目次</vt:lpstr>
      <vt:lpstr>目次</vt:lpstr>
      <vt:lpstr>目次</vt:lpstr>
      <vt:lpstr>目次</vt:lpstr>
      <vt:lpstr>目次</vt:lpstr>
      <vt:lpstr>人権侵犯・犯罪の助力</vt:lpstr>
      <vt:lpstr>裁判所</vt:lpstr>
      <vt:lpstr>法務省の検察庁・人権擁護局（部）</vt:lpstr>
      <vt:lpstr>人事院</vt:lpstr>
      <vt:lpstr>警察庁、警視庁、警察署</vt:lpstr>
      <vt:lpstr>信用悪化</vt:lpstr>
      <vt:lpstr>ビジネス詐欺</vt:lpstr>
      <vt:lpstr>転職エージェントの詐欺とブラック企業</vt:lpstr>
      <vt:lpstr>セキュリティ</vt:lpstr>
      <vt:lpstr>データ管理</vt:lpstr>
      <vt:lpstr>教育・就職</vt:lpstr>
      <vt:lpstr>大学進学率</vt:lpstr>
      <vt:lpstr>GIGAスクール</vt:lpstr>
      <vt:lpstr>GIGAスクールのIT設備のリース</vt:lpstr>
      <vt:lpstr>ハローワーク</vt:lpstr>
      <vt:lpstr>医療・介護</vt:lpstr>
      <vt:lpstr>国民健康管理</vt:lpstr>
      <vt:lpstr>高齢社会のヘルスケア</vt:lpstr>
      <vt:lpstr>セキュリティ管理</vt:lpstr>
      <vt:lpstr>社会インフラのDX</vt:lpstr>
      <vt:lpstr>DXは　デジタル化ではない！イノベーションです。</vt:lpstr>
      <vt:lpstr>デジタル庁は　司令塔ではない、SSCです！</vt:lpstr>
      <vt:lpstr>デジタル庁の人材（マネージャー）</vt:lpstr>
      <vt:lpstr>デジタル庁の人材（職員）</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省・庁・自治体のチームワーク</vt:lpstr>
      <vt:lpstr>施策ゴール設定（Objectives）</vt:lpstr>
      <vt:lpstr>ポジショニング</vt:lpstr>
      <vt:lpstr>社会の信用</vt:lpstr>
      <vt:lpstr>サービスモデル：国　to　企業</vt:lpstr>
      <vt:lpstr>サービスモデル：国　to　国民</vt:lpstr>
      <vt:lpstr>２０５０年に　まだ　利用可能のプラットフォームアーキテクチャ</vt:lpstr>
      <vt:lpstr>２０３０の日本</vt:lpstr>
      <vt:lpstr>行政のアーキテクチャ（イメージ）</vt:lpstr>
      <vt:lpstr>プラットフォームアーキテクチャ（イメージ）</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行政監察</vt:lpstr>
      <vt:lpstr>組織改革（チームワーク）</vt:lpstr>
      <vt:lpstr>アジャイル政府構造(三次元の組織)（例）</vt:lpstr>
      <vt:lpstr>アジャイル組織構造(三次元の組織)ーデジタル庁体制（例）</vt:lpstr>
      <vt:lpstr>公務員人事評価・管理</vt:lpstr>
      <vt:lpstr>PowerPoint プレゼンテーション</vt:lpstr>
      <vt:lpstr>セキュリティ</vt:lpstr>
      <vt:lpstr>PowerPoint プレゼンテーション</vt:lpstr>
      <vt:lpstr>政企学研の協力</vt:lpstr>
      <vt:lpstr>産学研協力（大学キャンパス内有給インターンシップ）</vt:lpstr>
      <vt:lpstr>デジタル庁</vt:lpstr>
      <vt:lpstr>デジタル庁業務推進イメージ（例）</vt:lpstr>
      <vt:lpstr>“One　Ｔｅａｍ”のチーム文化</vt:lpstr>
      <vt:lpstr>品質保証ソリューション</vt:lpstr>
      <vt:lpstr>システム移行・再構築のソリューション</vt:lpstr>
      <vt:lpstr>自動テストツール</vt:lpstr>
      <vt:lpstr>インフラ投資：チップセット</vt:lpstr>
      <vt:lpstr>インフラ投資：OS</vt:lpstr>
      <vt:lpstr>データセンター</vt:lpstr>
      <vt:lpstr>インフラ投資：基本サービス</vt:lpstr>
      <vt:lpstr>政務SaaS</vt:lpstr>
      <vt:lpstr>学力分析サービス（スクールSaaS）</vt:lpstr>
      <vt:lpstr>個別最適化教育（意思決定システム）</vt:lpstr>
      <vt:lpstr>就職支援サービス</vt:lpstr>
      <vt:lpstr>HRTech</vt:lpstr>
      <vt:lpstr>EdTechとHRTechの新事業ビジネスモデル</vt:lpstr>
      <vt:lpstr>健康分析サービス（ヘルスケアソリューション）</vt:lpstr>
      <vt:lpstr>金融決済サービス</vt:lpstr>
      <vt:lpstr>経済分析サービス（ビジネスマップ）</vt:lpstr>
      <vt:lpstr>SDGｓ事業：シェア自転車</vt:lpstr>
      <vt:lpstr>デジタル庁の先進技術研究</vt:lpstr>
      <vt:lpstr>人事院</vt:lpstr>
      <vt:lpstr>目次</vt:lpstr>
      <vt:lpstr>社内部署間のチームワーク</vt:lpstr>
      <vt:lpstr>部署間の利益分配</vt:lpstr>
      <vt:lpstr>コスト精算</vt:lpstr>
      <vt:lpstr>目次</vt:lpstr>
      <vt:lpstr>OKRの仕組みや考え方</vt:lpstr>
      <vt:lpstr>国民へサポート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日本政府省庁の公開資料</vt:lpstr>
      <vt:lpstr>内閣府</vt:lpstr>
      <vt:lpstr>総務省</vt:lpstr>
      <vt:lpstr>文部科学省</vt:lpstr>
      <vt:lpstr>厚生労働省</vt:lpstr>
      <vt:lpstr>国土交通省</vt:lpstr>
      <vt:lpstr>既存システム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America Sun ShuBin</cp:lastModifiedBy>
  <cp:revision>1754</cp:revision>
  <cp:lastPrinted>2022-02-04T10:31:37Z</cp:lastPrinted>
  <dcterms:created xsi:type="dcterms:W3CDTF">2021-07-14T02:05:05Z</dcterms:created>
  <dcterms:modified xsi:type="dcterms:W3CDTF">2022-05-26T07:23:34Z</dcterms:modified>
</cp:coreProperties>
</file>