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2" r:id="rId1"/>
  </p:sldMasterIdLst>
  <p:notesMasterIdLst>
    <p:notesMasterId r:id="rId26"/>
  </p:notesMasterIdLst>
  <p:handoutMasterIdLst>
    <p:handoutMasterId r:id="rId27"/>
  </p:handoutMasterIdLst>
  <p:sldIdLst>
    <p:sldId id="257" r:id="rId2"/>
    <p:sldId id="488" r:id="rId3"/>
    <p:sldId id="506" r:id="rId4"/>
    <p:sldId id="492" r:id="rId5"/>
    <p:sldId id="502" r:id="rId6"/>
    <p:sldId id="485" r:id="rId7"/>
    <p:sldId id="493" r:id="rId8"/>
    <p:sldId id="494" r:id="rId9"/>
    <p:sldId id="495" r:id="rId10"/>
    <p:sldId id="505" r:id="rId11"/>
    <p:sldId id="429" r:id="rId12"/>
    <p:sldId id="435" r:id="rId13"/>
    <p:sldId id="468" r:id="rId14"/>
    <p:sldId id="408" r:id="rId15"/>
    <p:sldId id="480" r:id="rId16"/>
    <p:sldId id="409" r:id="rId17"/>
    <p:sldId id="497" r:id="rId18"/>
    <p:sldId id="498" r:id="rId19"/>
    <p:sldId id="499" r:id="rId20"/>
    <p:sldId id="501" r:id="rId21"/>
    <p:sldId id="413" r:id="rId22"/>
    <p:sldId id="487" r:id="rId23"/>
    <p:sldId id="471" r:id="rId24"/>
    <p:sldId id="261" r:id="rId25"/>
  </p:sldIdLst>
  <p:sldSz cx="12192000" cy="6858000"/>
  <p:notesSz cx="6888163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4" autoAdjust="0"/>
    <p:restoredTop sz="90491" autoAdjust="0"/>
  </p:normalViewPr>
  <p:slideViewPr>
    <p:cSldViewPr>
      <p:cViewPr varScale="1">
        <p:scale>
          <a:sx n="75" d="100"/>
          <a:sy n="75" d="100"/>
        </p:scale>
        <p:origin x="11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426" y="84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0936"/>
          </a:xfrm>
          <a:prstGeom prst="rect">
            <a:avLst/>
          </a:prstGeom>
        </p:spPr>
        <p:txBody>
          <a:bodyPr vert="horz" lIns="96602" tIns="48301" rIns="96602" bIns="48301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602" tIns="48301" rIns="96602" bIns="4830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E8043D1-12E0-49BF-8404-A37B28378FA1}" type="datetimeFigureOut">
              <a:rPr lang="zh-CN" altLang="en-US"/>
              <a:pPr>
                <a:defRPr/>
              </a:pPr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6039"/>
            <a:ext cx="2984870" cy="500936"/>
          </a:xfrm>
          <a:prstGeom prst="rect">
            <a:avLst/>
          </a:prstGeom>
        </p:spPr>
        <p:txBody>
          <a:bodyPr vert="horz" lIns="96602" tIns="48301" rIns="96602" bIns="4830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6039"/>
            <a:ext cx="2984870" cy="500936"/>
          </a:xfrm>
          <a:prstGeom prst="rect">
            <a:avLst/>
          </a:prstGeom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AA4B1F0-2652-4623-BB2B-4997C91161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751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0936"/>
          </a:xfrm>
          <a:prstGeom prst="rect">
            <a:avLst/>
          </a:prstGeom>
        </p:spPr>
        <p:txBody>
          <a:bodyPr vert="horz" lIns="96602" tIns="48301" rIns="96602" bIns="48301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基于人工智能的人力资源解决方案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602" tIns="48301" rIns="96602" bIns="48301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5A38E32-3C61-4584-92E2-B9EE72E8C91F}" type="datetimeFigureOut">
              <a:rPr lang="zh-CN" altLang="en-US"/>
              <a:pPr>
                <a:defRPr/>
              </a:pPr>
              <a:t>2019/11/28</a:t>
            </a:fld>
            <a:endParaRPr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2" tIns="48301" rIns="96602" bIns="48301" rtlCol="0" anchor="ctr"/>
          <a:lstStyle/>
          <a:p>
            <a:pPr lvl="0"/>
            <a:endParaRPr lang="zh-CN" noProof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602" tIns="48301" rIns="96602" bIns="48301" rtlCol="0">
            <a:normAutofit/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1" y="9516039"/>
            <a:ext cx="2984870" cy="500936"/>
          </a:xfrm>
          <a:prstGeom prst="rect">
            <a:avLst/>
          </a:prstGeom>
        </p:spPr>
        <p:txBody>
          <a:bodyPr vert="horz" lIns="96602" tIns="48301" rIns="96602" bIns="48301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3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901699" y="9516039"/>
            <a:ext cx="2984870" cy="500936"/>
          </a:xfrm>
          <a:prstGeom prst="rect">
            <a:avLst/>
          </a:prstGeom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</a:defRPr>
            </a:lvl1pPr>
          </a:lstStyle>
          <a:p>
            <a:fld id="{8B803157-88B9-41D5-B0E8-83471B12A46A}" type="slidenum">
              <a:rPr lang="en-US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626269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6363" y="752475"/>
            <a:ext cx="6675437" cy="37560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602" tIns="48301" rIns="96602" bIns="48301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altLang="zh-CN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84885" indent="-3018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7517" indent="-2415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90524" indent="-2415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3530" indent="-2415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56537" indent="-2415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39543" indent="-2415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22550" indent="-2415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05557" indent="-2415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3C4468-8093-4F5D-86DB-1812588AB1A6}" type="slidenum">
              <a:rPr lang="en-US" altLang="zh-CN">
                <a:latin typeface="Calibri" panose="020F0502020204030204" pitchFamily="34" charset="0"/>
              </a:rPr>
              <a:pPr eaLnBrk="1" hangingPunct="1"/>
              <a:t>1</a:t>
            </a:fld>
            <a:endParaRPr lang="zh-CN" altLang="zh-CN">
              <a:latin typeface="Calibri" panose="020F050202020403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7663957-0129-4273-BA51-F1309ADAEC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0F920E1D-FE78-46CC-BBF7-CC760327FF7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</p:spTree>
    <p:extLst>
      <p:ext uri="{BB962C8B-B14F-4D97-AF65-F5344CB8AC3E}">
        <p14:creationId xmlns:p14="http://schemas.microsoft.com/office/powerpoint/2010/main" val="696915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2461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6363" y="752475"/>
            <a:ext cx="6675437" cy="37560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24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ABE1A-3C1C-48F6-8834-68E1A4E2EA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C0840CD4-1991-49E5-BF48-FDF613C5B57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</p:spTree>
    <p:extLst>
      <p:ext uri="{BB962C8B-B14F-4D97-AF65-F5344CB8AC3E}">
        <p14:creationId xmlns:p14="http://schemas.microsoft.com/office/powerpoint/2010/main" val="276157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764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8B8E1-206A-4090-873E-28BA68A596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23D64821-CD65-4597-8491-55DFB79C2EE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基于知识图谱的人力资源管理</a:t>
            </a:r>
          </a:p>
        </p:txBody>
      </p:sp>
    </p:spTree>
    <p:extLst>
      <p:ext uri="{BB962C8B-B14F-4D97-AF65-F5344CB8AC3E}">
        <p14:creationId xmlns:p14="http://schemas.microsoft.com/office/powerpoint/2010/main" val="3171116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498D2-5E11-4CF5-B28F-ECAB8154DE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78D771FF-33BD-4912-A9F4-C9C15AC26E7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基于知识图谱的人力资源管理</a:t>
            </a:r>
          </a:p>
        </p:txBody>
      </p:sp>
    </p:spTree>
    <p:extLst>
      <p:ext uri="{BB962C8B-B14F-4D97-AF65-F5344CB8AC3E}">
        <p14:creationId xmlns:p14="http://schemas.microsoft.com/office/powerpoint/2010/main" val="45186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400" b="1" dirty="0"/>
              <a:t>人力资源开发与共享（</a:t>
            </a:r>
            <a:r>
              <a:rPr lang="en-US" altLang="zh-CN" sz="2400" b="1" dirty="0"/>
              <a:t>HRD</a:t>
            </a:r>
            <a:r>
              <a:rPr lang="zh-CN" altLang="en-US" sz="2400" b="1" dirty="0"/>
              <a:t>）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基于在线学习应用和线下社交平台为客户提供先进技术学习资源</a:t>
            </a:r>
            <a:endParaRPr lang="en-US" altLang="zh-CN" sz="2000" dirty="0">
              <a:latin typeface="宋体" panose="02010600030101010101" pitchFamily="2" charset="-122"/>
              <a:ea typeface="+mn-ea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通过跟踪分析行业发展趋势，调整服务内容和营销策略，提高客户的满意度</a:t>
            </a:r>
            <a:endParaRPr lang="en-US" altLang="zh-CN" sz="2000" dirty="0">
              <a:latin typeface="宋体" panose="02010600030101010101" pitchFamily="2" charset="-122"/>
              <a:ea typeface="+mn-ea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通过线下活动的形式构建社交平台，建立企业和人才的有效沟通渠道</a:t>
            </a:r>
            <a:endParaRPr lang="en-US" altLang="zh-CN" sz="2000" dirty="0">
              <a:latin typeface="宋体" panose="02010600030101010101" pitchFamily="2" charset="-122"/>
              <a:ea typeface="+mn-ea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以信息技术为核心竞争力，逐步拓展其他优势行业</a:t>
            </a:r>
            <a:endParaRPr lang="en-US" altLang="zh-CN" sz="2000" dirty="0">
              <a:latin typeface="宋体" panose="02010600030101010101" pitchFamily="2" charset="-122"/>
              <a:ea typeface="+mn-ea"/>
            </a:endParaRPr>
          </a:p>
          <a:p>
            <a:r>
              <a:rPr lang="zh-CN" altLang="en-US" sz="2000" b="1" dirty="0"/>
              <a:t>人力资源战略咨询（</a:t>
            </a:r>
            <a:r>
              <a:rPr lang="en-US" altLang="zh-CN" sz="2000" b="1" dirty="0"/>
              <a:t>HRBP</a:t>
            </a:r>
            <a:r>
              <a:rPr lang="zh-CN" altLang="en-US" sz="2000" b="1" dirty="0"/>
              <a:t>）</a:t>
            </a:r>
          </a:p>
          <a:p>
            <a:pPr lvl="1"/>
            <a:r>
              <a:rPr lang="zh-CN" altLang="en-US" sz="2000" dirty="0"/>
              <a:t>根据知识图谱构建人才能力框架，通过分析应聘者的各种记录，真实客观的实现人才的信用与能力的综合量化评价</a:t>
            </a:r>
            <a:endParaRPr lang="en-US" altLang="zh-CN" sz="2000" dirty="0"/>
          </a:p>
          <a:p>
            <a:pPr lvl="1"/>
            <a:r>
              <a:rPr lang="zh-CN" altLang="en-US" sz="2000" dirty="0"/>
              <a:t>针对企业的项目需求，提供包括业务部门的</a:t>
            </a:r>
            <a:r>
              <a:rPr lang="en-US" altLang="zh-CN" sz="2000" dirty="0"/>
              <a:t>HR</a:t>
            </a:r>
            <a:r>
              <a:rPr lang="zh-CN" altLang="en-US" sz="2000" dirty="0"/>
              <a:t>战略和执行方案、员工关系、薪酬体系、人才招聘与培养等等全流程服务</a:t>
            </a:r>
            <a:endParaRPr lang="en-US" altLang="zh-CN" sz="2000" dirty="0"/>
          </a:p>
          <a:p>
            <a:r>
              <a:rPr lang="zh-CN" altLang="en-US" sz="2400" b="1" dirty="0"/>
              <a:t>人事代理服务（</a:t>
            </a:r>
            <a:r>
              <a:rPr lang="en-US" altLang="zh-CN" sz="2400" b="1" dirty="0"/>
              <a:t>HRBPO</a:t>
            </a:r>
            <a:r>
              <a:rPr lang="zh-CN" altLang="en-US" sz="2400" b="1" dirty="0"/>
              <a:t>）</a:t>
            </a:r>
          </a:p>
          <a:p>
            <a:pPr lvl="1"/>
            <a:r>
              <a:rPr lang="zh-CN" altLang="en-US" sz="2000" dirty="0"/>
              <a:t>代理企业政策咨询与规划、人事关系按转手续、开展岗位及专业技能培训等服务</a:t>
            </a:r>
            <a:endParaRPr lang="en-US" altLang="zh-CN" sz="2000" dirty="0"/>
          </a:p>
          <a:p>
            <a:pPr lvl="1"/>
            <a:r>
              <a:rPr lang="zh-CN" altLang="en-US" sz="2000" dirty="0"/>
              <a:t>根据客户需求，搜集并整理行业人才信息，为客户提供咨询和猎头服务</a:t>
            </a:r>
            <a:endParaRPr lang="en-US" altLang="zh-CN" sz="2000" dirty="0"/>
          </a:p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11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B8BD0-FFC4-46A3-BD22-385D0E0AE0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0EE33C44-613A-4A29-9350-58DE7BC006A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</p:spTree>
    <p:extLst>
      <p:ext uri="{BB962C8B-B14F-4D97-AF65-F5344CB8AC3E}">
        <p14:creationId xmlns:p14="http://schemas.microsoft.com/office/powerpoint/2010/main" val="417437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13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EDF39-69DC-476E-ABD1-3BF2AF58A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37AAD37E-4FA1-47FC-896D-5D2E4ADFA53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</p:spTree>
    <p:extLst>
      <p:ext uri="{BB962C8B-B14F-4D97-AF65-F5344CB8AC3E}">
        <p14:creationId xmlns:p14="http://schemas.microsoft.com/office/powerpoint/2010/main" val="307931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706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基于人工智能的人力资源解决方案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03157-88B9-41D5-B0E8-83471B12A46A}" type="slidenum">
              <a:rPr lang="en-US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5804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613" y="736600"/>
            <a:ext cx="6534150" cy="36766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CDA4B-479C-4D2B-AE80-B85972A149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大连智桥科技有限公司  </a:t>
            </a:r>
            <a:r>
              <a:rPr lang="en-US" altLang="zh-CN"/>
              <a:t>Mail:sunshubin@sb-hrms.com</a:t>
            </a:r>
            <a:endParaRPr lang="zh-CN" altLang="en-US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id="{63008974-F6E7-4608-BE16-B9439ABEE1C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基于知识图谱的人力资源管理</a:t>
            </a:r>
          </a:p>
        </p:txBody>
      </p:sp>
    </p:spTree>
    <p:extLst>
      <p:ext uri="{BB962C8B-B14F-4D97-AF65-F5344CB8AC3E}">
        <p14:creationId xmlns:p14="http://schemas.microsoft.com/office/powerpoint/2010/main" val="97927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6">
            <a:extLst>
              <a:ext uri="{FF2B5EF4-FFF2-40B4-BE49-F238E27FC236}">
                <a16:creationId xmlns:a16="http://schemas.microsoft.com/office/drawing/2014/main" id="{4DB2FAF3-A038-40F5-B691-0DFEA7BDAC9A}"/>
              </a:ext>
            </a:extLst>
          </p:cNvPr>
          <p:cNvSpPr txBox="1">
            <a:spLocks/>
          </p:cNvSpPr>
          <p:nvPr userDrawn="1"/>
        </p:nvSpPr>
        <p:spPr>
          <a:xfrm>
            <a:off x="838200" y="853030"/>
            <a:ext cx="10515600" cy="196637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zh-CN" altLang="en-US" sz="6000" dirty="0">
                <a:solidFill>
                  <a:schemeClr val="tx1"/>
                </a:solidFill>
                <a:latin typeface="+mj-ea"/>
              </a:rPr>
              <a:t>基于人工智能的</a:t>
            </a:r>
            <a:r>
              <a:rPr lang="zh-CN" altLang="en-US" sz="6000">
                <a:solidFill>
                  <a:schemeClr val="tx1"/>
                </a:solidFill>
                <a:latin typeface="+mj-ea"/>
              </a:rPr>
              <a:t>康养社区服务</a:t>
            </a:r>
            <a:br>
              <a:rPr lang="en-US" altLang="zh-CN" sz="4800" dirty="0">
                <a:solidFill>
                  <a:schemeClr val="tx1"/>
                </a:solidFill>
              </a:rPr>
            </a:br>
            <a:r>
              <a:rPr lang="zh-CN" altLang="en-US" sz="3200" dirty="0">
                <a:solidFill>
                  <a:schemeClr val="tx1"/>
                </a:solidFill>
              </a:rPr>
              <a:t>移动互联</a:t>
            </a:r>
            <a:r>
              <a:rPr lang="en-US" altLang="zh-CN" sz="3200" dirty="0">
                <a:solidFill>
                  <a:schemeClr val="tx1"/>
                </a:solidFill>
              </a:rPr>
              <a:t>·</a:t>
            </a:r>
            <a:r>
              <a:rPr lang="zh-CN" altLang="en-US" sz="3200" dirty="0">
                <a:solidFill>
                  <a:schemeClr val="tx1"/>
                </a:solidFill>
              </a:rPr>
              <a:t>物联网</a:t>
            </a:r>
            <a:r>
              <a:rPr lang="en-US" altLang="zh-CN" sz="3200" dirty="0">
                <a:solidFill>
                  <a:schemeClr val="tx1"/>
                </a:solidFill>
              </a:rPr>
              <a:t>·</a:t>
            </a:r>
            <a:r>
              <a:rPr lang="zh-CN" altLang="en-US" sz="3200" dirty="0">
                <a:solidFill>
                  <a:schemeClr val="tx1"/>
                </a:solidFill>
              </a:rPr>
              <a:t>人工智能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F1217B-2B01-4B68-A79B-828B9AD72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928395"/>
            <a:ext cx="47625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136524"/>
            <a:ext cx="10972800" cy="836613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D6FAF-9E3E-4DF4-9A47-7F38C25B99B2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6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Shape 8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 flipV="1">
            <a:off x="8432800" y="1295400"/>
            <a:ext cx="3352800" cy="762000"/>
          </a:xfrm>
          <a:prstGeom prst="rect">
            <a:avLst/>
          </a:prstGeom>
        </p:spPr>
        <p:txBody>
          <a:bodyPr>
            <a:noAutofit/>
          </a:bodyPr>
          <a:lstStyle>
            <a:lvl1pPr algn="l" latinLnBrk="0">
              <a:buNone/>
              <a:defRPr lang="zh-CN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8432800" y="2209800"/>
            <a:ext cx="3352800" cy="38528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zh-CN" sz="1600">
                <a:solidFill>
                  <a:schemeClr val="tx2"/>
                </a:solidFill>
              </a:defRPr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Shape 11"/>
          <p:cNvSpPr>
            <a:spLocks noGrp="1"/>
          </p:cNvSpPr>
          <p:nvPr>
            <p:ph sz="quarter" idx="1"/>
          </p:nvPr>
        </p:nvSpPr>
        <p:spPr>
          <a:xfrm>
            <a:off x="406400" y="1295400"/>
            <a:ext cx="7620000" cy="47244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B4681-6C7A-46E5-B528-3C9B26F1711B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79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单击此处添加标题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DD377-43D9-4522-91A4-D0F151E7DF4A}" type="slidenum">
              <a:rPr lang="en-US" altLang="zh-CN"/>
              <a:pPr/>
              <a:t>‹#›</a:t>
            </a:fld>
            <a:endParaRPr lang="zh-CN" altLang="zh-CN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1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2F82CF7-5405-4A56-A4A4-23129FD92B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995915" y="1333837"/>
            <a:ext cx="102178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Values</a:t>
            </a:r>
            <a:r>
              <a:rPr lang="en-US" altLang="zh-CN" sz="4800" b="1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  =</a:t>
            </a:r>
            <a:r>
              <a:rPr lang="zh-CN" altLang="zh-CN" sz="4800" b="1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800" b="1" i="1" dirty="0" err="1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People</a:t>
            </a:r>
            <a:r>
              <a:rPr lang="en-US" altLang="zh-CN" sz="4800" b="1" dirty="0" err="1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4800" b="1" i="1" dirty="0" err="1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Knowledge</a:t>
            </a:r>
            <a:r>
              <a:rPr lang="zh-CN" altLang="zh-CN" sz="4800" b="1" dirty="0"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4800" b="1" baseline="30000" dirty="0">
                <a:solidFill>
                  <a:srgbClr val="00B05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sharing</a:t>
            </a:r>
            <a:endParaRPr lang="zh-CN" altLang="en-US" sz="4800" dirty="0">
              <a:solidFill>
                <a:srgbClr val="00B05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20EE2E-1D19-480E-B766-522726BA62A8}"/>
              </a:ext>
            </a:extLst>
          </p:cNvPr>
          <p:cNvSpPr txBox="1"/>
          <p:nvPr userDrawn="1"/>
        </p:nvSpPr>
        <p:spPr>
          <a:xfrm>
            <a:off x="1219200" y="2713909"/>
            <a:ext cx="4724400" cy="206210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Values   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社会价值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Sharing  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分享</a:t>
            </a: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People   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人 </a:t>
            </a:r>
          </a:p>
          <a:p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Knowledge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知识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03A602-6C83-4B59-938C-F0C8ED378590}"/>
              </a:ext>
            </a:extLst>
          </p:cNvPr>
          <p:cNvSpPr txBox="1"/>
          <p:nvPr userDrawn="1"/>
        </p:nvSpPr>
        <p:spPr>
          <a:xfrm>
            <a:off x="7787248" y="2590800"/>
            <a:ext cx="3109352" cy="230832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求同存异</a:t>
            </a:r>
            <a:endParaRPr kumimoji="1" lang="en-US" altLang="zh-CN" sz="36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kumimoji="1" lang="zh-CN" altLang="en-US" sz="3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合作共赢</a:t>
            </a:r>
            <a:endParaRPr kumimoji="1" lang="en-US" altLang="zh-CN" sz="36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kumimoji="1" lang="zh-CN" altLang="en-US" sz="3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携手同行</a:t>
            </a:r>
            <a:endParaRPr kumimoji="1" lang="en-US" altLang="zh-CN" sz="36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kumimoji="1" lang="zh-CN" altLang="en-US" sz="36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共创辉煌</a:t>
            </a:r>
            <a:endParaRPr kumimoji="1" lang="en-US" altLang="zh-CN" sz="32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C1D690-38AE-4258-88A7-D23190B7BD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9722"/>
            <a:ext cx="1342857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90800" y="2057400"/>
            <a:ext cx="2325231" cy="20574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12247" y="3168764"/>
            <a:ext cx="1739535" cy="3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en-US" altLang="zh-CN" sz="1600" dirty="0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8" name="Rectangle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9000" y="2747447"/>
            <a:ext cx="957469" cy="3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19" tIns="40109" rIns="80219" bIns="401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  <a:cs typeface="+mn-cs"/>
              </a:defRPr>
            </a:lvl9pPr>
          </a:lstStyle>
          <a:p>
            <a:pPr eaLnBrk="1" hangingPunct="1"/>
            <a:r>
              <a:rPr lang="zh-CN" altLang="en-US" sz="1600" b="1" dirty="0">
                <a:ea typeface="宋体" panose="0201060003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0583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6749" y="2667000"/>
            <a:ext cx="1391251" cy="102375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6AD973E-CBDC-4725-B2C0-32BB3A4446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52800" y="2514600"/>
            <a:ext cx="7467600" cy="1023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02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3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009DFF0-0A94-4CFF-A7C7-B53AE263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73" y="76200"/>
            <a:ext cx="10987927" cy="53339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ja-JP" altLang="en-US" dirty="0"/>
          </a:p>
        </p:txBody>
      </p:sp>
      <p:sp>
        <p:nvSpPr>
          <p:cNvPr id="5" name="Straight Connector 28">
            <a:extLst>
              <a:ext uri="{FF2B5EF4-FFF2-40B4-BE49-F238E27FC236}">
                <a16:creationId xmlns:a16="http://schemas.microsoft.com/office/drawing/2014/main" id="{407E2079-E029-4B64-A7A4-BD33BAED6D53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594473" y="6858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368F3-721F-46E8-9C49-A35C9B92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252"/>
            <a:ext cx="10972800" cy="51434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F34783-9212-4D95-B1C5-2CB5FCC3CA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79610"/>
            <a:ext cx="10972800" cy="546879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defRPr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Straight Connector 28">
            <a:extLst>
              <a:ext uri="{FF2B5EF4-FFF2-40B4-BE49-F238E27FC236}">
                <a16:creationId xmlns:a16="http://schemas.microsoft.com/office/drawing/2014/main" id="{D2CDFF7F-18BC-4527-AAAC-ECD8C09143EE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09600" y="6858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4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cent Wech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指向右边的反手食指">
            <a:extLst>
              <a:ext uri="{FF2B5EF4-FFF2-40B4-BE49-F238E27FC236}">
                <a16:creationId xmlns:a16="http://schemas.microsoft.com/office/drawing/2014/main" id="{D4D783C4-941A-4E4F-9E0C-40DEDE9CD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929" y="533400"/>
            <a:ext cx="4695371" cy="46953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D56846-A0CC-4434-BDDD-5E08FDC449FF}"/>
              </a:ext>
            </a:extLst>
          </p:cNvPr>
          <p:cNvSpPr txBox="1"/>
          <p:nvPr userDrawn="1"/>
        </p:nvSpPr>
        <p:spPr>
          <a:xfrm>
            <a:off x="1140106" y="4796396"/>
            <a:ext cx="4689193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大连智桥科技有限公司</a:t>
            </a:r>
            <a:endParaRPr lang="en-US" altLang="zh-CN" sz="32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敬请关注微信订阅号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24526E-AE23-454B-A4C5-7F120416D6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762000"/>
            <a:ext cx="5519930" cy="551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zh-CN" sz="2400" b="1">
                <a:solidFill>
                  <a:schemeClr val="accent2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fld id="{E8E0BA7D-DA0F-4977-BD26-2AB27449D79D}" type="slidenum">
              <a:rPr lang="en-US" altLang="zh-CN"/>
              <a:pPr/>
              <a:t>‹#›</a:t>
            </a:fld>
            <a:endParaRPr lang="zh-CN" altLang="zh-CN"/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CDAEBFDF-9234-414F-BFD7-F23DEE436065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609600" y="9906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8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3421" y="815916"/>
            <a:ext cx="10972800" cy="54770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第六级</a:t>
            </a:r>
          </a:p>
          <a:p>
            <a:pPr lvl="6"/>
            <a:r>
              <a:rPr lang="zh-CN" dirty="0"/>
              <a:t>第七级</a:t>
            </a:r>
          </a:p>
          <a:p>
            <a:pPr lvl="7"/>
            <a:r>
              <a:rPr lang="zh-CN" dirty="0"/>
              <a:t>第八级</a:t>
            </a:r>
          </a:p>
          <a:p>
            <a:pPr lvl="8"/>
            <a:r>
              <a:rPr lang="zh-CN" dirty="0"/>
              <a:t>第九级</a:t>
            </a: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09744" y="6475001"/>
            <a:ext cx="1300056" cy="2778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/>
              <a:t>第</a:t>
            </a:r>
            <a:fld id="{18790F7D-3A8B-4772-A1B3-73F982BA022A}" type="slidenum">
              <a:rPr lang="zh-CN" altLang="zh-CN" b="0" smtClean="0"/>
              <a:pPr/>
              <a:t>‹#›</a:t>
            </a:fld>
            <a:r>
              <a:rPr lang="zh-CN" altLang="en-US" b="0" dirty="0"/>
              <a:t>页</a:t>
            </a:r>
            <a:endParaRPr lang="zh-CN" altLang="zh-CN" b="0" dirty="0"/>
          </a:p>
        </p:txBody>
      </p:sp>
      <p:sp>
        <p:nvSpPr>
          <p:cNvPr id="10" name="Shape 9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 rot="5400000">
            <a:off x="594783" y="6525536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15" name="Text Box 10"/>
          <p:cNvSpPr txBox="1">
            <a:spLocks noChangeArrowheads="1"/>
          </p:cNvSpPr>
          <p:nvPr userDrawn="1">
            <p:custDataLst>
              <p:tags r:id="rId17"/>
            </p:custDataLst>
          </p:nvPr>
        </p:nvSpPr>
        <p:spPr bwMode="auto">
          <a:xfrm>
            <a:off x="1905000" y="6423407"/>
            <a:ext cx="9677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+mj-ea"/>
              </a:rPr>
              <a:t>大连智桥科技有限公司（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</a:rPr>
              <a:t>Smart Bridge Technology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</a:rPr>
              <a:t>）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</a:rPr>
              <a:t>© 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mail:sunshubin@sb-hrms.com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Straight Connector 28">
            <a:extLst>
              <a:ext uri="{FF2B5EF4-FFF2-40B4-BE49-F238E27FC236}">
                <a16:creationId xmlns:a16="http://schemas.microsoft.com/office/drawing/2014/main" id="{6A16D4AE-4CA0-460B-92D2-6CA954003B53}"/>
              </a:ext>
            </a:extLst>
          </p:cNvPr>
          <p:cNvSpPr>
            <a:spLocks noChangeShapeType="1"/>
          </p:cNvSpPr>
          <p:nvPr userDrawn="1">
            <p:custDataLst>
              <p:tags r:id="rId18"/>
            </p:custDataLst>
          </p:nvPr>
        </p:nvSpPr>
        <p:spPr bwMode="auto">
          <a:xfrm>
            <a:off x="609600" y="64018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9" r:id="rId2"/>
    <p:sldLayoutId id="2147483746" r:id="rId3"/>
    <p:sldLayoutId id="2147483754" r:id="rId4"/>
    <p:sldLayoutId id="2147483748" r:id="rId5"/>
    <p:sldLayoutId id="2147483749" r:id="rId6"/>
    <p:sldLayoutId id="2147483745" r:id="rId7"/>
    <p:sldLayoutId id="2147483758" r:id="rId8"/>
    <p:sldLayoutId id="2147483747" r:id="rId9"/>
    <p:sldLayoutId id="2147483750" r:id="rId10"/>
    <p:sldLayoutId id="2147483751" r:id="rId11"/>
    <p:sldLayoutId id="214748375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zh-CN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lang="zh-CN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549FB3"/>
        </a:buClr>
        <a:buSzPct val="70000"/>
        <a:buFont typeface="Wingdings" panose="05000000000000000000" pitchFamily="2" charset="2"/>
        <a:buChar char=""/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latinLnBrk="0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latinLnBrk="0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latinLnBrk="0">
        <a:spcBef>
          <a:spcPts val="300"/>
        </a:spcBef>
        <a:buClr>
          <a:srgbClr val="9FB8CD"/>
        </a:buClr>
        <a:buSzPct val="75000"/>
        <a:buFont typeface="Wingdings 3"/>
        <a:buChar char=""/>
        <a:defRPr lang="zh-CN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latinLnBrk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914400" y="6324601"/>
            <a:ext cx="2027767" cy="36671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F44BEC-3D9C-455C-A665-77CD8B86DD79}" type="slidenum">
              <a:rPr lang="en-US" altLang="zh-CN">
                <a:solidFill>
                  <a:srgbClr val="FFFFFF"/>
                </a:solidFill>
                <a:latin typeface="Gill Sans MT" panose="020B0502020104020203" pitchFamily="34" charset="0"/>
                <a:ea typeface="华文新魏" panose="02010800040101010101" pitchFamily="2" charset="-122"/>
              </a:rPr>
              <a:pPr eaLnBrk="1" hangingPunct="1"/>
              <a:t>1</a:t>
            </a:fld>
            <a:endParaRPr lang="en-US" altLang="zh-CN" b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A437B9-8124-4594-ABE2-5A69F81CD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895600"/>
            <a:ext cx="4762500" cy="3076575"/>
          </a:xfrm>
          <a:prstGeom prst="rect">
            <a:avLst/>
          </a:prstGeom>
        </p:spPr>
      </p:pic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7C2D9514-CFCA-4326-B4E9-38049A69723E}"/>
              </a:ext>
            </a:extLst>
          </p:cNvPr>
          <p:cNvSpPr txBox="1">
            <a:spLocks/>
          </p:cNvSpPr>
          <p:nvPr/>
        </p:nvSpPr>
        <p:spPr>
          <a:xfrm>
            <a:off x="785283" y="6434137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</a:t>
            </a:fld>
            <a:r>
              <a:rPr lang="zh-CN" altLang="en-US" dirty="0"/>
              <a:t>页</a:t>
            </a:r>
            <a:endParaRPr 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DFBCD-CB08-45E1-B191-39F619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康养智慧社区解决方案（简称</a:t>
            </a:r>
            <a:r>
              <a:rPr lang="en-US" altLang="zh-CN" dirty="0"/>
              <a:t>HCMS</a:t>
            </a:r>
            <a:r>
              <a:rPr lang="zh-CN" altLang="en-US" dirty="0"/>
              <a:t>）研发计划示例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567F5347-A56C-4F7E-8F93-57468971739F}"/>
              </a:ext>
            </a:extLst>
          </p:cNvPr>
          <p:cNvSpPr txBox="1">
            <a:spLocks/>
          </p:cNvSpPr>
          <p:nvPr/>
        </p:nvSpPr>
        <p:spPr>
          <a:xfrm>
            <a:off x="819151" y="642051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10</a:t>
            </a:fld>
            <a:r>
              <a:rPr lang="zh-CN" altLang="en-US" dirty="0"/>
              <a:t>页</a:t>
            </a:r>
            <a:endParaRPr lang="zh-CN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BAA3894-DE90-4E66-A3AC-396EBBF14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26572"/>
              </p:ext>
            </p:extLst>
          </p:nvPr>
        </p:nvGraphicFramePr>
        <p:xfrm>
          <a:off x="609600" y="736101"/>
          <a:ext cx="10830243" cy="556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0643">
                  <a:extLst>
                    <a:ext uri="{9D8B030D-6E8A-4147-A177-3AD203B41FA5}">
                      <a16:colId xmlns:a16="http://schemas.microsoft.com/office/drawing/2014/main" val="388078862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1502647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0938083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6380447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2012689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49812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2020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2021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2022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2023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2024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系统中台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客户关系管理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21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物业基础设施自动控制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6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人力资源管理</a:t>
                      </a:r>
                      <a:endParaRPr lang="en-US" altLang="zh-CN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物业服务</a:t>
                      </a:r>
                      <a:endParaRPr lang="en-US" altLang="zh-CN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4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电子商务</a:t>
                      </a:r>
                      <a:endParaRPr lang="en-US" altLang="zh-CN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0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医养照护服务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8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可视化的物业管理系统</a:t>
                      </a:r>
                      <a:endParaRPr lang="en-US" altLang="zh-CN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88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市场营销与广告投放</a:t>
                      </a:r>
                      <a:endParaRPr lang="en-US" altLang="zh-CN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76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大数据分析与自动推荐</a:t>
                      </a:r>
                      <a:endParaRPr lang="en-US" altLang="zh-CN" b="1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7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社区图书馆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2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轮式行走机器人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职场加速器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1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74758"/>
                  </a:ext>
                </a:extLst>
              </a:tr>
            </a:tbl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F1514C25-64AD-4BF9-AB43-C27733D24AF1}"/>
              </a:ext>
            </a:extLst>
          </p:cNvPr>
          <p:cNvSpPr/>
          <p:nvPr/>
        </p:nvSpPr>
        <p:spPr>
          <a:xfrm>
            <a:off x="3523673" y="1219200"/>
            <a:ext cx="1385455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9DF2713-FFE7-4E23-804F-44A23D7D08B0}"/>
              </a:ext>
            </a:extLst>
          </p:cNvPr>
          <p:cNvSpPr/>
          <p:nvPr/>
        </p:nvSpPr>
        <p:spPr>
          <a:xfrm>
            <a:off x="5146583" y="1219200"/>
            <a:ext cx="5787388" cy="15239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4254669-8B86-43EA-9276-D8167C668EF4}"/>
              </a:ext>
            </a:extLst>
          </p:cNvPr>
          <p:cNvSpPr/>
          <p:nvPr/>
        </p:nvSpPr>
        <p:spPr>
          <a:xfrm>
            <a:off x="3498273" y="1533158"/>
            <a:ext cx="1385455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42E46B5-3ED2-47BD-98A1-55F1A38F9912}"/>
              </a:ext>
            </a:extLst>
          </p:cNvPr>
          <p:cNvSpPr/>
          <p:nvPr/>
        </p:nvSpPr>
        <p:spPr>
          <a:xfrm>
            <a:off x="3485573" y="1981200"/>
            <a:ext cx="1385455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1858B98-B615-4965-B44D-A6452E1833F0}"/>
              </a:ext>
            </a:extLst>
          </p:cNvPr>
          <p:cNvSpPr/>
          <p:nvPr/>
        </p:nvSpPr>
        <p:spPr>
          <a:xfrm>
            <a:off x="3447473" y="2353043"/>
            <a:ext cx="1385455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A59628-1A82-437A-B530-03D00817C7B5}"/>
              </a:ext>
            </a:extLst>
          </p:cNvPr>
          <p:cNvSpPr/>
          <p:nvPr/>
        </p:nvSpPr>
        <p:spPr>
          <a:xfrm>
            <a:off x="5121182" y="2353043"/>
            <a:ext cx="5787388" cy="15239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tri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5DBD999-F02C-4B88-A727-C3376E22BA3E}"/>
              </a:ext>
            </a:extLst>
          </p:cNvPr>
          <p:cNvSpPr/>
          <p:nvPr/>
        </p:nvSpPr>
        <p:spPr>
          <a:xfrm>
            <a:off x="3434772" y="2724886"/>
            <a:ext cx="1385457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A39E14A-5223-4142-9454-EA82A13D97C1}"/>
              </a:ext>
            </a:extLst>
          </p:cNvPr>
          <p:cNvSpPr/>
          <p:nvPr/>
        </p:nvSpPr>
        <p:spPr>
          <a:xfrm>
            <a:off x="4347675" y="3124234"/>
            <a:ext cx="2028444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E1D43B6-24E9-48DA-8C3E-42E29DFCD961}"/>
              </a:ext>
            </a:extLst>
          </p:cNvPr>
          <p:cNvSpPr/>
          <p:nvPr/>
        </p:nvSpPr>
        <p:spPr>
          <a:xfrm>
            <a:off x="3293199" y="6071599"/>
            <a:ext cx="1524000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299868F-94CA-4EDF-A5C6-26C4176D6E02}"/>
              </a:ext>
            </a:extLst>
          </p:cNvPr>
          <p:cNvSpPr/>
          <p:nvPr/>
        </p:nvSpPr>
        <p:spPr>
          <a:xfrm>
            <a:off x="4270301" y="3441202"/>
            <a:ext cx="2028444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E735354-A038-4EB1-9930-1122282806FF}"/>
              </a:ext>
            </a:extLst>
          </p:cNvPr>
          <p:cNvSpPr/>
          <p:nvPr/>
        </p:nvSpPr>
        <p:spPr>
          <a:xfrm>
            <a:off x="4298436" y="3805158"/>
            <a:ext cx="2028444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FE671EE-B7F4-4EF5-8DC4-861C0DDEBD95}"/>
              </a:ext>
            </a:extLst>
          </p:cNvPr>
          <p:cNvSpPr/>
          <p:nvPr/>
        </p:nvSpPr>
        <p:spPr>
          <a:xfrm>
            <a:off x="6400800" y="4181878"/>
            <a:ext cx="2699859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053646E-6A62-4BF3-B86E-90354241D9C3}"/>
              </a:ext>
            </a:extLst>
          </p:cNvPr>
          <p:cNvSpPr/>
          <p:nvPr/>
        </p:nvSpPr>
        <p:spPr>
          <a:xfrm>
            <a:off x="6403082" y="4572000"/>
            <a:ext cx="2699859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67CD4A66-F91C-48C6-9506-B0A7F7C830D0}"/>
              </a:ext>
            </a:extLst>
          </p:cNvPr>
          <p:cNvSpPr/>
          <p:nvPr/>
        </p:nvSpPr>
        <p:spPr>
          <a:xfrm>
            <a:off x="4581749" y="4964682"/>
            <a:ext cx="6366127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64028C51-B7B5-47F5-80DF-46F66BD90E70}"/>
              </a:ext>
            </a:extLst>
          </p:cNvPr>
          <p:cNvSpPr/>
          <p:nvPr/>
        </p:nvSpPr>
        <p:spPr>
          <a:xfrm>
            <a:off x="4079564" y="5312419"/>
            <a:ext cx="5787388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F4B73C68-A06D-4942-86D5-2024F8E54D7C}"/>
              </a:ext>
            </a:extLst>
          </p:cNvPr>
          <p:cNvSpPr/>
          <p:nvPr/>
        </p:nvSpPr>
        <p:spPr>
          <a:xfrm>
            <a:off x="3768870" y="5681515"/>
            <a:ext cx="7703014" cy="152398"/>
          </a:xfrm>
          <a:prstGeom prst="rightArrow">
            <a:avLst/>
          </a:prstGeom>
          <a:solidFill>
            <a:schemeClr val="accent2">
              <a:tint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8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FBAA502A-4A99-4851-9554-2EF94B5EB205}"/>
              </a:ext>
            </a:extLst>
          </p:cNvPr>
          <p:cNvSpPr txBox="1"/>
          <p:nvPr/>
        </p:nvSpPr>
        <p:spPr>
          <a:xfrm>
            <a:off x="3818531" y="777145"/>
            <a:ext cx="4343401" cy="3006959"/>
          </a:xfrm>
          <a:prstGeom prst="rect">
            <a:avLst/>
          </a:prstGeom>
          <a:solidFill>
            <a:srgbClr val="0070C0"/>
          </a:solidFill>
          <a:ln w="50800">
            <a:solidFill>
              <a:srgbClr val="00206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2060"/>
                </a:solidFill>
                <a:latin typeface="+mj-ea"/>
                <a:ea typeface="+mj-ea"/>
              </a:rPr>
              <a:t>医养智能社区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3E854B-0785-40E6-8E70-8BBD0A0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项目概要：我们想做什么？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94AFD-4097-49FA-9FAA-3FF3F70B8FE5}"/>
              </a:ext>
            </a:extLst>
          </p:cNvPr>
          <p:cNvSpPr txBox="1"/>
          <p:nvPr/>
        </p:nvSpPr>
        <p:spPr>
          <a:xfrm>
            <a:off x="622776" y="781600"/>
            <a:ext cx="977423" cy="2960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</a:t>
            </a:r>
            <a:endParaRPr lang="en-US" altLang="zh-CN" sz="4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B6C3C7-752D-4F52-A68F-3647B3E502E7}"/>
              </a:ext>
            </a:extLst>
          </p:cNvPr>
          <p:cNvSpPr txBox="1"/>
          <p:nvPr/>
        </p:nvSpPr>
        <p:spPr>
          <a:xfrm>
            <a:off x="10479276" y="823596"/>
            <a:ext cx="977424" cy="29182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</a:t>
            </a:r>
            <a:endParaRPr lang="en-US" altLang="zh-CN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011661-BD9B-46ED-BAFF-15E54ABAFDDE}"/>
              </a:ext>
            </a:extLst>
          </p:cNvPr>
          <p:cNvCxnSpPr>
            <a:cxnSpLocks/>
          </p:cNvCxnSpPr>
          <p:nvPr/>
        </p:nvCxnSpPr>
        <p:spPr>
          <a:xfrm flipV="1">
            <a:off x="1600199" y="1442642"/>
            <a:ext cx="2218332" cy="6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F41AAD3-ACDD-4305-B8B8-4097E5178391}"/>
              </a:ext>
            </a:extLst>
          </p:cNvPr>
          <p:cNvSpPr txBox="1"/>
          <p:nvPr/>
        </p:nvSpPr>
        <p:spPr>
          <a:xfrm>
            <a:off x="3996243" y="2206731"/>
            <a:ext cx="4109646" cy="81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大数据（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Big Data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0B73F88-1C7A-4C81-A32D-F777F17FE238}"/>
              </a:ext>
            </a:extLst>
          </p:cNvPr>
          <p:cNvCxnSpPr>
            <a:cxnSpLocks/>
          </p:cNvCxnSpPr>
          <p:nvPr/>
        </p:nvCxnSpPr>
        <p:spPr>
          <a:xfrm>
            <a:off x="1600199" y="2305992"/>
            <a:ext cx="2218332" cy="9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D4C85AB-CEFF-4D97-902E-00A8AD9890FF}"/>
              </a:ext>
            </a:extLst>
          </p:cNvPr>
          <p:cNvSpPr txBox="1"/>
          <p:nvPr/>
        </p:nvSpPr>
        <p:spPr>
          <a:xfrm>
            <a:off x="4270812" y="1581219"/>
            <a:ext cx="3630939" cy="600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物联网（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IoT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56F5E0F-B994-44C3-B836-A22A21FE8586}"/>
              </a:ext>
            </a:extLst>
          </p:cNvPr>
          <p:cNvCxnSpPr>
            <a:cxnSpLocks/>
          </p:cNvCxnSpPr>
          <p:nvPr/>
        </p:nvCxnSpPr>
        <p:spPr>
          <a:xfrm>
            <a:off x="1600199" y="3122050"/>
            <a:ext cx="22183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8379C64-4FF7-4C8A-B4CC-593BE5E648D6}"/>
              </a:ext>
            </a:extLst>
          </p:cNvPr>
          <p:cNvSpPr txBox="1"/>
          <p:nvPr/>
        </p:nvSpPr>
        <p:spPr>
          <a:xfrm>
            <a:off x="4086686" y="3066344"/>
            <a:ext cx="3886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人工智能（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AI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8" name="灯片编号占位符 1">
            <a:extLst>
              <a:ext uri="{FF2B5EF4-FFF2-40B4-BE49-F238E27FC236}">
                <a16:creationId xmlns:a16="http://schemas.microsoft.com/office/drawing/2014/main" id="{90D777CF-98DC-4ADF-B7E2-569F24F118D4}"/>
              </a:ext>
            </a:extLst>
          </p:cNvPr>
          <p:cNvSpPr txBox="1">
            <a:spLocks/>
          </p:cNvSpPr>
          <p:nvPr/>
        </p:nvSpPr>
        <p:spPr>
          <a:xfrm>
            <a:off x="80962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11</a:t>
            </a:fld>
            <a:r>
              <a:rPr lang="zh-CN" altLang="en-US" dirty="0"/>
              <a:t>页</a:t>
            </a:r>
            <a:endParaRPr 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EC5007-AD0C-4812-BB14-BB20BB619C73}"/>
              </a:ext>
            </a:extLst>
          </p:cNvPr>
          <p:cNvCxnSpPr>
            <a:cxnSpLocks/>
          </p:cNvCxnSpPr>
          <p:nvPr/>
        </p:nvCxnSpPr>
        <p:spPr>
          <a:xfrm>
            <a:off x="8161932" y="1468399"/>
            <a:ext cx="23173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A7CB4F-A14D-4A02-B844-21AD1CDE80D3}"/>
              </a:ext>
            </a:extLst>
          </p:cNvPr>
          <p:cNvCxnSpPr>
            <a:cxnSpLocks/>
          </p:cNvCxnSpPr>
          <p:nvPr/>
        </p:nvCxnSpPr>
        <p:spPr>
          <a:xfrm>
            <a:off x="8161932" y="2346305"/>
            <a:ext cx="23173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86338AA-C8A2-42E7-986A-21EB22EE2BB7}"/>
              </a:ext>
            </a:extLst>
          </p:cNvPr>
          <p:cNvCxnSpPr>
            <a:cxnSpLocks/>
          </p:cNvCxnSpPr>
          <p:nvPr/>
        </p:nvCxnSpPr>
        <p:spPr>
          <a:xfrm>
            <a:off x="8202178" y="3165746"/>
            <a:ext cx="23173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793F2B-D66C-460E-9100-2CBC928C9BBF}"/>
              </a:ext>
            </a:extLst>
          </p:cNvPr>
          <p:cNvSpPr txBox="1"/>
          <p:nvPr/>
        </p:nvSpPr>
        <p:spPr>
          <a:xfrm>
            <a:off x="1879499" y="1882972"/>
            <a:ext cx="1400174" cy="81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社交网络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创新创业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2ED5277-677B-48F9-82FB-7C7987CB9069}"/>
              </a:ext>
            </a:extLst>
          </p:cNvPr>
          <p:cNvSpPr txBox="1"/>
          <p:nvPr/>
        </p:nvSpPr>
        <p:spPr>
          <a:xfrm>
            <a:off x="1943065" y="2763044"/>
            <a:ext cx="1400174" cy="675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社区服务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居家养老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359F8D-211C-4BDD-9BF4-9B9F690C5001}"/>
              </a:ext>
            </a:extLst>
          </p:cNvPr>
          <p:cNvSpPr txBox="1"/>
          <p:nvPr/>
        </p:nvSpPr>
        <p:spPr>
          <a:xfrm>
            <a:off x="1943065" y="1067840"/>
            <a:ext cx="1400174" cy="81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在线学习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职位推荐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6EECC4-0E60-4CB7-A67F-D84512AD35B8}"/>
              </a:ext>
            </a:extLst>
          </p:cNvPr>
          <p:cNvSpPr txBox="1"/>
          <p:nvPr/>
        </p:nvSpPr>
        <p:spPr>
          <a:xfrm>
            <a:off x="8637224" y="1952770"/>
            <a:ext cx="1400174" cy="81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产品服务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技术咨询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1B4628-8CA4-446F-8C5C-C312A030A49C}"/>
              </a:ext>
            </a:extLst>
          </p:cNvPr>
          <p:cNvSpPr txBox="1"/>
          <p:nvPr/>
        </p:nvSpPr>
        <p:spPr>
          <a:xfrm>
            <a:off x="8677470" y="2726326"/>
            <a:ext cx="1400174" cy="81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智慧社区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服务机器人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2D26684-C67B-4189-8940-F6AC06ED13C4}"/>
              </a:ext>
            </a:extLst>
          </p:cNvPr>
          <p:cNvSpPr txBox="1"/>
          <p:nvPr/>
        </p:nvSpPr>
        <p:spPr>
          <a:xfrm>
            <a:off x="8284764" y="1021818"/>
            <a:ext cx="2071680" cy="81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人力资源服务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HRD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HRBP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HRBPO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3103B62-0C87-4937-BACD-809A7273B40E}"/>
              </a:ext>
            </a:extLst>
          </p:cNvPr>
          <p:cNvSpPr txBox="1"/>
          <p:nvPr/>
        </p:nvSpPr>
        <p:spPr>
          <a:xfrm>
            <a:off x="599689" y="5064108"/>
            <a:ext cx="10973186" cy="128078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A4CDDA-091A-43E4-BDF6-E7AD4C99EFDF}"/>
              </a:ext>
            </a:extLst>
          </p:cNvPr>
          <p:cNvSpPr txBox="1">
            <a:spLocks noChangeAspect="1"/>
          </p:cNvSpPr>
          <p:nvPr/>
        </p:nvSpPr>
        <p:spPr>
          <a:xfrm>
            <a:off x="872467" y="5542687"/>
            <a:ext cx="1512000" cy="477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知识库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4F500BB-91A8-409D-843D-FDD5B247745F}"/>
              </a:ext>
            </a:extLst>
          </p:cNvPr>
          <p:cNvSpPr txBox="1">
            <a:spLocks noChangeAspect="1"/>
          </p:cNvSpPr>
          <p:nvPr/>
        </p:nvSpPr>
        <p:spPr>
          <a:xfrm>
            <a:off x="2597635" y="5555044"/>
            <a:ext cx="1512000" cy="477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行业数据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784E29-16A4-408D-BCE4-F7D1597B14D8}"/>
              </a:ext>
            </a:extLst>
          </p:cNvPr>
          <p:cNvSpPr txBox="1">
            <a:spLocks noChangeAspect="1"/>
          </p:cNvSpPr>
          <p:nvPr/>
        </p:nvSpPr>
        <p:spPr>
          <a:xfrm>
            <a:off x="4402621" y="5567401"/>
            <a:ext cx="1512000" cy="477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企业库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C0FD8B3-D127-4CBE-A618-07763900CD12}"/>
              </a:ext>
            </a:extLst>
          </p:cNvPr>
          <p:cNvSpPr txBox="1">
            <a:spLocks noChangeAspect="1"/>
          </p:cNvSpPr>
          <p:nvPr/>
        </p:nvSpPr>
        <p:spPr>
          <a:xfrm>
            <a:off x="6204579" y="5555044"/>
            <a:ext cx="1512000" cy="477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人才库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C22F1CE-AA92-4DF3-9007-73720BE646D2}"/>
              </a:ext>
            </a:extLst>
          </p:cNvPr>
          <p:cNvSpPr txBox="1">
            <a:spLocks noChangeAspect="1"/>
          </p:cNvSpPr>
          <p:nvPr/>
        </p:nvSpPr>
        <p:spPr>
          <a:xfrm>
            <a:off x="8013315" y="5567401"/>
            <a:ext cx="1512000" cy="477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职业模型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6D5C9A2-2AFC-4650-980E-95641A792299}"/>
              </a:ext>
            </a:extLst>
          </p:cNvPr>
          <p:cNvSpPr txBox="1">
            <a:spLocks noChangeAspect="1"/>
          </p:cNvSpPr>
          <p:nvPr/>
        </p:nvSpPr>
        <p:spPr>
          <a:xfrm>
            <a:off x="9860297" y="5567401"/>
            <a:ext cx="1512000" cy="4770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社交活动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505F868-8FB9-44FC-A848-4DA1C42F2299}"/>
              </a:ext>
            </a:extLst>
          </p:cNvPr>
          <p:cNvCxnSpPr>
            <a:cxnSpLocks/>
          </p:cNvCxnSpPr>
          <p:nvPr/>
        </p:nvCxnSpPr>
        <p:spPr>
          <a:xfrm flipV="1">
            <a:off x="1068141" y="3736882"/>
            <a:ext cx="0" cy="128241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12BA20F-3D20-4BE7-AA8C-BD551FB979DA}"/>
              </a:ext>
            </a:extLst>
          </p:cNvPr>
          <p:cNvSpPr txBox="1"/>
          <p:nvPr/>
        </p:nvSpPr>
        <p:spPr>
          <a:xfrm>
            <a:off x="610825" y="3913454"/>
            <a:ext cx="352421" cy="106551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就业转职</a:t>
            </a:r>
            <a:endParaRPr kumimoji="1" lang="ja-JP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48A2A86-DB3A-4D51-ADD1-DB56EDC29CD4}"/>
              </a:ext>
            </a:extLst>
          </p:cNvPr>
          <p:cNvSpPr txBox="1"/>
          <p:nvPr/>
        </p:nvSpPr>
        <p:spPr>
          <a:xfrm>
            <a:off x="1136620" y="3920012"/>
            <a:ext cx="352421" cy="105895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社区服务</a:t>
            </a:r>
            <a:endParaRPr kumimoji="1" lang="ja-JP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F58FC3D-FEB6-4AE7-A484-EC61B67C957B}"/>
              </a:ext>
            </a:extLst>
          </p:cNvPr>
          <p:cNvCxnSpPr>
            <a:cxnSpLocks/>
          </p:cNvCxnSpPr>
          <p:nvPr/>
        </p:nvCxnSpPr>
        <p:spPr>
          <a:xfrm>
            <a:off x="6075343" y="3753999"/>
            <a:ext cx="10939" cy="132131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E069024-760C-4F46-A007-95EE0B9C4AB0}"/>
              </a:ext>
            </a:extLst>
          </p:cNvPr>
          <p:cNvSpPr txBox="1"/>
          <p:nvPr/>
        </p:nvSpPr>
        <p:spPr>
          <a:xfrm>
            <a:off x="5631768" y="3876448"/>
            <a:ext cx="352421" cy="109861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智能决策</a:t>
            </a:r>
            <a:endParaRPr kumimoji="1"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4EBCC45-E2E2-404C-A63E-20470B1E0FA1}"/>
              </a:ext>
            </a:extLst>
          </p:cNvPr>
          <p:cNvSpPr txBox="1"/>
          <p:nvPr/>
        </p:nvSpPr>
        <p:spPr>
          <a:xfrm>
            <a:off x="6165759" y="3876448"/>
            <a:ext cx="352421" cy="109861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能力框架</a:t>
            </a:r>
            <a:endParaRPr kumimoji="1"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D2455E7-69F5-4E12-B880-DCC052FB3F52}"/>
              </a:ext>
            </a:extLst>
          </p:cNvPr>
          <p:cNvCxnSpPr>
            <a:cxnSpLocks/>
          </p:cNvCxnSpPr>
          <p:nvPr/>
        </p:nvCxnSpPr>
        <p:spPr>
          <a:xfrm>
            <a:off x="10998714" y="3784348"/>
            <a:ext cx="0" cy="130798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FCE7A9E9-1727-4920-8764-04930A90779D}"/>
              </a:ext>
            </a:extLst>
          </p:cNvPr>
          <p:cNvSpPr txBox="1"/>
          <p:nvPr/>
        </p:nvSpPr>
        <p:spPr>
          <a:xfrm>
            <a:off x="11059464" y="3920012"/>
            <a:ext cx="352421" cy="105505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人事代理</a:t>
            </a:r>
            <a:endParaRPr kumimoji="1"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D4BF7B-8094-4035-9C93-8AF8FF044767}"/>
              </a:ext>
            </a:extLst>
          </p:cNvPr>
          <p:cNvSpPr txBox="1"/>
          <p:nvPr/>
        </p:nvSpPr>
        <p:spPr>
          <a:xfrm>
            <a:off x="10585544" y="3955838"/>
            <a:ext cx="352421" cy="101922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战略咨询</a:t>
            </a:r>
            <a:endParaRPr kumimoji="1" lang="en-US" altLang="zh-CN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E8CCBB48-998A-47D6-BE58-6A81FEBEACBD}"/>
              </a:ext>
            </a:extLst>
          </p:cNvPr>
          <p:cNvSpPr/>
          <p:nvPr/>
        </p:nvSpPr>
        <p:spPr>
          <a:xfrm>
            <a:off x="1927026" y="3939978"/>
            <a:ext cx="1520457" cy="634929"/>
          </a:xfrm>
          <a:prstGeom prst="wedgeRoundRectCallout">
            <a:avLst>
              <a:gd name="adj1" fmla="val -13879"/>
              <a:gd name="adj2" fmla="val -127460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51" name="对话气泡: 圆角矩形 50">
            <a:extLst>
              <a:ext uri="{FF2B5EF4-FFF2-40B4-BE49-F238E27FC236}">
                <a16:creationId xmlns:a16="http://schemas.microsoft.com/office/drawing/2014/main" id="{B4F09976-DD0A-4701-8BC8-B728FA2B085E}"/>
              </a:ext>
            </a:extLst>
          </p:cNvPr>
          <p:cNvSpPr/>
          <p:nvPr/>
        </p:nvSpPr>
        <p:spPr>
          <a:xfrm>
            <a:off x="8648812" y="308697"/>
            <a:ext cx="1520457" cy="550932"/>
          </a:xfrm>
          <a:prstGeom prst="wedgeRoundRectCallout">
            <a:avLst>
              <a:gd name="adj1" fmla="val -5798"/>
              <a:gd name="adj2" fmla="val 106859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产品</a:t>
            </a:r>
          </a:p>
        </p:txBody>
      </p:sp>
      <p:sp>
        <p:nvSpPr>
          <p:cNvPr id="52" name="对话气泡: 圆角矩形 51">
            <a:extLst>
              <a:ext uri="{FF2B5EF4-FFF2-40B4-BE49-F238E27FC236}">
                <a16:creationId xmlns:a16="http://schemas.microsoft.com/office/drawing/2014/main" id="{FE7FEF7A-9C01-4D42-A033-01862904341B}"/>
              </a:ext>
            </a:extLst>
          </p:cNvPr>
          <p:cNvSpPr/>
          <p:nvPr/>
        </p:nvSpPr>
        <p:spPr>
          <a:xfrm>
            <a:off x="8664052" y="3693769"/>
            <a:ext cx="1520457" cy="665438"/>
          </a:xfrm>
          <a:prstGeom prst="wedgeRoundRectCallout">
            <a:avLst>
              <a:gd name="adj1" fmla="val -12376"/>
              <a:gd name="adj2" fmla="val -86546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26160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0AFFBF-9035-4C22-9EA3-B92D4ECB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项目概要：如何达成我们的愿景？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71DF3-E059-4BD0-A30B-B3D0C546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077" y="1004750"/>
            <a:ext cx="4121253" cy="50357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5BFCD3-7A43-4838-AD06-CC758BB60703}"/>
              </a:ext>
            </a:extLst>
          </p:cNvPr>
          <p:cNvSpPr txBox="1"/>
          <p:nvPr/>
        </p:nvSpPr>
        <p:spPr>
          <a:xfrm>
            <a:off x="646670" y="5067299"/>
            <a:ext cx="5638800" cy="9906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2A622E4-C90F-41CA-9341-6EDAD2F6C19E}"/>
              </a:ext>
            </a:extLst>
          </p:cNvPr>
          <p:cNvSpPr/>
          <p:nvPr/>
        </p:nvSpPr>
        <p:spPr>
          <a:xfrm>
            <a:off x="594473" y="800102"/>
            <a:ext cx="5644939" cy="1724128"/>
          </a:xfrm>
          <a:prstGeom prst="wedgeRoundRectCallout">
            <a:avLst>
              <a:gd name="adj1" fmla="val 71344"/>
              <a:gd name="adj2" fmla="val -359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运用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移动互联网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技术，实现先进技术人才培养和能力测评、人力资源服务、先进技术交流社区、人工智能产品和解决方案的孵化，以及相关技术咨询服务。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FD4136E4-7773-4DF8-8BBD-8E6BDE466476}"/>
              </a:ext>
            </a:extLst>
          </p:cNvPr>
          <p:cNvSpPr/>
          <p:nvPr/>
        </p:nvSpPr>
        <p:spPr>
          <a:xfrm>
            <a:off x="614306" y="2806345"/>
            <a:ext cx="5605272" cy="1724128"/>
          </a:xfrm>
          <a:prstGeom prst="wedgeRoundRectCallout">
            <a:avLst>
              <a:gd name="adj1" fmla="val 73015"/>
              <a:gd name="adj2" fmla="val -716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基于大数据的数理统计分析和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人工智能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技术，构建并不断完善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知识图谱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，实现影像识别、语音识别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翻译、智能推荐等服务。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EC5C9BEE-B4CB-4C66-B49C-FC13F8ED4AB5}"/>
              </a:ext>
            </a:extLst>
          </p:cNvPr>
          <p:cNvSpPr/>
          <p:nvPr/>
        </p:nvSpPr>
        <p:spPr>
          <a:xfrm>
            <a:off x="646670" y="4764792"/>
            <a:ext cx="5553075" cy="1559807"/>
          </a:xfrm>
          <a:prstGeom prst="wedgeRoundRectCallout">
            <a:avLst>
              <a:gd name="adj1" fmla="val 72989"/>
              <a:gd name="adj2" fmla="val -269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云计算技术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实现跨地域的数据共享，利用数据校验算法确保各数据中心数据同步正确性，为全球用户提供实时数据访问和高满意度的服务。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3A80EE0D-4A6E-467E-BC50-84A3290B030D}"/>
              </a:ext>
            </a:extLst>
          </p:cNvPr>
          <p:cNvSpPr txBox="1">
            <a:spLocks/>
          </p:cNvSpPr>
          <p:nvPr/>
        </p:nvSpPr>
        <p:spPr>
          <a:xfrm>
            <a:off x="809626" y="642051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12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577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FCE51D9-B69B-464D-A892-95C7CD6B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73" y="76200"/>
            <a:ext cx="8778127" cy="533398"/>
          </a:xfrm>
        </p:spPr>
        <p:txBody>
          <a:bodyPr/>
          <a:lstStyle/>
          <a:p>
            <a:r>
              <a:rPr kumimoji="1" lang="en-US" altLang="zh-CN" dirty="0" err="1"/>
              <a:t>AIoT</a:t>
            </a:r>
            <a:r>
              <a:rPr kumimoji="1" lang="zh-CN" altLang="en-US" dirty="0"/>
              <a:t>统一服务平台原型示意图</a:t>
            </a:r>
            <a:endParaRPr kumimoji="1" lang="ja-JP" altLang="en-US" dirty="0"/>
          </a:p>
        </p:txBody>
      </p:sp>
      <p:grpSp>
        <p:nvGrpSpPr>
          <p:cNvPr id="5" name="画布 7">
            <a:extLst>
              <a:ext uri="{FF2B5EF4-FFF2-40B4-BE49-F238E27FC236}">
                <a16:creationId xmlns:a16="http://schemas.microsoft.com/office/drawing/2014/main" id="{59A340C9-C124-4C1C-9BA7-50A5BD88124B}"/>
              </a:ext>
            </a:extLst>
          </p:cNvPr>
          <p:cNvGrpSpPr/>
          <p:nvPr/>
        </p:nvGrpSpPr>
        <p:grpSpPr>
          <a:xfrm>
            <a:off x="365732" y="720090"/>
            <a:ext cx="11460536" cy="5659148"/>
            <a:chOff x="0" y="0"/>
            <a:chExt cx="5400040" cy="70897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3DB5001-E539-4949-B0EB-0A5676CD1C74}"/>
                </a:ext>
              </a:extLst>
            </p:cNvPr>
            <p:cNvSpPr/>
            <p:nvPr/>
          </p:nvSpPr>
          <p:spPr>
            <a:xfrm>
              <a:off x="0" y="0"/>
              <a:ext cx="5400040" cy="7089775"/>
            </a:xfrm>
            <a:prstGeom prst="rect">
              <a:avLst/>
            </a:prstGeom>
          </p:spPr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E85924-F6B4-439D-8F80-5BD35E4D5040}"/>
                </a:ext>
              </a:extLst>
            </p:cNvPr>
            <p:cNvSpPr/>
            <p:nvPr/>
          </p:nvSpPr>
          <p:spPr>
            <a:xfrm>
              <a:off x="3571093" y="5341994"/>
              <a:ext cx="1669781" cy="1612648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8" name="文本框 8">
              <a:extLst>
                <a:ext uri="{FF2B5EF4-FFF2-40B4-BE49-F238E27FC236}">
                  <a16:creationId xmlns:a16="http://schemas.microsoft.com/office/drawing/2014/main" id="{99209796-FCCE-4AA8-AF5C-5CEFD672BE69}"/>
                </a:ext>
              </a:extLst>
            </p:cNvPr>
            <p:cNvSpPr txBox="1"/>
            <p:nvPr/>
          </p:nvSpPr>
          <p:spPr>
            <a:xfrm>
              <a:off x="4468928" y="6401252"/>
              <a:ext cx="646378" cy="442621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SimSun" panose="02010600030101010101" pitchFamily="2" charset="-122"/>
                  <a:cs typeface="Arial" panose="020B0604020202020204" pitchFamily="34" charset="0"/>
                </a:rPr>
                <a:t>云</a:t>
              </a:r>
              <a:r>
                <a:rPr lang="zh-CN" altLang="en-US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SimSun" panose="02010600030101010101" pitchFamily="2" charset="-122"/>
                  <a:cs typeface="Arial" panose="020B0604020202020204" pitchFamily="34" charset="0"/>
                </a:rPr>
                <a:t>服务</a:t>
              </a:r>
              <a:r>
                <a:rPr lang="zh-CN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SimSun" panose="02010600030101010101" pitchFamily="2" charset="-122"/>
                  <a:cs typeface="Arial" panose="020B0604020202020204" pitchFamily="34" charset="0"/>
                </a:rPr>
                <a:t>平台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050" kern="100" dirty="0"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Arial" panose="020B0604020202020204" pitchFamily="34" charset="0"/>
                </a:rPr>
                <a:t> 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86604F2-65EB-4CAB-83CD-7DC9941A410E}"/>
                </a:ext>
              </a:extLst>
            </p:cNvPr>
            <p:cNvSpPr/>
            <p:nvPr/>
          </p:nvSpPr>
          <p:spPr>
            <a:xfrm>
              <a:off x="114300" y="2635908"/>
              <a:ext cx="5133975" cy="260824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0" name="文本框 13">
              <a:extLst>
                <a:ext uri="{FF2B5EF4-FFF2-40B4-BE49-F238E27FC236}">
                  <a16:creationId xmlns:a16="http://schemas.microsoft.com/office/drawing/2014/main" id="{979C0A38-601F-440E-A329-7C4B0856FC5F}"/>
                </a:ext>
              </a:extLst>
            </p:cNvPr>
            <p:cNvSpPr txBox="1"/>
            <p:nvPr/>
          </p:nvSpPr>
          <p:spPr>
            <a:xfrm>
              <a:off x="378394" y="2755159"/>
              <a:ext cx="4505325" cy="485775"/>
            </a:xfrm>
            <a:prstGeom prst="rect">
              <a:avLst/>
            </a:prstGeom>
            <a:solidFill>
              <a:srgbClr val="00206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400" b="1" kern="100" dirty="0">
                  <a:solidFill>
                    <a:srgbClr val="FFFFFF"/>
                  </a:solidFill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平台</a:t>
              </a:r>
              <a:r>
                <a:rPr lang="zh-CN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底层服务平台（包含</a:t>
              </a:r>
              <a:r>
                <a:rPr lang="en-US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Arial" panose="020B0604020202020204" pitchFamily="34" charset="0"/>
                </a:rPr>
                <a:t>One SQL</a:t>
              </a:r>
              <a:r>
                <a:rPr lang="zh-CN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、</a:t>
              </a:r>
              <a:r>
                <a:rPr lang="en-US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游明朝" panose="02020400000000000000" pitchFamily="18" charset="-128"/>
                  <a:cs typeface="Arial" panose="020B0604020202020204" pitchFamily="34" charset="0"/>
                </a:rPr>
                <a:t>API</a:t>
              </a:r>
              <a:r>
                <a:rPr lang="zh-CN" sz="1400" b="1" kern="100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）</a:t>
              </a:r>
              <a:endParaRPr lang="ja-JP" sz="105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11" name="文本框 8">
              <a:extLst>
                <a:ext uri="{FF2B5EF4-FFF2-40B4-BE49-F238E27FC236}">
                  <a16:creationId xmlns:a16="http://schemas.microsoft.com/office/drawing/2014/main" id="{935327AF-003C-4C5A-B24C-0B39D2F3A83F}"/>
                </a:ext>
              </a:extLst>
            </p:cNvPr>
            <p:cNvSpPr txBox="1"/>
            <p:nvPr/>
          </p:nvSpPr>
          <p:spPr>
            <a:xfrm>
              <a:off x="332400" y="3302657"/>
              <a:ext cx="991575" cy="180022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用户管理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rgbClr val="FFFFFF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 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2" name="文本框 8">
              <a:extLst>
                <a:ext uri="{FF2B5EF4-FFF2-40B4-BE49-F238E27FC236}">
                  <a16:creationId xmlns:a16="http://schemas.microsoft.com/office/drawing/2014/main" id="{92306032-0C26-4A9F-84A6-F80FAAD4EA0A}"/>
                </a:ext>
              </a:extLst>
            </p:cNvPr>
            <p:cNvSpPr txBox="1"/>
            <p:nvPr/>
          </p:nvSpPr>
          <p:spPr>
            <a:xfrm>
              <a:off x="1551600" y="3293131"/>
              <a:ext cx="991235" cy="180975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基础服务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F17F70F2-BEAD-4262-88BB-CF4275B59EBB}"/>
                </a:ext>
              </a:extLst>
            </p:cNvPr>
            <p:cNvSpPr txBox="1"/>
            <p:nvPr/>
          </p:nvSpPr>
          <p:spPr>
            <a:xfrm>
              <a:off x="2780325" y="3297102"/>
              <a:ext cx="991235" cy="182262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400" b="1" dirty="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事务处理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4" name="文本框 8">
              <a:extLst>
                <a:ext uri="{FF2B5EF4-FFF2-40B4-BE49-F238E27FC236}">
                  <a16:creationId xmlns:a16="http://schemas.microsoft.com/office/drawing/2014/main" id="{7D2E76F4-E25E-480C-81B8-9BE75F455FDD}"/>
                </a:ext>
              </a:extLst>
            </p:cNvPr>
            <p:cNvSpPr txBox="1"/>
            <p:nvPr/>
          </p:nvSpPr>
          <p:spPr>
            <a:xfrm>
              <a:off x="3990000" y="3297263"/>
              <a:ext cx="991235" cy="182880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运维监控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5" name="文本框 18">
              <a:extLst>
                <a:ext uri="{FF2B5EF4-FFF2-40B4-BE49-F238E27FC236}">
                  <a16:creationId xmlns:a16="http://schemas.microsoft.com/office/drawing/2014/main" id="{B19E86FC-9204-45C6-B5F5-49AEF606C033}"/>
                </a:ext>
              </a:extLst>
            </p:cNvPr>
            <p:cNvSpPr txBox="1"/>
            <p:nvPr/>
          </p:nvSpPr>
          <p:spPr>
            <a:xfrm>
              <a:off x="466346" y="3702707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 kern="10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账户管理</a:t>
              </a:r>
              <a:endPara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16" name="文本框 18">
              <a:extLst>
                <a:ext uri="{FF2B5EF4-FFF2-40B4-BE49-F238E27FC236}">
                  <a16:creationId xmlns:a16="http://schemas.microsoft.com/office/drawing/2014/main" id="{51699BB1-869A-4FB3-BE36-6055FC21FDF6}"/>
                </a:ext>
              </a:extLst>
            </p:cNvPr>
            <p:cNvSpPr txBox="1"/>
            <p:nvPr/>
          </p:nvSpPr>
          <p:spPr>
            <a:xfrm>
              <a:off x="466725" y="4025582"/>
              <a:ext cx="733425" cy="305775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权限管理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7" name="文本框 18">
              <a:extLst>
                <a:ext uri="{FF2B5EF4-FFF2-40B4-BE49-F238E27FC236}">
                  <a16:creationId xmlns:a16="http://schemas.microsoft.com/office/drawing/2014/main" id="{B83EC090-72CB-401F-9F4F-C8973AEF7A10}"/>
                </a:ext>
              </a:extLst>
            </p:cNvPr>
            <p:cNvSpPr txBox="1"/>
            <p:nvPr/>
          </p:nvSpPr>
          <p:spPr>
            <a:xfrm>
              <a:off x="466725" y="4378007"/>
              <a:ext cx="733425" cy="2962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密钥管理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8" name="文本框 18">
              <a:extLst>
                <a:ext uri="{FF2B5EF4-FFF2-40B4-BE49-F238E27FC236}">
                  <a16:creationId xmlns:a16="http://schemas.microsoft.com/office/drawing/2014/main" id="{37DC8155-8F57-44D4-B5D0-32C4796A0B10}"/>
                </a:ext>
              </a:extLst>
            </p:cNvPr>
            <p:cNvSpPr txBox="1"/>
            <p:nvPr/>
          </p:nvSpPr>
          <p:spPr>
            <a:xfrm>
              <a:off x="466725" y="4711382"/>
              <a:ext cx="733425" cy="31530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风险审计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646B5A4-3C25-4958-B402-01A5CEAD5204}"/>
                </a:ext>
              </a:extLst>
            </p:cNvPr>
            <p:cNvSpPr txBox="1"/>
            <p:nvPr/>
          </p:nvSpPr>
          <p:spPr>
            <a:xfrm>
              <a:off x="1684950" y="3701732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接口适配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0" name="文本框 18">
              <a:extLst>
                <a:ext uri="{FF2B5EF4-FFF2-40B4-BE49-F238E27FC236}">
                  <a16:creationId xmlns:a16="http://schemas.microsoft.com/office/drawing/2014/main" id="{AB8245D9-B081-4AF0-B504-E0DBF6A4905E}"/>
                </a:ext>
              </a:extLst>
            </p:cNvPr>
            <p:cNvSpPr txBox="1"/>
            <p:nvPr/>
          </p:nvSpPr>
          <p:spPr>
            <a:xfrm>
              <a:off x="1684950" y="4045607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共识算法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1" name="文本框 18">
              <a:extLst>
                <a:ext uri="{FF2B5EF4-FFF2-40B4-BE49-F238E27FC236}">
                  <a16:creationId xmlns:a16="http://schemas.microsoft.com/office/drawing/2014/main" id="{7B917AC4-C515-432E-B9C2-E1BFC7B08F25}"/>
                </a:ext>
              </a:extLst>
            </p:cNvPr>
            <p:cNvSpPr txBox="1"/>
            <p:nvPr/>
          </p:nvSpPr>
          <p:spPr>
            <a:xfrm>
              <a:off x="2904150" y="3702707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solidFill>
                    <a:srgbClr val="FFFFFF"/>
                  </a:solidFill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事务</a:t>
              </a:r>
              <a:r>
                <a:rPr lang="zh-CN" sz="105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注册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2" name="文本框 18">
              <a:extLst>
                <a:ext uri="{FF2B5EF4-FFF2-40B4-BE49-F238E27FC236}">
                  <a16:creationId xmlns:a16="http://schemas.microsoft.com/office/drawing/2014/main" id="{9EE9521A-A339-410E-AC3F-C507AA0E558A}"/>
                </a:ext>
              </a:extLst>
            </p:cNvPr>
            <p:cNvSpPr txBox="1"/>
            <p:nvPr/>
          </p:nvSpPr>
          <p:spPr>
            <a:xfrm>
              <a:off x="1684950" y="4388167"/>
              <a:ext cx="733425" cy="295615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b="1">
                  <a:solidFill>
                    <a:srgbClr val="FFFFFF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Arial" panose="020B0604020202020204" pitchFamily="34" charset="0"/>
                </a:rPr>
                <a:t>P2P</a:t>
              </a:r>
              <a:r>
                <a:rPr lang="zh-CN" sz="1050" b="1">
                  <a:solidFill>
                    <a:srgbClr val="FFFFFF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Arial" panose="020B0604020202020204" pitchFamily="34" charset="0"/>
                </a:rPr>
                <a:t>网络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3" name="文本框 18">
              <a:extLst>
                <a:ext uri="{FF2B5EF4-FFF2-40B4-BE49-F238E27FC236}">
                  <a16:creationId xmlns:a16="http://schemas.microsoft.com/office/drawing/2014/main" id="{CAC50DBD-E604-4574-8381-08318B973AF7}"/>
                </a:ext>
              </a:extLst>
            </p:cNvPr>
            <p:cNvSpPr txBox="1"/>
            <p:nvPr/>
          </p:nvSpPr>
          <p:spPr>
            <a:xfrm>
              <a:off x="1686763" y="4731407"/>
              <a:ext cx="733425" cy="295275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Arial" panose="020B0604020202020204" pitchFamily="34" charset="0"/>
                </a:rPr>
                <a:t>记录存储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4" name="文本框 18">
              <a:extLst>
                <a:ext uri="{FF2B5EF4-FFF2-40B4-BE49-F238E27FC236}">
                  <a16:creationId xmlns:a16="http://schemas.microsoft.com/office/drawing/2014/main" id="{32A2AA8E-A3D0-434D-8C97-62A360CBA6B2}"/>
                </a:ext>
              </a:extLst>
            </p:cNvPr>
            <p:cNvSpPr txBox="1"/>
            <p:nvPr/>
          </p:nvSpPr>
          <p:spPr>
            <a:xfrm>
              <a:off x="2904150" y="4063682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solidFill>
                    <a:srgbClr val="FFFFFF"/>
                  </a:solidFill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事务</a:t>
              </a:r>
              <a:r>
                <a:rPr lang="zh-CN" sz="105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触发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5" name="文本框 18">
              <a:extLst>
                <a:ext uri="{FF2B5EF4-FFF2-40B4-BE49-F238E27FC236}">
                  <a16:creationId xmlns:a16="http://schemas.microsoft.com/office/drawing/2014/main" id="{626E80DC-CEFE-49E0-AC4C-3D7220BC4C9C}"/>
                </a:ext>
              </a:extLst>
            </p:cNvPr>
            <p:cNvSpPr txBox="1"/>
            <p:nvPr/>
          </p:nvSpPr>
          <p:spPr>
            <a:xfrm>
              <a:off x="2908151" y="4425632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solidFill>
                    <a:srgbClr val="FFFFFF"/>
                  </a:solidFill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事务</a:t>
              </a:r>
              <a:r>
                <a:rPr lang="zh-CN" sz="105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执行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6" name="文本框 18">
              <a:extLst>
                <a:ext uri="{FF2B5EF4-FFF2-40B4-BE49-F238E27FC236}">
                  <a16:creationId xmlns:a16="http://schemas.microsoft.com/office/drawing/2014/main" id="{8ABE703E-5761-4EC7-A450-315714027C62}"/>
                </a:ext>
              </a:extLst>
            </p:cNvPr>
            <p:cNvSpPr txBox="1"/>
            <p:nvPr/>
          </p:nvSpPr>
          <p:spPr>
            <a:xfrm>
              <a:off x="2908151" y="4768533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1050" b="1" dirty="0">
                  <a:solidFill>
                    <a:srgbClr val="FFFFFF"/>
                  </a:solidFill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事务</a:t>
              </a:r>
              <a:r>
                <a:rPr lang="zh-CN" sz="105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注销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7" name="文本框 18">
              <a:extLst>
                <a:ext uri="{FF2B5EF4-FFF2-40B4-BE49-F238E27FC236}">
                  <a16:creationId xmlns:a16="http://schemas.microsoft.com/office/drawing/2014/main" id="{E89DC18A-1E63-4FB5-84BA-AC91B989CCED}"/>
                </a:ext>
              </a:extLst>
            </p:cNvPr>
            <p:cNvSpPr txBox="1"/>
            <p:nvPr/>
          </p:nvSpPr>
          <p:spPr>
            <a:xfrm>
              <a:off x="4125163" y="3693779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监控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8" name="文本框 18">
              <a:extLst>
                <a:ext uri="{FF2B5EF4-FFF2-40B4-BE49-F238E27FC236}">
                  <a16:creationId xmlns:a16="http://schemas.microsoft.com/office/drawing/2014/main" id="{D7A1C7C8-E6DD-4ECC-AA03-B50157340616}"/>
                </a:ext>
              </a:extLst>
            </p:cNvPr>
            <p:cNvSpPr txBox="1"/>
            <p:nvPr/>
          </p:nvSpPr>
          <p:spPr>
            <a:xfrm>
              <a:off x="4123350" y="4035107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发布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29" name="文本框 18">
              <a:extLst>
                <a:ext uri="{FF2B5EF4-FFF2-40B4-BE49-F238E27FC236}">
                  <a16:creationId xmlns:a16="http://schemas.microsoft.com/office/drawing/2014/main" id="{49217DB0-943C-4701-8F3F-539B1FC8A6F9}"/>
                </a:ext>
              </a:extLst>
            </p:cNvPr>
            <p:cNvSpPr txBox="1"/>
            <p:nvPr/>
          </p:nvSpPr>
          <p:spPr>
            <a:xfrm>
              <a:off x="4123350" y="4395484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配置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30" name="文本框 18">
              <a:extLst>
                <a:ext uri="{FF2B5EF4-FFF2-40B4-BE49-F238E27FC236}">
                  <a16:creationId xmlns:a16="http://schemas.microsoft.com/office/drawing/2014/main" id="{D72DC9BE-B9D9-49C1-9EBF-0AE89DC73F54}"/>
                </a:ext>
              </a:extLst>
            </p:cNvPr>
            <p:cNvSpPr txBox="1"/>
            <p:nvPr/>
          </p:nvSpPr>
          <p:spPr>
            <a:xfrm>
              <a:off x="4123350" y="4739957"/>
              <a:ext cx="733425" cy="285750"/>
            </a:xfrm>
            <a:prstGeom prst="rect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b="1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云适配</a:t>
              </a:r>
              <a:endParaRPr lang="ja-JP" sz="120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16C187E-F917-4E16-B405-DA55F40812A9}"/>
                </a:ext>
              </a:extLst>
            </p:cNvPr>
            <p:cNvGrpSpPr/>
            <p:nvPr/>
          </p:nvGrpSpPr>
          <p:grpSpPr>
            <a:xfrm>
              <a:off x="114300" y="1485623"/>
              <a:ext cx="5133975" cy="1024851"/>
              <a:chOff x="114300" y="2650189"/>
              <a:chExt cx="5133975" cy="102485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AFEC537-36AC-4659-A6F5-2AA3C48BDD14}"/>
                  </a:ext>
                </a:extLst>
              </p:cNvPr>
              <p:cNvSpPr/>
              <p:nvPr/>
            </p:nvSpPr>
            <p:spPr>
              <a:xfrm>
                <a:off x="114300" y="2650189"/>
                <a:ext cx="5133975" cy="102485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7" name="文本框 13">
                <a:extLst>
                  <a:ext uri="{FF2B5EF4-FFF2-40B4-BE49-F238E27FC236}">
                    <a16:creationId xmlns:a16="http://schemas.microsoft.com/office/drawing/2014/main" id="{6E7499CE-8100-43C4-8A74-DD92ACAECFDE}"/>
                  </a:ext>
                </a:extLst>
              </p:cNvPr>
              <p:cNvSpPr txBox="1"/>
              <p:nvPr/>
            </p:nvSpPr>
            <p:spPr>
              <a:xfrm>
                <a:off x="428625" y="2715345"/>
                <a:ext cx="4505325" cy="465032"/>
              </a:xfrm>
              <a:prstGeom prst="rect">
                <a:avLst/>
              </a:prstGeom>
              <a:solidFill>
                <a:srgbClr val="00206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400" b="1" dirty="0">
                    <a:solidFill>
                      <a:srgbClr val="FFFFFF"/>
                    </a:solidFill>
                    <a:effectLst/>
                    <a:latin typeface="游明朝" panose="02020400000000000000" pitchFamily="18" charset="-128"/>
                    <a:ea typeface="DengXian" panose="02010600030101010101" pitchFamily="2" charset="-122"/>
                    <a:cs typeface="Arial" panose="020B0604020202020204" pitchFamily="34" charset="0"/>
                  </a:rPr>
                  <a:t>平台基础服务（</a:t>
                </a:r>
                <a:r>
                  <a:rPr lang="en-US" sz="1400" b="1" dirty="0">
                    <a:solidFill>
                      <a:srgbClr val="FFFFFF"/>
                    </a:solidFill>
                    <a:effectLst/>
                    <a:latin typeface="游明朝" panose="02020400000000000000" pitchFamily="18" charset="-128"/>
                    <a:ea typeface="DengXian" panose="02010600030101010101" pitchFamily="2" charset="-122"/>
                    <a:cs typeface="Arial" panose="020B0604020202020204" pitchFamily="34" charset="0"/>
                  </a:rPr>
                  <a:t>Platform</a:t>
                </a:r>
                <a:r>
                  <a:rPr lang="zh-CN" sz="1400" b="1" dirty="0">
                    <a:solidFill>
                      <a:srgbClr val="FFFFFF"/>
                    </a:solidFill>
                    <a:effectLst/>
                    <a:latin typeface="游明朝" panose="02020400000000000000" pitchFamily="18" charset="-128"/>
                    <a:ea typeface="DengXian" panose="02010600030101010101" pitchFamily="2" charset="-122"/>
                    <a:cs typeface="Arial" panose="020B0604020202020204" pitchFamily="34" charset="0"/>
                  </a:rPr>
                  <a:t>）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8" name="文本框 8">
                <a:extLst>
                  <a:ext uri="{FF2B5EF4-FFF2-40B4-BE49-F238E27FC236}">
                    <a16:creationId xmlns:a16="http://schemas.microsoft.com/office/drawing/2014/main" id="{EFD47319-F0C8-4DBB-9D17-F66268189690}"/>
                  </a:ext>
                </a:extLst>
              </p:cNvPr>
              <p:cNvSpPr txBox="1"/>
              <p:nvPr/>
            </p:nvSpPr>
            <p:spPr>
              <a:xfrm>
                <a:off x="297536" y="3193336"/>
                <a:ext cx="571362" cy="38099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数字资产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200" dirty="0">
                    <a:solidFill>
                      <a:srgbClr val="FFFFFF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 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9" name="文本框 8">
                <a:extLst>
                  <a:ext uri="{FF2B5EF4-FFF2-40B4-BE49-F238E27FC236}">
                    <a16:creationId xmlns:a16="http://schemas.microsoft.com/office/drawing/2014/main" id="{CC24241C-86DC-403A-9C5C-A551C97C3226}"/>
                  </a:ext>
                </a:extLst>
              </p:cNvPr>
              <p:cNvSpPr txBox="1"/>
              <p:nvPr/>
            </p:nvSpPr>
            <p:spPr>
              <a:xfrm>
                <a:off x="1061954" y="3174178"/>
                <a:ext cx="571362" cy="380996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认证鉴权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200" dirty="0">
                    <a:solidFill>
                      <a:srgbClr val="FFFFFF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 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50" name="文本框 8">
                <a:extLst>
                  <a:ext uri="{FF2B5EF4-FFF2-40B4-BE49-F238E27FC236}">
                    <a16:creationId xmlns:a16="http://schemas.microsoft.com/office/drawing/2014/main" id="{EECF5D9C-D864-441B-8DAC-D3AE60E274FF}"/>
                  </a:ext>
                </a:extLst>
              </p:cNvPr>
              <p:cNvSpPr txBox="1"/>
              <p:nvPr/>
            </p:nvSpPr>
            <p:spPr>
              <a:xfrm>
                <a:off x="1826372" y="3163154"/>
                <a:ext cx="605155" cy="37244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数据仓库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200" dirty="0">
                    <a:solidFill>
                      <a:srgbClr val="FFFFFF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 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51" name="文本框 8">
                <a:extLst>
                  <a:ext uri="{FF2B5EF4-FFF2-40B4-BE49-F238E27FC236}">
                    <a16:creationId xmlns:a16="http://schemas.microsoft.com/office/drawing/2014/main" id="{E71A76EC-0F99-4C20-BE82-A4883694D08C}"/>
                  </a:ext>
                </a:extLst>
              </p:cNvPr>
              <p:cNvSpPr txBox="1"/>
              <p:nvPr/>
            </p:nvSpPr>
            <p:spPr>
              <a:xfrm>
                <a:off x="2700020" y="3158706"/>
                <a:ext cx="622475" cy="345834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AI</a:t>
                </a:r>
                <a:r>
                  <a:rPr lang="zh-CN" altLang="en-US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引擎</a:t>
                </a:r>
                <a:r>
                  <a:rPr lang="en-US" sz="1200" dirty="0">
                    <a:solidFill>
                      <a:srgbClr val="FFFFFF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 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52" name="文本框 8">
                <a:extLst>
                  <a:ext uri="{FF2B5EF4-FFF2-40B4-BE49-F238E27FC236}">
                    <a16:creationId xmlns:a16="http://schemas.microsoft.com/office/drawing/2014/main" id="{7EB67646-EB3B-46D5-B51D-463058494402}"/>
                  </a:ext>
                </a:extLst>
              </p:cNvPr>
              <p:cNvSpPr txBox="1"/>
              <p:nvPr/>
            </p:nvSpPr>
            <p:spPr>
              <a:xfrm>
                <a:off x="4435614" y="3159844"/>
                <a:ext cx="581570" cy="36636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……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200" dirty="0">
                    <a:solidFill>
                      <a:srgbClr val="FFFFFF"/>
                    </a:solidFill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 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379BA29-AAEC-446B-BE38-A9CE47423248}"/>
                </a:ext>
              </a:extLst>
            </p:cNvPr>
            <p:cNvGrpSpPr/>
            <p:nvPr/>
          </p:nvGrpSpPr>
          <p:grpSpPr>
            <a:xfrm>
              <a:off x="129467" y="83513"/>
              <a:ext cx="5133975" cy="1207507"/>
              <a:chOff x="15167" y="-18988"/>
              <a:chExt cx="5133975" cy="80085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13DC959-D8D7-41C0-BEC0-299EA6D123A0}"/>
                  </a:ext>
                </a:extLst>
              </p:cNvPr>
              <p:cNvSpPr/>
              <p:nvPr/>
            </p:nvSpPr>
            <p:spPr>
              <a:xfrm>
                <a:off x="15167" y="-18988"/>
                <a:ext cx="5133975" cy="80085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文本框 13">
                <a:extLst>
                  <a:ext uri="{FF2B5EF4-FFF2-40B4-BE49-F238E27FC236}">
                    <a16:creationId xmlns:a16="http://schemas.microsoft.com/office/drawing/2014/main" id="{A00394A6-38BE-4D51-AC68-B3026CED0EFA}"/>
                  </a:ext>
                </a:extLst>
              </p:cNvPr>
              <p:cNvSpPr txBox="1"/>
              <p:nvPr/>
            </p:nvSpPr>
            <p:spPr>
              <a:xfrm>
                <a:off x="329492" y="54613"/>
                <a:ext cx="4505325" cy="271721"/>
              </a:xfrm>
              <a:prstGeom prst="rect">
                <a:avLst/>
              </a:prstGeom>
              <a:solidFill>
                <a:srgbClr val="00206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400" b="1" dirty="0">
                    <a:solidFill>
                      <a:srgbClr val="FFFFFF"/>
                    </a:solidFill>
                    <a:effectLst/>
                    <a:latin typeface="游明朝" panose="02020400000000000000" pitchFamily="18" charset="-128"/>
                    <a:ea typeface="DengXian" panose="02010600030101010101" pitchFamily="2" charset="-122"/>
                    <a:cs typeface="Arial" panose="020B0604020202020204" pitchFamily="34" charset="0"/>
                  </a:rPr>
                  <a:t>应用服务（</a:t>
                </a:r>
                <a:r>
                  <a:rPr lang="en-US" sz="1400" b="1" dirty="0">
                    <a:solidFill>
                      <a:srgbClr val="FFFFFF"/>
                    </a:solidFill>
                    <a:effectLst/>
                    <a:latin typeface="游明朝" panose="02020400000000000000" pitchFamily="18" charset="-128"/>
                    <a:ea typeface="DengXian" panose="02010600030101010101" pitchFamily="2" charset="-122"/>
                    <a:cs typeface="Arial" panose="020B0604020202020204" pitchFamily="34" charset="0"/>
                  </a:rPr>
                  <a:t>Application</a:t>
                </a:r>
                <a:r>
                  <a:rPr lang="zh-CN" sz="1400" b="1" dirty="0">
                    <a:solidFill>
                      <a:srgbClr val="FFFFFF"/>
                    </a:solidFill>
                    <a:effectLst/>
                    <a:latin typeface="游明朝" panose="02020400000000000000" pitchFamily="18" charset="-128"/>
                    <a:ea typeface="DengXian" panose="02010600030101010101" pitchFamily="2" charset="-122"/>
                    <a:cs typeface="Arial" panose="020B0604020202020204" pitchFamily="34" charset="0"/>
                  </a:rPr>
                  <a:t>）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1" name="文本框 8">
                <a:extLst>
                  <a:ext uri="{FF2B5EF4-FFF2-40B4-BE49-F238E27FC236}">
                    <a16:creationId xmlns:a16="http://schemas.microsoft.com/office/drawing/2014/main" id="{B6D5D2CF-795B-4E7C-ADCD-15B8F7894E2A}"/>
                  </a:ext>
                </a:extLst>
              </p:cNvPr>
              <p:cNvSpPr txBox="1"/>
              <p:nvPr/>
            </p:nvSpPr>
            <p:spPr>
              <a:xfrm>
                <a:off x="103832" y="396937"/>
                <a:ext cx="455562" cy="26393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资产清结算</a:t>
                </a:r>
                <a:endParaRPr lang="ja-JP" sz="1200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2" name="文本框 8">
                <a:extLst>
                  <a:ext uri="{FF2B5EF4-FFF2-40B4-BE49-F238E27FC236}">
                    <a16:creationId xmlns:a16="http://schemas.microsoft.com/office/drawing/2014/main" id="{D2F777AE-738B-4988-8811-077CA9A9A8CB}"/>
                  </a:ext>
                </a:extLst>
              </p:cNvPr>
              <p:cNvSpPr txBox="1"/>
              <p:nvPr/>
            </p:nvSpPr>
            <p:spPr>
              <a:xfrm>
                <a:off x="666946" y="403592"/>
                <a:ext cx="443832" cy="267001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资讯新闻</a:t>
                </a:r>
                <a:endParaRPr lang="ja-JP" sz="1200" b="1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3" name="文本框 8">
                <a:extLst>
                  <a:ext uri="{FF2B5EF4-FFF2-40B4-BE49-F238E27FC236}">
                    <a16:creationId xmlns:a16="http://schemas.microsoft.com/office/drawing/2014/main" id="{2865AEA5-17BE-4A61-A2C7-DB4CACB2DA9B}"/>
                  </a:ext>
                </a:extLst>
              </p:cNvPr>
              <p:cNvSpPr txBox="1"/>
              <p:nvPr/>
            </p:nvSpPr>
            <p:spPr>
              <a:xfrm>
                <a:off x="1777990" y="393473"/>
                <a:ext cx="455563" cy="27075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200" b="1" dirty="0"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社交网络</a:t>
                </a:r>
                <a:endParaRPr lang="ja-JP" sz="1200" b="1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  <p:sp>
            <p:nvSpPr>
              <p:cNvPr id="44" name="文本框 8">
                <a:extLst>
                  <a:ext uri="{FF2B5EF4-FFF2-40B4-BE49-F238E27FC236}">
                    <a16:creationId xmlns:a16="http://schemas.microsoft.com/office/drawing/2014/main" id="{659DB570-7BF5-481B-887C-75024ABB8E5A}"/>
                  </a:ext>
                </a:extLst>
              </p:cNvPr>
              <p:cNvSpPr txBox="1"/>
              <p:nvPr/>
            </p:nvSpPr>
            <p:spPr>
              <a:xfrm>
                <a:off x="1209674" y="398240"/>
                <a:ext cx="455562" cy="281857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200" b="1" dirty="0">
                    <a:effectLst/>
                    <a:latin typeface="SimSun" panose="02010600030101010101" pitchFamily="2" charset="-122"/>
                    <a:ea typeface="SimSun" panose="02010600030101010101" pitchFamily="2" charset="-122"/>
                    <a:cs typeface="SimSun" panose="02010600030101010101" pitchFamily="2" charset="-122"/>
                  </a:rPr>
                  <a:t>在线学习</a:t>
                </a:r>
                <a:endParaRPr lang="ja-JP" sz="1200" b="1" dirty="0"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endParaRPr>
              </a:p>
            </p:txBody>
          </p:sp>
        </p:grpSp>
        <p:sp>
          <p:nvSpPr>
            <p:cNvPr id="33" name="文本框 13">
              <a:extLst>
                <a:ext uri="{FF2B5EF4-FFF2-40B4-BE49-F238E27FC236}">
                  <a16:creationId xmlns:a16="http://schemas.microsoft.com/office/drawing/2014/main" id="{887E7F3C-0432-4507-9959-27DDAC02E0A2}"/>
                </a:ext>
              </a:extLst>
            </p:cNvPr>
            <p:cNvSpPr txBox="1"/>
            <p:nvPr/>
          </p:nvSpPr>
          <p:spPr>
            <a:xfrm>
              <a:off x="3676835" y="5398093"/>
              <a:ext cx="1426132" cy="485140"/>
            </a:xfrm>
            <a:prstGeom prst="rect">
              <a:avLst/>
            </a:prstGeom>
            <a:solidFill>
              <a:srgbClr val="00206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平台</a:t>
              </a:r>
              <a:r>
                <a:rPr lang="zh-CN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资源层（</a:t>
              </a:r>
              <a:r>
                <a:rPr lang="en-US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IaaS</a:t>
              </a:r>
              <a:r>
                <a:rPr lang="zh-CN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、</a:t>
              </a:r>
              <a:r>
                <a:rPr lang="en-US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PaaS</a:t>
              </a:r>
              <a:r>
                <a:rPr lang="zh-CN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DengXian" panose="02010600030101010101" pitchFamily="2" charset="-122"/>
                  <a:cs typeface="Arial" panose="020B0604020202020204" pitchFamily="34" charset="0"/>
                </a:rPr>
                <a:t>）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34" name="文本框 8">
              <a:extLst>
                <a:ext uri="{FF2B5EF4-FFF2-40B4-BE49-F238E27FC236}">
                  <a16:creationId xmlns:a16="http://schemas.microsoft.com/office/drawing/2014/main" id="{4A0C99D9-E30B-4841-B32A-3963D6E4F1DC}"/>
                </a:ext>
              </a:extLst>
            </p:cNvPr>
            <p:cNvSpPr txBox="1"/>
            <p:nvPr/>
          </p:nvSpPr>
          <p:spPr>
            <a:xfrm>
              <a:off x="3692917" y="5869876"/>
              <a:ext cx="1426132" cy="434572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ysClr val="window" lastClr="FFFFFF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dirty="0">
                  <a:solidFill>
                    <a:srgbClr val="FFFFFF"/>
                  </a:solidFill>
                  <a:effectLst/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容器集群管理工具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35" name="文本框 8">
              <a:extLst>
                <a:ext uri="{FF2B5EF4-FFF2-40B4-BE49-F238E27FC236}">
                  <a16:creationId xmlns:a16="http://schemas.microsoft.com/office/drawing/2014/main" id="{E98F4AB4-E524-4DFB-A377-3F6DFED97315}"/>
                </a:ext>
              </a:extLst>
            </p:cNvPr>
            <p:cNvSpPr txBox="1"/>
            <p:nvPr/>
          </p:nvSpPr>
          <p:spPr>
            <a:xfrm>
              <a:off x="3692917" y="6406595"/>
              <a:ext cx="707998" cy="442595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bg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b="1" dirty="0">
                  <a:solidFill>
                    <a:srgbClr val="FFFFFF"/>
                  </a:solidFill>
                  <a:effectLst/>
                  <a:latin typeface="游明朝" panose="02020400000000000000" pitchFamily="18" charset="-128"/>
                  <a:ea typeface="SimSun" panose="02010600030101010101" pitchFamily="2" charset="-122"/>
                  <a:cs typeface="Arial" panose="020B0604020202020204" pitchFamily="34" charset="0"/>
                </a:rPr>
                <a:t>节点集群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游明朝" panose="02020400000000000000" pitchFamily="18" charset="-128"/>
                  <a:ea typeface="SimSun" panose="02010600030101010101" pitchFamily="2" charset="-122"/>
                  <a:cs typeface="Arial" panose="020B0604020202020204" pitchFamily="34" charset="0"/>
                </a:rPr>
                <a:t> </a:t>
              </a:r>
              <a:endParaRPr lang="ja-JP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37" name="文本框 8">
              <a:extLst>
                <a:ext uri="{FF2B5EF4-FFF2-40B4-BE49-F238E27FC236}">
                  <a16:creationId xmlns:a16="http://schemas.microsoft.com/office/drawing/2014/main" id="{27D64A9C-AFBE-4824-A388-9F601347E7DA}"/>
                </a:ext>
              </a:extLst>
            </p:cNvPr>
            <p:cNvSpPr txBox="1"/>
            <p:nvPr/>
          </p:nvSpPr>
          <p:spPr>
            <a:xfrm>
              <a:off x="3612608" y="700277"/>
              <a:ext cx="495052" cy="41682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200" b="1" dirty="0">
                  <a:latin typeface="SimSun" panose="02010600030101010101" pitchFamily="2" charset="-122"/>
                  <a:ea typeface="SimSun" panose="02010600030101010101" pitchFamily="2" charset="-122"/>
                  <a:cs typeface="SimSun" panose="02010600030101010101" pitchFamily="2" charset="-122"/>
                </a:rPr>
                <a:t>个性化报告</a:t>
              </a:r>
              <a:endParaRPr lang="ja-JP" sz="1200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</p:grpSp>
      <p:sp>
        <p:nvSpPr>
          <p:cNvPr id="53" name="文本框 8">
            <a:extLst>
              <a:ext uri="{FF2B5EF4-FFF2-40B4-BE49-F238E27FC236}">
                <a16:creationId xmlns:a16="http://schemas.microsoft.com/office/drawing/2014/main" id="{3376369E-1F0C-4C3B-AA66-51860793EEB3}"/>
              </a:ext>
            </a:extLst>
          </p:cNvPr>
          <p:cNvSpPr txBox="1"/>
          <p:nvPr/>
        </p:nvSpPr>
        <p:spPr>
          <a:xfrm>
            <a:off x="10470526" y="1268772"/>
            <a:ext cx="966844" cy="35209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ja-JP" sz="1200" b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……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 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4" name="灯片编号占位符 1">
            <a:extLst>
              <a:ext uri="{FF2B5EF4-FFF2-40B4-BE49-F238E27FC236}">
                <a16:creationId xmlns:a16="http://schemas.microsoft.com/office/drawing/2014/main" id="{ECD0C342-370C-4A6D-88B5-7AFBA266930D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13</a:t>
            </a:fld>
            <a:r>
              <a:rPr lang="zh-CN" altLang="en-US" dirty="0"/>
              <a:t>页</a:t>
            </a:r>
            <a:endParaRPr lang="zh-CN" dirty="0"/>
          </a:p>
        </p:txBody>
      </p:sp>
      <p:sp>
        <p:nvSpPr>
          <p:cNvPr id="55" name="文本框 8">
            <a:extLst>
              <a:ext uri="{FF2B5EF4-FFF2-40B4-BE49-F238E27FC236}">
                <a16:creationId xmlns:a16="http://schemas.microsoft.com/office/drawing/2014/main" id="{5AC11FA7-E640-4F54-B01A-32B1165DCFD7}"/>
              </a:ext>
            </a:extLst>
          </p:cNvPr>
          <p:cNvSpPr txBox="1"/>
          <p:nvPr/>
        </p:nvSpPr>
        <p:spPr>
          <a:xfrm>
            <a:off x="7882789" y="2285592"/>
            <a:ext cx="1321082" cy="29729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跨应用服务</a:t>
            </a:r>
            <a:r>
              <a:rPr lang="en-US" sz="1200" dirty="0">
                <a:solidFill>
                  <a:srgbClr val="FFFF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 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6" name="文本框 8">
            <a:extLst>
              <a:ext uri="{FF2B5EF4-FFF2-40B4-BE49-F238E27FC236}">
                <a16:creationId xmlns:a16="http://schemas.microsoft.com/office/drawing/2014/main" id="{338E2EBD-8CC2-4D6B-98C0-3FC4A64391C8}"/>
              </a:ext>
            </a:extLst>
          </p:cNvPr>
          <p:cNvSpPr txBox="1"/>
          <p:nvPr/>
        </p:nvSpPr>
        <p:spPr>
          <a:xfrm>
            <a:off x="5564448" y="1297543"/>
            <a:ext cx="966842" cy="31697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b="1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能力测评</a:t>
            </a:r>
            <a:endParaRPr lang="ja-JP" altLang="zh-CN" sz="1200" b="1" dirty="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7" name="文本框 8">
            <a:extLst>
              <a:ext uri="{FF2B5EF4-FFF2-40B4-BE49-F238E27FC236}">
                <a16:creationId xmlns:a16="http://schemas.microsoft.com/office/drawing/2014/main" id="{B9857988-D096-4E7B-BE37-30B06AD842C6}"/>
              </a:ext>
            </a:extLst>
          </p:cNvPr>
          <p:cNvSpPr txBox="1"/>
          <p:nvPr/>
        </p:nvSpPr>
        <p:spPr>
          <a:xfrm>
            <a:off x="9220826" y="1269016"/>
            <a:ext cx="1050652" cy="35209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企业服务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9C002EC-29DF-4357-8427-11F8F2D8B709}"/>
              </a:ext>
            </a:extLst>
          </p:cNvPr>
          <p:cNvSpPr/>
          <p:nvPr/>
        </p:nvSpPr>
        <p:spPr>
          <a:xfrm>
            <a:off x="613378" y="4999018"/>
            <a:ext cx="3128598" cy="128723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9" name="文本框 13">
            <a:extLst>
              <a:ext uri="{FF2B5EF4-FFF2-40B4-BE49-F238E27FC236}">
                <a16:creationId xmlns:a16="http://schemas.microsoft.com/office/drawing/2014/main" id="{3902CC02-E975-40F5-8666-B25A5EFA51D6}"/>
              </a:ext>
            </a:extLst>
          </p:cNvPr>
          <p:cNvSpPr txBox="1"/>
          <p:nvPr/>
        </p:nvSpPr>
        <p:spPr>
          <a:xfrm>
            <a:off x="879872" y="4997118"/>
            <a:ext cx="2688677" cy="387245"/>
          </a:xfrm>
          <a:prstGeom prst="rect">
            <a:avLst/>
          </a:prstGeom>
          <a:solidFill>
            <a:srgbClr val="00206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知识</a:t>
            </a:r>
            <a:r>
              <a:rPr lang="zh-CN" altLang="en-US" sz="1400" b="1">
                <a:solidFill>
                  <a:srgbClr val="FFFFFF"/>
                </a:solidFill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图谱</a:t>
            </a:r>
            <a:r>
              <a:rPr lang="zh-CN" sz="1400" b="1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资源</a:t>
            </a:r>
            <a:r>
              <a:rPr lang="zh-CN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层（</a:t>
            </a:r>
            <a:r>
              <a:rPr lang="en-US" altLang="zh-CN" sz="1400" b="1" dirty="0" err="1">
                <a:solidFill>
                  <a:srgbClr val="FFFFFF"/>
                </a:solidFill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sz="1400" b="1" dirty="0" err="1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aaS</a:t>
            </a:r>
            <a:r>
              <a:rPr lang="zh-CN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）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0" name="文本框 8">
            <a:extLst>
              <a:ext uri="{FF2B5EF4-FFF2-40B4-BE49-F238E27FC236}">
                <a16:creationId xmlns:a16="http://schemas.microsoft.com/office/drawing/2014/main" id="{560D222B-5C35-493F-8AE4-EA8A08877C49}"/>
              </a:ext>
            </a:extLst>
          </p:cNvPr>
          <p:cNvSpPr txBox="1"/>
          <p:nvPr/>
        </p:nvSpPr>
        <p:spPr>
          <a:xfrm>
            <a:off x="879872" y="5395247"/>
            <a:ext cx="2688678" cy="346881"/>
          </a:xfrm>
          <a:prstGeom prst="rect">
            <a:avLst/>
          </a:prstGeom>
          <a:solidFill>
            <a:srgbClr val="0070C0"/>
          </a:solidFill>
          <a:ln w="25400">
            <a:solidFill>
              <a:sysClr val="window" lastClr="FFFF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知识</a:t>
            </a:r>
            <a:r>
              <a:rPr lang="zh-CN" altLang="en-US" sz="1400" b="1" dirty="0">
                <a:solidFill>
                  <a:srgbClr val="FFFF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数据</a:t>
            </a:r>
            <a:r>
              <a:rPr lang="zh-CN" sz="1400" b="1" dirty="0">
                <a:solidFill>
                  <a:srgbClr val="FFFF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管理工具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1" name="文本框 8">
            <a:extLst>
              <a:ext uri="{FF2B5EF4-FFF2-40B4-BE49-F238E27FC236}">
                <a16:creationId xmlns:a16="http://schemas.microsoft.com/office/drawing/2014/main" id="{77EBB3C7-0809-46FD-9D3E-BF4CA9315E66}"/>
              </a:ext>
            </a:extLst>
          </p:cNvPr>
          <p:cNvSpPr txBox="1"/>
          <p:nvPr/>
        </p:nvSpPr>
        <p:spPr>
          <a:xfrm>
            <a:off x="879871" y="5854483"/>
            <a:ext cx="1239776" cy="353285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知识图谱</a:t>
            </a:r>
            <a:r>
              <a:rPr lang="en-US" sz="105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2" name="文本框 8">
            <a:extLst>
              <a:ext uri="{FF2B5EF4-FFF2-40B4-BE49-F238E27FC236}">
                <a16:creationId xmlns:a16="http://schemas.microsoft.com/office/drawing/2014/main" id="{6B2CA432-7CEB-41AD-87D0-02018DC4FB51}"/>
              </a:ext>
            </a:extLst>
          </p:cNvPr>
          <p:cNvSpPr txBox="1"/>
          <p:nvPr/>
        </p:nvSpPr>
        <p:spPr>
          <a:xfrm>
            <a:off x="2379502" y="5868323"/>
            <a:ext cx="1189047" cy="353285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能力</a:t>
            </a:r>
            <a:r>
              <a:rPr lang="zh-CN" altLang="en-US" sz="1400" b="1" dirty="0">
                <a:solidFill>
                  <a:srgbClr val="FFFFFF"/>
                </a:solidFill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框架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3" name="文本框 8">
            <a:extLst>
              <a:ext uri="{FF2B5EF4-FFF2-40B4-BE49-F238E27FC236}">
                <a16:creationId xmlns:a16="http://schemas.microsoft.com/office/drawing/2014/main" id="{4E72F10D-62EE-4284-BA5C-17D8F19148B0}"/>
              </a:ext>
            </a:extLst>
          </p:cNvPr>
          <p:cNvSpPr txBox="1"/>
          <p:nvPr/>
        </p:nvSpPr>
        <p:spPr>
          <a:xfrm>
            <a:off x="6774778" y="1287328"/>
            <a:ext cx="1050652" cy="311449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200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猎头招聘</a:t>
            </a:r>
            <a:endParaRPr lang="ja-JP" sz="1200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9A0ECB-0DE8-4516-BDD4-F22D3F25E4F3}"/>
              </a:ext>
            </a:extLst>
          </p:cNvPr>
          <p:cNvSpPr/>
          <p:nvPr/>
        </p:nvSpPr>
        <p:spPr>
          <a:xfrm>
            <a:off x="4246532" y="4974206"/>
            <a:ext cx="3206542" cy="128723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5" name="文本框 13">
            <a:extLst>
              <a:ext uri="{FF2B5EF4-FFF2-40B4-BE49-F238E27FC236}">
                <a16:creationId xmlns:a16="http://schemas.microsoft.com/office/drawing/2014/main" id="{DDEE5D87-9474-4B1B-9B3F-84FD43084DFD}"/>
              </a:ext>
            </a:extLst>
          </p:cNvPr>
          <p:cNvSpPr txBox="1"/>
          <p:nvPr/>
        </p:nvSpPr>
        <p:spPr>
          <a:xfrm>
            <a:off x="4590970" y="4972306"/>
            <a:ext cx="2688677" cy="387245"/>
          </a:xfrm>
          <a:prstGeom prst="rect">
            <a:avLst/>
          </a:prstGeom>
          <a:solidFill>
            <a:srgbClr val="00206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数据</a:t>
            </a:r>
            <a:r>
              <a:rPr lang="zh-CN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资源层（</a:t>
            </a:r>
            <a:r>
              <a:rPr lang="en-US" altLang="zh-CN" sz="1400" b="1" dirty="0" err="1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D</a:t>
            </a:r>
            <a:r>
              <a:rPr lang="en-US" sz="1400" b="1" dirty="0" err="1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aaS</a:t>
            </a:r>
            <a:r>
              <a:rPr lang="zh-CN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DengXian" panose="02010600030101010101" pitchFamily="2" charset="-122"/>
                <a:cs typeface="Arial" panose="020B0604020202020204" pitchFamily="34" charset="0"/>
              </a:rPr>
              <a:t>）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6" name="文本框 8">
            <a:extLst>
              <a:ext uri="{FF2B5EF4-FFF2-40B4-BE49-F238E27FC236}">
                <a16:creationId xmlns:a16="http://schemas.microsoft.com/office/drawing/2014/main" id="{BB472587-9497-47C1-98B4-C09B6FD82891}"/>
              </a:ext>
            </a:extLst>
          </p:cNvPr>
          <p:cNvSpPr txBox="1"/>
          <p:nvPr/>
        </p:nvSpPr>
        <p:spPr>
          <a:xfrm>
            <a:off x="4590970" y="5370435"/>
            <a:ext cx="2688678" cy="346881"/>
          </a:xfrm>
          <a:prstGeom prst="rect">
            <a:avLst/>
          </a:prstGeom>
          <a:solidFill>
            <a:srgbClr val="0070C0"/>
          </a:solidFill>
          <a:ln w="25400">
            <a:solidFill>
              <a:sysClr val="window" lastClr="FFFF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数据</a:t>
            </a:r>
            <a:r>
              <a:rPr lang="zh-CN" sz="1400" b="1" dirty="0">
                <a:solidFill>
                  <a:srgbClr val="FFFF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管理工具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7" name="文本框 8">
            <a:extLst>
              <a:ext uri="{FF2B5EF4-FFF2-40B4-BE49-F238E27FC236}">
                <a16:creationId xmlns:a16="http://schemas.microsoft.com/office/drawing/2014/main" id="{3B7A04FE-A9C6-4BBE-BF26-1BBE724B039A}"/>
              </a:ext>
            </a:extLst>
          </p:cNvPr>
          <p:cNvSpPr txBox="1"/>
          <p:nvPr/>
        </p:nvSpPr>
        <p:spPr>
          <a:xfrm>
            <a:off x="4590969" y="5829671"/>
            <a:ext cx="1239776" cy="353285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行为数据</a:t>
            </a:r>
            <a:r>
              <a:rPr lang="en-US" sz="105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68" name="文本框 8">
            <a:extLst>
              <a:ext uri="{FF2B5EF4-FFF2-40B4-BE49-F238E27FC236}">
                <a16:creationId xmlns:a16="http://schemas.microsoft.com/office/drawing/2014/main" id="{B42CD0F8-AEE5-455D-BE8B-5D16BF66747D}"/>
              </a:ext>
            </a:extLst>
          </p:cNvPr>
          <p:cNvSpPr txBox="1"/>
          <p:nvPr/>
        </p:nvSpPr>
        <p:spPr>
          <a:xfrm>
            <a:off x="6090600" y="5843511"/>
            <a:ext cx="1189047" cy="353285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b="1" dirty="0">
                <a:solidFill>
                  <a:srgbClr val="FFFFFF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Arial" panose="020B0604020202020204" pitchFamily="34" charset="0"/>
              </a:rPr>
              <a:t>环境数据</a:t>
            </a:r>
            <a:endParaRPr lang="ja-JP" sz="12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40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FF4EDA9-B90B-4D19-B10E-E6203C25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核心竞争力（一）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D9ED4-788A-4D06-80C3-F8B96983F2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39103"/>
            <a:ext cx="7010400" cy="56909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企业理念</a:t>
            </a:r>
            <a:endParaRPr lang="en-US" altLang="zh-CN" sz="2400" b="1" dirty="0"/>
          </a:p>
          <a:p>
            <a:pPr lvl="1"/>
            <a:r>
              <a:rPr lang="zh-CN" altLang="en-US" sz="2100" b="1" dirty="0">
                <a:solidFill>
                  <a:srgbClr val="002060"/>
                </a:solidFill>
              </a:rPr>
              <a:t>诚信为本</a:t>
            </a:r>
            <a:r>
              <a:rPr lang="zh-CN" altLang="en-US" sz="2100" dirty="0"/>
              <a:t>、</a:t>
            </a:r>
            <a:r>
              <a:rPr lang="zh-CN" altLang="en-US" sz="2100" b="1" dirty="0">
                <a:solidFill>
                  <a:srgbClr val="002060"/>
                </a:solidFill>
              </a:rPr>
              <a:t>价值创造</a:t>
            </a:r>
            <a:endParaRPr lang="en-US" altLang="zh-CN" sz="2100" dirty="0"/>
          </a:p>
          <a:p>
            <a:r>
              <a:rPr lang="zh-CN" altLang="en-US" sz="2400" b="1" dirty="0"/>
              <a:t>人工智能</a:t>
            </a:r>
            <a:endParaRPr lang="en-US" altLang="zh-CN" sz="2400" b="1" dirty="0"/>
          </a:p>
          <a:p>
            <a:pPr lvl="1"/>
            <a:r>
              <a:rPr lang="zh-CN" altLang="en-US" sz="2100" b="1" dirty="0">
                <a:solidFill>
                  <a:srgbClr val="002060"/>
                </a:solidFill>
              </a:rPr>
              <a:t>知识图谱</a:t>
            </a:r>
            <a:endParaRPr lang="en-US" altLang="zh-CN" sz="1800" dirty="0"/>
          </a:p>
          <a:p>
            <a:pPr lvl="2"/>
            <a:r>
              <a:rPr lang="zh-CN" altLang="en-US" sz="1800" dirty="0"/>
              <a:t>用户画像</a:t>
            </a:r>
            <a:endParaRPr lang="en-US" altLang="zh-CN" sz="1800" dirty="0"/>
          </a:p>
          <a:p>
            <a:pPr lvl="2"/>
            <a:r>
              <a:rPr lang="zh-CN" altLang="en-US" sz="1800" dirty="0"/>
              <a:t>社交网络</a:t>
            </a:r>
            <a:endParaRPr lang="en-US" altLang="zh-CN" sz="1800" dirty="0"/>
          </a:p>
          <a:p>
            <a:pPr lvl="2"/>
            <a:r>
              <a:rPr lang="zh-CN" altLang="en-US" sz="1800" dirty="0"/>
              <a:t>舆情分析</a:t>
            </a:r>
            <a:endParaRPr lang="en-US" altLang="zh-CN" sz="1800" dirty="0"/>
          </a:p>
          <a:p>
            <a:pPr lvl="2"/>
            <a:r>
              <a:rPr lang="zh-CN" altLang="en-US" sz="1800" dirty="0"/>
              <a:t>智能推荐</a:t>
            </a:r>
            <a:endParaRPr lang="en-US" altLang="zh-CN" sz="1800" dirty="0"/>
          </a:p>
          <a:p>
            <a:pPr lvl="2"/>
            <a:r>
              <a:rPr lang="zh-CN" altLang="en-US" sz="1800" dirty="0"/>
              <a:t>职业测评</a:t>
            </a:r>
            <a:endParaRPr lang="en-US" altLang="zh-CN" sz="1800" dirty="0"/>
          </a:p>
          <a:p>
            <a:pPr lvl="2"/>
            <a:r>
              <a:rPr lang="zh-CN" altLang="en-US" sz="1800" dirty="0"/>
              <a:t>自动控制的决策分析</a:t>
            </a:r>
            <a:endParaRPr lang="en-US" altLang="zh-CN" sz="1800" dirty="0"/>
          </a:p>
          <a:p>
            <a:pPr lvl="1"/>
            <a:r>
              <a:rPr lang="zh-CN" altLang="en-US" sz="2100" dirty="0"/>
              <a:t>机器人的</a:t>
            </a:r>
            <a:r>
              <a:rPr lang="zh-CN" altLang="en-US" sz="2100" b="1" dirty="0">
                <a:solidFill>
                  <a:srgbClr val="002060"/>
                </a:solidFill>
              </a:rPr>
              <a:t>自动驾驶与路线规划</a:t>
            </a:r>
            <a:endParaRPr lang="en-US" altLang="zh-CN" sz="2100" dirty="0"/>
          </a:p>
          <a:p>
            <a:pPr lvl="1"/>
            <a:r>
              <a:rPr lang="zh-CN" altLang="en-US" sz="2100" b="1" dirty="0">
                <a:solidFill>
                  <a:srgbClr val="002060"/>
                </a:solidFill>
              </a:rPr>
              <a:t>自然语言处理与语言翻译</a:t>
            </a:r>
            <a:endParaRPr lang="en-US" altLang="zh-CN" sz="2100" b="1" dirty="0">
              <a:solidFill>
                <a:srgbClr val="002060"/>
              </a:solidFill>
            </a:endParaRPr>
          </a:p>
          <a:p>
            <a:pPr lvl="1"/>
            <a:r>
              <a:rPr lang="zh-CN" altLang="en-US" sz="2100" b="1" dirty="0">
                <a:solidFill>
                  <a:srgbClr val="002060"/>
                </a:solidFill>
              </a:rPr>
              <a:t>图像识别、行为识别</a:t>
            </a:r>
            <a:endParaRPr lang="en-US" altLang="zh-CN" sz="2100" b="1" dirty="0">
              <a:solidFill>
                <a:srgbClr val="00206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EE7281-3292-4EAB-874A-00EB78430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053968"/>
            <a:ext cx="4114800" cy="2530602"/>
          </a:xfrm>
          <a:prstGeom prst="rect">
            <a:avLst/>
          </a:prstGeom>
        </p:spPr>
      </p:pic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3A0F578C-3B7C-4F0A-90F7-E7C5CB7BB6F9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14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5427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FF4EDA9-B90B-4D19-B10E-E6203C25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核心竞争力（二）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D9ED4-788A-4D06-80C3-F8B96983F2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39103"/>
            <a:ext cx="7010400" cy="56909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大数据</a:t>
            </a:r>
            <a:endParaRPr lang="en-US" altLang="zh-CN" sz="2400" b="1" dirty="0"/>
          </a:p>
          <a:p>
            <a:pPr lvl="1"/>
            <a:r>
              <a:rPr lang="zh-CN" altLang="en-US" sz="2100" dirty="0"/>
              <a:t>先进技术人才库（学习行为、能力测评、社交网络）</a:t>
            </a:r>
            <a:endParaRPr lang="en-US" altLang="zh-CN" sz="2100" dirty="0"/>
          </a:p>
          <a:p>
            <a:pPr lvl="1"/>
            <a:r>
              <a:rPr lang="zh-CN" altLang="en-US" sz="2100" dirty="0"/>
              <a:t>行业</a:t>
            </a:r>
            <a:r>
              <a:rPr lang="en-US" altLang="zh-CN" sz="2100" dirty="0"/>
              <a:t>·</a:t>
            </a:r>
            <a:r>
              <a:rPr lang="zh-CN" altLang="en-US" sz="2100" dirty="0"/>
              <a:t>企业数据库（科技、产品、投资、经营）</a:t>
            </a:r>
            <a:endParaRPr lang="en-US" altLang="zh-CN" sz="2100" dirty="0"/>
          </a:p>
          <a:p>
            <a:r>
              <a:rPr lang="zh-CN" altLang="en-US" sz="2400" b="1" dirty="0"/>
              <a:t>物联网</a:t>
            </a:r>
            <a:endParaRPr lang="en-US" altLang="zh-CN" sz="2400" b="1" dirty="0"/>
          </a:p>
          <a:p>
            <a:pPr lvl="1"/>
            <a:r>
              <a:rPr lang="zh-CN" altLang="en-US" sz="2100" dirty="0"/>
              <a:t>环境监控（水、电、温度、空气质量）</a:t>
            </a:r>
            <a:endParaRPr lang="en-US" altLang="zh-CN" sz="2100" dirty="0"/>
          </a:p>
          <a:p>
            <a:pPr lvl="1"/>
            <a:r>
              <a:rPr lang="zh-CN" altLang="en-US" sz="2100" dirty="0"/>
              <a:t>安防监控（火灾、门禁、视频监视）</a:t>
            </a:r>
            <a:endParaRPr lang="en-US" altLang="zh-CN" sz="2100" dirty="0"/>
          </a:p>
          <a:p>
            <a:r>
              <a:rPr lang="zh-CN" altLang="en-US" sz="2400" b="1" dirty="0"/>
              <a:t>移动互联（</a:t>
            </a:r>
            <a:r>
              <a:rPr lang="en-US" altLang="zh-CN" sz="2400" b="1" dirty="0"/>
              <a:t>5G</a:t>
            </a:r>
            <a:r>
              <a:rPr lang="zh-CN" altLang="en-US" sz="2400" b="1" dirty="0"/>
              <a:t>移动通信）</a:t>
            </a:r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3A0F578C-3B7C-4F0A-90F7-E7C5CB7BB6F9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15</a:t>
            </a:fld>
            <a:r>
              <a:rPr lang="zh-CN" altLang="en-US" dirty="0"/>
              <a:t>页</a:t>
            </a:r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1F8D7E-ADF5-4A0D-BE26-2DE2B528F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19" y="2133600"/>
            <a:ext cx="4248771" cy="221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7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F42AE66-E625-4188-BA30-18BCCE4B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盈利模式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6D9FAE-A56E-41B3-ADB0-4753896D8B1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91816"/>
            <a:ext cx="5334001" cy="230588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面向个人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/>
              <a:t>会员制服务</a:t>
            </a:r>
            <a:endParaRPr lang="en-US" altLang="zh-CN" sz="2000" dirty="0"/>
          </a:p>
          <a:p>
            <a:pPr lvl="1"/>
            <a:r>
              <a:rPr lang="zh-CN" altLang="en-US" sz="2000" dirty="0"/>
              <a:t>自适应学习、职业能力测评</a:t>
            </a:r>
            <a:endParaRPr lang="en-US" altLang="zh-CN" sz="2000" dirty="0"/>
          </a:p>
          <a:p>
            <a:pPr lvl="1"/>
            <a:r>
              <a:rPr lang="zh-CN" altLang="en-US" sz="2000" dirty="0"/>
              <a:t>职位推荐、人事代理</a:t>
            </a:r>
            <a:endParaRPr lang="en-US" altLang="zh-CN" sz="2000" dirty="0"/>
          </a:p>
          <a:p>
            <a:pPr lvl="1"/>
            <a:r>
              <a:rPr lang="zh-CN" altLang="en-US" sz="2000" dirty="0"/>
              <a:t>先进技术实验室</a:t>
            </a:r>
            <a:endParaRPr lang="en-US" altLang="zh-CN" sz="2000" dirty="0"/>
          </a:p>
          <a:p>
            <a:pPr lvl="1"/>
            <a:r>
              <a:rPr lang="zh-CN" altLang="en-US" sz="2000" dirty="0"/>
              <a:t>创业路演、投资咨询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97D381-E4AD-4934-B112-6A90E7B26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2" b="5085"/>
          <a:stretch/>
        </p:blipFill>
        <p:spPr>
          <a:xfrm>
            <a:off x="705953" y="3760303"/>
            <a:ext cx="5334000" cy="22964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8E1F00-F869-49BC-9751-C7D486B23B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4" t="24427" r="1017" b="12251"/>
          <a:stretch/>
        </p:blipFill>
        <p:spPr>
          <a:xfrm>
            <a:off x="6132997" y="793709"/>
            <a:ext cx="5449403" cy="2296402"/>
          </a:xfrm>
          <a:prstGeom prst="rect">
            <a:avLst/>
          </a:prstGeom>
        </p:spPr>
      </p:pic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57643B1A-537B-4741-A578-343682686E03}"/>
              </a:ext>
            </a:extLst>
          </p:cNvPr>
          <p:cNvSpPr txBox="1">
            <a:spLocks/>
          </p:cNvSpPr>
          <p:nvPr/>
        </p:nvSpPr>
        <p:spPr>
          <a:xfrm>
            <a:off x="6132997" y="3767890"/>
            <a:ext cx="5334000" cy="229640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lang="zh-CN" sz="2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lang="zh-CN" sz="2300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lang="zh-CN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549FB3"/>
              </a:buClr>
              <a:buSzPct val="70000"/>
              <a:buFont typeface="Wingdings" panose="05000000000000000000" pitchFamily="2" charset="2"/>
              <a:buChar char=""/>
              <a:defRPr lang="zh-CN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lang="zh-CN" sz="16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45920" indent="-182880" algn="l" rtl="0" latinLnBrk="0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latinLnBrk="0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latinLnBrk="0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latinLnBrk="0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面向企业、组织</a:t>
            </a: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人力资源战略咨询、人事代理服务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人工智能软件产品定制研发与系统维护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先进技术咨询、数据与接口服务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共享先进技术实验室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企业品牌营销、商业路演推广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77B0B4A4-7658-49DC-84D8-21CF3470F05D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16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6142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8804EB-8A0E-4CF0-B125-76C54600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252"/>
            <a:ext cx="9296400" cy="514348"/>
          </a:xfrm>
        </p:spPr>
        <p:txBody>
          <a:bodyPr/>
          <a:lstStyle/>
          <a:p>
            <a:r>
              <a:rPr lang="zh-CN" altLang="en-US" dirty="0"/>
              <a:t>团队构成：创始人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A9BFC-AB0B-43C8-8CBC-F88B5047D0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dirty="0"/>
              <a:t>主要创始人：孙树斌</a:t>
            </a:r>
            <a:endParaRPr lang="en-US" altLang="ja-JP" sz="2400" dirty="0"/>
          </a:p>
          <a:p>
            <a:pPr lvl="1"/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年代生。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专业知识：供热通风与空气调节、工业与民用建筑、会计学、计算机科学与技术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年的工作经验，其中有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行业经验，有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年世界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企业工作经验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经历过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次职业转型，先后从事过建筑施工、企业会计、制造业生产管理、软件开发等多种职业。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有丰富的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培训经验，其中有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年以企业教师的身份在中国的大学授课经历，率先在大学开设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产品经理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课程，能独立完成课程设计，包括讲义、实践案例、考核评价等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在软件研发方面，从客户的需求分析、设计研发、测试以及系统上线运行维护，积累了丰富的经验，具有管理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人以上团队、</a:t>
            </a:r>
            <a:r>
              <a:rPr lang="en-US" altLang="zh-CN" sz="2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人月以上项目的经历。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能针对流行的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TMT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Technology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Media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Telecom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）软件产品，在商业模式、用户体验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(User experience)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设计、架构与性能、社会学和心理学等多维度进行分析研究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D98292B7-6166-4446-B04B-6ED0506227E2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17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6724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8804EB-8A0E-4CF0-B125-76C54600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252"/>
            <a:ext cx="9296400" cy="514348"/>
          </a:xfrm>
        </p:spPr>
        <p:txBody>
          <a:bodyPr/>
          <a:lstStyle/>
          <a:p>
            <a:r>
              <a:rPr lang="zh-CN" altLang="en-US" dirty="0"/>
              <a:t>团队构成：核心团队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A9BFC-AB0B-43C8-8CBC-F88B5047D0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dirty="0"/>
              <a:t>核心团队成员</a:t>
            </a:r>
            <a:endParaRPr lang="en-US" altLang="zh-CN" sz="2400" dirty="0"/>
          </a:p>
          <a:p>
            <a:pPr marL="547687" lvl="2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100" dirty="0"/>
              <a:t>多名，</a:t>
            </a:r>
            <a:r>
              <a:rPr lang="en-US" altLang="zh-CN" sz="2100" dirty="0"/>
              <a:t>80</a:t>
            </a:r>
            <a:r>
              <a:rPr lang="zh-CN" altLang="en-US" sz="2100" dirty="0"/>
              <a:t>后、</a:t>
            </a:r>
            <a:r>
              <a:rPr lang="en-US" altLang="zh-CN" sz="2100" dirty="0"/>
              <a:t>90</a:t>
            </a:r>
            <a:r>
              <a:rPr lang="zh-CN" altLang="en-US" sz="2100" dirty="0"/>
              <a:t>后，知名高校硕士学历，智能系统、物联网、人力资源等研究方向</a:t>
            </a:r>
            <a:endParaRPr lang="en-US" altLang="zh-CN" sz="2400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dirty="0"/>
              <a:t>团队成员</a:t>
            </a:r>
            <a:endParaRPr lang="en-US" altLang="ja-JP" sz="2400" dirty="0"/>
          </a:p>
          <a:p>
            <a:pPr lvl="1"/>
            <a:r>
              <a:rPr lang="zh-CN" altLang="en-US" sz="2000" dirty="0"/>
              <a:t>规模：计划招募</a:t>
            </a:r>
            <a:r>
              <a:rPr lang="en-US" altLang="zh-CN" sz="2000" dirty="0"/>
              <a:t>50</a:t>
            </a:r>
            <a:r>
              <a:rPr lang="zh-CN" altLang="en-US" sz="2000" dirty="0"/>
              <a:t>名具有知名大学的硕士及以上学历的人才（项目启动后陆续入职）</a:t>
            </a:r>
            <a:endParaRPr lang="en-US" altLang="zh-CN" sz="2000" dirty="0"/>
          </a:p>
          <a:p>
            <a:pPr lvl="1"/>
            <a:r>
              <a:rPr lang="zh-CN" altLang="en-US" sz="2000" dirty="0"/>
              <a:t>共通能力</a:t>
            </a:r>
            <a:endParaRPr lang="en-US" altLang="zh-CN" sz="2000" dirty="0"/>
          </a:p>
          <a:p>
            <a:pPr lvl="2"/>
            <a:r>
              <a:rPr lang="zh-CN" altLang="en-US" dirty="0"/>
              <a:t>全员具有英日双语，或英韩双语会话能力</a:t>
            </a:r>
            <a:endParaRPr lang="en-US" altLang="zh-CN" dirty="0"/>
          </a:p>
          <a:p>
            <a:pPr lvl="1"/>
            <a:r>
              <a:rPr lang="zh-CN" altLang="en-US" sz="2000" dirty="0"/>
              <a:t>人工智能、大数据（已储备候选人</a:t>
            </a:r>
            <a:r>
              <a:rPr lang="en-US" altLang="zh-CN" sz="2000" dirty="0"/>
              <a:t>10</a:t>
            </a:r>
            <a:r>
              <a:rPr lang="zh-CN" altLang="en-US" sz="2000" dirty="0"/>
              <a:t>余人）</a:t>
            </a:r>
            <a:endParaRPr lang="en-US" altLang="zh-CN" sz="2000" dirty="0"/>
          </a:p>
          <a:p>
            <a:pPr lvl="1"/>
            <a:r>
              <a:rPr lang="zh-CN" altLang="en-US" sz="2000" dirty="0"/>
              <a:t>云计算、</a:t>
            </a:r>
            <a:r>
              <a:rPr lang="en-US" altLang="zh-CN" sz="2000" dirty="0"/>
              <a:t>WEB</a:t>
            </a:r>
            <a:r>
              <a:rPr lang="zh-CN" altLang="en-US" sz="2000" dirty="0"/>
              <a:t>应用，移动应用（已储备候选人</a:t>
            </a:r>
            <a:r>
              <a:rPr lang="en-US" altLang="zh-CN" sz="2000" dirty="0"/>
              <a:t>20</a:t>
            </a:r>
            <a:r>
              <a:rPr lang="zh-CN" altLang="en-US" sz="2000" dirty="0"/>
              <a:t>余人）</a:t>
            </a:r>
            <a:endParaRPr lang="en-US" altLang="zh-CN" sz="2000" dirty="0"/>
          </a:p>
          <a:p>
            <a:pPr lvl="1"/>
            <a:r>
              <a:rPr lang="zh-CN" altLang="en-US" sz="2000" dirty="0"/>
              <a:t>人力资源，</a:t>
            </a:r>
            <a:r>
              <a:rPr lang="en-US" altLang="zh-CN" sz="2000" dirty="0"/>
              <a:t>(</a:t>
            </a:r>
            <a:r>
              <a:rPr lang="zh-CN" altLang="en-US" sz="2000" dirty="0"/>
              <a:t>人力资源管理师二级证书</a:t>
            </a:r>
            <a:r>
              <a:rPr lang="en-US" altLang="zh-CN" sz="2000" dirty="0"/>
              <a:t>3</a:t>
            </a:r>
            <a:r>
              <a:rPr lang="zh-CN" altLang="en-US" sz="2000" dirty="0"/>
              <a:t>张，已储备候选人</a:t>
            </a:r>
            <a:r>
              <a:rPr lang="en-US" altLang="zh-CN" sz="2000" dirty="0"/>
              <a:t>10</a:t>
            </a:r>
            <a:r>
              <a:rPr lang="zh-CN" altLang="en-US" sz="2000" dirty="0"/>
              <a:t>余人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人文与社会科学（资源调查中）</a:t>
            </a:r>
            <a:endParaRPr lang="en-US" altLang="zh-CN" sz="2000" dirty="0"/>
          </a:p>
          <a:p>
            <a:pPr lvl="2"/>
            <a:r>
              <a:rPr lang="zh-CN" altLang="en-US" dirty="0"/>
              <a:t>社交网络</a:t>
            </a:r>
            <a:endParaRPr lang="en-US" altLang="zh-CN" dirty="0"/>
          </a:p>
          <a:p>
            <a:pPr lvl="2"/>
            <a:r>
              <a:rPr lang="zh-CN" altLang="en-US" dirty="0"/>
              <a:t>心理学</a:t>
            </a:r>
            <a:endParaRPr lang="en-US" altLang="zh-CN" dirty="0"/>
          </a:p>
          <a:p>
            <a:pPr lvl="1"/>
            <a:r>
              <a:rPr lang="zh-CN" altLang="en-US" sz="2000" dirty="0"/>
              <a:t>经济管理（资源调查中）</a:t>
            </a:r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D98292B7-6166-4446-B04B-6ED0506227E2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18</a:t>
            </a:fld>
            <a:r>
              <a:rPr lang="zh-CN" altLang="en-US" dirty="0"/>
              <a:t>页</a:t>
            </a:r>
            <a:endParaRPr lang="zh-CN" dirty="0"/>
          </a:p>
        </p:txBody>
      </p:sp>
      <p:pic>
        <p:nvPicPr>
          <p:cNvPr id="5" name="図 1">
            <a:extLst>
              <a:ext uri="{FF2B5EF4-FFF2-40B4-BE49-F238E27FC236}">
                <a16:creationId xmlns:a16="http://schemas.microsoft.com/office/drawing/2014/main" id="{4DBFC760-8BC7-4606-B712-DCCE7735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4323787"/>
            <a:ext cx="3200400" cy="19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3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8804EB-8A0E-4CF0-B125-76C54600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252"/>
            <a:ext cx="9296400" cy="514348"/>
          </a:xfrm>
        </p:spPr>
        <p:txBody>
          <a:bodyPr/>
          <a:lstStyle/>
          <a:p>
            <a:r>
              <a:rPr lang="zh-CN" altLang="en-US" dirty="0"/>
              <a:t>团队构成：专家顾问、外部资源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A9BFC-AB0B-43C8-8CBC-F88B5047D07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</a:rPr>
              <a:t>专家顾问团队（外部兼任）</a:t>
            </a:r>
            <a:endParaRPr lang="en-US" altLang="zh-CN" sz="23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投资</a:t>
            </a:r>
            <a:r>
              <a:rPr lang="zh-CN" altLang="en-US" sz="2000" dirty="0"/>
              <a:t>融资顾问（投资并购顾问专家一名，已确定人选）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知识图谱，合作高校：大连理工大学（教授人选已确定）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自然语言处理，合作高校：大连理工大学（教授人选已确定）、大连外国语大学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人力资源，合作高校：东北财经大学（教授人选调查中）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康养照护，合作高校：大连医科大学（未着手）</a:t>
            </a:r>
          </a:p>
          <a:p>
            <a:pPr lvl="0"/>
            <a:r>
              <a:rPr lang="zh-CN" altLang="en-US" dirty="0"/>
              <a:t>其他资源</a:t>
            </a:r>
            <a:endParaRPr lang="en-US" altLang="zh-CN" dirty="0"/>
          </a:p>
          <a:p>
            <a:pPr lvl="1"/>
            <a:r>
              <a:rPr lang="zh-CN" altLang="en-US" sz="2000" dirty="0"/>
              <a:t>业务合作软件公司，开发人员</a:t>
            </a:r>
            <a:r>
              <a:rPr lang="en-US" altLang="zh-CN" sz="2000" dirty="0"/>
              <a:t>30</a:t>
            </a:r>
            <a:r>
              <a:rPr lang="zh-CN" altLang="en-US" sz="2000" dirty="0"/>
              <a:t>余名</a:t>
            </a:r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D98292B7-6166-4446-B04B-6ED0506227E2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19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193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11BE71-D456-4E8C-AF56-514ABBEDD282}"/>
              </a:ext>
            </a:extLst>
          </p:cNvPr>
          <p:cNvSpPr txBox="1">
            <a:spLocks/>
          </p:cNvSpPr>
          <p:nvPr/>
        </p:nvSpPr>
        <p:spPr>
          <a:xfrm>
            <a:off x="790576" y="643956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2853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CF78F0C-576C-4A80-B869-9CBC63FA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252"/>
            <a:ext cx="8610600" cy="514348"/>
          </a:xfrm>
        </p:spPr>
        <p:txBody>
          <a:bodyPr/>
          <a:lstStyle/>
          <a:p>
            <a:r>
              <a:rPr lang="zh-CN" altLang="en-US" dirty="0"/>
              <a:t>融资计划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2F84B7-9696-450A-B34C-33F26884A86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79609"/>
            <a:ext cx="10972800" cy="1353991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投资机构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具有全球化视野，专注于投资人工智能、大数据、人力资源服务领域</a:t>
            </a:r>
            <a:endParaRPr lang="en-US" altLang="zh-CN" sz="2000" dirty="0"/>
          </a:p>
          <a:p>
            <a:r>
              <a:rPr lang="zh-CN" altLang="en-US" sz="2400" b="1" dirty="0"/>
              <a:t>募资计划（仅供参考）</a:t>
            </a:r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6200E467-AD6C-4214-9A3D-9144B5655392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20</a:t>
            </a:fld>
            <a:r>
              <a:rPr lang="zh-CN" altLang="en-US" dirty="0"/>
              <a:t>页</a:t>
            </a:r>
            <a:endParaRPr lang="zh-CN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BE1FC4-3B61-4ED2-8104-60034FDE157B}"/>
              </a:ext>
            </a:extLst>
          </p:cNvPr>
          <p:cNvGraphicFramePr>
            <a:graphicFrameLocks noGrp="1"/>
          </p:cNvGraphicFramePr>
          <p:nvPr/>
        </p:nvGraphicFramePr>
        <p:xfrm>
          <a:off x="621712" y="2114110"/>
          <a:ext cx="10982459" cy="395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526459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1221993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5945095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53681393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74960906"/>
                    </a:ext>
                  </a:extLst>
                </a:gridCol>
                <a:gridCol w="1381259">
                  <a:extLst>
                    <a:ext uri="{9D8B030D-6E8A-4147-A177-3AD203B41FA5}">
                      <a16:colId xmlns:a16="http://schemas.microsoft.com/office/drawing/2014/main" val="14367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+mj-ea"/>
                          <a:ea typeface="+mj-ea"/>
                        </a:rPr>
                        <a:t>时期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2021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2023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2025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3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募资金额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500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2500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10000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IPO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0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募资性质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资金扶持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资金扶持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长期战略投资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7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募资形式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企业可转债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(2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)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企业可转债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(2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)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股权出让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股权出让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员工期权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5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股权出让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(10%)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(10%)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10%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（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20%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～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en-US" altLang="zh-CN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0%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10%</a:t>
                      </a:r>
                      <a:r>
                        <a:rPr lang="zh-CN" altLang="en-US" kern="120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～</a:t>
                      </a:r>
                      <a:r>
                        <a:rPr lang="en-US" altLang="zh-CN" kern="120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r>
                        <a:rPr lang="en-US" altLang="zh-CN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%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1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资金用途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研发投入、募集人才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取得人力资源许可证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建立企业客户合作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加大研发投入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建立校企科研合作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扩大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C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端市场营销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提高企业客户满意度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大客户服务机制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对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职场教练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人才遴选精准度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职业生涯规划与转型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ea"/>
                          <a:ea typeface="+mj-ea"/>
                        </a:rPr>
                        <a:t>Top500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营销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资金分配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研发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300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运营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100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备用金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100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研发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1000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运营费用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600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备用金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900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研发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6000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运营费用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2000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备用金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2000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万元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1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87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BDF216-A392-4742-B0B2-336FD588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项目风险与规避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A9F25-77B4-4590-8499-C2C8525985F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4998" y="818723"/>
            <a:ext cx="6172200" cy="5354566"/>
          </a:xfrm>
        </p:spPr>
        <p:txBody>
          <a:bodyPr>
            <a:normAutofit/>
          </a:bodyPr>
          <a:lstStyle/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b="1" dirty="0"/>
              <a:t>用户个人情报管理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增强系统安全性和数据加密设计</a:t>
            </a:r>
            <a:endParaRPr lang="en-US" altLang="zh-CN" sz="2000" dirty="0"/>
          </a:p>
          <a:p>
            <a:pPr lvl="1"/>
            <a:r>
              <a:rPr lang="zh-CN" altLang="en-US" sz="2000" dirty="0"/>
              <a:t>加强员工教育，严格按法律执行</a:t>
            </a:r>
            <a:endParaRPr lang="en-US" altLang="zh-CN" sz="2000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b="1" dirty="0"/>
              <a:t>系统架构设计不良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完善底层通用平台设计，采用微服务应用设计，保证系统的弹性扩容以满足业务拓展需求</a:t>
            </a:r>
            <a:endParaRPr lang="en-US" altLang="zh-CN" sz="2000" dirty="0"/>
          </a:p>
          <a:p>
            <a:pPr lvl="1"/>
            <a:r>
              <a:rPr lang="zh-CN" altLang="en-US" sz="2000" dirty="0"/>
              <a:t>以敏捷开发模式逐步迭代进行系统完善</a:t>
            </a:r>
            <a:endParaRPr lang="en-US" altLang="zh-CN" sz="2000" dirty="0"/>
          </a:p>
          <a:p>
            <a:r>
              <a:rPr lang="zh-CN" altLang="en-US" sz="2400" b="1" dirty="0"/>
              <a:t>错失良机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聚焦客户需求，促进社区群体智慧和创新孵化</a:t>
            </a:r>
            <a:endParaRPr lang="en-US" altLang="zh-CN" sz="2000" dirty="0"/>
          </a:p>
          <a:p>
            <a:pPr marL="273050" lvl="1">
              <a:spcBef>
                <a:spcPts val="600"/>
              </a:spcBef>
              <a:buClr>
                <a:schemeClr val="accent1"/>
              </a:buClr>
            </a:pPr>
            <a:r>
              <a:rPr lang="zh-CN" altLang="en-US" sz="2400" b="1" dirty="0"/>
              <a:t>协同作业的沟通与效率</a:t>
            </a:r>
            <a:endParaRPr lang="en-US" altLang="zh-CN" sz="2400" b="1" dirty="0"/>
          </a:p>
          <a:p>
            <a:pPr lvl="1"/>
            <a:r>
              <a:rPr lang="zh-CN" altLang="en-US" sz="2000" dirty="0"/>
              <a:t>强化团队间协同作业，优化资源配布</a:t>
            </a:r>
          </a:p>
          <a:p>
            <a:pPr lvl="1"/>
            <a:r>
              <a:rPr lang="zh-CN" altLang="en-US" sz="2000" dirty="0"/>
              <a:t>通过定期例会进行头脑风暴，分享经验和情报，促进团队成员达成共识，积极采用建议改善服务，提升客户满意度，强化品牌影响力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954335-261D-4A65-9941-0F35FC17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023963"/>
            <a:ext cx="4298053" cy="2859272"/>
          </a:xfrm>
          <a:prstGeom prst="rect">
            <a:avLst/>
          </a:prstGeom>
        </p:spPr>
      </p:pic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73019FA0-603A-49D3-8016-59449220F708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21</a:t>
            </a:fld>
            <a:r>
              <a:rPr lang="zh-CN" altLang="en-US" dirty="0"/>
              <a:t>页</a:t>
            </a:r>
            <a:endParaRPr lang="zh-CN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6AD1CF0-B115-4E7C-B3E0-1F2233B2C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250" y="3918896"/>
            <a:ext cx="4562752" cy="22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5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AA30C3-0ABB-43B2-9092-9E90129B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74" y="76200"/>
            <a:ext cx="8916978" cy="533398"/>
          </a:xfrm>
        </p:spPr>
        <p:txBody>
          <a:bodyPr/>
          <a:lstStyle/>
          <a:p>
            <a:r>
              <a:rPr lang="en-US" altLang="zh-CN" dirty="0"/>
              <a:t>SWOT</a:t>
            </a:r>
            <a:r>
              <a:rPr lang="zh-CN" altLang="en-US" dirty="0"/>
              <a:t>分析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1E646CC-F455-46BB-86E7-C31FD49074A2}"/>
              </a:ext>
            </a:extLst>
          </p:cNvPr>
          <p:cNvCxnSpPr>
            <a:cxnSpLocks/>
          </p:cNvCxnSpPr>
          <p:nvPr/>
        </p:nvCxnSpPr>
        <p:spPr>
          <a:xfrm flipH="1" flipV="1">
            <a:off x="6093399" y="1008374"/>
            <a:ext cx="4517" cy="4829947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D75733B-3A93-4C58-96E7-BC07ECB85CDB}"/>
              </a:ext>
            </a:extLst>
          </p:cNvPr>
          <p:cNvCxnSpPr>
            <a:cxnSpLocks/>
          </p:cNvCxnSpPr>
          <p:nvPr/>
        </p:nvCxnSpPr>
        <p:spPr>
          <a:xfrm flipH="1">
            <a:off x="587023" y="3440637"/>
            <a:ext cx="11005985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1E0015A-F5B4-43A7-82E0-116C9D06EE09}"/>
              </a:ext>
            </a:extLst>
          </p:cNvPr>
          <p:cNvSpPr txBox="1"/>
          <p:nvPr/>
        </p:nvSpPr>
        <p:spPr>
          <a:xfrm>
            <a:off x="594473" y="911933"/>
            <a:ext cx="1066800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优势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S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B1C411-F1B6-4AE0-B29F-DF370D019EF5}"/>
              </a:ext>
            </a:extLst>
          </p:cNvPr>
          <p:cNvSpPr txBox="1"/>
          <p:nvPr/>
        </p:nvSpPr>
        <p:spPr>
          <a:xfrm>
            <a:off x="10678957" y="911140"/>
            <a:ext cx="1119716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劣势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W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163940-0451-4021-92C1-155DBD93785D}"/>
              </a:ext>
            </a:extLst>
          </p:cNvPr>
          <p:cNvSpPr txBox="1"/>
          <p:nvPr/>
        </p:nvSpPr>
        <p:spPr>
          <a:xfrm>
            <a:off x="594473" y="3580113"/>
            <a:ext cx="1066800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机会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742C45-C259-4037-A57D-CB6DE79F0A7E}"/>
              </a:ext>
            </a:extLst>
          </p:cNvPr>
          <p:cNvSpPr txBox="1"/>
          <p:nvPr/>
        </p:nvSpPr>
        <p:spPr>
          <a:xfrm>
            <a:off x="10678957" y="3559003"/>
            <a:ext cx="1119716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威胁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76E12B-3552-4762-AE02-3BD6E2A3F3E8}"/>
              </a:ext>
            </a:extLst>
          </p:cNvPr>
          <p:cNvSpPr txBox="1"/>
          <p:nvPr/>
        </p:nvSpPr>
        <p:spPr>
          <a:xfrm>
            <a:off x="614862" y="1433857"/>
            <a:ext cx="5383892" cy="156966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创造社会价值的企业文化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个人与企业客户相结合，需求稳定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国际化经营，行业领先的产品与服务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高速迭代，快速占领市场份额</a:t>
            </a:r>
            <a:endParaRPr lang="en-US" altLang="zh-CN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451F3A-C2FA-453D-9C9C-B688D73A03A8}"/>
              </a:ext>
            </a:extLst>
          </p:cNvPr>
          <p:cNvSpPr txBox="1"/>
          <p:nvPr/>
        </p:nvSpPr>
        <p:spPr>
          <a:xfrm>
            <a:off x="594472" y="4092527"/>
            <a:ext cx="5391625" cy="193899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各国政府重视职业教育和人才培养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工业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推动先进技术应用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差异化经营，相同商业模式的竞争对手少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老龄化和养老产业产业政策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4A01A5-60A9-44BE-A8F3-64245B40A5D6}"/>
              </a:ext>
            </a:extLst>
          </p:cNvPr>
          <p:cNvSpPr txBox="1"/>
          <p:nvPr/>
        </p:nvSpPr>
        <p:spPr>
          <a:xfrm>
            <a:off x="6155813" y="1372805"/>
            <a:ext cx="5437195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可参考的同业务模式的案例较少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复合型学科知识人才招募难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机器人自动驾驶和协作的研发难度大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D0BE63-D774-4F13-B18A-409C5097E7C0}"/>
              </a:ext>
            </a:extLst>
          </p:cNvPr>
          <p:cNvSpPr txBox="1"/>
          <p:nvPr/>
        </p:nvSpPr>
        <p:spPr>
          <a:xfrm>
            <a:off x="6175647" y="4121708"/>
            <a:ext cx="5403594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优秀人员的流动可能会导致技术和开发成果外泄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同行间恶意竞争</a:t>
            </a:r>
          </a:p>
        </p:txBody>
      </p:sp>
      <p:sp>
        <p:nvSpPr>
          <p:cNvPr id="19" name="灯片编号占位符 1">
            <a:extLst>
              <a:ext uri="{FF2B5EF4-FFF2-40B4-BE49-F238E27FC236}">
                <a16:creationId xmlns:a16="http://schemas.microsoft.com/office/drawing/2014/main" id="{0375F925-A04B-46EB-B7AA-5195763F86F7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22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35019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F9495-55F5-484B-934D-F407D39B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联络方式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15A8AB7D-67C8-4A67-9FA5-3776D8065BEE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23</a:t>
            </a:fld>
            <a:r>
              <a:rPr lang="zh-CN" altLang="en-US" dirty="0"/>
              <a:t>页</a:t>
            </a:r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433664-F038-4F30-B39E-A394602C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701" y="987171"/>
            <a:ext cx="2072879" cy="20751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5A55B8-E260-48D6-AE9F-417D07D311BB}"/>
              </a:ext>
            </a:extLst>
          </p:cNvPr>
          <p:cNvSpPr txBox="1"/>
          <p:nvPr/>
        </p:nvSpPr>
        <p:spPr>
          <a:xfrm>
            <a:off x="9566310" y="3020811"/>
            <a:ext cx="2072879" cy="40476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公司介绍订阅号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8C9B5C-31CB-4C23-B64E-832F4AC9B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310" y="3818327"/>
            <a:ext cx="2072640" cy="20726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8807301-E9ED-4007-82A8-FF5BEFBFB613}"/>
              </a:ext>
            </a:extLst>
          </p:cNvPr>
          <p:cNvSpPr txBox="1"/>
          <p:nvPr/>
        </p:nvSpPr>
        <p:spPr>
          <a:xfrm>
            <a:off x="9593211" y="5764663"/>
            <a:ext cx="2072879" cy="40476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先进技术学习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37A8A8C-7438-4775-9838-C638ECAC8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9" y="982665"/>
            <a:ext cx="8899310" cy="53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1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矩形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33801" y="2895601"/>
            <a:ext cx="46910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8000"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1EDEAEE1-F539-4F84-ADA8-61B8822426F1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24</a:t>
            </a:fld>
            <a:r>
              <a:rPr lang="zh-CN" altLang="en-US" dirty="0"/>
              <a:t>页</a:t>
            </a:r>
            <a:endParaRPr 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3E81C-3AF7-414A-A85A-098CD460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知识产权声明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58506-8ED1-46DB-9C27-58104CBB627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79610"/>
            <a:ext cx="10972800" cy="370882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本资料知识产权由大连智桥科技有限公司所有</a:t>
            </a:r>
            <a:endParaRPr lang="en-US" altLang="zh-CN" sz="2400" dirty="0"/>
          </a:p>
          <a:p>
            <a:r>
              <a:rPr lang="zh-CN" altLang="en-US" sz="2400" dirty="0"/>
              <a:t>本资料的方案历经多年，在客户需求、行业数据、先进技术等多方面进行调查研究，市场与技术可行性论证，反复修改与完善形成，并已开始布署实施。</a:t>
            </a:r>
            <a:endParaRPr lang="en-US" altLang="zh-CN" sz="2400" dirty="0"/>
          </a:p>
          <a:p>
            <a:r>
              <a:rPr lang="zh-CN" altLang="en-US" sz="2400" dirty="0"/>
              <a:t>本资料提及的设计书、软件代码、营销文案，全部为智桥科技独自全新做成</a:t>
            </a:r>
            <a:endParaRPr lang="en-US" altLang="zh-CN" sz="2400" dirty="0"/>
          </a:p>
          <a:p>
            <a:r>
              <a:rPr lang="zh-CN" altLang="en-US" sz="2400" dirty="0"/>
              <a:t>本资料中引用的参考资料是经由互联网检索获得的公开资料，如有异议，敬请联络以便及时更正</a:t>
            </a:r>
            <a:endParaRPr lang="en-US" altLang="zh-CN" sz="2400" dirty="0"/>
          </a:p>
          <a:p>
            <a:r>
              <a:rPr lang="zh-CN" altLang="en-US" sz="2400" dirty="0"/>
              <a:t>本资料仅供投资机构、投资人、合作企业和潜在客户参考，如果您并非投资、合作目的，您应该立即删除此文件。严禁披露、复制或者分发此文件，或者据此采取任何行动。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28D4B93E-06EA-4F66-9183-A08F6AF73186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3</a:t>
            </a:fld>
            <a:r>
              <a:rPr lang="zh-CN" altLang="en-US" dirty="0"/>
              <a:t>页</a:t>
            </a:r>
            <a:endParaRPr 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E91B67-AB1D-4AB6-8FC7-F485F202AFBB}"/>
              </a:ext>
            </a:extLst>
          </p:cNvPr>
          <p:cNvSpPr txBox="1"/>
          <p:nvPr/>
        </p:nvSpPr>
        <p:spPr>
          <a:xfrm>
            <a:off x="1828800" y="4849801"/>
            <a:ext cx="8534400" cy="12192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创业很艰苦，投资需谨慎！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项目已推广，抄袭有风险！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你真诚合作，我携手同行！</a:t>
            </a:r>
          </a:p>
        </p:txBody>
      </p:sp>
    </p:spTree>
    <p:extLst>
      <p:ext uri="{BB962C8B-B14F-4D97-AF65-F5344CB8AC3E}">
        <p14:creationId xmlns:p14="http://schemas.microsoft.com/office/powerpoint/2010/main" val="339959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1C8FE7-7761-4019-B0F2-4117F8C1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2214"/>
            <a:ext cx="7391400" cy="514348"/>
          </a:xfrm>
        </p:spPr>
        <p:txBody>
          <a:bodyPr/>
          <a:lstStyle/>
          <a:p>
            <a:r>
              <a:rPr lang="zh-CN" altLang="en-US" dirty="0"/>
              <a:t>投资亮点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14BC3-EF74-4F8F-80AA-A9B3B3930B3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88096"/>
            <a:ext cx="10972800" cy="54102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领先于世界同类产品的功能和技术</a:t>
            </a:r>
            <a:r>
              <a:rPr lang="zh-CN" altLang="en-US" sz="2400" b="1" dirty="0"/>
              <a:t>，</a:t>
            </a:r>
            <a:r>
              <a:rPr lang="zh-CN" altLang="en-US" sz="2400" dirty="0"/>
              <a:t>运用移动通信（</a:t>
            </a:r>
            <a:r>
              <a:rPr lang="en-US" altLang="zh-CN" sz="2400" dirty="0"/>
              <a:t>5G</a:t>
            </a:r>
            <a:r>
              <a:rPr lang="zh-CN" altLang="en-US" sz="2400" dirty="0"/>
              <a:t>）、物联网、</a:t>
            </a:r>
            <a:r>
              <a:rPr lang="zh-CN" altLang="en-US" sz="2400" b="1" dirty="0">
                <a:solidFill>
                  <a:srgbClr val="002060"/>
                </a:solidFill>
              </a:rPr>
              <a:t>大数据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2060"/>
                </a:solidFill>
              </a:rPr>
              <a:t>人工智能</a:t>
            </a:r>
            <a:r>
              <a:rPr lang="zh-CN" altLang="en-US" sz="2400" dirty="0"/>
              <a:t>实现物业设备的自动控制，降低物业运维成本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002060"/>
                </a:solidFill>
              </a:rPr>
              <a:t>国际化运营，</a:t>
            </a:r>
            <a:r>
              <a:rPr lang="zh-CN" altLang="en-US" sz="2400" dirty="0"/>
              <a:t>提供英、中、日、韩四种语言界面</a:t>
            </a:r>
            <a:endParaRPr lang="en-US" altLang="zh-CN" sz="2400" dirty="0"/>
          </a:p>
          <a:p>
            <a:r>
              <a:rPr lang="zh-CN" altLang="en-US" sz="2400" dirty="0"/>
              <a:t>面向服务架构体系的</a:t>
            </a:r>
            <a:r>
              <a:rPr lang="en-US" altLang="zh-CN" sz="2400" b="1" dirty="0">
                <a:solidFill>
                  <a:srgbClr val="002060"/>
                </a:solidFill>
              </a:rPr>
              <a:t>SaaS</a:t>
            </a:r>
            <a:r>
              <a:rPr lang="zh-CN" altLang="en-US" sz="2400" dirty="0"/>
              <a:t>云计算平台，实现服务定制化和系统的弹性扩容</a:t>
            </a:r>
            <a:endParaRPr lang="en-US" altLang="zh-CN" sz="2400" dirty="0"/>
          </a:p>
          <a:p>
            <a:r>
              <a:rPr lang="zh-CN" altLang="en-US" sz="2400" dirty="0"/>
              <a:t>业内领先的用户粘性和自然增长</a:t>
            </a:r>
            <a:endParaRPr lang="en-US" altLang="zh-CN" sz="2400" dirty="0"/>
          </a:p>
          <a:p>
            <a:r>
              <a:rPr lang="zh-CN" altLang="en-US" sz="2400" dirty="0"/>
              <a:t>线上与线下结合，覆盖移动终端和</a:t>
            </a:r>
            <a:r>
              <a:rPr lang="en-US" altLang="zh-CN" sz="2400" dirty="0"/>
              <a:t>PC</a:t>
            </a:r>
            <a:r>
              <a:rPr lang="zh-CN" altLang="en-US" sz="2400" dirty="0"/>
              <a:t>端</a:t>
            </a:r>
            <a:endParaRPr lang="en-US" altLang="zh-CN" sz="2400" dirty="0"/>
          </a:p>
          <a:p>
            <a:r>
              <a:rPr lang="zh-CN" altLang="en-US" sz="2400" dirty="0"/>
              <a:t>产学研结合，丰富的业界经验和科研团队相结合</a:t>
            </a:r>
            <a:endParaRPr lang="en-US" altLang="zh-CN" sz="2400" dirty="0"/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B12771E6-F0EE-4E3B-B515-6126A3AD14B1}"/>
              </a:ext>
            </a:extLst>
          </p:cNvPr>
          <p:cNvSpPr txBox="1">
            <a:spLocks/>
          </p:cNvSpPr>
          <p:nvPr/>
        </p:nvSpPr>
        <p:spPr>
          <a:xfrm>
            <a:off x="828676" y="6430038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4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756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38F85C2-8068-4FBC-B120-4D4F78C4F050}"/>
              </a:ext>
            </a:extLst>
          </p:cNvPr>
          <p:cNvSpPr txBox="1"/>
          <p:nvPr/>
        </p:nvSpPr>
        <p:spPr>
          <a:xfrm>
            <a:off x="591354" y="4043459"/>
            <a:ext cx="10972799" cy="12777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273050" lvl="0" indent="-273050" eaLnBrk="0" hangingPunct="0">
              <a:spcBef>
                <a:spcPts val="600"/>
              </a:spcBef>
              <a:buClr>
                <a:srgbClr val="F0AD0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人力资源管理系统（简称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SB-HRMS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）是基于知识图谱、人力资源管理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SaaS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74638" lvl="1" eaLnBrk="0" hangingPunct="0">
              <a:spcBef>
                <a:spcPts val="500"/>
              </a:spcBef>
              <a:buClr>
                <a:srgbClr val="60B5CC"/>
              </a:buClr>
              <a:buSzPct val="76000"/>
            </a:pP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人力资源规划  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培训开发与测评  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人员招聘与配置 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员工关系管理  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人事管理  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74638" lvl="1" eaLnBrk="0" hangingPunct="0">
              <a:spcBef>
                <a:spcPts val="500"/>
              </a:spcBef>
              <a:buClr>
                <a:srgbClr val="60B5CC"/>
              </a:buClr>
              <a:buSzPct val="76000"/>
            </a:pP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员工关系管理（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离职风险预测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薪酬福利管理  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绩效考核与实施  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职业生涯规划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7699EB-6BF3-491D-A96E-DCB9B880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A8759-AB8C-4973-904B-C0B9F59532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779610"/>
            <a:ext cx="10972800" cy="9483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大连智桥科技有限公司（英文：</a:t>
            </a:r>
            <a:r>
              <a:rPr lang="en-US" altLang="zh-CN" sz="2400" b="1" dirty="0"/>
              <a:t>Smart </a:t>
            </a:r>
            <a:r>
              <a:rPr lang="en-US" altLang="zh-CN" sz="2400" b="1" dirty="0">
                <a:solidFill>
                  <a:srgbClr val="002060"/>
                </a:solidFill>
              </a:rPr>
              <a:t>Bridge </a:t>
            </a:r>
            <a:r>
              <a:rPr lang="en-US" altLang="zh-CN" dirty="0"/>
              <a:t>Technology</a:t>
            </a:r>
            <a:r>
              <a:rPr lang="zh-CN" altLang="en-US" sz="2400" dirty="0"/>
              <a:t>）成立于</a:t>
            </a:r>
            <a:r>
              <a:rPr lang="en-US" altLang="zh-CN" sz="2400" dirty="0"/>
              <a:t>2018</a:t>
            </a:r>
            <a:r>
              <a:rPr lang="zh-CN" altLang="en-US" sz="2400" dirty="0"/>
              <a:t>年</a:t>
            </a:r>
            <a:r>
              <a:rPr lang="en-US" altLang="zh-CN" sz="2400" dirty="0"/>
              <a:t>8</a:t>
            </a:r>
            <a:r>
              <a:rPr lang="zh-CN" altLang="en-US" sz="2400" dirty="0"/>
              <a:t>月，以物联网、大数据、人工智能为核心技术，提供软件产品和行业解决方案。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84D9F3-5C3D-4C2E-BE5B-F4C91D60DF73}"/>
              </a:ext>
            </a:extLst>
          </p:cNvPr>
          <p:cNvSpPr txBox="1"/>
          <p:nvPr/>
        </p:nvSpPr>
        <p:spPr>
          <a:xfrm>
            <a:off x="790576" y="5537914"/>
            <a:ext cx="10547984" cy="76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立足大连（上海），服务中国、日本、韩国、美洲、欧洲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5F86FB2E-6898-4FD9-A127-5405B1978889}"/>
              </a:ext>
            </a:extLst>
          </p:cNvPr>
          <p:cNvSpPr txBox="1">
            <a:spLocks/>
          </p:cNvSpPr>
          <p:nvPr/>
        </p:nvSpPr>
        <p:spPr>
          <a:xfrm>
            <a:off x="790576" y="643956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5</a:t>
            </a:fld>
            <a:r>
              <a:rPr lang="zh-CN" altLang="en-US" dirty="0"/>
              <a:t>页</a:t>
            </a:r>
            <a:endParaRPr 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27B34A-981F-435F-B2C3-CB2EA4C2E25F}"/>
              </a:ext>
            </a:extLst>
          </p:cNvPr>
          <p:cNvSpPr txBox="1"/>
          <p:nvPr/>
        </p:nvSpPr>
        <p:spPr>
          <a:xfrm>
            <a:off x="609600" y="1707337"/>
            <a:ext cx="10972799" cy="13634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273050" lvl="0" indent="-273050" eaLnBrk="0" hangingPunct="0">
              <a:spcBef>
                <a:spcPts val="600"/>
              </a:spcBef>
              <a:buClr>
                <a:srgbClr val="F0AD00"/>
              </a:buClr>
              <a:buSzPct val="76000"/>
              <a:buFont typeface="Wingdings 3" panose="05040102010807070707" pitchFamily="18" charset="2"/>
              <a:buChar char=""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康养智慧社区解决方案（简称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SB-HCMS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）是提供物业管理和康养照护的社区服务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SaaS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74638" lvl="1" eaLnBrk="0" hangingPunct="0">
              <a:spcBef>
                <a:spcPts val="500"/>
              </a:spcBef>
              <a:buClr>
                <a:srgbClr val="60B5CC"/>
              </a:buClr>
              <a:buSzPct val="76000"/>
            </a:pP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基础设施监控  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日常管理服务  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医护养老中心（失能）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社区日间照护服务  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居家养老服务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2D0FD3-B737-45C1-BC43-B6780A892A99}"/>
              </a:ext>
            </a:extLst>
          </p:cNvPr>
          <p:cNvSpPr txBox="1"/>
          <p:nvPr/>
        </p:nvSpPr>
        <p:spPr>
          <a:xfrm>
            <a:off x="1282874" y="3139863"/>
            <a:ext cx="6641926" cy="37715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职位能力模型、课程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体系、职业能力模型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D855F660-45E1-479D-BFB3-2FDD1BE78430}"/>
              </a:ext>
            </a:extLst>
          </p:cNvPr>
          <p:cNvSpPr/>
          <p:nvPr/>
        </p:nvSpPr>
        <p:spPr>
          <a:xfrm>
            <a:off x="970747" y="3096424"/>
            <a:ext cx="324653" cy="9470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B2A31-8462-4884-B535-D9821AAB86BB}"/>
              </a:ext>
            </a:extLst>
          </p:cNvPr>
          <p:cNvSpPr txBox="1"/>
          <p:nvPr/>
        </p:nvSpPr>
        <p:spPr>
          <a:xfrm>
            <a:off x="3429001" y="3580486"/>
            <a:ext cx="7062426" cy="37715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稀缺人才开发与推荐、员工关怀等人力资源服务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6800867-7F14-4972-BB82-6C00D2A52DDC}"/>
              </a:ext>
            </a:extLst>
          </p:cNvPr>
          <p:cNvSpPr/>
          <p:nvPr/>
        </p:nvSpPr>
        <p:spPr>
          <a:xfrm rot="10800000">
            <a:off x="10491426" y="3074862"/>
            <a:ext cx="324653" cy="94703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  <p:bldP spid="4" grpId="0" animBg="1"/>
      <p:bldP spid="9" grpId="0" animBg="1"/>
      <p:bldP spid="13" grpId="0" animBg="1"/>
      <p:bldP spid="13" grpId="1" animBg="1"/>
      <p:bldP spid="12" grpId="0" animBg="1"/>
      <p:bldP spid="15" grpId="0" animBg="1"/>
      <p:bldP spid="15" grpId="1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DAE4-AEC7-4160-9E35-4CB1D04F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社会需求：老龄化社会与社区养老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7BDF2-4475-4BF8-8DF5-7406A3869F8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到</a:t>
            </a:r>
            <a:r>
              <a:rPr lang="en-US" altLang="zh-CN" dirty="0"/>
              <a:t>2022</a:t>
            </a:r>
            <a:r>
              <a:rPr lang="zh-CN" altLang="en-US" dirty="0"/>
              <a:t>年底，要将不低于</a:t>
            </a:r>
            <a:r>
              <a:rPr lang="en-US" altLang="zh-CN" dirty="0"/>
              <a:t>55%</a:t>
            </a:r>
            <a:r>
              <a:rPr lang="zh-CN" altLang="en-US" dirty="0"/>
              <a:t>的福利彩票公益金用于支持发展养老服务</a:t>
            </a:r>
            <a:endParaRPr lang="en-US" altLang="zh-CN" dirty="0"/>
          </a:p>
          <a:p>
            <a:r>
              <a:rPr lang="zh-CN" altLang="en-US" dirty="0"/>
              <a:t>建立健全社区居家养老照护服务体系，继续推进内设嵌入式小型机构的社区居家养老服务综合体建设，到</a:t>
            </a:r>
            <a:r>
              <a:rPr lang="en-US" altLang="zh-CN" dirty="0"/>
              <a:t>2024</a:t>
            </a:r>
            <a:r>
              <a:rPr lang="zh-CN" altLang="en-US" dirty="0"/>
              <a:t>年各类社区居家养老服务设施要覆盖所有城市社区</a:t>
            </a:r>
            <a:endParaRPr lang="en-US" altLang="zh-CN" dirty="0"/>
          </a:p>
          <a:p>
            <a:r>
              <a:rPr lang="zh-CN" altLang="en-US" dirty="0"/>
              <a:t>支持养老机构运营社区养老服务设施，上门为居家老年人提供服务，鼓励养老服务机构规模化，连锁化发展，在养老服务领域努力形成一批具有影响力和竞争力的养老服务品牌</a:t>
            </a:r>
            <a:endParaRPr lang="en-US" altLang="zh-CN" dirty="0"/>
          </a:p>
          <a:p>
            <a:r>
              <a:rPr lang="zh-CN" altLang="en-US" dirty="0"/>
              <a:t>大力推进养老型床位建设，到</a:t>
            </a:r>
            <a:r>
              <a:rPr lang="en-US" altLang="zh-CN" dirty="0"/>
              <a:t>2024</a:t>
            </a:r>
            <a:r>
              <a:rPr lang="zh-CN" altLang="en-US" dirty="0"/>
              <a:t>年全市护理型养老床位达到总床位的</a:t>
            </a:r>
            <a:r>
              <a:rPr lang="en-US" altLang="zh-CN" dirty="0"/>
              <a:t>50%</a:t>
            </a:r>
          </a:p>
          <a:p>
            <a:r>
              <a:rPr lang="zh-CN" altLang="en-US" dirty="0"/>
              <a:t>完善农村老年人关爱服务体系，建立健全定期巡访机制，到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80%</a:t>
            </a:r>
            <a:r>
              <a:rPr lang="zh-CN" altLang="en-US" dirty="0"/>
              <a:t>以上的农村社区要建立包括养老在内的社区综合服务设施和站点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zh-CN" altLang="en-US" sz="2000" dirty="0"/>
              <a:t>资料来源：大连未来</a:t>
            </a:r>
            <a:r>
              <a:rPr lang="en-US" altLang="zh-CN" sz="2000" dirty="0"/>
              <a:t>5</a:t>
            </a:r>
            <a:r>
              <a:rPr lang="zh-CN" altLang="en-US" sz="2000" dirty="0"/>
              <a:t>年民政事业蓝图，</a:t>
            </a:r>
            <a:r>
              <a:rPr lang="en-US" altLang="zh-CN" sz="2000" dirty="0"/>
              <a:t>2019</a:t>
            </a:r>
            <a:r>
              <a:rPr lang="zh-CN" altLang="en-US" sz="2000" dirty="0"/>
              <a:t>年</a:t>
            </a:r>
            <a:r>
              <a:rPr lang="en-US" altLang="zh-CN" sz="2000" dirty="0"/>
              <a:t>10</a:t>
            </a:r>
            <a:r>
              <a:rPr lang="zh-CN" altLang="en-US" sz="2000" dirty="0"/>
              <a:t>月</a:t>
            </a:r>
            <a:r>
              <a:rPr lang="en-US" altLang="zh-CN" sz="2000" dirty="0"/>
              <a:t>22</a:t>
            </a:r>
            <a:r>
              <a:rPr lang="zh-CN" altLang="en-US" sz="2000" dirty="0"/>
              <a:t>日大连新闻广播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D5A9B241-C6C5-48E3-9F9A-230008073D35}"/>
              </a:ext>
            </a:extLst>
          </p:cNvPr>
          <p:cNvSpPr txBox="1">
            <a:spLocks/>
          </p:cNvSpPr>
          <p:nvPr/>
        </p:nvSpPr>
        <p:spPr>
          <a:xfrm>
            <a:off x="790576" y="643956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6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2517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0B573-3998-4422-8B63-3BCE8769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潜在客户的需求：华润置地（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24EF9-3ECD-4EE4-A39A-D484CEF238D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5949288"/>
            <a:ext cx="10972800" cy="3633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*资料来源：鲸准</a:t>
            </a:r>
            <a:r>
              <a:rPr lang="en-US" altLang="zh-CN" sz="1800" dirty="0"/>
              <a:t>APP</a:t>
            </a:r>
            <a:r>
              <a:rPr lang="zh-CN" altLang="en-US" sz="1800" dirty="0"/>
              <a:t>，</a:t>
            </a:r>
            <a:r>
              <a:rPr lang="en-US" altLang="zh-CN" sz="1800" dirty="0"/>
              <a:t>2019</a:t>
            </a:r>
            <a:r>
              <a:rPr lang="zh-CN" altLang="en-US" sz="1800" dirty="0"/>
              <a:t>年</a:t>
            </a:r>
            <a:r>
              <a:rPr lang="en-US" altLang="zh-CN" sz="1800" dirty="0"/>
              <a:t>10</a:t>
            </a:r>
            <a:r>
              <a:rPr lang="zh-CN" altLang="en-US" sz="1800" dirty="0"/>
              <a:t>月</a:t>
            </a:r>
            <a:r>
              <a:rPr lang="en-US" altLang="zh-CN" sz="1800" dirty="0"/>
              <a:t>18</a:t>
            </a:r>
            <a:r>
              <a:rPr lang="zh-CN" altLang="en-US" sz="1800" dirty="0"/>
              <a:t>日发布</a:t>
            </a:r>
            <a:endParaRPr lang="en-US" altLang="zh-CN" sz="18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8CA3D1-B994-44E0-900A-E9BA1F733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94990"/>
              </p:ext>
            </p:extLst>
          </p:nvPr>
        </p:nvGraphicFramePr>
        <p:xfrm>
          <a:off x="609600" y="756312"/>
          <a:ext cx="10972801" cy="488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142011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3409261500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20792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功能模块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需求要点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华润部门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2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会员运营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会员运营服务资源；统一权限管理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一点万象</a:t>
                      </a:r>
                      <a:r>
                        <a:rPr lang="en-US" altLang="zh-CN" sz="1800" b="0" dirty="0">
                          <a:latin typeface="+mj-ea"/>
                          <a:ea typeface="+mj-ea"/>
                        </a:rPr>
                        <a:t>APP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；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康养业务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；智信部物联网组</a:t>
                      </a:r>
                      <a:endParaRPr lang="zh-CN" altLang="zh-CN" sz="1800" b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5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市场营销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商业营销工具；广告位；内容平台、</a:t>
                      </a:r>
                      <a:r>
                        <a:rPr lang="en-US" altLang="zh-CN" sz="1800" b="0" dirty="0">
                          <a:latin typeface="+mj-ea"/>
                          <a:ea typeface="+mj-ea"/>
                        </a:rPr>
                        <a:t>KOL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、</a:t>
                      </a:r>
                      <a:r>
                        <a:rPr lang="en-US" altLang="zh-CN" sz="1800" b="0" dirty="0">
                          <a:latin typeface="+mj-ea"/>
                          <a:ea typeface="+mj-ea"/>
                        </a:rPr>
                        <a:t>MCN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机构合作，活动策划与品牌合作（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智桥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HRMS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）</a:t>
                      </a:r>
                      <a:r>
                        <a:rPr lang="en-US" altLang="zh-CN" sz="1800" b="0" dirty="0">
                          <a:latin typeface="+mj-ea"/>
                          <a:ea typeface="+mj-ea"/>
                        </a:rPr>
                        <a:t>;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消费者行为研究工具资源；写字楼、商业大数据；人流热力图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一点万象</a:t>
                      </a:r>
                      <a:r>
                        <a:rPr lang="en-US" altLang="zh-CN" sz="1800" b="0" dirty="0">
                          <a:latin typeface="+mj-ea"/>
                          <a:ea typeface="+mj-ea"/>
                        </a:rPr>
                        <a:t>APP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；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Officeasy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智慧平台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；商业地产产品部；智信部物联网组</a:t>
                      </a:r>
                      <a:endParaRPr lang="zh-CN" altLang="zh-CN" sz="1800" b="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供应链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新品牌、新服务孵化；中央厨房（电子商务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BtoC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）；物流配送；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食材产业链 or 食材交流平台搭建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（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电子商务</a:t>
                      </a:r>
                      <a:r>
                        <a:rPr lang="en-US" altLang="zh-CN" sz="1800" b="0" dirty="0" err="1">
                          <a:latin typeface="+mj-ea"/>
                          <a:ea typeface="+mj-ea"/>
                        </a:rPr>
                        <a:t>BtoB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）、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一点万象</a:t>
                      </a:r>
                      <a:r>
                        <a:rPr lang="en-US" altLang="zh-CN" sz="1800" b="0" dirty="0">
                          <a:latin typeface="+mj-ea"/>
                          <a:ea typeface="+mj-ea"/>
                        </a:rPr>
                        <a:t>APP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；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商业地产产品部</a:t>
                      </a:r>
                      <a:endParaRPr lang="zh-CN" altLang="en-US" sz="1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58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人力资源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人事管理（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智桥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HRMS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康养业务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0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康养医护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健康管理、慢病管理产品或解决方案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；认知症；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癌症筛查治疗</a:t>
                      </a:r>
                      <a:endParaRPr lang="zh-CN" altLang="en-US" sz="1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康养业务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7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物业管理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运营服务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；智慧商场配套方案；用于写字楼、商业的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AI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技术和产品；室内人员及设备定位，人员轨迹追踪；出入口通行管理平台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Officeasy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智慧平台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；智信部物联网组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1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在线教育</a:t>
                      </a:r>
                      <a:endParaRPr lang="en-US" altLang="zh-CN" sz="1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高端教育机构与课程资源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（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智桥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HRMS</a:t>
                      </a:r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）；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科技与游戏相关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；</a:t>
                      </a: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文化、艺术类策划团队与运营商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商业地产产品部</a:t>
                      </a:r>
                      <a:endParaRPr lang="zh-CN" altLang="en-US" sz="1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442424"/>
                  </a:ext>
                </a:extLst>
              </a:tr>
            </a:tbl>
          </a:graphicData>
        </a:graphic>
      </p:graphicFrame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460FFBAB-F977-4006-ACED-BD7235C38D3A}"/>
              </a:ext>
            </a:extLst>
          </p:cNvPr>
          <p:cNvSpPr txBox="1">
            <a:spLocks/>
          </p:cNvSpPr>
          <p:nvPr/>
        </p:nvSpPr>
        <p:spPr>
          <a:xfrm>
            <a:off x="790576" y="643956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7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173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0B573-3998-4422-8B63-3BCE8769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潜在客户的需求：华润置地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24EF9-3ECD-4EE4-A39A-D484CEF238D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5949288"/>
            <a:ext cx="10972800" cy="3633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*资料来源：鲸准</a:t>
            </a:r>
            <a:r>
              <a:rPr lang="en-US" altLang="zh-CN" sz="1800" dirty="0"/>
              <a:t>APP</a:t>
            </a:r>
            <a:r>
              <a:rPr lang="zh-CN" altLang="en-US" sz="1800" dirty="0"/>
              <a:t>，</a:t>
            </a:r>
            <a:r>
              <a:rPr lang="en-US" altLang="zh-CN" sz="1800" dirty="0"/>
              <a:t>2019</a:t>
            </a:r>
            <a:r>
              <a:rPr lang="zh-CN" altLang="en-US" sz="1800" dirty="0"/>
              <a:t>年</a:t>
            </a:r>
            <a:r>
              <a:rPr lang="en-US" altLang="zh-CN" sz="1800" dirty="0"/>
              <a:t>10</a:t>
            </a:r>
            <a:r>
              <a:rPr lang="zh-CN" altLang="en-US" sz="1800" dirty="0"/>
              <a:t>月</a:t>
            </a:r>
            <a:r>
              <a:rPr lang="en-US" altLang="zh-CN" sz="1800" dirty="0"/>
              <a:t>18</a:t>
            </a:r>
            <a:r>
              <a:rPr lang="zh-CN" altLang="en-US" sz="1800" dirty="0"/>
              <a:t>日发布</a:t>
            </a:r>
            <a:endParaRPr lang="en-US" altLang="zh-CN" sz="18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8CA3D1-B994-44E0-900A-E9BA1F733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57382"/>
              </p:ext>
            </p:extLst>
          </p:nvPr>
        </p:nvGraphicFramePr>
        <p:xfrm>
          <a:off x="609600" y="756312"/>
          <a:ext cx="10972801" cy="140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142011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3409261500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220792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功能模块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需求要点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华润部门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22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项目管理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图纸交互方案；设计图纸数据标准化；强排方案制作系统；项目管理及工作协同平台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or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系统模块（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本系统不涉及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latin typeface="+mj-ea"/>
                          <a:ea typeface="+mj-ea"/>
                        </a:rPr>
                        <a:t>设计管理部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0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适老化改造</a:t>
                      </a:r>
                      <a:endParaRPr lang="zh-CN" altLang="en-US" sz="1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非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IT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类服务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康养业务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20096"/>
                  </a:ext>
                </a:extLst>
              </a:tr>
            </a:tbl>
          </a:graphicData>
        </a:graphic>
      </p:graphicFrame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A72B5A0D-9A12-4CF5-AB41-70923766EBC9}"/>
              </a:ext>
            </a:extLst>
          </p:cNvPr>
          <p:cNvSpPr txBox="1">
            <a:spLocks/>
          </p:cNvSpPr>
          <p:nvPr/>
        </p:nvSpPr>
        <p:spPr>
          <a:xfrm>
            <a:off x="790576" y="643956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8</a:t>
            </a:fld>
            <a:r>
              <a:rPr lang="zh-CN" altLang="en-US" dirty="0"/>
              <a:t>页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10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0F083-7CD0-4E0C-B37D-7948B466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潜在客户的需求：华润置地需求的技术选型分析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3523E305-9D49-43AE-BFF7-94C63AC2D65B}"/>
              </a:ext>
            </a:extLst>
          </p:cNvPr>
          <p:cNvSpPr txBox="1">
            <a:spLocks/>
          </p:cNvSpPr>
          <p:nvPr/>
        </p:nvSpPr>
        <p:spPr>
          <a:xfrm>
            <a:off x="790576" y="6439563"/>
            <a:ext cx="11430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第</a:t>
            </a:r>
            <a:fld id="{013907DE-7433-469B-952A-942E92E3B273}" type="slidenum">
              <a:rPr lang="en-US" altLang="zh-CN" smtClean="0"/>
              <a:pPr/>
              <a:t>9</a:t>
            </a:fld>
            <a:r>
              <a:rPr lang="zh-CN" altLang="en-US" dirty="0"/>
              <a:t>页</a:t>
            </a:r>
            <a:endParaRPr lang="zh-CN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34ADC71-FFFE-49B2-93E4-8B6D2AC6C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38405"/>
              </p:ext>
            </p:extLst>
          </p:nvPr>
        </p:nvGraphicFramePr>
        <p:xfrm>
          <a:off x="598986" y="719666"/>
          <a:ext cx="109728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192994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9418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0533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592663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490697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061298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022879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988934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45007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功能模块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APP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WEB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物联网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人工智能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SNS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EC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机器人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3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会员管理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latin typeface="+mj-ea"/>
                          <a:ea typeface="+mj-ea"/>
                        </a:rPr>
                        <a:t>●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latin typeface="+mj-ea"/>
                          <a:ea typeface="+mj-ea"/>
                        </a:rPr>
                        <a:t>●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latin typeface="+mj-ea"/>
                          <a:ea typeface="+mj-ea"/>
                        </a:rPr>
                        <a:t>〇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市场营销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9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供应链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5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人力资源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6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康养医护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0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物业管理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55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在线教育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+mj-ea"/>
                          <a:ea typeface="+mj-ea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64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91917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C175797-D8AA-4244-85E5-805982FA2BB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5949288"/>
            <a:ext cx="10972800" cy="3633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*</a:t>
            </a:r>
            <a:r>
              <a:rPr lang="ja-JP" altLang="en-US" sz="1800" dirty="0"/>
              <a:t>●</a:t>
            </a:r>
            <a:r>
              <a:rPr lang="zh-CN" altLang="en-US" sz="1800" dirty="0"/>
              <a:t>表示强关联技术；◎可选关联技术；〇弱关联技术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60950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13&quot;/&gt;&lt;lineCharCount val=&quot;4&quot;/&gt;&lt;lineCharCount val=&quot;4&quot;/&gt;&lt;lineCharCount val=&quot;4&quot;/&gt;&lt;lineCharCount val=&quot;4&quot;/&gt;&lt;lineCharCount val=&quot;4&quot;/&gt;&lt;lineCharCount val=&quot;4&quot;/&gt;&lt;lineCharCount val=&quot;4&quot;/&gt;&lt;lineCharCount val=&quot;3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  <p:tag name="PRESENTER_DUMMYTAG" val="&lt;DummyForForceWrite&gt;&lt;/DummyForForceWrite&gt;"/>
  <p:tag name="HTML_SHAPEINFO" val="&lt;ThreeDShapeInfo&gt;&lt;uuid val=&quot;{C88B7AEE-CA7A-49BC-A0B0-02EAB280AA77}&quot;/&gt;&lt;isInvalidForFieldText val=&quot;0&quot;/&gt;&lt;Image&gt;&lt;filename val=&quot;C:\Users\sunsh_q64utuq\AppData\Local\Temp\CP26815248609Session\CPTrustFolder26815248625\PPTImport26815441171\data\asimages\{C88B7AEE-CA7A-49BC-A0B0-02EAB280AA77}_1.png&quot;/&gt;&lt;left val=&quot;93&quot;/&gt;&lt;top val=&quot;662&quot;/&gt;&lt;width val=&quot;215&quot;/&gt;&lt;height val=&quot;40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851686FF-B5A3-4A6C-9672-8A4C9FCDBDC9}&quot;/&gt;&lt;isInvalidForFieldText val=&quot;0&quot;/&gt;&lt;Image&gt;&lt;filename val=&quot;C:\Users\sunsh_q64utuq\AppData\Local\Temp\CP26815248609Session\CPTrustFolder26815248625\PPTImport26815441171\data\asimages\{851686FF-B5A3-4A6C-9672-8A4C9FCDBDC9}_13.png&quot;/&gt;&lt;left val=&quot;336&quot;/&gt;&lt;top val=&quot;276&quot;/&gt;&lt;width val=&quot;598&quot;/&gt;&lt;height val=&quot;22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  <p:tag name="HTML_SHAPEINFO" val="&lt;ThreeDShapeInfo&gt;&lt;uuid val=&quot;{BF8B575B-3020-4E79-8B1E-0D3A6831E5A9}&quot;/&gt;&lt;isInvalidForFieldText val=&quot;0&quot;/&gt;&lt;Image&gt;&lt;filename val=&quot;C:\Users\sunsh_q64utuq\AppData\Local\Temp\CP26815248609Session\CPTrustFolder26815248625\PPTImport26815441171\data\asimages\{BF8B575B-3020-4E79-8B1E-0D3A6831E5A9}_1.png&quot;/&gt;&lt;left val=&quot;658&quot;/&gt;&lt;top val=&quot;655&quot;/&gt;&lt;width val=&quot;575&quot;/&gt;&lt;height val=&quot;68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4&quot;/&gt;&lt;/TableIndex&gt;&lt;/ShapeTextInfo&gt;"/>
  <p:tag name="HTML_SHAPEINFO" val="&lt;ThreeDShapeInfo&gt;&lt;uuid val=&quot;{60DD29DC-1615-4576-9BA1-33F5D33015C7}&quot;/&gt;&lt;isInvalidForFieldText val=&quot;0&quot;/&gt;&lt;Image&gt;&lt;filename val=&quot;C:\Users\sunsh_q64utuq\AppData\Local\Temp\CP26815248609Session\CPTrustFolder26815248625\PPTImport26815441171\data\asimages\{60DD29DC-1615-4576-9BA1-33F5D33015C7}_2.png&quot;/&gt;&lt;left val=&quot;527&quot;/&gt;&lt;top val=&quot;31&quot;/&gt;&lt;width val=&quot;701&quot;/&gt;&lt;height val=&quot;90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  <p:tag name="HTML_SHAPEINFO" val="&lt;ThreeDShapeInfo&gt;&lt;uuid val=&quot;{5CE30293-DE95-40E8-958F-8679E58BE0E9}&quot;/&gt;&lt;isInvalidForFieldText val=&quot;0&quot;/&gt;&lt;Image&gt;&lt;filename val=&quot;C:\Users\sunsh_q64utuq\AppData\Local\Temp\CP26815248609Session\CPTrustFolder26815248625\PPTImport26815441171\data\asimages\{5CE30293-DE95-40E8-958F-8679E58BE0E9}_2.png&quot;/&gt;&lt;left val=&quot;313&quot;/&gt;&lt;top val=&quot;384&quot;/&gt;&lt;width val=&quot;188&quot;/&gt;&lt;height val=&quot;46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{F3352E8B-06CA-42D7-B54A-AF35F2E9F5F6}&quot;/&gt;&lt;isInvalidForFieldText val=&quot;0&quot;/&gt;&lt;Image&gt;&lt;filename val=&quot;C:\Users\sunsh_q64utuq\AppData\Local\Temp\CP26815248609Session\CPTrustFolder26815248625\PPTImport26815441171\data\asimages\{F3352E8B-06CA-42D7-B54A-AF35F2E9F5F6}_2.png&quot;/&gt;&lt;left val=&quot;354&quot;/&gt;&lt;top val=&quot;339&quot;/&gt;&lt;width val=&quot;106&quot;/&gt;&lt;height val=&quot;46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Think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36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ln>
          <a:solidFill>
            <a:schemeClr val="tx1"/>
          </a:solidFill>
        </a:ln>
      </a:spPr>
      <a:bodyPr wrap="square"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2869</Words>
  <Application>Microsoft Office PowerPoint</Application>
  <PresentationFormat>宽屏</PresentationFormat>
  <Paragraphs>456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HG明朝E</vt:lpstr>
      <vt:lpstr>ＭＳ 明朝</vt:lpstr>
      <vt:lpstr>游明朝</vt:lpstr>
      <vt:lpstr>SimSun</vt:lpstr>
      <vt:lpstr>SimSun</vt:lpstr>
      <vt:lpstr>华文行楷</vt:lpstr>
      <vt:lpstr>华文宋体</vt:lpstr>
      <vt:lpstr>Arial</vt:lpstr>
      <vt:lpstr>Bookman Old Style</vt:lpstr>
      <vt:lpstr>Calibri</vt:lpstr>
      <vt:lpstr>Gill Sans MT</vt:lpstr>
      <vt:lpstr>Wingdings</vt:lpstr>
      <vt:lpstr>Wingdings 3</vt:lpstr>
      <vt:lpstr>NewThink</vt:lpstr>
      <vt:lpstr>PowerPoint 演示文稿</vt:lpstr>
      <vt:lpstr>PowerPoint 演示文稿</vt:lpstr>
      <vt:lpstr>知识产权声明</vt:lpstr>
      <vt:lpstr>投资亮点</vt:lpstr>
      <vt:lpstr>公司简介</vt:lpstr>
      <vt:lpstr>社会需求：老龄化社会与社区养老</vt:lpstr>
      <vt:lpstr>潜在客户的需求：华润置地（1/2）</vt:lpstr>
      <vt:lpstr>潜在客户的需求：华润置地</vt:lpstr>
      <vt:lpstr>潜在客户的需求：华润置地需求的技术选型分析</vt:lpstr>
      <vt:lpstr>康养智慧社区解决方案（简称HCMS）研发计划示例</vt:lpstr>
      <vt:lpstr>项目概要：我们想做什么？</vt:lpstr>
      <vt:lpstr>项目概要：如何达成我们的愿景？</vt:lpstr>
      <vt:lpstr>AIoT统一服务平台原型示意图</vt:lpstr>
      <vt:lpstr>核心竞争力（一）</vt:lpstr>
      <vt:lpstr>核心竞争力（二）</vt:lpstr>
      <vt:lpstr>盈利模式</vt:lpstr>
      <vt:lpstr>团队构成：创始人</vt:lpstr>
      <vt:lpstr>团队构成：核心团队</vt:lpstr>
      <vt:lpstr>团队构成：专家顾问、外部资源</vt:lpstr>
      <vt:lpstr>融资计划</vt:lpstr>
      <vt:lpstr>项目风险与规避</vt:lpstr>
      <vt:lpstr>SWOT分析</vt:lpstr>
      <vt:lpstr>联络方式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10</cp:revision>
  <dcterms:created xsi:type="dcterms:W3CDTF">2006-08-31T22:41:38Z</dcterms:created>
  <dcterms:modified xsi:type="dcterms:W3CDTF">2019-11-28T05:05:06Z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TC101671262052</vt:lpwstr>
  </property>
</Properties>
</file>