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24"/>
  </p:notesMasterIdLst>
  <p:handoutMasterIdLst>
    <p:handoutMasterId r:id="rId25"/>
  </p:handoutMasterIdLst>
  <p:sldIdLst>
    <p:sldId id="257" r:id="rId2"/>
    <p:sldId id="395" r:id="rId3"/>
    <p:sldId id="588" r:id="rId4"/>
    <p:sldId id="596" r:id="rId5"/>
    <p:sldId id="589" r:id="rId6"/>
    <p:sldId id="598" r:id="rId7"/>
    <p:sldId id="591" r:id="rId8"/>
    <p:sldId id="595" r:id="rId9"/>
    <p:sldId id="569" r:id="rId10"/>
    <p:sldId id="587" r:id="rId11"/>
    <p:sldId id="599" r:id="rId12"/>
    <p:sldId id="600" r:id="rId13"/>
    <p:sldId id="585" r:id="rId14"/>
    <p:sldId id="601" r:id="rId15"/>
    <p:sldId id="602" r:id="rId16"/>
    <p:sldId id="584" r:id="rId17"/>
    <p:sldId id="603" r:id="rId18"/>
    <p:sldId id="604" r:id="rId19"/>
    <p:sldId id="605" r:id="rId20"/>
    <p:sldId id="594" r:id="rId21"/>
    <p:sldId id="593" r:id="rId22"/>
    <p:sldId id="261" r:id="rId23"/>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7897" autoAdjust="0"/>
  </p:normalViewPr>
  <p:slideViewPr>
    <p:cSldViewPr>
      <p:cViewPr varScale="1">
        <p:scale>
          <a:sx n="74" d="100"/>
          <a:sy n="74" d="100"/>
        </p:scale>
        <p:origin x="942"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2022/8/8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2022/8/8</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endParaRPr lang="en-US" altLang="ja-JP" dirty="0"/>
          </a:p>
          <a:p>
            <a:r>
              <a:rPr kumimoji="1" lang="ja-JP" altLang="en-US" dirty="0"/>
              <a:t>この資料は　３社（</a:t>
            </a:r>
            <a:r>
              <a:rPr kumimoji="1" lang="en-US" altLang="ja-JP" dirty="0"/>
              <a:t>S</a:t>
            </a:r>
            <a:r>
              <a:rPr kumimoji="1" lang="ja-JP" altLang="en-US" dirty="0"/>
              <a:t>＊、</a:t>
            </a:r>
            <a:r>
              <a:rPr kumimoji="1" lang="en-US" altLang="ja-JP" dirty="0"/>
              <a:t>U</a:t>
            </a:r>
            <a:r>
              <a:rPr kumimoji="1" lang="ja-JP" altLang="en-US" dirty="0"/>
              <a:t>＊）の会社プレゼン資料に参照されました。</a:t>
            </a:r>
          </a:p>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7931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22</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
        <p:nvSpPr>
          <p:cNvPr id="2" name="标题 1">
            <a:extLst>
              <a:ext uri="{FF2B5EF4-FFF2-40B4-BE49-F238E27FC236}">
                <a16:creationId xmlns:a16="http://schemas.microsoft.com/office/drawing/2014/main" id="{77B3FA6E-64FC-4D3E-9CD4-4B7267CFE859}"/>
              </a:ext>
            </a:extLst>
          </p:cNvPr>
          <p:cNvSpPr>
            <a:spLocks noGrp="1"/>
          </p:cNvSpPr>
          <p:nvPr>
            <p:ph type="title"/>
          </p:nvPr>
        </p:nvSpPr>
        <p:spPr>
          <a:xfrm>
            <a:off x="609598" y="2103437"/>
            <a:ext cx="10972799" cy="1325563"/>
          </a:xfrm>
          <a:prstGeom prst="rect">
            <a:avLst/>
          </a:prstGeom>
        </p:spPr>
        <p:txBody>
          <a:bodyPr/>
          <a:lstStyle>
            <a:lvl1pPr algn="ctr">
              <a:defRPr sz="4800"/>
            </a:lvl1pPr>
          </a:lstStyle>
          <a:p>
            <a:r>
              <a:rPr lang="zh-CN" altLang="en-US" dirty="0"/>
              <a:t>单击此处编辑母版标题样式</a:t>
            </a:r>
          </a:p>
        </p:txBody>
      </p:sp>
    </p:spTree>
    <p:extLst>
      <p:ext uri="{BB962C8B-B14F-4D97-AF65-F5344CB8AC3E}">
        <p14:creationId xmlns:p14="http://schemas.microsoft.com/office/powerpoint/2010/main" val="127450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a:xfrm>
            <a:off x="817035" y="6356351"/>
            <a:ext cx="1621365" cy="365125"/>
          </a:xfrm>
          <a:prstGeom prst="rect">
            <a:avLst/>
          </a:prstGeom>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4"/>
          <a:stretch>
            <a:fillRect/>
          </a:stretch>
        </p:blipFill>
        <p:spPr>
          <a:xfrm>
            <a:off x="1262267" y="2057400"/>
            <a:ext cx="2325231" cy="1996434"/>
          </a:xfrm>
          <a:prstGeom prst="rect">
            <a:avLst/>
          </a:prstGeom>
        </p:spPr>
      </p:pic>
      <p:sp>
        <p:nvSpPr>
          <p:cNvPr id="8" name="Rectangle 11"/>
          <p:cNvSpPr>
            <a:spLocks noChangeArrowheads="1"/>
          </p:cNvSpPr>
          <p:nvPr>
            <p:custDataLst>
              <p:tags r:id="rId1"/>
            </p:custDataLst>
          </p:nvPr>
        </p:nvSpPr>
        <p:spPr bwMode="auto">
          <a:xfrm>
            <a:off x="1755647" y="2768895"/>
            <a:ext cx="1338469" cy="57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219" tIns="40109" rIns="80219" bIns="40109">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lgn="ctr" eaLnBrk="1" hangingPunct="1"/>
            <a:r>
              <a:rPr lang="ja-JP" altLang="en-US" sz="1600" b="1" dirty="0">
                <a:ea typeface="宋体" panose="02010600030101010101" pitchFamily="2" charset="-122"/>
              </a:rPr>
              <a:t>目次</a:t>
            </a:r>
            <a:endParaRPr lang="en-US" altLang="zh-CN" sz="1600" b="1" dirty="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600" dirty="0">
                <a:ea typeface="宋体" panose="02010600030101010101" pitchFamily="2" charset="-122"/>
              </a:rPr>
              <a:t>CONTENTS</a:t>
            </a:r>
          </a:p>
        </p:txBody>
      </p:sp>
      <p:sp>
        <p:nvSpPr>
          <p:cNvPr id="7" name="Shape 5">
            <a:extLst>
              <a:ext uri="{FF2B5EF4-FFF2-40B4-BE49-F238E27FC236}">
                <a16:creationId xmlns:a16="http://schemas.microsoft.com/office/drawing/2014/main" id="{41C7A6D7-1236-418A-ABF6-DBA4A90394B9}"/>
              </a:ext>
            </a:extLst>
          </p:cNvPr>
          <p:cNvSpPr>
            <a:spLocks noGrp="1"/>
          </p:cNvSpPr>
          <p:nvPr>
            <p:ph type="sldNum" sz="quarter" idx="11"/>
            <p:custDataLst>
              <p:tags r:id="rId2"/>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40583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stretch>
            <a:fillRect/>
          </a:stretch>
        </p:blipFill>
        <p:spPr>
          <a:xfrm>
            <a:off x="1656749" y="2667000"/>
            <a:ext cx="1391251" cy="1023750"/>
          </a:xfrm>
          <a:prstGeom prst="rect">
            <a:avLst/>
          </a:prstGeom>
        </p:spPr>
      </p:pic>
      <p:sp>
        <p:nvSpPr>
          <p:cNvPr id="2" name="标题 1">
            <a:extLst>
              <a:ext uri="{FF2B5EF4-FFF2-40B4-BE49-F238E27FC236}">
                <a16:creationId xmlns:a16="http://schemas.microsoft.com/office/drawing/2014/main" id="{AE770107-45F8-4DD6-9351-E1C50CF3223B}"/>
              </a:ext>
            </a:extLst>
          </p:cNvPr>
          <p:cNvSpPr>
            <a:spLocks noGrp="1"/>
          </p:cNvSpPr>
          <p:nvPr>
            <p:ph type="title"/>
          </p:nvPr>
        </p:nvSpPr>
        <p:spPr>
          <a:xfrm>
            <a:off x="4038600" y="2667000"/>
            <a:ext cx="7543800" cy="1325563"/>
          </a:xfrm>
          <a:prstGeom prst="rect">
            <a:avLst/>
          </a:prstGeom>
        </p:spPr>
        <p:txBody>
          <a:bodyPr/>
          <a:lstStyle/>
          <a:p>
            <a:r>
              <a:rPr lang="zh-CN" altLang="en-US"/>
              <a:t>单击此处编辑母版标题样式</a:t>
            </a:r>
          </a:p>
        </p:txBody>
      </p:sp>
      <p:sp>
        <p:nvSpPr>
          <p:cNvPr id="8" name="Shape 5">
            <a:extLst>
              <a:ext uri="{FF2B5EF4-FFF2-40B4-BE49-F238E27FC236}">
                <a16:creationId xmlns:a16="http://schemas.microsoft.com/office/drawing/2014/main" id="{02DB5BE4-DB77-4E28-A239-EA9D6CC1716F}"/>
              </a:ext>
            </a:extLst>
          </p:cNvPr>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3E259-F13F-42F0-9524-9AF306567E47}"/>
              </a:ext>
            </a:extLst>
          </p:cNvPr>
          <p:cNvSpPr>
            <a:spLocks noGrp="1"/>
          </p:cNvSpPr>
          <p:nvPr>
            <p:ph type="title"/>
          </p:nvPr>
        </p:nvSpPr>
        <p:spPr>
          <a:xfrm>
            <a:off x="636270" y="59789"/>
            <a:ext cx="10972800" cy="609424"/>
          </a:xfrm>
          <a:prstGeom prst="rect">
            <a:avLst/>
          </a:prstGeom>
        </p:spPr>
        <p:txBody>
          <a:bodyPr/>
          <a:lstStyle>
            <a:lvl1pPr>
              <a:defRPr b="1">
                <a:solidFill>
                  <a:srgbClr val="002060"/>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42AD13BF-153C-440C-9E72-3D77A76C1191}"/>
              </a:ext>
            </a:extLst>
          </p:cNvPr>
          <p:cNvSpPr>
            <a:spLocks noGrp="1"/>
          </p:cNvSpPr>
          <p:nvPr>
            <p:ph sz="quarter" idx="12"/>
          </p:nvPr>
        </p:nvSpPr>
        <p:spPr>
          <a:xfrm>
            <a:off x="636270" y="818008"/>
            <a:ext cx="10941896" cy="5539087"/>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Shape 5">
            <a:extLst>
              <a:ext uri="{FF2B5EF4-FFF2-40B4-BE49-F238E27FC236}">
                <a16:creationId xmlns:a16="http://schemas.microsoft.com/office/drawing/2014/main" id="{C40E6D3D-E5ED-411B-BD37-63EDBEFE1D41}"/>
              </a:ext>
            </a:extLst>
          </p:cNvPr>
          <p:cNvSpPr>
            <a:spLocks noGrp="1"/>
          </p:cNvSpPr>
          <p:nvPr>
            <p:ph type="sldNum" sz="quarter" idx="11"/>
            <p:custDataLst>
              <p:tags r:id="rId1"/>
            </p:custDataLst>
          </p:nvPr>
        </p:nvSpPr>
        <p:spPr>
          <a:xfrm>
            <a:off x="617398" y="6431498"/>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dirty="0"/>
              <a:t>第</a:t>
            </a:r>
            <a:fld id="{013907DE-7433-469B-952A-942E92E3B273}" type="slidenum">
              <a:rPr lang="en-US" altLang="zh-CN" smtClean="0"/>
              <a:pPr/>
              <a:t>‹#›</a:t>
            </a:fld>
            <a:r>
              <a:rPr lang="zh-CN" altLang="en-US" dirty="0"/>
              <a:t>页</a:t>
            </a:r>
            <a:endParaRPr lang="zh-CN" dirty="0"/>
          </a:p>
        </p:txBody>
      </p:sp>
      <p:sp>
        <p:nvSpPr>
          <p:cNvPr id="3" name="Straight Connector 4">
            <a:extLst>
              <a:ext uri="{FF2B5EF4-FFF2-40B4-BE49-F238E27FC236}">
                <a16:creationId xmlns:a16="http://schemas.microsoft.com/office/drawing/2014/main" id="{AAA66A39-D67C-4C33-94E0-1E4861EF3240}"/>
              </a:ext>
            </a:extLst>
          </p:cNvPr>
          <p:cNvSpPr>
            <a:spLocks noChangeShapeType="1"/>
          </p:cNvSpPr>
          <p:nvPr userDrawn="1"/>
        </p:nvSpPr>
        <p:spPr bwMode="auto">
          <a:xfrm>
            <a:off x="617398" y="74361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prstGeom prst="rect">
            <a:avLst/>
          </a:prstGeo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prstGeom prst="rect">
            <a:avLst/>
          </a:prstGeo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a:xfrm>
            <a:off x="817035" y="6356351"/>
            <a:ext cx="1621365" cy="365125"/>
          </a:xfrm>
          <a:prstGeom prst="rect">
            <a:avLst/>
          </a:prstGeom>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a:xfrm>
            <a:off x="609600" y="1219200"/>
            <a:ext cx="10972800" cy="4910138"/>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a:xfrm>
            <a:off x="817035" y="6356351"/>
            <a:ext cx="1621365" cy="365125"/>
          </a:xfrm>
          <a:prstGeom prst="rect">
            <a:avLst/>
          </a:prstGeom>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a:prstGeom prst="rect">
            <a:avLst/>
          </a:prstGeo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a:xfrm>
            <a:off x="817035" y="6356351"/>
            <a:ext cx="1621365" cy="365125"/>
          </a:xfrm>
          <a:prstGeom prst="rect">
            <a:avLst/>
          </a:prstGeom>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traight Connector 28">
            <a:extLst>
              <a:ext uri="{FF2B5EF4-FFF2-40B4-BE49-F238E27FC236}">
                <a16:creationId xmlns:a16="http://schemas.microsoft.com/office/drawing/2014/main" id="{184C1E72-114A-4E03-AF88-1596DDED34DE}"/>
              </a:ext>
            </a:extLst>
          </p:cNvPr>
          <p:cNvSpPr>
            <a:spLocks noChangeShapeType="1"/>
          </p:cNvSpPr>
          <p:nvPr userDrawn="1">
            <p:custDataLst>
              <p:tags r:id="rId12"/>
            </p:custDataLst>
          </p:nvPr>
        </p:nvSpPr>
        <p:spPr bwMode="auto">
          <a:xfrm>
            <a:off x="605366" y="644043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Text Box 10">
            <a:extLst>
              <a:ext uri="{FF2B5EF4-FFF2-40B4-BE49-F238E27FC236}">
                <a16:creationId xmlns:a16="http://schemas.microsoft.com/office/drawing/2014/main" id="{31076B36-079D-4EFF-870C-9DA27122AC4B}"/>
              </a:ext>
            </a:extLst>
          </p:cNvPr>
          <p:cNvSpPr txBox="1">
            <a:spLocks noChangeArrowheads="1"/>
          </p:cNvSpPr>
          <p:nvPr userDrawn="1"/>
        </p:nvSpPr>
        <p:spPr bwMode="auto">
          <a:xfrm>
            <a:off x="1981200" y="6461451"/>
            <a:ext cx="9568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r>
              <a:rPr lang="ja-JP" altLang="en-US" dirty="0">
                <a:latin typeface="+mn-ea"/>
              </a:rPr>
              <a:t>関連サイト：</a:t>
            </a:r>
            <a:r>
              <a:rPr lang="en-US" altLang="ja-JP" dirty="0">
                <a:latin typeface="+mn-ea"/>
              </a:rPr>
              <a:t>https://business-consultant.github.io/</a:t>
            </a:r>
            <a:r>
              <a:rPr lang="ja-JP" altLang="en-US" dirty="0">
                <a:latin typeface="+mn-ea"/>
              </a:rPr>
              <a:t>　</a:t>
            </a:r>
            <a:r>
              <a:rPr lang="en-US" altLang="zh-CN" sz="1800" b="1" dirty="0">
                <a:solidFill>
                  <a:schemeClr val="tx1"/>
                </a:solidFill>
                <a:latin typeface="宋体" panose="02010600030101010101" pitchFamily="2" charset="-122"/>
                <a:ea typeface="宋体" panose="02010600030101010101" pitchFamily="2" charset="-122"/>
              </a:rPr>
              <a:t>mailto:sunshubin@outlook.jp</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a:xfrm>
            <a:off x="914400" y="6324601"/>
            <a:ext cx="2027767" cy="366713"/>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685800" y="1752600"/>
            <a:ext cx="10820400" cy="3200400"/>
          </a:xfrm>
          <a:prstGeom prst="rect">
            <a:avLst/>
          </a:prstGeom>
        </p:spPr>
        <p:txBody>
          <a:bodyPr/>
          <a:lstStyle/>
          <a:p>
            <a:pPr algn="ctr"/>
            <a:r>
              <a:rPr kumimoji="1" lang="ja-JP" altLang="en-US" b="1" dirty="0">
                <a:solidFill>
                  <a:schemeClr val="tx1"/>
                </a:solidFill>
                <a:latin typeface="+mj-ea"/>
              </a:rPr>
              <a:t>グロバール運営の</a:t>
            </a:r>
            <a:r>
              <a:rPr kumimoji="1" lang="en-US" altLang="ja-JP" b="1" dirty="0">
                <a:solidFill>
                  <a:schemeClr val="tx1"/>
                </a:solidFill>
                <a:latin typeface="+mj-ea"/>
              </a:rPr>
              <a:t>DX</a:t>
            </a:r>
            <a:r>
              <a:rPr kumimoji="1" lang="ja-JP" altLang="en-US" b="1" dirty="0">
                <a:solidFill>
                  <a:schemeClr val="tx1"/>
                </a:solidFill>
                <a:latin typeface="+mj-ea"/>
              </a:rPr>
              <a:t>プラットフォーム</a:t>
            </a:r>
            <a:br>
              <a:rPr kumimoji="1" lang="en-US" altLang="ja-JP" sz="9600" b="1" dirty="0">
                <a:solidFill>
                  <a:schemeClr val="tx1"/>
                </a:solidFill>
                <a:latin typeface="+mj-ea"/>
              </a:rPr>
            </a:br>
            <a:r>
              <a:rPr kumimoji="1" lang="ja-JP" altLang="en-US" sz="2400" dirty="0">
                <a:solidFill>
                  <a:schemeClr val="tx1"/>
                </a:solidFill>
                <a:latin typeface="+mj-ea"/>
              </a:rPr>
              <a:t>（概要版・編集中）</a:t>
            </a:r>
            <a:br>
              <a:rPr kumimoji="1" lang="en-US" altLang="ja-JP" sz="9600" b="1" dirty="0">
                <a:solidFill>
                  <a:schemeClr val="tx1"/>
                </a:solidFill>
                <a:latin typeface="+mj-ea"/>
              </a:rPr>
            </a:br>
            <a:r>
              <a:rPr kumimoji="1" lang="en-US" altLang="ja-JP" sz="3600" b="1" dirty="0">
                <a:solidFill>
                  <a:schemeClr val="tx1"/>
                </a:solidFill>
                <a:latin typeface="+mj-ea"/>
              </a:rPr>
              <a:t> </a:t>
            </a:r>
            <a:br>
              <a:rPr kumimoji="1" lang="en-US" altLang="ja-JP" sz="9600" b="1" dirty="0">
                <a:solidFill>
                  <a:schemeClr val="tx1"/>
                </a:solidFill>
                <a:latin typeface="+mj-ea"/>
              </a:rPr>
            </a:br>
            <a:r>
              <a:rPr kumimoji="1" lang="en-US" altLang="ja-JP" b="1" dirty="0">
                <a:solidFill>
                  <a:schemeClr val="tx1"/>
                </a:solidFill>
                <a:latin typeface="Meiryo UI" panose="020B0604030504040204" pitchFamily="50" charset="-128"/>
                <a:ea typeface="Meiryo UI" panose="020B0604030504040204" pitchFamily="50" charset="-128"/>
              </a:rPr>
              <a:t>Sun</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Shubin</a:t>
            </a:r>
            <a:br>
              <a:rPr kumimoji="1" lang="en-US" altLang="zh-CN" sz="4800" b="1" dirty="0">
                <a:solidFill>
                  <a:schemeClr val="tx1"/>
                </a:solidFill>
                <a:latin typeface="Meiryo UI" panose="020B0604030504040204" pitchFamily="50" charset="-128"/>
                <a:ea typeface="Meiryo UI" panose="020B0604030504040204" pitchFamily="50" charset="-128"/>
              </a:rPr>
            </a:br>
            <a:endParaRPr lang="zh-CN" altLang="en-US" sz="48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ソーシャルネットワーク</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740246"/>
            <a:ext cx="1103476" cy="110398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2435962" y="3359778"/>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10539815" y="5401040"/>
            <a:ext cx="764663" cy="7650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2216291"/>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a:off x="9507974" y="2970328"/>
            <a:ext cx="21128" cy="76991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1"/>
            <a:endCxn id="22" idx="5"/>
          </p:cNvCxnSpPr>
          <p:nvPr/>
        </p:nvCxnSpPr>
        <p:spPr>
          <a:xfrm flipH="1" flipV="1">
            <a:off x="9919240" y="4682557"/>
            <a:ext cx="732557" cy="83051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3539436" y="3911771"/>
            <a:ext cx="5437928" cy="380468"/>
          </a:xfrm>
          <a:prstGeom prst="straightConnector1">
            <a:avLst/>
          </a:prstGeom>
          <a:ln w="381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1063674" y="2216291"/>
            <a:ext cx="746786" cy="747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5408365" y="1760098"/>
            <a:ext cx="911962" cy="9123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5"/>
            <a:endCxn id="23" idx="1"/>
          </p:cNvCxnSpPr>
          <p:nvPr/>
        </p:nvCxnSpPr>
        <p:spPr>
          <a:xfrm>
            <a:off x="1701096" y="2854008"/>
            <a:ext cx="896466" cy="667445"/>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3"/>
            <a:endCxn id="23" idx="7"/>
          </p:cNvCxnSpPr>
          <p:nvPr/>
        </p:nvCxnSpPr>
        <p:spPr>
          <a:xfrm flipH="1">
            <a:off x="3377836" y="2538867"/>
            <a:ext cx="2164083" cy="9825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10539815" y="26057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3"/>
            <a:endCxn id="22" idx="7"/>
          </p:cNvCxnSpPr>
          <p:nvPr/>
        </p:nvCxnSpPr>
        <p:spPr>
          <a:xfrm flipH="1">
            <a:off x="9919240" y="3249352"/>
            <a:ext cx="73095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0" name="椭圆 24">
            <a:extLst>
              <a:ext uri="{FF2B5EF4-FFF2-40B4-BE49-F238E27FC236}">
                <a16:creationId xmlns:a16="http://schemas.microsoft.com/office/drawing/2014/main" id="{FC161667-2B68-4EA6-999A-0DCB0D02DD4F}"/>
              </a:ext>
            </a:extLst>
          </p:cNvPr>
          <p:cNvSpPr>
            <a:spLocks noChangeAspect="1"/>
          </p:cNvSpPr>
          <p:nvPr/>
        </p:nvSpPr>
        <p:spPr>
          <a:xfrm>
            <a:off x="683380" y="4844232"/>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sp>
        <p:nvSpPr>
          <p:cNvPr id="64" name="椭圆 40">
            <a:extLst>
              <a:ext uri="{FF2B5EF4-FFF2-40B4-BE49-F238E27FC236}">
                <a16:creationId xmlns:a16="http://schemas.microsoft.com/office/drawing/2014/main" id="{E3D2EDBF-F972-4A01-9897-61F778161AA7}"/>
              </a:ext>
            </a:extLst>
          </p:cNvPr>
          <p:cNvSpPr>
            <a:spLocks noChangeAspect="1"/>
          </p:cNvSpPr>
          <p:nvPr/>
        </p:nvSpPr>
        <p:spPr>
          <a:xfrm>
            <a:off x="2610855" y="5401040"/>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34</a:t>
            </a:r>
            <a:endParaRPr lang="en-US" altLang="zh-CN" sz="1600" dirty="0">
              <a:solidFill>
                <a:schemeClr val="tx1"/>
              </a:solidFill>
              <a:latin typeface="+mj-ea"/>
              <a:ea typeface="+mj-ea"/>
            </a:endParaRPr>
          </a:p>
        </p:txBody>
      </p:sp>
      <p:cxnSp>
        <p:nvCxnSpPr>
          <p:cNvPr id="86" name="直接箭头连接符 26">
            <a:extLst>
              <a:ext uri="{FF2B5EF4-FFF2-40B4-BE49-F238E27FC236}">
                <a16:creationId xmlns:a16="http://schemas.microsoft.com/office/drawing/2014/main" id="{9CF65C69-C0FC-4F6E-82AF-163C3781C74E}"/>
              </a:ext>
            </a:extLst>
          </p:cNvPr>
          <p:cNvCxnSpPr>
            <a:cxnSpLocks/>
            <a:stCxn id="64" idx="0"/>
            <a:endCxn id="23" idx="4"/>
          </p:cNvCxnSpPr>
          <p:nvPr/>
        </p:nvCxnSpPr>
        <p:spPr>
          <a:xfrm flipH="1" flipV="1">
            <a:off x="2987699" y="4463764"/>
            <a:ext cx="11056" cy="93727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91" name="椭圆 24">
            <a:extLst>
              <a:ext uri="{FF2B5EF4-FFF2-40B4-BE49-F238E27FC236}">
                <a16:creationId xmlns:a16="http://schemas.microsoft.com/office/drawing/2014/main" id="{A5F41327-6E17-4D20-9164-A8C487D1718E}"/>
              </a:ext>
            </a:extLst>
          </p:cNvPr>
          <p:cNvSpPr>
            <a:spLocks noChangeAspect="1"/>
          </p:cNvSpPr>
          <p:nvPr/>
        </p:nvSpPr>
        <p:spPr>
          <a:xfrm>
            <a:off x="6939850" y="748865"/>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女</a:t>
            </a:r>
            <a:endParaRPr lang="en-US" altLang="zh-CN" sz="2400" dirty="0">
              <a:solidFill>
                <a:schemeClr val="tx1"/>
              </a:solidFill>
              <a:latin typeface="+mj-ea"/>
              <a:ea typeface="+mj-ea"/>
            </a:endParaRPr>
          </a:p>
        </p:txBody>
      </p:sp>
      <p:cxnSp>
        <p:nvCxnSpPr>
          <p:cNvPr id="96" name="直接箭头连接符 34">
            <a:extLst>
              <a:ext uri="{FF2B5EF4-FFF2-40B4-BE49-F238E27FC236}">
                <a16:creationId xmlns:a16="http://schemas.microsoft.com/office/drawing/2014/main" id="{6756311A-95C6-4E75-8A2A-7FEC2F4B1ED4}"/>
              </a:ext>
            </a:extLst>
          </p:cNvPr>
          <p:cNvCxnSpPr>
            <a:cxnSpLocks/>
            <a:stCxn id="31" idx="5"/>
            <a:endCxn id="22" idx="1"/>
          </p:cNvCxnSpPr>
          <p:nvPr/>
        </p:nvCxnSpPr>
        <p:spPr>
          <a:xfrm>
            <a:off x="6186773" y="2538867"/>
            <a:ext cx="2952191" cy="1363054"/>
          </a:xfrm>
          <a:prstGeom prst="straightConnector1">
            <a:avLst/>
          </a:prstGeom>
          <a:ln w="508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01" name="椭圆 40">
            <a:extLst>
              <a:ext uri="{FF2B5EF4-FFF2-40B4-BE49-F238E27FC236}">
                <a16:creationId xmlns:a16="http://schemas.microsoft.com/office/drawing/2014/main" id="{3C9E0EFD-394E-4A8A-9933-9C8843AAF277}"/>
              </a:ext>
            </a:extLst>
          </p:cNvPr>
          <p:cNvSpPr>
            <a:spLocks noChangeAspect="1"/>
          </p:cNvSpPr>
          <p:nvPr/>
        </p:nvSpPr>
        <p:spPr>
          <a:xfrm>
            <a:off x="5487502" y="6891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102" name="直接箭头连接符 26">
            <a:extLst>
              <a:ext uri="{FF2B5EF4-FFF2-40B4-BE49-F238E27FC236}">
                <a16:creationId xmlns:a16="http://schemas.microsoft.com/office/drawing/2014/main" id="{3EA3603C-4239-4DB3-A97A-593D4EC11515}"/>
              </a:ext>
            </a:extLst>
          </p:cNvPr>
          <p:cNvCxnSpPr>
            <a:cxnSpLocks/>
            <a:stCxn id="60" idx="7"/>
            <a:endCxn id="23" idx="3"/>
          </p:cNvCxnSpPr>
          <p:nvPr/>
        </p:nvCxnSpPr>
        <p:spPr>
          <a:xfrm flipV="1">
            <a:off x="1326692" y="4302089"/>
            <a:ext cx="127087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07" name="直接箭头连接符 34">
            <a:extLst>
              <a:ext uri="{FF2B5EF4-FFF2-40B4-BE49-F238E27FC236}">
                <a16:creationId xmlns:a16="http://schemas.microsoft.com/office/drawing/2014/main" id="{FE781E26-B673-481E-9118-922B79BBD408}"/>
              </a:ext>
            </a:extLst>
          </p:cNvPr>
          <p:cNvCxnSpPr>
            <a:cxnSpLocks/>
            <a:stCxn id="91" idx="3"/>
            <a:endCxn id="31" idx="7"/>
          </p:cNvCxnSpPr>
          <p:nvPr/>
        </p:nvCxnSpPr>
        <p:spPr>
          <a:xfrm flipH="1">
            <a:off x="6186773" y="1392476"/>
            <a:ext cx="863452" cy="501238"/>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4" name="直接箭头连接符 34">
            <a:extLst>
              <a:ext uri="{FF2B5EF4-FFF2-40B4-BE49-F238E27FC236}">
                <a16:creationId xmlns:a16="http://schemas.microsoft.com/office/drawing/2014/main" id="{77B74294-67E2-4911-9ED5-BF9F4DE496C4}"/>
              </a:ext>
            </a:extLst>
          </p:cNvPr>
          <p:cNvCxnSpPr>
            <a:cxnSpLocks/>
            <a:stCxn id="101" idx="4"/>
            <a:endCxn id="31" idx="0"/>
          </p:cNvCxnSpPr>
          <p:nvPr/>
        </p:nvCxnSpPr>
        <p:spPr>
          <a:xfrm>
            <a:off x="5864346" y="1443178"/>
            <a:ext cx="0" cy="316920"/>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19" name="椭圆 40">
            <a:extLst>
              <a:ext uri="{FF2B5EF4-FFF2-40B4-BE49-F238E27FC236}">
                <a16:creationId xmlns:a16="http://schemas.microsoft.com/office/drawing/2014/main" id="{0A181D9C-22C5-4245-8B23-83103BB597AE}"/>
              </a:ext>
            </a:extLst>
          </p:cNvPr>
          <p:cNvSpPr>
            <a:spLocks noChangeAspect="1"/>
          </p:cNvSpPr>
          <p:nvPr/>
        </p:nvSpPr>
        <p:spPr>
          <a:xfrm>
            <a:off x="3896817" y="481688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B</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sp>
        <p:nvSpPr>
          <p:cNvPr id="121" name="椭圆 40">
            <a:extLst>
              <a:ext uri="{FF2B5EF4-FFF2-40B4-BE49-F238E27FC236}">
                <a16:creationId xmlns:a16="http://schemas.microsoft.com/office/drawing/2014/main" id="{989FBE12-72CD-45DD-826B-3F94974661E3}"/>
              </a:ext>
            </a:extLst>
          </p:cNvPr>
          <p:cNvSpPr>
            <a:spLocks noChangeAspect="1"/>
          </p:cNvSpPr>
          <p:nvPr/>
        </p:nvSpPr>
        <p:spPr>
          <a:xfrm>
            <a:off x="7693537" y="555073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A</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22" name="直接箭头连接符 26">
            <a:extLst>
              <a:ext uri="{FF2B5EF4-FFF2-40B4-BE49-F238E27FC236}">
                <a16:creationId xmlns:a16="http://schemas.microsoft.com/office/drawing/2014/main" id="{ABB53693-37EF-4681-84A4-A7394B52A7D3}"/>
              </a:ext>
            </a:extLst>
          </p:cNvPr>
          <p:cNvCxnSpPr>
            <a:cxnSpLocks/>
            <a:stCxn id="119" idx="1"/>
            <a:endCxn id="23" idx="5"/>
          </p:cNvCxnSpPr>
          <p:nvPr/>
        </p:nvCxnSpPr>
        <p:spPr>
          <a:xfrm flipH="1" flipV="1">
            <a:off x="3377836" y="4302089"/>
            <a:ext cx="632594" cy="62682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5" name="直接箭头连接符 26">
            <a:extLst>
              <a:ext uri="{FF2B5EF4-FFF2-40B4-BE49-F238E27FC236}">
                <a16:creationId xmlns:a16="http://schemas.microsoft.com/office/drawing/2014/main" id="{036DACB8-4877-4E5D-8E5D-5D0B25E4F7B9}"/>
              </a:ext>
            </a:extLst>
          </p:cNvPr>
          <p:cNvCxnSpPr>
            <a:cxnSpLocks/>
            <a:stCxn id="121" idx="7"/>
            <a:endCxn id="22" idx="3"/>
          </p:cNvCxnSpPr>
          <p:nvPr/>
        </p:nvCxnSpPr>
        <p:spPr>
          <a:xfrm flipV="1">
            <a:off x="8355723" y="4682557"/>
            <a:ext cx="783241" cy="98020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0" name="直接箭头连接符 27">
            <a:extLst>
              <a:ext uri="{FF2B5EF4-FFF2-40B4-BE49-F238E27FC236}">
                <a16:creationId xmlns:a16="http://schemas.microsoft.com/office/drawing/2014/main" id="{2698B9BC-6412-4C92-8E53-9B6A9F9FE214}"/>
              </a:ext>
            </a:extLst>
          </p:cNvPr>
          <p:cNvCxnSpPr>
            <a:cxnSpLocks/>
            <a:stCxn id="119" idx="5"/>
            <a:endCxn id="121" idx="2"/>
          </p:cNvCxnSpPr>
          <p:nvPr/>
        </p:nvCxnSpPr>
        <p:spPr>
          <a:xfrm>
            <a:off x="4559003" y="5469865"/>
            <a:ext cx="3134534" cy="463375"/>
          </a:xfrm>
          <a:prstGeom prst="straightConnector1">
            <a:avLst/>
          </a:prstGeom>
          <a:ln w="3175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34" name="椭圆 40">
            <a:extLst>
              <a:ext uri="{FF2B5EF4-FFF2-40B4-BE49-F238E27FC236}">
                <a16:creationId xmlns:a16="http://schemas.microsoft.com/office/drawing/2014/main" id="{741CEABB-1132-4A56-B3C9-AD324E04D2DA}"/>
              </a:ext>
            </a:extLst>
          </p:cNvPr>
          <p:cNvSpPr>
            <a:spLocks noChangeAspect="1"/>
          </p:cNvSpPr>
          <p:nvPr/>
        </p:nvSpPr>
        <p:spPr>
          <a:xfrm>
            <a:off x="3663769" y="100602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C</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35" name="直接箭头连接符 34">
            <a:extLst>
              <a:ext uri="{FF2B5EF4-FFF2-40B4-BE49-F238E27FC236}">
                <a16:creationId xmlns:a16="http://schemas.microsoft.com/office/drawing/2014/main" id="{4892B7EE-D402-427A-A063-9524BB87FAEC}"/>
              </a:ext>
            </a:extLst>
          </p:cNvPr>
          <p:cNvCxnSpPr>
            <a:cxnSpLocks/>
            <a:stCxn id="31" idx="2"/>
            <a:endCxn id="134" idx="5"/>
          </p:cNvCxnSpPr>
          <p:nvPr/>
        </p:nvCxnSpPr>
        <p:spPr>
          <a:xfrm flipH="1" flipV="1">
            <a:off x="4325955" y="1659005"/>
            <a:ext cx="1082410" cy="5572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 name="テキスト ボックス 28">
            <a:extLst>
              <a:ext uri="{FF2B5EF4-FFF2-40B4-BE49-F238E27FC236}">
                <a16:creationId xmlns:a16="http://schemas.microsoft.com/office/drawing/2014/main" id="{B4E83B64-F736-4225-ABC9-B9D052FAA4A2}"/>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354819668"/>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3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6"/>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2ACAEE-C41A-4402-ABEA-9B10159221CC}"/>
              </a:ext>
            </a:extLst>
          </p:cNvPr>
          <p:cNvSpPr>
            <a:spLocks noGrp="1"/>
          </p:cNvSpPr>
          <p:nvPr>
            <p:ph type="title"/>
          </p:nvPr>
        </p:nvSpPr>
        <p:spPr/>
        <p:txBody>
          <a:bodyPr/>
          <a:lstStyle/>
          <a:p>
            <a:r>
              <a:rPr lang="ja-JP" altLang="en-US" dirty="0"/>
              <a:t>ケース</a:t>
            </a:r>
          </a:p>
        </p:txBody>
      </p:sp>
      <p:sp>
        <p:nvSpPr>
          <p:cNvPr id="3" name="スライド番号プレースホルダー 2">
            <a:extLst>
              <a:ext uri="{FF2B5EF4-FFF2-40B4-BE49-F238E27FC236}">
                <a16:creationId xmlns:a16="http://schemas.microsoft.com/office/drawing/2014/main" id="{F3BA6B8A-9273-4841-A7F2-E219B33A03BF}"/>
              </a:ext>
            </a:extLst>
          </p:cNvPr>
          <p:cNvSpPr>
            <a:spLocks noGrp="1"/>
          </p:cNvSpPr>
          <p:nvPr>
            <p:ph type="sldNum" sz="quarter" idx="11"/>
          </p:nvPr>
        </p:nvSpPr>
        <p:spPr/>
        <p:txBody>
          <a:bodyPr/>
          <a:lstStyle/>
          <a:p>
            <a:r>
              <a:rPr lang="zh-CN" altLang="en-US"/>
              <a:t>第</a:t>
            </a:r>
            <a:fld id="{013907DE-7433-469B-952A-942E92E3B273}" type="slidenum">
              <a:rPr lang="en-US" altLang="zh-CN" smtClean="0"/>
              <a:pPr/>
              <a:t>11</a:t>
            </a:fld>
            <a:r>
              <a:rPr lang="zh-CN" altLang="en-US"/>
              <a:t>页</a:t>
            </a:r>
            <a:endParaRPr lang="zh-CN"/>
          </a:p>
        </p:txBody>
      </p:sp>
    </p:spTree>
    <p:extLst>
      <p:ext uri="{BB962C8B-B14F-4D97-AF65-F5344CB8AC3E}">
        <p14:creationId xmlns:p14="http://schemas.microsoft.com/office/powerpoint/2010/main" val="427706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973D6B-5E70-4030-9449-9047D5160C02}"/>
              </a:ext>
            </a:extLst>
          </p:cNvPr>
          <p:cNvSpPr>
            <a:spLocks noGrp="1"/>
          </p:cNvSpPr>
          <p:nvPr>
            <p:ph type="title"/>
          </p:nvPr>
        </p:nvSpPr>
        <p:spPr/>
        <p:txBody>
          <a:bodyPr/>
          <a:lstStyle/>
          <a:p>
            <a:r>
              <a:rPr lang="ja-JP" altLang="en-US" sz="2800" dirty="0"/>
              <a:t>業務プロセスの自動化・システム移行・再構築ソリューション</a:t>
            </a:r>
          </a:p>
        </p:txBody>
      </p:sp>
      <p:sp>
        <p:nvSpPr>
          <p:cNvPr id="5" name="コンテンツ プレースホルダー 4">
            <a:extLst>
              <a:ext uri="{FF2B5EF4-FFF2-40B4-BE49-F238E27FC236}">
                <a16:creationId xmlns:a16="http://schemas.microsoft.com/office/drawing/2014/main" id="{4D9E5EB7-89D6-4DFF-95DB-6AEADE00F28B}"/>
              </a:ext>
            </a:extLst>
          </p:cNvPr>
          <p:cNvSpPr>
            <a:spLocks noGrp="1"/>
          </p:cNvSpPr>
          <p:nvPr>
            <p:ph sz="quarter" idx="12"/>
          </p:nvPr>
        </p:nvSpPr>
        <p:spPr/>
        <p:txBody>
          <a:bodyPr/>
          <a:lstStyle/>
          <a:p>
            <a:r>
              <a:rPr lang="ja-JP" altLang="en-US" sz="2400" dirty="0"/>
              <a:t>業務の更新と新技術応用によって　毎</a:t>
            </a:r>
            <a:r>
              <a:rPr lang="en-US" altLang="ja-JP" sz="2400" dirty="0"/>
              <a:t>10</a:t>
            </a:r>
            <a:r>
              <a:rPr lang="ja-JP" altLang="en-US" sz="2400" dirty="0"/>
              <a:t>年ごろ　業務システム再構築のケースはたいへん　多いです。けれども　保守作業不備なので　現行システムのコードと仕様書の不一致のケースは多いです。　通常の開発プロセスのような人工調査作業の場合　コストは高い、さらに時間は長いです。開発プロセスを工夫してさまざまなツールを開発して　一部作業は自動化になりました。作業プロセス改善以後、生産性は　通常作業の２～</a:t>
            </a:r>
            <a:r>
              <a:rPr lang="en-US" altLang="ja-JP" sz="2400" dirty="0"/>
              <a:t>3</a:t>
            </a:r>
            <a:r>
              <a:rPr lang="ja-JP" altLang="en-US" sz="2400" dirty="0"/>
              <a:t>倍になる、バグ数は通常作業の</a:t>
            </a:r>
            <a:r>
              <a:rPr lang="en-US" altLang="ja-JP" sz="2400" dirty="0"/>
              <a:t>10</a:t>
            </a:r>
            <a:r>
              <a:rPr lang="ja-JP" altLang="en-US" sz="2400" dirty="0"/>
              <a:t>分の１になりました</a:t>
            </a:r>
            <a:endParaRPr lang="en-US" altLang="ja-JP" sz="2400" dirty="0"/>
          </a:p>
          <a:p>
            <a:r>
              <a:rPr lang="ja-JP" altLang="en-US" sz="2400" dirty="0"/>
              <a:t>お客様の専用開発環境に　利用可能なツールは少ないです。</a:t>
            </a:r>
            <a:r>
              <a:rPr lang="en-US" altLang="ja-JP" sz="2400" dirty="0"/>
              <a:t>Excel</a:t>
            </a:r>
            <a:r>
              <a:rPr lang="ja-JP" altLang="en-US" sz="2400" dirty="0"/>
              <a:t>　</a:t>
            </a:r>
            <a:r>
              <a:rPr lang="en-US" altLang="ja-JP" sz="2400" dirty="0"/>
              <a:t>VBA</a:t>
            </a:r>
            <a:r>
              <a:rPr lang="ja-JP" altLang="en-US" sz="2400" dirty="0"/>
              <a:t>で　以下のツール開発を経験しました。</a:t>
            </a:r>
            <a:endParaRPr lang="en-US" altLang="ja-JP" sz="2400" dirty="0"/>
          </a:p>
          <a:p>
            <a:r>
              <a:rPr lang="ja-JP" altLang="en-US" sz="2400" dirty="0"/>
              <a:t>○自動テスト（</a:t>
            </a:r>
            <a:r>
              <a:rPr lang="en-US" altLang="ja-JP" sz="2400" dirty="0"/>
              <a:t>Mainframe</a:t>
            </a:r>
            <a:r>
              <a:rPr lang="ja-JP" altLang="en-US" sz="2400" dirty="0"/>
              <a:t>、</a:t>
            </a:r>
            <a:r>
              <a:rPr lang="en-US" altLang="ja-JP" sz="2400" dirty="0"/>
              <a:t>Java</a:t>
            </a:r>
            <a:r>
              <a:rPr lang="ja-JP" altLang="en-US" sz="2400" dirty="0"/>
              <a:t>の</a:t>
            </a:r>
            <a:r>
              <a:rPr lang="en-US" altLang="ja-JP" sz="2400" dirty="0"/>
              <a:t>Junit</a:t>
            </a:r>
            <a:r>
              <a:rPr lang="ja-JP" altLang="en-US" sz="2400" dirty="0"/>
              <a:t>）</a:t>
            </a:r>
            <a:endParaRPr lang="en-US" altLang="ja-JP" sz="2400" dirty="0"/>
          </a:p>
          <a:p>
            <a:r>
              <a:rPr lang="ja-JP" altLang="en-US" sz="2400" dirty="0"/>
              <a:t>○ソースコンペア</a:t>
            </a:r>
            <a:endParaRPr lang="en-US" altLang="ja-JP" sz="2400" dirty="0"/>
          </a:p>
          <a:p>
            <a:r>
              <a:rPr lang="ja-JP" altLang="en-US" sz="2400" dirty="0"/>
              <a:t>○自動バックアップ＆納品</a:t>
            </a:r>
            <a:endParaRPr lang="en-US" altLang="ja-JP" sz="2400" dirty="0"/>
          </a:p>
          <a:p>
            <a:r>
              <a:rPr lang="ja-JP" altLang="en-US" sz="2400" dirty="0"/>
              <a:t>○システム機能調査ツール</a:t>
            </a:r>
            <a:endParaRPr lang="en-US" altLang="ja-JP" sz="2400" dirty="0"/>
          </a:p>
          <a:p>
            <a:r>
              <a:rPr lang="ja-JP" altLang="en-US" sz="2400" dirty="0"/>
              <a:t>○データ移行・導入ツール</a:t>
            </a:r>
          </a:p>
        </p:txBody>
      </p:sp>
      <p:sp>
        <p:nvSpPr>
          <p:cNvPr id="3" name="スライド番号プレースホルダー 2">
            <a:extLst>
              <a:ext uri="{FF2B5EF4-FFF2-40B4-BE49-F238E27FC236}">
                <a16:creationId xmlns:a16="http://schemas.microsoft.com/office/drawing/2014/main" id="{0AFEFBDC-FD5B-4E52-A56A-737E0F6780ED}"/>
              </a:ext>
            </a:extLst>
          </p:cNvPr>
          <p:cNvSpPr>
            <a:spLocks noGrp="1"/>
          </p:cNvSpPr>
          <p:nvPr>
            <p:ph type="sldNum" sz="quarter" idx="11"/>
          </p:nvPr>
        </p:nvSpPr>
        <p:spPr/>
        <p:txBody>
          <a:bodyPr/>
          <a:lstStyle/>
          <a:p>
            <a:r>
              <a:rPr lang="zh-CN" altLang="en-US"/>
              <a:t>第</a:t>
            </a:r>
            <a:fld id="{013907DE-7433-469B-952A-942E92E3B273}" type="slidenum">
              <a:rPr lang="en-US" altLang="zh-CN" smtClean="0"/>
              <a:pPr/>
              <a:t>12</a:t>
            </a:fld>
            <a:r>
              <a:rPr lang="zh-CN" altLang="en-US"/>
              <a:t>页</a:t>
            </a:r>
            <a:endParaRPr lang="zh-CN"/>
          </a:p>
        </p:txBody>
      </p:sp>
    </p:spTree>
    <p:extLst>
      <p:ext uri="{BB962C8B-B14F-4D97-AF65-F5344CB8AC3E}">
        <p14:creationId xmlns:p14="http://schemas.microsoft.com/office/powerpoint/2010/main" val="370499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1" name="テキスト ボックス 4">
            <a:extLst>
              <a:ext uri="{FF2B5EF4-FFF2-40B4-BE49-F238E27FC236}">
                <a16:creationId xmlns:a16="http://schemas.microsoft.com/office/drawing/2014/main" id="{46CADCF1-E293-48A6-8E25-9D5EA66C4637}"/>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Tree>
    <p:extLst>
      <p:ext uri="{BB962C8B-B14F-4D97-AF65-F5344CB8AC3E}">
        <p14:creationId xmlns:p14="http://schemas.microsoft.com/office/powerpoint/2010/main" val="21117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9D867-D3F3-4037-B741-49316AA2668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3D3D219-783D-444F-944E-F7A72CD760B1}"/>
              </a:ext>
            </a:extLst>
          </p:cNvPr>
          <p:cNvSpPr>
            <a:spLocks noGrp="1"/>
          </p:cNvSpPr>
          <p:nvPr>
            <p:ph sz="quarter" idx="12"/>
          </p:nvPr>
        </p:nvSpPr>
        <p:spPr/>
        <p:txBody>
          <a:bodyPr/>
          <a:lstStyle/>
          <a:p>
            <a:r>
              <a:rPr kumimoji="1" lang="ja-JP" altLang="en-US" sz="2000" dirty="0"/>
              <a:t>✔ツールのデザイン　ビジネス作業について　定形作業は多いですが　人工作業の場合　時間が長い、ミスが多い、生産性と品質は保証できません。ですから　作業のシナリオを整理して、どのステップは必ず人工作業、どのステップはツール作業できる、作業プロセスを工夫して　自動作業ツールをデザインします。</a:t>
            </a:r>
            <a:endParaRPr kumimoji="1" lang="en-US" altLang="ja-JP" sz="2000" dirty="0"/>
          </a:p>
          <a:p>
            <a:r>
              <a:rPr kumimoji="1" lang="ja-JP" altLang="en-US" sz="2000" dirty="0"/>
              <a:t>✔業務調査自動化　　現行システム業務名によって　システムジョッブ、</a:t>
            </a:r>
            <a:r>
              <a:rPr kumimoji="1" lang="en-US" altLang="ja-JP" sz="2000" dirty="0"/>
              <a:t>PGM</a:t>
            </a:r>
            <a:r>
              <a:rPr kumimoji="1" lang="ja-JP" altLang="en-US" sz="2000" dirty="0"/>
              <a:t>を読込み、ソースのコメントとロジックを判断して　自動なシステムマップを作成します。</a:t>
            </a:r>
            <a:endParaRPr kumimoji="1" lang="en-US" altLang="ja-JP" sz="2000" dirty="0"/>
          </a:p>
          <a:p>
            <a:r>
              <a:rPr kumimoji="1" lang="ja-JP" altLang="en-US" sz="2000" dirty="0"/>
              <a:t>✔ソース自動変換　　新システム仕様書によって　現行システムのソースを読込み、新システムのソースを一部　自動な作成します。</a:t>
            </a:r>
            <a:endParaRPr kumimoji="1" lang="en-US" altLang="ja-JP" sz="2000" dirty="0"/>
          </a:p>
          <a:p>
            <a:r>
              <a:rPr kumimoji="1" lang="ja-JP" altLang="en-US" sz="2000" dirty="0"/>
              <a:t>✔データ移行自動化　現行システムの必要なデータを読み込みし、暗号化し、新システムに転送し、アン暗号化を実施して　セットアップします。</a:t>
            </a:r>
            <a:endParaRPr kumimoji="1" lang="en-US" altLang="ja-JP" sz="2000" dirty="0"/>
          </a:p>
          <a:p>
            <a:r>
              <a:rPr kumimoji="1" lang="ja-JP" altLang="en-US" sz="2000" dirty="0"/>
              <a:t>✔データ検証自動化　新旧システム並行運用の時　新旧システムデータ一致性を自動な検証します。</a:t>
            </a:r>
            <a:endParaRPr kumimoji="1" lang="en-US" altLang="ja-JP" sz="2000" dirty="0"/>
          </a:p>
          <a:p>
            <a:r>
              <a:rPr kumimoji="1" lang="ja-JP" altLang="en-US" sz="2000" dirty="0"/>
              <a:t>✔ツール利用の効果　新人教育の所要時間は短縮しました。さらに　チームの生産性は２００％以上にアップ、コストは３０％以上を減少しました。プロジェクトの利益は通常よりアップになりました。</a:t>
            </a:r>
          </a:p>
        </p:txBody>
      </p:sp>
      <p:sp>
        <p:nvSpPr>
          <p:cNvPr id="4" name="スライド番号プレースホルダー 3">
            <a:extLst>
              <a:ext uri="{FF2B5EF4-FFF2-40B4-BE49-F238E27FC236}">
                <a16:creationId xmlns:a16="http://schemas.microsoft.com/office/drawing/2014/main" id="{70F3123D-53CF-4FF4-89DD-7591FA31CA12}"/>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dirty="0"/>
          </a:p>
        </p:txBody>
      </p:sp>
    </p:spTree>
    <p:extLst>
      <p:ext uri="{BB962C8B-B14F-4D97-AF65-F5344CB8AC3E}">
        <p14:creationId xmlns:p14="http://schemas.microsoft.com/office/powerpoint/2010/main" val="10308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3035C-FE34-4CC2-B87D-94080D5B2CCE}"/>
              </a:ext>
            </a:extLst>
          </p:cNvPr>
          <p:cNvSpPr>
            <a:spLocks noGrp="1"/>
          </p:cNvSpPr>
          <p:nvPr>
            <p:ph type="title"/>
          </p:nvPr>
        </p:nvSpPr>
        <p:spPr/>
        <p:txBody>
          <a:bodyPr/>
          <a:lstStyle/>
          <a:p>
            <a:r>
              <a:rPr kumimoji="1" lang="ja-JP" altLang="en-US" dirty="0"/>
              <a:t>品質保証ソリューション</a:t>
            </a:r>
          </a:p>
        </p:txBody>
      </p:sp>
      <p:sp>
        <p:nvSpPr>
          <p:cNvPr id="3" name="コンテンツ プレースホルダー 2">
            <a:extLst>
              <a:ext uri="{FF2B5EF4-FFF2-40B4-BE49-F238E27FC236}">
                <a16:creationId xmlns:a16="http://schemas.microsoft.com/office/drawing/2014/main" id="{5E3F2BDB-1321-4E76-8AC3-2395FD78644D}"/>
              </a:ext>
            </a:extLst>
          </p:cNvPr>
          <p:cNvSpPr>
            <a:spLocks noGrp="1"/>
          </p:cNvSpPr>
          <p:nvPr>
            <p:ph sz="quarter" idx="12"/>
          </p:nvPr>
        </p:nvSpPr>
        <p:spPr/>
        <p:txBody>
          <a:bodyPr/>
          <a:lstStyle/>
          <a:p>
            <a:r>
              <a:rPr kumimoji="1" lang="ja-JP" altLang="en-US" dirty="0"/>
              <a:t>テストが開発工程（「運用と保守」を 除いた）に占める費用割合は</a:t>
            </a:r>
            <a:r>
              <a:rPr kumimoji="1" lang="en-US" altLang="ja-JP" dirty="0"/>
              <a:t>46%</a:t>
            </a:r>
            <a:r>
              <a:rPr kumimoji="1" lang="ja-JP" altLang="en-US" dirty="0"/>
              <a:t>にもなります。ソフトウェアライフ全体コストの</a:t>
            </a:r>
            <a:r>
              <a:rPr kumimoji="1" lang="en-US" altLang="ja-JP" dirty="0"/>
              <a:t>15%</a:t>
            </a:r>
            <a:r>
              <a:rPr kumimoji="1" lang="ja-JP" altLang="en-US" dirty="0"/>
              <a:t>の割合です。</a:t>
            </a:r>
            <a:endParaRPr kumimoji="1" lang="en-US" altLang="ja-JP" dirty="0"/>
          </a:p>
          <a:p>
            <a:r>
              <a:rPr kumimoji="1" lang="ja-JP" altLang="en-US" dirty="0"/>
              <a:t>品質保証はユーザーやその他ステークホルダーの期待通りの動作 内容であることの妥当性確認をすることだけではなく、お客様の信頼を積み重ねることです。</a:t>
            </a:r>
          </a:p>
        </p:txBody>
      </p:sp>
      <p:sp>
        <p:nvSpPr>
          <p:cNvPr id="4" name="スライド番号プレースホルダー 3">
            <a:extLst>
              <a:ext uri="{FF2B5EF4-FFF2-40B4-BE49-F238E27FC236}">
                <a16:creationId xmlns:a16="http://schemas.microsoft.com/office/drawing/2014/main" id="{6B219A48-04DD-4268-8BAA-A3724605E597}"/>
              </a:ext>
            </a:extLst>
          </p:cNvPr>
          <p:cNvSpPr>
            <a:spLocks noGrp="1"/>
          </p:cNvSpPr>
          <p:nvPr>
            <p:ph type="sldNum" sz="quarter" idx="11"/>
          </p:nvPr>
        </p:nvSpPr>
        <p:spPr/>
        <p:txBody>
          <a:bodyPr/>
          <a:lstStyle/>
          <a:p>
            <a:r>
              <a:rPr lang="zh-CN" altLang="en-US"/>
              <a:t>第</a:t>
            </a:r>
            <a:fld id="{013907DE-7433-469B-952A-942E92E3B273}" type="slidenum">
              <a:rPr lang="en-US" altLang="zh-CN" smtClean="0"/>
              <a:pPr/>
              <a:t>15</a:t>
            </a:fld>
            <a:r>
              <a:rPr lang="zh-CN" altLang="en-US"/>
              <a:t>页</a:t>
            </a:r>
            <a:endParaRPr lang="zh-CN" dirty="0"/>
          </a:p>
        </p:txBody>
      </p:sp>
    </p:spTree>
    <p:extLst>
      <p:ext uri="{BB962C8B-B14F-4D97-AF65-F5344CB8AC3E}">
        <p14:creationId xmlns:p14="http://schemas.microsoft.com/office/powerpoint/2010/main" val="251749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3" name="テキスト ボックス 2">
            <a:extLst>
              <a:ext uri="{FF2B5EF4-FFF2-40B4-BE49-F238E27FC236}">
                <a16:creationId xmlns:a16="http://schemas.microsoft.com/office/drawing/2014/main" id="{D2163730-B378-4C22-A5BE-A036887AB19A}"/>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https://github.com/SB-Consultant/</a:t>
            </a:r>
            <a:endParaRPr lang="ja-JP" altLang="en-US" dirty="0">
              <a:latin typeface="+mn-ea"/>
            </a:endParaRPr>
          </a:p>
        </p:txBody>
      </p:sp>
    </p:spTree>
    <p:extLst>
      <p:ext uri="{BB962C8B-B14F-4D97-AF65-F5344CB8AC3E}">
        <p14:creationId xmlns:p14="http://schemas.microsoft.com/office/powerpoint/2010/main" val="16456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000FF"/>
                </a:solidFill>
                <a:latin typeface="BIZ UDPゴシック"/>
                <a:cs typeface="BIZ UDPゴシック"/>
              </a:rPr>
              <a:t>ソ</a:t>
            </a:r>
            <a:r>
              <a:rPr sz="1600" spc="-5" dirty="0">
                <a:solidFill>
                  <a:srgbClr val="0000FF"/>
                </a:solidFill>
                <a:latin typeface="BIZ UDPゴシック"/>
                <a:cs typeface="BIZ UDPゴシック"/>
              </a:rPr>
              <a:t>ース</a:t>
            </a:r>
            <a:r>
              <a:rPr sz="1600" spc="-10" dirty="0">
                <a:solidFill>
                  <a:srgbClr val="0000FF"/>
                </a:solidFill>
                <a:latin typeface="BIZ UDPゴシック"/>
                <a:cs typeface="BIZ UDPゴシック"/>
              </a:rPr>
              <a:t>コ</a:t>
            </a:r>
            <a:r>
              <a:rPr sz="1600" spc="-5" dirty="0">
                <a:solidFill>
                  <a:srgbClr val="0000FF"/>
                </a:solidFill>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 </a:t>
            </a:r>
            <a:r>
              <a:rPr sz="1600" b="1" spc="-10" dirty="0">
                <a:solidFill>
                  <a:srgbClr val="FF0000"/>
                </a:solidFill>
                <a:latin typeface="BIZ UDPゴシック"/>
                <a:cs typeface="BIZ UDPゴシック"/>
              </a:rPr>
              <a:t>シ</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テ</a:t>
            </a:r>
            <a:r>
              <a:rPr sz="1600" b="1" spc="-10" dirty="0">
                <a:solidFill>
                  <a:srgbClr val="FF0000"/>
                </a:solidFill>
                <a:latin typeface="BIZ UDPゴシック"/>
                <a:cs typeface="BIZ UDPゴシック"/>
              </a:rPr>
              <a:t>ム</a:t>
            </a:r>
            <a:r>
              <a:rPr sz="1600" b="1" spc="-5" dirty="0">
                <a:solidFill>
                  <a:srgbClr val="FF0000"/>
                </a:solidFill>
                <a:latin typeface="BIZ UDPゴシック"/>
                <a:cs typeface="BIZ UDPゴシック"/>
              </a:rPr>
              <a:t>テ</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solidFill>
                  <a:srgbClr val="FF0000"/>
                </a:solidFill>
                <a:latin typeface="BIZ UDPゴシック"/>
                <a:cs typeface="BIZ UDPゴシック"/>
              </a:rPr>
              <a:t>統合テ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BIZ UDPゴシック"/>
                <a:cs typeface="BIZ UDPゴシック"/>
              </a:rPr>
              <a:t>リ</a:t>
            </a:r>
            <a:r>
              <a:rPr sz="1600" spc="-10" dirty="0">
                <a:solidFill>
                  <a:srgbClr val="FF0000"/>
                </a:solidFill>
                <a:latin typeface="BIZ UDPゴシック"/>
                <a:cs typeface="BIZ UDPゴシック"/>
              </a:rPr>
              <a:t>グ</a:t>
            </a:r>
            <a:r>
              <a:rPr sz="1600" spc="-5" dirty="0">
                <a:solidFill>
                  <a:srgbClr val="FF0000"/>
                </a:solidFill>
                <a:latin typeface="BIZ UDPゴシック"/>
                <a:cs typeface="BIZ UDPゴシック"/>
              </a:rPr>
              <a:t>レ</a:t>
            </a:r>
            <a:r>
              <a:rPr sz="1600" spc="-10" dirty="0">
                <a:solidFill>
                  <a:srgbClr val="FF0000"/>
                </a:solidFill>
                <a:latin typeface="BIZ UDPゴシック"/>
                <a:cs typeface="BIZ UDPゴシック"/>
              </a:rPr>
              <a:t>ッションテ</a:t>
            </a:r>
            <a:r>
              <a:rPr sz="1600" spc="-5" dirty="0">
                <a:solidFill>
                  <a:srgbClr val="FF0000"/>
                </a:solidFill>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solidFill>
                  <a:srgbClr val="FF0000"/>
                </a:solidFill>
                <a:latin typeface="BIZ UDPゴシック"/>
                <a:cs typeface="BIZ UDPゴシック"/>
              </a:rPr>
              <a:t>シ</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テ</a:t>
            </a:r>
            <a:r>
              <a:rPr sz="1600" b="1" spc="-10" dirty="0" err="1">
                <a:solidFill>
                  <a:srgbClr val="FF0000"/>
                </a:solidFill>
                <a:latin typeface="BIZ UDPゴシック"/>
                <a:cs typeface="BIZ UDPゴシック"/>
              </a:rPr>
              <a:t>ム</a:t>
            </a:r>
            <a:r>
              <a:rPr sz="1600" b="1" spc="-5" dirty="0" err="1">
                <a:solidFill>
                  <a:srgbClr val="FF0000"/>
                </a:solidFill>
                <a:latin typeface="BIZ UDPゴシック"/>
                <a:cs typeface="BIZ UDPゴシック"/>
              </a:rPr>
              <a:t>テ</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r>
              <a:rPr sz="1600" b="1" spc="-5" dirty="0">
                <a:solidFill>
                  <a:srgbClr val="FF0000"/>
                </a:solidFill>
                <a:latin typeface="BIZ UDPゴシック"/>
                <a:cs typeface="BIZ UDPゴシック"/>
              </a:rPr>
              <a:t> </a:t>
            </a:r>
            <a:endParaRPr lang="en-US" sz="1600" b="1" spc="-5" dirty="0">
              <a:solidFill>
                <a:srgbClr val="FF0000"/>
              </a:solidFill>
              <a:latin typeface="BIZ UDPゴシック"/>
              <a:cs typeface="BIZ UDPゴシック"/>
            </a:endParaRPr>
          </a:p>
          <a:p>
            <a:pPr marL="643890" marR="274955" indent="-444500" algn="r">
              <a:lnSpc>
                <a:spcPct val="134100"/>
              </a:lnSpc>
              <a:spcBef>
                <a:spcPts val="100"/>
              </a:spcBef>
            </a:pPr>
            <a:r>
              <a:rPr sz="1600" b="1" spc="-5" dirty="0" err="1">
                <a:solidFill>
                  <a:srgbClr val="FF0000"/>
                </a:solidFill>
                <a:latin typeface="BIZ UDPゴシック"/>
                <a:cs typeface="BIZ UDPゴシック"/>
              </a:rPr>
              <a:t>統合テ</a:t>
            </a:r>
            <a:r>
              <a:rPr sz="1600" b="1" spc="-10"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FF0000"/>
          </a:solidFill>
          <a:ln w="9144">
            <a:solidFill>
              <a:srgbClr val="FF000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FF0000"/>
          </a:solidFill>
        </p:spPr>
        <p:txBody>
          <a:bodyPr wrap="square" lIns="0" tIns="0" rIns="0" bIns="0" rtlCol="0"/>
          <a:lstStyle/>
          <a:p>
            <a:endParaRPr/>
          </a:p>
        </p:txBody>
      </p:sp>
      <p:sp>
        <p:nvSpPr>
          <p:cNvPr id="38" name="テキスト ボックス 4">
            <a:extLst>
              <a:ext uri="{FF2B5EF4-FFF2-40B4-BE49-F238E27FC236}">
                <a16:creationId xmlns:a16="http://schemas.microsoft.com/office/drawing/2014/main" id="{FB5D9671-EA1C-4C80-88BD-B5EEE115AF16}"/>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{21E4AEA4-8DFA-4A89-87EB-49C32662AFE0}</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latin typeface="BIZ UDゴシック"/>
                          <a:cs typeface="BIZ UDゴシック"/>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latin typeface="BIZ UDゴシック"/>
                          <a:cs typeface="BIZ UDゴシック"/>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latin typeface="BIZ UDゴシック"/>
                          <a:cs typeface="BIZ UDゴシック"/>
                        </a:rPr>
                        <a:t>コンポ</a:t>
                      </a:r>
                      <a:r>
                        <a:rPr lang="ja-JP" altLang="en-US" sz="1600" b="0" spc="5" dirty="0">
                          <a:solidFill>
                            <a:srgbClr val="001F5F"/>
                          </a:solidFill>
                          <a:latin typeface="BIZ UDゴシック"/>
                          <a:cs typeface="BIZ UDゴシック"/>
                        </a:rPr>
                        <a:t>ー</a:t>
                      </a:r>
                      <a:r>
                        <a:rPr lang="ja-JP" altLang="en-US" sz="1600" b="0" spc="-5" dirty="0">
                          <a:solidFill>
                            <a:srgbClr val="001F5F"/>
                          </a:solidFill>
                          <a:latin typeface="BIZ UDゴシック"/>
                          <a:cs typeface="BIZ UDゴシック"/>
                        </a:rPr>
                        <a:t>ネント</a:t>
                      </a:r>
                      <a:r>
                        <a:rPr lang="ja-JP" altLang="en-US" sz="1600" b="0" spc="5" dirty="0">
                          <a:solidFill>
                            <a:srgbClr val="001F5F"/>
                          </a:solidFill>
                          <a:latin typeface="BIZ UDゴシック"/>
                          <a:cs typeface="BIZ UDゴシック"/>
                        </a:rPr>
                        <a:t>テ</a:t>
                      </a:r>
                      <a:r>
                        <a:rPr lang="ja-JP" altLang="en-US" sz="1600" b="0" spc="-5" dirty="0">
                          <a:solidFill>
                            <a:srgbClr val="001F5F"/>
                          </a:solidFill>
                          <a:latin typeface="BIZ UDゴシック"/>
                          <a:cs typeface="BIZ UDゴシック"/>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349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3C2204C-C82E-4A99-BE8A-DB27C6F2B8C8}"/>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A032D432-FE73-4972-9D14-B5C0CCF14015}"/>
              </a:ext>
            </a:extLst>
          </p:cNvPr>
          <p:cNvSpPr>
            <a:spLocks noGrp="1"/>
          </p:cNvSpPr>
          <p:nvPr>
            <p:ph sz="quarter" idx="12"/>
          </p:nvPr>
        </p:nvSpPr>
        <p:spPr/>
        <p:txBody>
          <a:bodyPr/>
          <a:lstStyle/>
          <a:p>
            <a:r>
              <a:rPr lang="ja-JP" altLang="en-US" sz="2400" dirty="0"/>
              <a:t>✔早期テスト（シフトレフト）で時間とコストを節約　テスト担当者がシステム設計者と密接に連携して作業することにより、両者が設計とその設計をどうテ ストするかに対する理解を深めることができる、結果として、基本的な設計の欠陥が混入するリスクを低減でき、テストケースを早い段階で識別できる。</a:t>
            </a:r>
            <a:endParaRPr lang="en-US" altLang="ja-JP" sz="2400" dirty="0"/>
          </a:p>
          <a:p>
            <a:r>
              <a:rPr lang="ja-JP" altLang="en-US" sz="2400" dirty="0"/>
              <a:t>✔アジャイルモデルで数回検証　　インフラ整備→マイクロサービス（仮）→コンポーネント（仮）→モジュール開発→コンポーネント構築→マイクロサービス構築→システム整備の順番によって　まず　仮の部品で基盤機能とインターフェースを確認して　基本サービスの機能をテストします。あと、各部品んのサービスを開発して全体を統合して　既定のサービス機能をテストします。　</a:t>
            </a:r>
            <a:endParaRPr lang="en-US" altLang="ja-JP" sz="2400" dirty="0"/>
          </a:p>
        </p:txBody>
      </p:sp>
      <p:sp>
        <p:nvSpPr>
          <p:cNvPr id="3" name="スライド番号プレースホルダー 2">
            <a:extLst>
              <a:ext uri="{FF2B5EF4-FFF2-40B4-BE49-F238E27FC236}">
                <a16:creationId xmlns:a16="http://schemas.microsoft.com/office/drawing/2014/main" id="{C2665DB6-D217-47FB-9D7B-E91F02E73120}"/>
              </a:ext>
            </a:extLst>
          </p:cNvPr>
          <p:cNvSpPr>
            <a:spLocks noGrp="1"/>
          </p:cNvSpPr>
          <p:nvPr>
            <p:ph type="sldNum" sz="quarter" idx="11"/>
          </p:nvPr>
        </p:nvSpPr>
        <p:spPr/>
        <p:txBody>
          <a:bodyPr/>
          <a:lstStyle/>
          <a:p>
            <a:r>
              <a:rPr lang="zh-CN" altLang="en-US"/>
              <a:t>第</a:t>
            </a:r>
            <a:fld id="{013907DE-7433-469B-952A-942E92E3B273}" type="slidenum">
              <a:rPr lang="en-US" altLang="zh-CN" smtClean="0"/>
              <a:pPr/>
              <a:t>18</a:t>
            </a:fld>
            <a:r>
              <a:rPr lang="zh-CN" altLang="en-US"/>
              <a:t>页</a:t>
            </a:r>
            <a:endParaRPr lang="zh-CN"/>
          </a:p>
        </p:txBody>
      </p:sp>
    </p:spTree>
    <p:extLst>
      <p:ext uri="{BB962C8B-B14F-4D97-AF65-F5344CB8AC3E}">
        <p14:creationId xmlns:p14="http://schemas.microsoft.com/office/powerpoint/2010/main" val="1164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3C2204C-C82E-4A99-BE8A-DB27C6F2B8C8}"/>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A032D432-FE73-4972-9D14-B5C0CCF14015}"/>
              </a:ext>
            </a:extLst>
          </p:cNvPr>
          <p:cNvSpPr>
            <a:spLocks noGrp="1"/>
          </p:cNvSpPr>
          <p:nvPr>
            <p:ph sz="quarter" idx="12"/>
          </p:nvPr>
        </p:nvSpPr>
        <p:spPr/>
        <p:txBody>
          <a:bodyPr/>
          <a:lstStyle/>
          <a:p>
            <a:r>
              <a:rPr lang="ja-JP" altLang="en-US" sz="2400" dirty="0"/>
              <a:t>✔設計・開発・テストの平行作業　　システム設計、テストケース設計、開発・製造、テストの担当者は一人ではなくて　別々のメンバーです。設計不備の早期発見は可能です。</a:t>
            </a:r>
            <a:endParaRPr lang="en-US" altLang="ja-JP" sz="2400" dirty="0"/>
          </a:p>
          <a:p>
            <a:r>
              <a:rPr lang="ja-JP" altLang="en-US" sz="2400" dirty="0"/>
              <a:t>✔受入テスト、システムテスト、統合テスト、結合テストの平行作業　　テストケースを早期作成して、毎サイクル成果物リリースの時　各テスト環境の順番（結合テスト→統合テスト→システムテスト→受入テスト）によって　自動テストし　正常の場合　次のテスト環境にソースをリリースしてテストを実施します。欠陥は早期発見できます。</a:t>
            </a:r>
            <a:endParaRPr lang="en-US" altLang="ja-JP" sz="2400" dirty="0"/>
          </a:p>
          <a:p>
            <a:r>
              <a:rPr lang="ja-JP" altLang="en-US" sz="2400" dirty="0"/>
              <a:t>✔業務プロセス自動化の工夫　　開発環境とテスト環境の自動整備、プロジェクト資産の自動管理、自動リリース、自動テストなどのツールを工夫して　メンバーの生産性と成果物の品質は向上になります。</a:t>
            </a:r>
          </a:p>
        </p:txBody>
      </p:sp>
      <p:sp>
        <p:nvSpPr>
          <p:cNvPr id="3" name="スライド番号プレースホルダー 2">
            <a:extLst>
              <a:ext uri="{FF2B5EF4-FFF2-40B4-BE49-F238E27FC236}">
                <a16:creationId xmlns:a16="http://schemas.microsoft.com/office/drawing/2014/main" id="{C2665DB6-D217-47FB-9D7B-E91F02E73120}"/>
              </a:ext>
            </a:extLst>
          </p:cNvPr>
          <p:cNvSpPr>
            <a:spLocks noGrp="1"/>
          </p:cNvSpPr>
          <p:nvPr>
            <p:ph type="sldNum" sz="quarter" idx="11"/>
          </p:nvPr>
        </p:nvSpPr>
        <p:spPr/>
        <p:txBody>
          <a:bodyPr/>
          <a:lstStyle/>
          <a:p>
            <a:r>
              <a:rPr lang="zh-CN" altLang="en-US"/>
              <a:t>第</a:t>
            </a:r>
            <a:fld id="{013907DE-7433-469B-952A-942E92E3B273}" type="slidenum">
              <a:rPr lang="en-US" altLang="zh-CN" smtClean="0"/>
              <a:pPr/>
              <a:t>19</a:t>
            </a:fld>
            <a:r>
              <a:rPr lang="zh-CN" altLang="en-US"/>
              <a:t>页</a:t>
            </a:r>
            <a:endParaRPr lang="zh-CN"/>
          </a:p>
        </p:txBody>
      </p:sp>
    </p:spTree>
    <p:extLst>
      <p:ext uri="{BB962C8B-B14F-4D97-AF65-F5344CB8AC3E}">
        <p14:creationId xmlns:p14="http://schemas.microsoft.com/office/powerpoint/2010/main" val="279480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11"/>
          </p:nvPr>
        </p:nvSpPr>
        <p:spPr/>
        <p:txBody>
          <a:bodyPr/>
          <a:lstStyle/>
          <a:p>
            <a:r>
              <a:rPr lang="zh-CN" altLang="en-US"/>
              <a:t>第</a:t>
            </a:r>
            <a:fld id="{013907DE-7433-469B-952A-942E92E3B273}" type="slidenum">
              <a:rPr lang="en-US" altLang="zh-CN" smtClean="0"/>
              <a:pPr/>
              <a:t>2</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3293209"/>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1"/>
          </p:nvPr>
        </p:nvSpPr>
        <p:spPr/>
        <p:txBody>
          <a:bodyPr/>
          <a:lstStyle/>
          <a:p>
            <a:r>
              <a:rPr lang="zh-CN" altLang="en-US"/>
              <a:t>第</a:t>
            </a:r>
            <a:fld id="{013907DE-7433-469B-952A-942E92E3B273}" type="slidenum">
              <a:rPr lang="en-US" altLang="zh-CN" smtClean="0"/>
              <a:pPr/>
              <a:t>20</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12"/>
          </p:nvPr>
        </p:nvSpPr>
        <p:spPr/>
        <p:txBody>
          <a:bodyPr/>
          <a:lstStyle/>
          <a:p>
            <a:r>
              <a:rPr lang="ja-JP" altLang="en-US" dirty="0"/>
              <a:t>このページ以降のビジネス運営など内容は略です。</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11"/>
          </p:nvPr>
        </p:nvSpPr>
        <p:spPr/>
        <p:txBody>
          <a:bodyPr/>
          <a:lstStyle/>
          <a:p>
            <a:r>
              <a:rPr lang="zh-CN" altLang="en-US"/>
              <a:t>第</a:t>
            </a:r>
            <a:fld id="{013907DE-7433-469B-952A-942E92E3B273}" type="slidenum">
              <a:rPr lang="en-US" altLang="zh-CN" smtClean="0"/>
              <a:pPr/>
              <a:t>21</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custDataLst>
              <p:tags r:id="rId1"/>
            </p:custDataLst>
          </p:nvPr>
        </p:nvSpPr>
        <p:spPr>
          <a:xfrm>
            <a:off x="8382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22</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1"/>
          </p:nvPr>
        </p:nvSpPr>
        <p:spPr/>
        <p:txBody>
          <a:bodyPr/>
          <a:lstStyle/>
          <a:p>
            <a:r>
              <a:rPr lang="zh-CN" altLang="en-US"/>
              <a:t>第</a:t>
            </a:r>
            <a:fld id="{013907DE-7433-469B-952A-942E92E3B273}" type="slidenum">
              <a:rPr lang="en-US" altLang="zh-CN" smtClean="0"/>
              <a:pPr/>
              <a:t>3</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6B4C957-FB1B-45B1-A58A-60848FEDEED3}"/>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A5314922-79C4-4CCD-BD58-94AAF43F6333}"/>
              </a:ext>
            </a:extLst>
          </p:cNvPr>
          <p:cNvSpPr>
            <a:spLocks noGrp="1"/>
          </p:cNvSpPr>
          <p:nvPr>
            <p:ph sz="quarter" idx="12"/>
          </p:nvPr>
        </p:nvSpPr>
        <p:spPr/>
        <p:txBody>
          <a:bodyPr/>
          <a:lstStyle/>
          <a:p>
            <a:r>
              <a:rPr lang="ja-JP" altLang="en-US" dirty="0"/>
              <a:t>企業にとって　インフラへの投資を最優先に考えるという意識改革は非常に重要なことです。想定しているアプリの基幹システムのプラットフォームアーキテクチャを研究しています。</a:t>
            </a:r>
            <a:endParaRPr lang="en-US" altLang="ja-JP" dirty="0"/>
          </a:p>
          <a:p>
            <a:r>
              <a:rPr lang="ja-JP" altLang="en-US" dirty="0"/>
              <a:t>✔セキュリティ保証　ユーザーの認定、権限管理</a:t>
            </a:r>
            <a:endParaRPr lang="en-US" altLang="ja-JP" dirty="0"/>
          </a:p>
          <a:p>
            <a:r>
              <a:rPr lang="ja-JP" altLang="en-US" dirty="0"/>
              <a:t>✔データ管理と連携　</a:t>
            </a:r>
            <a:endParaRPr lang="en-US" altLang="ja-JP" dirty="0"/>
          </a:p>
          <a:p>
            <a:r>
              <a:rPr lang="ja-JP" altLang="en-US" dirty="0"/>
              <a:t>✔データ分析と意思決定支援システム</a:t>
            </a:r>
            <a:endParaRPr lang="en-US" altLang="ja-JP" dirty="0"/>
          </a:p>
          <a:p>
            <a:r>
              <a:rPr lang="ja-JP" altLang="en-US" dirty="0"/>
              <a:t>✔システム構成と更新</a:t>
            </a:r>
            <a:endParaRPr lang="en-US" altLang="ja-JP" dirty="0"/>
          </a:p>
          <a:p>
            <a:r>
              <a:rPr lang="ja-JP" altLang="en-US" dirty="0"/>
              <a:t>✔ユーザー個人情報管理　二重認証の設計</a:t>
            </a:r>
            <a:endParaRPr lang="en-US" altLang="ja-JP" dirty="0"/>
          </a:p>
          <a:p>
            <a:r>
              <a:rPr lang="ja-JP" altLang="en-US" dirty="0"/>
              <a:t>✔マイクロサービスデザイン　</a:t>
            </a:r>
            <a:r>
              <a:rPr lang="en-US" altLang="ja-JP" dirty="0"/>
              <a:t>SOA</a:t>
            </a:r>
            <a:r>
              <a:rPr lang="ja-JP" altLang="en-US" dirty="0"/>
              <a:t>設計によって　各サービスのデータとインターフェースを設計しました</a:t>
            </a:r>
            <a:endParaRPr lang="en-US" altLang="ja-JP" dirty="0"/>
          </a:p>
          <a:p>
            <a:r>
              <a:rPr lang="ja-JP" altLang="en-US" dirty="0"/>
              <a:t>✔オンラインとバッチ処理のスゲジュール設計</a:t>
            </a:r>
          </a:p>
        </p:txBody>
      </p:sp>
      <p:sp>
        <p:nvSpPr>
          <p:cNvPr id="3" name="スライド番号プレースホルダー 2">
            <a:extLst>
              <a:ext uri="{FF2B5EF4-FFF2-40B4-BE49-F238E27FC236}">
                <a16:creationId xmlns:a16="http://schemas.microsoft.com/office/drawing/2014/main" id="{B04722CE-62B1-4EBB-82C4-C9889AC0A1D4}"/>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45863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30C99-0853-4775-B70D-8420139D0150}"/>
              </a:ext>
            </a:extLst>
          </p:cNvPr>
          <p:cNvSpPr>
            <a:spLocks noGrp="1"/>
          </p:cNvSpPr>
          <p:nvPr>
            <p:ph type="title"/>
          </p:nvPr>
        </p:nvSpPr>
        <p:spPr/>
        <p:txBody>
          <a:bodyPr/>
          <a:lstStyle/>
          <a:p>
            <a:r>
              <a:rPr kumimoji="1" lang="ja-JP" altLang="en-US" dirty="0"/>
              <a:t>グローバルチームワーク</a:t>
            </a:r>
            <a:br>
              <a:rPr kumimoji="1" lang="en-US" altLang="ja-JP" dirty="0"/>
            </a:br>
            <a:endParaRPr kumimoji="1" lang="ja-JP" altLang="en-US" dirty="0"/>
          </a:p>
        </p:txBody>
      </p:sp>
      <p:sp>
        <p:nvSpPr>
          <p:cNvPr id="4" name="テキスト ボックス 4">
            <a:extLst>
              <a:ext uri="{FF2B5EF4-FFF2-40B4-BE49-F238E27FC236}">
                <a16:creationId xmlns:a16="http://schemas.microsoft.com/office/drawing/2014/main" id="{01882D32-0BDD-40D2-A1D0-E061D0A4D427}"/>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
        <p:nvSpPr>
          <p:cNvPr id="6" name="雲 5">
            <a:extLst>
              <a:ext uri="{FF2B5EF4-FFF2-40B4-BE49-F238E27FC236}">
                <a16:creationId xmlns:a16="http://schemas.microsoft.com/office/drawing/2014/main" id="{45C6EDEE-8FFE-41DE-8813-7B21117EE0FB}"/>
              </a:ext>
            </a:extLst>
          </p:cNvPr>
          <p:cNvSpPr/>
          <p:nvPr/>
        </p:nvSpPr>
        <p:spPr>
          <a:xfrm>
            <a:off x="4607792" y="762000"/>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Cloud</a:t>
            </a:r>
          </a:p>
          <a:p>
            <a:pPr algn="ctr"/>
            <a:r>
              <a:rPr kumimoji="1" lang="ja-JP" altLang="en-US" dirty="0">
                <a:solidFill>
                  <a:schemeClr val="tx1"/>
                </a:solidFill>
              </a:rPr>
              <a:t>自動テスト・自動検証</a:t>
            </a:r>
          </a:p>
        </p:txBody>
      </p:sp>
      <p:sp>
        <p:nvSpPr>
          <p:cNvPr id="7" name="雲 6">
            <a:extLst>
              <a:ext uri="{FF2B5EF4-FFF2-40B4-BE49-F238E27FC236}">
                <a16:creationId xmlns:a16="http://schemas.microsoft.com/office/drawing/2014/main" id="{5277D630-51D8-4192-A76E-AFFE1D14A434}"/>
              </a:ext>
            </a:extLst>
          </p:cNvPr>
          <p:cNvSpPr/>
          <p:nvPr/>
        </p:nvSpPr>
        <p:spPr>
          <a:xfrm>
            <a:off x="624486" y="1674076"/>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Cloud</a:t>
            </a:r>
          </a:p>
          <a:p>
            <a:pPr algn="ctr"/>
            <a:r>
              <a:rPr kumimoji="1" lang="ja-JP" altLang="en-US" b="1" dirty="0">
                <a:solidFill>
                  <a:schemeClr val="tx1"/>
                </a:solidFill>
              </a:rPr>
              <a:t>ディスクトップ</a:t>
            </a:r>
            <a:endParaRPr kumimoji="1" lang="en-US" altLang="ja-JP" b="1" dirty="0">
              <a:solidFill>
                <a:schemeClr val="tx1"/>
              </a:solidFill>
            </a:endParaRPr>
          </a:p>
        </p:txBody>
      </p:sp>
      <p:cxnSp>
        <p:nvCxnSpPr>
          <p:cNvPr id="9" name="コネクタ: カギ線 8">
            <a:extLst>
              <a:ext uri="{FF2B5EF4-FFF2-40B4-BE49-F238E27FC236}">
                <a16:creationId xmlns:a16="http://schemas.microsoft.com/office/drawing/2014/main" id="{2E3B3838-2C1E-437E-946D-32A8D47F2B6E}"/>
              </a:ext>
            </a:extLst>
          </p:cNvPr>
          <p:cNvCxnSpPr>
            <a:cxnSpLocks/>
            <a:stCxn id="7" idx="0"/>
            <a:endCxn id="6" idx="2"/>
          </p:cNvCxnSpPr>
          <p:nvPr/>
        </p:nvCxnSpPr>
        <p:spPr>
          <a:xfrm flipV="1">
            <a:off x="3669946" y="1409700"/>
            <a:ext cx="947300" cy="912076"/>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雲 13">
            <a:extLst>
              <a:ext uri="{FF2B5EF4-FFF2-40B4-BE49-F238E27FC236}">
                <a16:creationId xmlns:a16="http://schemas.microsoft.com/office/drawing/2014/main" id="{D5A5BCCA-4760-4D15-B3F4-5EE87E912879}"/>
              </a:ext>
            </a:extLst>
          </p:cNvPr>
          <p:cNvSpPr/>
          <p:nvPr/>
        </p:nvSpPr>
        <p:spPr>
          <a:xfrm>
            <a:off x="8548566" y="1817891"/>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Cloud</a:t>
            </a:r>
          </a:p>
          <a:p>
            <a:pPr algn="ctr"/>
            <a:r>
              <a:rPr kumimoji="1" lang="ja-JP" altLang="en-US" dirty="0">
                <a:solidFill>
                  <a:schemeClr val="tx1"/>
                </a:solidFill>
              </a:rPr>
              <a:t>ディスクトップ</a:t>
            </a:r>
            <a:endParaRPr kumimoji="1" lang="en-US" altLang="ja-JP" dirty="0">
              <a:solidFill>
                <a:schemeClr val="tx1"/>
              </a:solidFill>
            </a:endParaRPr>
          </a:p>
        </p:txBody>
      </p:sp>
      <p:cxnSp>
        <p:nvCxnSpPr>
          <p:cNvPr id="16" name="コネクタ: カギ線 15">
            <a:extLst>
              <a:ext uri="{FF2B5EF4-FFF2-40B4-BE49-F238E27FC236}">
                <a16:creationId xmlns:a16="http://schemas.microsoft.com/office/drawing/2014/main" id="{18ED2D31-DD9F-4646-9687-86924A93A886}"/>
              </a:ext>
            </a:extLst>
          </p:cNvPr>
          <p:cNvCxnSpPr>
            <a:cxnSpLocks/>
            <a:stCxn id="14" idx="2"/>
            <a:endCxn id="6" idx="0"/>
          </p:cNvCxnSpPr>
          <p:nvPr/>
        </p:nvCxnSpPr>
        <p:spPr>
          <a:xfrm rot="10800000">
            <a:off x="7653252" y="1409701"/>
            <a:ext cx="904768" cy="1055891"/>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雲 19">
            <a:extLst>
              <a:ext uri="{FF2B5EF4-FFF2-40B4-BE49-F238E27FC236}">
                <a16:creationId xmlns:a16="http://schemas.microsoft.com/office/drawing/2014/main" id="{73CCACB2-59CF-4088-8483-3984E31F5F6E}"/>
              </a:ext>
            </a:extLst>
          </p:cNvPr>
          <p:cNvSpPr/>
          <p:nvPr/>
        </p:nvSpPr>
        <p:spPr>
          <a:xfrm>
            <a:off x="4585347" y="3086376"/>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Cloud</a:t>
            </a:r>
          </a:p>
          <a:p>
            <a:pPr algn="ctr"/>
            <a:r>
              <a:rPr kumimoji="1" lang="ja-JP" altLang="en-US" b="1" dirty="0">
                <a:solidFill>
                  <a:schemeClr val="tx1"/>
                </a:solidFill>
              </a:rPr>
              <a:t>プロジェクト管理</a:t>
            </a:r>
            <a:endParaRPr kumimoji="1" lang="en-US" altLang="ja-JP" b="1" dirty="0">
              <a:solidFill>
                <a:schemeClr val="tx1"/>
              </a:solidFill>
            </a:endParaRPr>
          </a:p>
          <a:p>
            <a:pPr algn="ctr"/>
            <a:r>
              <a:rPr kumimoji="1" lang="ja-JP" altLang="en-US" b="1" dirty="0">
                <a:solidFill>
                  <a:schemeClr val="tx1"/>
                </a:solidFill>
              </a:rPr>
              <a:t>システム</a:t>
            </a:r>
            <a:endParaRPr kumimoji="1" lang="en-US" altLang="ja-JP" b="1" dirty="0">
              <a:solidFill>
                <a:schemeClr val="tx1"/>
              </a:solidFill>
            </a:endParaRPr>
          </a:p>
        </p:txBody>
      </p:sp>
      <p:cxnSp>
        <p:nvCxnSpPr>
          <p:cNvPr id="22" name="直線矢印コネクタ 21">
            <a:extLst>
              <a:ext uri="{FF2B5EF4-FFF2-40B4-BE49-F238E27FC236}">
                <a16:creationId xmlns:a16="http://schemas.microsoft.com/office/drawing/2014/main" id="{A74BB81B-3D22-4EC5-BA8D-677BB99B2C57}"/>
              </a:ext>
            </a:extLst>
          </p:cNvPr>
          <p:cNvCxnSpPr>
            <a:stCxn id="6" idx="1"/>
            <a:endCxn id="20" idx="3"/>
          </p:cNvCxnSpPr>
          <p:nvPr/>
        </p:nvCxnSpPr>
        <p:spPr>
          <a:xfrm flipH="1">
            <a:off x="6109347" y="2056021"/>
            <a:ext cx="22445" cy="11044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84C6AC65-9BDB-4242-873A-56133A3B39B1}"/>
              </a:ext>
            </a:extLst>
          </p:cNvPr>
          <p:cNvSpPr txBox="1"/>
          <p:nvPr/>
        </p:nvSpPr>
        <p:spPr>
          <a:xfrm>
            <a:off x="624486"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cxnSp>
        <p:nvCxnSpPr>
          <p:cNvPr id="26" name="コネクタ: カギ線 25">
            <a:extLst>
              <a:ext uri="{FF2B5EF4-FFF2-40B4-BE49-F238E27FC236}">
                <a16:creationId xmlns:a16="http://schemas.microsoft.com/office/drawing/2014/main" id="{31E1A95B-0DC4-4B20-8E55-D9FFC76F401E}"/>
              </a:ext>
            </a:extLst>
          </p:cNvPr>
          <p:cNvCxnSpPr>
            <a:stCxn id="7" idx="1"/>
            <a:endCxn id="24" idx="0"/>
          </p:cNvCxnSpPr>
          <p:nvPr/>
        </p:nvCxnSpPr>
        <p:spPr>
          <a:xfrm rot="5400000">
            <a:off x="514169" y="3649914"/>
            <a:ext cx="2316135" cy="9525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7" name="コネクタ: カギ線 26">
            <a:extLst>
              <a:ext uri="{FF2B5EF4-FFF2-40B4-BE49-F238E27FC236}">
                <a16:creationId xmlns:a16="http://schemas.microsoft.com/office/drawing/2014/main" id="{3FEDB912-2281-48B0-9387-CF692D4BB589}"/>
              </a:ext>
            </a:extLst>
          </p:cNvPr>
          <p:cNvCxnSpPr>
            <a:cxnSpLocks/>
            <a:stCxn id="7" idx="0"/>
            <a:endCxn id="20" idx="2"/>
          </p:cNvCxnSpPr>
          <p:nvPr/>
        </p:nvCxnSpPr>
        <p:spPr>
          <a:xfrm>
            <a:off x="3669946" y="2321776"/>
            <a:ext cx="924855" cy="141230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コネクタ: カギ線 29">
            <a:extLst>
              <a:ext uri="{FF2B5EF4-FFF2-40B4-BE49-F238E27FC236}">
                <a16:creationId xmlns:a16="http://schemas.microsoft.com/office/drawing/2014/main" id="{690ACD1F-8589-4003-87CA-B46EF941C471}"/>
              </a:ext>
            </a:extLst>
          </p:cNvPr>
          <p:cNvCxnSpPr>
            <a:cxnSpLocks/>
            <a:stCxn id="14" idx="2"/>
            <a:endCxn id="20" idx="0"/>
          </p:cNvCxnSpPr>
          <p:nvPr/>
        </p:nvCxnSpPr>
        <p:spPr>
          <a:xfrm rot="10800000" flipV="1">
            <a:off x="7630808" y="2465590"/>
            <a:ext cx="927213" cy="12684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4AF3EC42-46F7-4305-BBB5-5E6CCDA50147}"/>
              </a:ext>
            </a:extLst>
          </p:cNvPr>
          <p:cNvSpPr txBox="1"/>
          <p:nvPr/>
        </p:nvSpPr>
        <p:spPr>
          <a:xfrm>
            <a:off x="2388250" y="5287627"/>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sp>
        <p:nvSpPr>
          <p:cNvPr id="35" name="テキスト ボックス 34">
            <a:extLst>
              <a:ext uri="{FF2B5EF4-FFF2-40B4-BE49-F238E27FC236}">
                <a16:creationId xmlns:a16="http://schemas.microsoft.com/office/drawing/2014/main" id="{04D0F08C-8A39-4030-9665-99F619971035}"/>
              </a:ext>
            </a:extLst>
          </p:cNvPr>
          <p:cNvSpPr txBox="1"/>
          <p:nvPr/>
        </p:nvSpPr>
        <p:spPr>
          <a:xfrm>
            <a:off x="10376364"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sp>
        <p:nvSpPr>
          <p:cNvPr id="36" name="テキスト ボックス 35">
            <a:extLst>
              <a:ext uri="{FF2B5EF4-FFF2-40B4-BE49-F238E27FC236}">
                <a16:creationId xmlns:a16="http://schemas.microsoft.com/office/drawing/2014/main" id="{E7021FD2-6451-4406-961E-579CB6AE5F34}"/>
              </a:ext>
            </a:extLst>
          </p:cNvPr>
          <p:cNvSpPr txBox="1"/>
          <p:nvPr/>
        </p:nvSpPr>
        <p:spPr>
          <a:xfrm>
            <a:off x="8680243"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cxnSp>
        <p:nvCxnSpPr>
          <p:cNvPr id="38" name="コネクタ: カギ線 37">
            <a:extLst>
              <a:ext uri="{FF2B5EF4-FFF2-40B4-BE49-F238E27FC236}">
                <a16:creationId xmlns:a16="http://schemas.microsoft.com/office/drawing/2014/main" id="{0A5CD73B-F071-4E38-AEF7-060507E7A297}"/>
              </a:ext>
            </a:extLst>
          </p:cNvPr>
          <p:cNvCxnSpPr>
            <a:stCxn id="7" idx="1"/>
            <a:endCxn id="34" idx="0"/>
          </p:cNvCxnSpPr>
          <p:nvPr/>
        </p:nvCxnSpPr>
        <p:spPr>
          <a:xfrm rot="16200000" flipH="1">
            <a:off x="1394353" y="3722230"/>
            <a:ext cx="2319530" cy="811264"/>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0FB46D06-3D4B-43CD-B0D5-E1EACB038317}"/>
              </a:ext>
            </a:extLst>
          </p:cNvPr>
          <p:cNvCxnSpPr>
            <a:stCxn id="14" idx="1"/>
            <a:endCxn id="36" idx="0"/>
          </p:cNvCxnSpPr>
          <p:nvPr/>
        </p:nvCxnSpPr>
        <p:spPr>
          <a:xfrm rot="5400000">
            <a:off x="8575995" y="3787661"/>
            <a:ext cx="2172320" cy="82082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597D4D50-191A-4D3B-ABF6-2DEA385E1E11}"/>
              </a:ext>
            </a:extLst>
          </p:cNvPr>
          <p:cNvCxnSpPr>
            <a:stCxn id="14" idx="1"/>
            <a:endCxn id="35" idx="0"/>
          </p:cNvCxnSpPr>
          <p:nvPr/>
        </p:nvCxnSpPr>
        <p:spPr>
          <a:xfrm rot="16200000" flipH="1">
            <a:off x="9424055" y="3760423"/>
            <a:ext cx="2172320" cy="875298"/>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4837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31A6573-4F3C-4CD8-954B-5E50F7130B64}"/>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25297DAE-A68A-40AC-AF06-BB5266D62595}"/>
              </a:ext>
            </a:extLst>
          </p:cNvPr>
          <p:cNvSpPr>
            <a:spLocks noGrp="1"/>
          </p:cNvSpPr>
          <p:nvPr>
            <p:ph sz="quarter" idx="12"/>
          </p:nvPr>
        </p:nvSpPr>
        <p:spPr/>
        <p:txBody>
          <a:bodyPr/>
          <a:lstStyle/>
          <a:p>
            <a:r>
              <a:rPr lang="ja-JP" altLang="en-US" dirty="0"/>
              <a:t>✔端末セキュリティ保証　　端末から　ダウンロードと外部デバイスにコピーすることができません。</a:t>
            </a:r>
            <a:endParaRPr lang="en-US" altLang="ja-JP" dirty="0"/>
          </a:p>
          <a:p>
            <a:r>
              <a:rPr lang="ja-JP" altLang="en-US" dirty="0"/>
              <a:t>✔３６５</a:t>
            </a:r>
            <a:r>
              <a:rPr lang="en-US" altLang="ja-JP" dirty="0"/>
              <a:t>×</a:t>
            </a:r>
            <a:r>
              <a:rPr lang="ja-JP" altLang="en-US" dirty="0"/>
              <a:t>２４、どこでも仕事できる　クロードディスクトプで　作業するなので　自由、便利です。</a:t>
            </a:r>
            <a:endParaRPr lang="en-US" altLang="ja-JP" dirty="0"/>
          </a:p>
          <a:p>
            <a:r>
              <a:rPr lang="ja-JP" altLang="en-US" dirty="0"/>
              <a:t>✔専用のネット回線は不要　</a:t>
            </a:r>
            <a:r>
              <a:rPr lang="en-US" altLang="ja-JP" dirty="0"/>
              <a:t>VPN</a:t>
            </a:r>
            <a:r>
              <a:rPr lang="ja-JP" altLang="en-US" dirty="0"/>
              <a:t>と専用端末は不要です。</a:t>
            </a:r>
            <a:endParaRPr lang="en-US" altLang="ja-JP" dirty="0"/>
          </a:p>
          <a:p>
            <a:r>
              <a:rPr lang="ja-JP" altLang="en-US" dirty="0"/>
              <a:t>✔多種類端末デバイス対応　ダイプレートでも　作業可能です。</a:t>
            </a:r>
          </a:p>
        </p:txBody>
      </p:sp>
      <p:sp>
        <p:nvSpPr>
          <p:cNvPr id="3" name="スライド番号プレースホルダー 2">
            <a:extLst>
              <a:ext uri="{FF2B5EF4-FFF2-40B4-BE49-F238E27FC236}">
                <a16:creationId xmlns:a16="http://schemas.microsoft.com/office/drawing/2014/main" id="{FDC3757E-B03A-4A79-BC16-4A0CD6EE50E3}"/>
              </a:ext>
            </a:extLst>
          </p:cNvPr>
          <p:cNvSpPr>
            <a:spLocks noGrp="1"/>
          </p:cNvSpPr>
          <p:nvPr>
            <p:ph type="sldNum" sz="quarter" idx="11"/>
          </p:nvPr>
        </p:nvSpPr>
        <p:spPr/>
        <p:txBody>
          <a:bodyPr/>
          <a:lstStyle/>
          <a:p>
            <a:r>
              <a:rPr lang="zh-CN" altLang="en-US"/>
              <a:t>第</a:t>
            </a:r>
            <a:fld id="{013907DE-7433-469B-952A-942E92E3B273}" type="slidenum">
              <a:rPr lang="en-US" altLang="zh-CN" smtClean="0"/>
              <a:pPr/>
              <a:t>6</a:t>
            </a:fld>
            <a:r>
              <a:rPr lang="zh-CN" altLang="en-US"/>
              <a:t>页</a:t>
            </a:r>
            <a:endParaRPr lang="zh-CN"/>
          </a:p>
        </p:txBody>
      </p:sp>
    </p:spTree>
    <p:extLst>
      <p:ext uri="{BB962C8B-B14F-4D97-AF65-F5344CB8AC3E}">
        <p14:creationId xmlns:p14="http://schemas.microsoft.com/office/powerpoint/2010/main" val="354219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プラットフォームサービス</a:t>
            </a:r>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1"/>
          </p:nvPr>
        </p:nvSpPr>
        <p:spPr/>
        <p:txBody>
          <a:bodyPr/>
          <a:lstStyle/>
          <a:p>
            <a:r>
              <a:rPr lang="zh-CN" altLang="en-US"/>
              <a:t>第</a:t>
            </a:r>
            <a:fld id="{013907DE-7433-469B-952A-942E92E3B273}" type="slidenum">
              <a:rPr lang="en-US" altLang="zh-CN" smtClean="0"/>
              <a:pPr/>
              <a:t>7</a:t>
            </a:fld>
            <a:r>
              <a:rPr lang="zh-CN" altLang="en-US"/>
              <a:t>页</a:t>
            </a:r>
            <a:endParaRPr lang="zh-CN"/>
          </a:p>
        </p:txBody>
      </p:sp>
    </p:spTree>
    <p:extLst>
      <p:ext uri="{BB962C8B-B14F-4D97-AF65-F5344CB8AC3E}">
        <p14:creationId xmlns:p14="http://schemas.microsoft.com/office/powerpoint/2010/main" val="179104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a:xfrm>
            <a:off x="594473" y="76200"/>
            <a:ext cx="8778127" cy="533398"/>
          </a:xfrm>
        </p:spPr>
        <p:txBody>
          <a:bodyPr/>
          <a:lstStyle/>
          <a:p>
            <a:pPr>
              <a:tabLst>
                <a:tab pos="2601913" algn="l"/>
              </a:tabLst>
            </a:pPr>
            <a:r>
              <a:rPr kumimoji="1" lang="ja-JP" altLang="en-US" dirty="0"/>
              <a:t>プラットフォームアーキテクチャ</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テキスト ボックス 4">
            <a:extLst>
              <a:ext uri="{FF2B5EF4-FFF2-40B4-BE49-F238E27FC236}">
                <a16:creationId xmlns:a16="http://schemas.microsoft.com/office/drawing/2014/main" id="{0B488328-B85D-4D7B-8894-105615FF3AA6}"/>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Tree>
    <p:extLst>
      <p:ext uri="{BB962C8B-B14F-4D97-AF65-F5344CB8AC3E}">
        <p14:creationId xmlns:p14="http://schemas.microsoft.com/office/powerpoint/2010/main" val="1757699924"/>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意思決定システム</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3352E8B-06CA-42D7-B54A-AF35F2E9F5F6}&quot;/&gt;&lt;isInvalidForFieldText val=&quot;0&quot;/&gt;&lt;Image&gt;&lt;filename val=&quot;C:\Users\sunsh_q64utuq\AppData\Local\Temp\CP26815248609Session\CPTrustFolder26815248625\PPTImport26815441171\data\asimages\{F3352E8B-06CA-42D7-B54A-AF35F2E9F5F6}_2.png&quot;/&gt;&lt;left val=&quot;354&quot;/&gt;&lt;top val=&quot;339&quot;/&gt;&lt;width val=&quot;106&quot;/&gt;&lt;height val=&quot;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00B0F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nchor="ctr">
        <a:noAutofit/>
      </a:bodyPr>
      <a:lstStyle>
        <a:defPPr algn="ctr">
          <a:defRPr dirty="0" smtClean="0">
            <a:latin typeface="ＭＳ ゴシック" panose="020B0609070205080204" pitchFamily="49" charset="-128"/>
            <a:ea typeface="ＭＳ ゴシック" panose="020B0609070205080204" pitchFamily="49"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1584</Words>
  <Application>Microsoft Office PowerPoint</Application>
  <PresentationFormat>宽屏</PresentationFormat>
  <Paragraphs>249</Paragraphs>
  <Slides>22</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BIZ UDゴシック</vt:lpstr>
      <vt:lpstr>BIZ UDPゴシック</vt:lpstr>
      <vt:lpstr>HG明朝E</vt:lpstr>
      <vt:lpstr>Meiryo UI</vt:lpstr>
      <vt:lpstr>ＭＳ ゴシック</vt:lpstr>
      <vt:lpstr>ＭＳ Ｐゴシック</vt:lpstr>
      <vt:lpstr>游明朝</vt:lpstr>
      <vt:lpstr>SimSun</vt:lpstr>
      <vt:lpstr>SimSun</vt:lpstr>
      <vt:lpstr>华文行楷</vt:lpstr>
      <vt:lpstr>华文新魏</vt:lpstr>
      <vt:lpstr>Arial</vt:lpstr>
      <vt:lpstr>Bookman Old Style</vt:lpstr>
      <vt:lpstr>Calibri</vt:lpstr>
      <vt:lpstr>Gill Sans MT</vt:lpstr>
      <vt:lpstr>Wingdings</vt:lpstr>
      <vt:lpstr>Wingdings 3</vt:lpstr>
      <vt:lpstr>NewThink</vt:lpstr>
      <vt:lpstr>グロバール運営のDXプラットフォーム （概要版・編集中）   Sun　Shubin </vt:lpstr>
      <vt:lpstr>PowerPoint 演示文稿</vt:lpstr>
      <vt:lpstr>ビジネスモデル</vt:lpstr>
      <vt:lpstr>PowerPoint 演示文稿</vt:lpstr>
      <vt:lpstr>グローバルチームワーク </vt:lpstr>
      <vt:lpstr>PowerPoint 演示文稿</vt:lpstr>
      <vt:lpstr>プラットフォームサービス</vt:lpstr>
      <vt:lpstr>プラットフォームアーキテクチャ</vt:lpstr>
      <vt:lpstr>意思決定システム</vt:lpstr>
      <vt:lpstr>ソーシャルネットワーク</vt:lpstr>
      <vt:lpstr>ケース</vt:lpstr>
      <vt:lpstr>業務プロセスの自動化・システム移行・再構築ソリューション</vt:lpstr>
      <vt:lpstr>システム移行・再構築のソリューション</vt:lpstr>
      <vt:lpstr>PowerPoint 演示文稿</vt:lpstr>
      <vt:lpstr>品質保証ソリューション</vt:lpstr>
      <vt:lpstr>自動テストツール</vt:lpstr>
      <vt:lpstr>品質保証ソリューション</vt:lpstr>
      <vt:lpstr>PowerPoint 演示文稿</vt:lpstr>
      <vt:lpstr>PowerPoint 演示文稿</vt:lpstr>
      <vt:lpstr>SWOT</vt:lpstr>
      <vt:lpstr>SWOT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2022-08-07T21:11:51Z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