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1eb177c7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eb177c7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92326f78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2326f78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92326f78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2326f7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2326f7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2326f7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93c5cd49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93c5cd49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eb177c7b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eb177c7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1eb177c7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eb177c7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3c5cd4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3c5cd4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a7460b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a7460b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a7460b5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a7460b5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a7460b5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a7460b5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eb177c7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eb177c7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3c5cd4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3c5cd4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eb177c7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eb177c7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Computational_biolo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Online_algorithm" TargetMode="External"/><Relationship Id="rId4" Type="http://schemas.openxmlformats.org/officeDocument/2006/relationships/hyperlink" Target="https://en.wikipedia.org/wiki/Suffix_tree" TargetMode="External"/><Relationship Id="rId5" Type="http://schemas.openxmlformats.org/officeDocument/2006/relationships/hyperlink" Target="https://en.wikipedia.org/wiki/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Suffix Trees</a:t>
            </a:r>
            <a:endParaRPr sz="4900"/>
          </a:p>
        </p:txBody>
      </p:sp>
      <p:sp>
        <p:nvSpPr>
          <p:cNvPr id="87" name="Google Shape;87;p13"/>
          <p:cNvSpPr txBox="1"/>
          <p:nvPr>
            <p:ph idx="1" type="subTitle"/>
          </p:nvPr>
        </p:nvSpPr>
        <p:spPr>
          <a:xfrm>
            <a:off x="813375" y="2709525"/>
            <a:ext cx="4326000" cy="18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Chinmayi C. Ramakrishna (181IT113)</a:t>
            </a:r>
            <a:endParaRPr sz="1800"/>
          </a:p>
          <a:p>
            <a:pPr indent="0" lvl="0" marL="0" rtl="0" algn="l">
              <a:spcBef>
                <a:spcPts val="0"/>
              </a:spcBef>
              <a:spcAft>
                <a:spcPts val="0"/>
              </a:spcAft>
              <a:buNone/>
            </a:pPr>
            <a:r>
              <a:rPr lang="en" sz="1800"/>
              <a:t>Mansi Saxena (181IT126)</a:t>
            </a:r>
            <a:endParaRPr sz="1800"/>
          </a:p>
          <a:p>
            <a:pPr indent="0" lvl="0" marL="0" rtl="0" algn="l">
              <a:spcBef>
                <a:spcPts val="0"/>
              </a:spcBef>
              <a:spcAft>
                <a:spcPts val="0"/>
              </a:spcAft>
              <a:buNone/>
            </a:pPr>
            <a:r>
              <a:rPr lang="en" sz="1800"/>
              <a:t>Meghna Kashyap (181IT127)</a:t>
            </a:r>
            <a:endParaRPr sz="1800"/>
          </a:p>
          <a:p>
            <a:pPr indent="0" lvl="0" marL="0" rtl="0" algn="l">
              <a:spcBef>
                <a:spcPts val="0"/>
              </a:spcBef>
              <a:spcAft>
                <a:spcPts val="0"/>
              </a:spcAft>
              <a:buNone/>
            </a:pPr>
            <a:r>
              <a:rPr lang="en" sz="1800"/>
              <a:t>K. Keerthana (181IT221)</a:t>
            </a:r>
            <a:endParaRPr sz="1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588800" y="545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Methodology</a:t>
            </a:r>
            <a:endParaRPr sz="3200"/>
          </a:p>
        </p:txBody>
      </p:sp>
      <p:sp>
        <p:nvSpPr>
          <p:cNvPr id="142" name="Google Shape;142;p22"/>
          <p:cNvSpPr txBox="1"/>
          <p:nvPr>
            <p:ph idx="1" type="body"/>
          </p:nvPr>
        </p:nvSpPr>
        <p:spPr>
          <a:xfrm>
            <a:off x="0" y="1024950"/>
            <a:ext cx="90213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rgbClr val="FFFFFF"/>
                </a:highlight>
                <a:latin typeface="Arial"/>
                <a:ea typeface="Arial"/>
                <a:cs typeface="Arial"/>
                <a:sym typeface="Arial"/>
              </a:rPr>
              <a:t>The algorithm begins with an implicit suffix tree containing the first character of the string. Then it steps through the string adding successive characters until the tree is complete.This order addition of characters gives Ukkonen's algorithm its "on-line" property. This way suffix tree is constructed</a:t>
            </a:r>
            <a:endParaRPr sz="17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700">
                <a:solidFill>
                  <a:srgbClr val="000000"/>
                </a:solidFill>
                <a:highlight>
                  <a:srgbClr val="FFFFFF"/>
                </a:highlight>
                <a:latin typeface="Arial"/>
                <a:ea typeface="Arial"/>
                <a:cs typeface="Arial"/>
                <a:sym typeface="Arial"/>
              </a:rPr>
              <a:t>There is a function that finds the index of a given substring in all stories.</a:t>
            </a:r>
            <a:endParaRPr sz="17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700">
                <a:solidFill>
                  <a:srgbClr val="000000"/>
                </a:solidFill>
                <a:highlight>
                  <a:srgbClr val="FFFFFF"/>
                </a:highlight>
                <a:latin typeface="Arial"/>
                <a:ea typeface="Arial"/>
                <a:cs typeface="Arial"/>
                <a:sym typeface="Arial"/>
              </a:rPr>
              <a:t>There is another function that does a DFS traversal from the node at which the substring ends to find all occurrences of a substring in the stories</a:t>
            </a:r>
            <a:endParaRPr sz="17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700">
                <a:solidFill>
                  <a:srgbClr val="000000"/>
                </a:solidFill>
                <a:highlight>
                  <a:srgbClr val="FFFFFF"/>
                </a:highlight>
                <a:latin typeface="Arial"/>
                <a:ea typeface="Arial"/>
                <a:cs typeface="Arial"/>
                <a:sym typeface="Arial"/>
              </a:rPr>
              <a:t>Using these functions, the 3 usages are implemented.</a:t>
            </a:r>
            <a:endParaRPr sz="17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700">
                <a:solidFill>
                  <a:srgbClr val="000000"/>
                </a:solidFill>
              </a:rPr>
              <a:t>The input in our project is 312 short stories converted into a dataset. Each story has its own suffix tree object. All 312 objects are stored in an array called ‘fables’. The user can then choose which application they would like to try out (1, 2 or 3) </a:t>
            </a:r>
            <a:endParaRPr sz="1700">
              <a:solidFill>
                <a:srgbClr val="000000"/>
              </a:solidFill>
            </a:endParaRPr>
          </a:p>
          <a:p>
            <a:pPr indent="0" lvl="0" marL="0" rtl="0" algn="l">
              <a:spcBef>
                <a:spcPts val="1600"/>
              </a:spcBef>
              <a:spcAft>
                <a:spcPts val="1600"/>
              </a:spcAft>
              <a:buNone/>
            </a:pPr>
            <a:r>
              <a:t/>
            </a:r>
            <a:endParaRPr sz="1700">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621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48" name="Google Shape;148;p23"/>
          <p:cNvSpPr txBox="1"/>
          <p:nvPr>
            <p:ph idx="1" type="body"/>
          </p:nvPr>
        </p:nvSpPr>
        <p:spPr>
          <a:xfrm>
            <a:off x="695100" y="1126050"/>
            <a:ext cx="7964700" cy="3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49" name="Google Shape;149;p23"/>
          <p:cNvSpPr txBox="1"/>
          <p:nvPr/>
        </p:nvSpPr>
        <p:spPr>
          <a:xfrm>
            <a:off x="729450" y="4111000"/>
            <a:ext cx="5630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Fig 1. Contents of the folder</a:t>
            </a:r>
            <a:endParaRPr b="1" sz="1500">
              <a:latin typeface="Lato"/>
              <a:ea typeface="Lato"/>
              <a:cs typeface="Lato"/>
              <a:sym typeface="Lato"/>
            </a:endParaRPr>
          </a:p>
        </p:txBody>
      </p:sp>
      <p:pic>
        <p:nvPicPr>
          <p:cNvPr id="150" name="Google Shape;150;p23"/>
          <p:cNvPicPr preferRelativeResize="0"/>
          <p:nvPr/>
        </p:nvPicPr>
        <p:blipFill rotWithShape="1">
          <a:blip r:embed="rId3">
            <a:alphaModFix/>
          </a:blip>
          <a:srcRect b="87941" l="4720" r="43347" t="0"/>
          <a:stretch/>
        </p:blipFill>
        <p:spPr>
          <a:xfrm>
            <a:off x="349762" y="2290750"/>
            <a:ext cx="8655376" cy="1129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7650" y="621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56" name="Google Shape;156;p24"/>
          <p:cNvSpPr txBox="1"/>
          <p:nvPr/>
        </p:nvSpPr>
        <p:spPr>
          <a:xfrm>
            <a:off x="697425" y="4472025"/>
            <a:ext cx="5666700" cy="3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Lato"/>
                <a:ea typeface="Lato"/>
                <a:cs typeface="Lato"/>
                <a:sym typeface="Lato"/>
              </a:rPr>
              <a:t>Fig 2. </a:t>
            </a:r>
            <a:r>
              <a:rPr b="1" lang="en" sz="1500">
                <a:latin typeface="Lato"/>
                <a:ea typeface="Lato"/>
                <a:cs typeface="Lato"/>
                <a:sym typeface="Lato"/>
              </a:rPr>
              <a:t>Finding all occurrences of a string in the stories</a:t>
            </a:r>
            <a:endParaRPr b="1" sz="1500">
              <a:latin typeface="Lato"/>
              <a:ea typeface="Lato"/>
              <a:cs typeface="Lato"/>
              <a:sym typeface="Lato"/>
            </a:endParaRPr>
          </a:p>
        </p:txBody>
      </p:sp>
      <p:pic>
        <p:nvPicPr>
          <p:cNvPr id="157" name="Google Shape;157;p24"/>
          <p:cNvPicPr preferRelativeResize="0"/>
          <p:nvPr/>
        </p:nvPicPr>
        <p:blipFill rotWithShape="1">
          <a:blip r:embed="rId3">
            <a:alphaModFix/>
          </a:blip>
          <a:srcRect b="40284" l="4184" r="47389" t="0"/>
          <a:stretch/>
        </p:blipFill>
        <p:spPr>
          <a:xfrm>
            <a:off x="986675" y="1156425"/>
            <a:ext cx="7030775" cy="331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02075" y="563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63" name="Google Shape;163;p25"/>
          <p:cNvSpPr txBox="1"/>
          <p:nvPr/>
        </p:nvSpPr>
        <p:spPr>
          <a:xfrm>
            <a:off x="690150" y="4267475"/>
            <a:ext cx="8178300" cy="48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Lato"/>
                <a:ea typeface="Lato"/>
                <a:cs typeface="Lato"/>
                <a:sym typeface="Lato"/>
              </a:rPr>
              <a:t>Figure3: </a:t>
            </a:r>
            <a:r>
              <a:rPr b="1" lang="en" sz="1500">
                <a:latin typeface="Lato"/>
                <a:ea typeface="Lato"/>
                <a:cs typeface="Lato"/>
                <a:sym typeface="Lato"/>
              </a:rPr>
              <a:t>Finding the first occurence of a string. If not found, finding the first occurence of the longest substring of the string</a:t>
            </a:r>
            <a:endParaRPr b="1" sz="1500">
              <a:latin typeface="Lato"/>
              <a:ea typeface="Lato"/>
              <a:cs typeface="Lato"/>
              <a:sym typeface="Lato"/>
            </a:endParaRPr>
          </a:p>
          <a:p>
            <a:pPr indent="0" lvl="0" marL="0" rtl="0" algn="l">
              <a:spcBef>
                <a:spcPts val="0"/>
              </a:spcBef>
              <a:spcAft>
                <a:spcPts val="0"/>
              </a:spcAft>
              <a:buNone/>
            </a:pPr>
            <a:r>
              <a:t/>
            </a:r>
            <a:endParaRPr b="1" sz="1500">
              <a:latin typeface="Lato"/>
              <a:ea typeface="Lato"/>
              <a:cs typeface="Lato"/>
              <a:sym typeface="Lato"/>
            </a:endParaRPr>
          </a:p>
        </p:txBody>
      </p:sp>
      <p:pic>
        <p:nvPicPr>
          <p:cNvPr id="164" name="Google Shape;164;p25"/>
          <p:cNvPicPr preferRelativeResize="0"/>
          <p:nvPr/>
        </p:nvPicPr>
        <p:blipFill rotWithShape="1">
          <a:blip r:embed="rId3">
            <a:alphaModFix/>
          </a:blip>
          <a:srcRect b="45293" l="4741" r="19752" t="3849"/>
          <a:stretch/>
        </p:blipFill>
        <p:spPr>
          <a:xfrm>
            <a:off x="908350" y="1369125"/>
            <a:ext cx="7688698" cy="2960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581450" y="603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70" name="Google Shape;170;p26"/>
          <p:cNvSpPr txBox="1"/>
          <p:nvPr>
            <p:ph idx="1" type="body"/>
          </p:nvPr>
        </p:nvSpPr>
        <p:spPr>
          <a:xfrm>
            <a:off x="811500" y="4353725"/>
            <a:ext cx="7688700" cy="64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000000"/>
                </a:solidFill>
              </a:rPr>
              <a:t>Figure4: Find and rank all stories for a given string according to certain rules</a:t>
            </a:r>
            <a:endParaRPr b="1" sz="1500">
              <a:solidFill>
                <a:srgbClr val="000000"/>
              </a:solidFill>
            </a:endParaRPr>
          </a:p>
          <a:p>
            <a:pPr indent="0" lvl="0" marL="0" rtl="0" algn="l">
              <a:lnSpc>
                <a:spcPct val="100000"/>
              </a:lnSpc>
              <a:spcBef>
                <a:spcPts val="0"/>
              </a:spcBef>
              <a:spcAft>
                <a:spcPts val="0"/>
              </a:spcAft>
              <a:buNone/>
            </a:pPr>
            <a:r>
              <a:t/>
            </a:r>
            <a:endParaRPr b="1" sz="1500">
              <a:solidFill>
                <a:srgbClr val="000000"/>
              </a:solidFill>
            </a:endParaRPr>
          </a:p>
          <a:p>
            <a:pPr indent="0" lvl="0" marL="0" rtl="0" algn="l">
              <a:spcBef>
                <a:spcPts val="0"/>
              </a:spcBef>
              <a:spcAft>
                <a:spcPts val="1600"/>
              </a:spcAft>
              <a:buNone/>
            </a:pPr>
            <a:r>
              <a:t/>
            </a:r>
            <a:endParaRPr/>
          </a:p>
        </p:txBody>
      </p:sp>
      <p:pic>
        <p:nvPicPr>
          <p:cNvPr id="171" name="Google Shape;171;p26"/>
          <p:cNvPicPr preferRelativeResize="0"/>
          <p:nvPr/>
        </p:nvPicPr>
        <p:blipFill rotWithShape="1">
          <a:blip r:embed="rId3">
            <a:alphaModFix/>
          </a:blip>
          <a:srcRect b="45958" l="4565" r="51363" t="7777"/>
          <a:stretch/>
        </p:blipFill>
        <p:spPr>
          <a:xfrm>
            <a:off x="964425" y="1333100"/>
            <a:ext cx="6359474" cy="302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Conclusion</a:t>
            </a:r>
            <a:endParaRPr sz="3200"/>
          </a:p>
        </p:txBody>
      </p:sp>
      <p:sp>
        <p:nvSpPr>
          <p:cNvPr id="177" name="Google Shape;177;p27"/>
          <p:cNvSpPr txBox="1"/>
          <p:nvPr>
            <p:ph idx="1" type="body"/>
          </p:nvPr>
        </p:nvSpPr>
        <p:spPr>
          <a:xfrm>
            <a:off x="535925" y="19287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Building a suffix tree through brute force method would take a worst case time complexity of O(n^2)</a:t>
            </a:r>
            <a:endParaRPr sz="1200">
              <a:solidFill>
                <a:srgbClr val="000000"/>
              </a:solidFill>
            </a:endParaRPr>
          </a:p>
          <a:p>
            <a:pPr indent="0" lvl="0" marL="0" rtl="0" algn="l">
              <a:spcBef>
                <a:spcPts val="1600"/>
              </a:spcBef>
              <a:spcAft>
                <a:spcPts val="0"/>
              </a:spcAft>
              <a:buNone/>
            </a:pPr>
            <a:r>
              <a:rPr lang="en" sz="1200">
                <a:solidFill>
                  <a:srgbClr val="000000"/>
                </a:solidFill>
              </a:rPr>
              <a:t>Hence Ukkonen’s algorithm is used since it reduced it to a linear time complexity.</a:t>
            </a:r>
            <a:endParaRPr sz="1200">
              <a:solidFill>
                <a:srgbClr val="000000"/>
              </a:solidFill>
            </a:endParaRPr>
          </a:p>
          <a:p>
            <a:pPr indent="0" lvl="0" marL="0" rtl="0" algn="l">
              <a:spcBef>
                <a:spcPts val="1600"/>
              </a:spcBef>
              <a:spcAft>
                <a:spcPts val="0"/>
              </a:spcAft>
              <a:buNone/>
            </a:pPr>
            <a:r>
              <a:rPr lang="en" sz="1200">
                <a:solidFill>
                  <a:srgbClr val="000000"/>
                </a:solidFill>
              </a:rPr>
              <a:t>Time Complexity is O(m). It is a linear time algorithm.</a:t>
            </a:r>
            <a:endParaRPr sz="1200">
              <a:solidFill>
                <a:srgbClr val="000000"/>
              </a:solidFill>
            </a:endParaRPr>
          </a:p>
          <a:p>
            <a:pPr indent="0" lvl="0" marL="0" rtl="0" algn="l">
              <a:spcBef>
                <a:spcPts val="1600"/>
              </a:spcBef>
              <a:spcAft>
                <a:spcPts val="0"/>
              </a:spcAft>
              <a:buNone/>
            </a:pPr>
            <a:r>
              <a:t/>
            </a:r>
            <a:endParaRPr sz="1200">
              <a:solidFill>
                <a:srgbClr val="000000"/>
              </a:solidFill>
            </a:endParaRPr>
          </a:p>
          <a:p>
            <a:pPr indent="0" lvl="0" marL="0" rtl="0" algn="l">
              <a:spcBef>
                <a:spcPts val="1600"/>
              </a:spcBef>
              <a:spcAft>
                <a:spcPts val="1600"/>
              </a:spcAft>
              <a:buNone/>
            </a:pPr>
            <a:r>
              <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637725" y="1166475"/>
            <a:ext cx="7780500" cy="8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Introduction </a:t>
            </a:r>
            <a:endParaRPr sz="3200"/>
          </a:p>
        </p:txBody>
      </p:sp>
      <p:sp>
        <p:nvSpPr>
          <p:cNvPr id="93" name="Google Shape;93;p14"/>
          <p:cNvSpPr txBox="1"/>
          <p:nvPr>
            <p:ph idx="1" type="body"/>
          </p:nvPr>
        </p:nvSpPr>
        <p:spPr>
          <a:xfrm>
            <a:off x="583750" y="1928825"/>
            <a:ext cx="8211300" cy="29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rgbClr val="FFFFFF"/>
                </a:highlight>
              </a:rPr>
              <a:t>Suffix tree is a compressed trie of all the suffixes of a given string.</a:t>
            </a:r>
            <a:endParaRPr sz="1700">
              <a:solidFill>
                <a:srgbClr val="000000"/>
              </a:solidFill>
              <a:highlight>
                <a:srgbClr val="FFFFFF"/>
              </a:highlight>
            </a:endParaRPr>
          </a:p>
          <a:p>
            <a:pPr indent="0" lvl="0" marL="0" rtl="0" algn="l">
              <a:spcBef>
                <a:spcPts val="1600"/>
              </a:spcBef>
              <a:spcAft>
                <a:spcPts val="0"/>
              </a:spcAft>
              <a:buNone/>
            </a:pPr>
            <a:r>
              <a:rPr lang="en" sz="1700">
                <a:solidFill>
                  <a:srgbClr val="000000"/>
                </a:solidFill>
                <a:highlight>
                  <a:srgbClr val="FFFFFF"/>
                </a:highlight>
              </a:rPr>
              <a:t>A suffix tree is a data structure constructed from a text whose size is a linear function of the length of the text and which can also be constructed in linear time.</a:t>
            </a:r>
            <a:endParaRPr sz="1700">
              <a:solidFill>
                <a:srgbClr val="000000"/>
              </a:solidFill>
              <a:highlight>
                <a:srgbClr val="FFFFFF"/>
              </a:highlight>
            </a:endParaRPr>
          </a:p>
          <a:p>
            <a:pPr indent="0" lvl="0" marL="0" rtl="0" algn="l">
              <a:spcBef>
                <a:spcPts val="1600"/>
              </a:spcBef>
              <a:spcAft>
                <a:spcPts val="0"/>
              </a:spcAft>
              <a:buNone/>
            </a:pPr>
            <a:r>
              <a:rPr lang="en" sz="1700">
                <a:solidFill>
                  <a:srgbClr val="000000"/>
                </a:solidFill>
                <a:highlight>
                  <a:srgbClr val="FFFFFF"/>
                </a:highlight>
              </a:rPr>
              <a:t>It provides for locating interestingly long strings that occur in the text more than a given number of times. </a:t>
            </a:r>
            <a:endParaRPr sz="1700">
              <a:solidFill>
                <a:srgbClr val="000000"/>
              </a:solidFill>
              <a:highlight>
                <a:srgbClr val="FFFFFF"/>
              </a:highlight>
            </a:endParaRPr>
          </a:p>
          <a:p>
            <a:pPr indent="0" lvl="0" marL="0" rtl="0" algn="l">
              <a:spcBef>
                <a:spcPts val="1600"/>
              </a:spcBef>
              <a:spcAft>
                <a:spcPts val="1600"/>
              </a:spcAft>
              <a:buNone/>
            </a:pPr>
            <a:r>
              <a:t/>
            </a:r>
            <a:endParaRPr sz="1550">
              <a:solidFill>
                <a:srgbClr val="252C33"/>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chemeClr val="lt1"/>
                </a:highlight>
              </a:rPr>
              <a:t>By virtue of this capability, it plays a crucial role in some text compression techniques because it allows repeated sequences of characters to be represented explicitly only once, other instances being replaced by a reference to that instance of the sequence. </a:t>
            </a:r>
            <a:endParaRPr sz="1700">
              <a:solidFill>
                <a:srgbClr val="000000"/>
              </a:solidFill>
              <a:highlight>
                <a:schemeClr val="lt1"/>
              </a:highlight>
            </a:endParaRPr>
          </a:p>
          <a:p>
            <a:pPr indent="0" lvl="0" marL="0" rtl="0" algn="l">
              <a:spcBef>
                <a:spcPts val="1600"/>
              </a:spcBef>
              <a:spcAft>
                <a:spcPts val="0"/>
              </a:spcAft>
              <a:buNone/>
            </a:pPr>
            <a:r>
              <a:rPr lang="en" sz="1700">
                <a:solidFill>
                  <a:srgbClr val="000000"/>
                </a:solidFill>
                <a:highlight>
                  <a:schemeClr val="lt1"/>
                </a:highlight>
              </a:rPr>
              <a:t>Suffix trees can be used to solve a large number of string problems that occur in text-editing, free-text search, data compression, </a:t>
            </a:r>
            <a:r>
              <a:rPr lang="en" sz="1700">
                <a:solidFill>
                  <a:srgbClr val="000000"/>
                </a:solidFill>
                <a:highlight>
                  <a:schemeClr val="lt1"/>
                </a:highlight>
                <a:uFill>
                  <a:noFill/>
                </a:uFill>
                <a:hlinkClick r:id="rId3"/>
              </a:rPr>
              <a:t>computational biology</a:t>
            </a:r>
            <a:r>
              <a:rPr lang="en" sz="1700">
                <a:solidFill>
                  <a:srgbClr val="000000"/>
                </a:solidFill>
                <a:highlight>
                  <a:schemeClr val="lt1"/>
                </a:highlight>
              </a:rPr>
              <a:t> and other application areas.</a:t>
            </a:r>
            <a:endParaRPr sz="1700">
              <a:solidFill>
                <a:srgbClr val="000000"/>
              </a:solidFill>
              <a:highlight>
                <a:schemeClr val="lt1"/>
              </a:highlight>
            </a:endParaRPr>
          </a:p>
          <a:p>
            <a:pPr indent="0" lvl="0" marL="0" rtl="0" algn="l">
              <a:spcBef>
                <a:spcPts val="1600"/>
              </a:spcBef>
              <a:spcAft>
                <a:spcPts val="16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575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Suffix Tree Example</a:t>
            </a:r>
            <a:endParaRPr/>
          </a:p>
        </p:txBody>
      </p:sp>
      <p:sp>
        <p:nvSpPr>
          <p:cNvPr id="104" name="Google Shape;104;p16"/>
          <p:cNvSpPr txBox="1"/>
          <p:nvPr>
            <p:ph idx="1" type="body"/>
          </p:nvPr>
        </p:nvSpPr>
        <p:spPr>
          <a:xfrm>
            <a:off x="729450" y="1201850"/>
            <a:ext cx="6993900" cy="350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16"/>
          <p:cNvPicPr preferRelativeResize="0"/>
          <p:nvPr/>
        </p:nvPicPr>
        <p:blipFill>
          <a:blip r:embed="rId3">
            <a:alphaModFix/>
          </a:blip>
          <a:stretch>
            <a:fillRect/>
          </a:stretch>
        </p:blipFill>
        <p:spPr>
          <a:xfrm>
            <a:off x="780825" y="1262075"/>
            <a:ext cx="6942575" cy="338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Ukkonen’s algorithm</a:t>
            </a:r>
            <a:endParaRPr/>
          </a:p>
        </p:txBody>
      </p:sp>
      <p:sp>
        <p:nvSpPr>
          <p:cNvPr id="111" name="Google Shape;111;p17"/>
          <p:cNvSpPr txBox="1"/>
          <p:nvPr>
            <p:ph idx="1" type="body"/>
          </p:nvPr>
        </p:nvSpPr>
        <p:spPr>
          <a:xfrm>
            <a:off x="729450" y="1923800"/>
            <a:ext cx="7688700" cy="26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rgbClr val="FFFFFF"/>
                </a:highlight>
              </a:rPr>
              <a:t>Ukkonen's algorithm is a linear-time.</a:t>
            </a:r>
            <a:endParaRPr sz="1700">
              <a:solidFill>
                <a:srgbClr val="000000"/>
              </a:solidFill>
              <a:highlight>
                <a:srgbClr val="FFFFFF"/>
              </a:highlight>
            </a:endParaRPr>
          </a:p>
          <a:p>
            <a:pPr indent="0" lvl="0" marL="0" rtl="0" algn="l">
              <a:spcBef>
                <a:spcPts val="1600"/>
              </a:spcBef>
              <a:spcAft>
                <a:spcPts val="0"/>
              </a:spcAft>
              <a:buNone/>
            </a:pPr>
            <a:r>
              <a:rPr lang="en" sz="1700">
                <a:solidFill>
                  <a:srgbClr val="000000"/>
                </a:solidFill>
                <a:highlight>
                  <a:srgbClr val="FFFFFF"/>
                </a:highlight>
              </a:rPr>
              <a:t>It is an </a:t>
            </a:r>
            <a:r>
              <a:rPr lang="en" sz="1700">
                <a:solidFill>
                  <a:srgbClr val="000000"/>
                </a:solidFill>
                <a:highlight>
                  <a:srgbClr val="FFFFFF"/>
                </a:highlight>
                <a:uFill>
                  <a:noFill/>
                </a:uFill>
                <a:hlinkClick r:id="rId3"/>
              </a:rPr>
              <a:t>online algorithm</a:t>
            </a:r>
            <a:r>
              <a:rPr lang="en" sz="1700">
                <a:solidFill>
                  <a:srgbClr val="000000"/>
                </a:solidFill>
                <a:highlight>
                  <a:srgbClr val="FFFFFF"/>
                </a:highlight>
              </a:rPr>
              <a:t> for constructing </a:t>
            </a:r>
            <a:r>
              <a:rPr lang="en" sz="1700">
                <a:solidFill>
                  <a:srgbClr val="000000"/>
                </a:solidFill>
                <a:highlight>
                  <a:srgbClr val="FFFFFF"/>
                </a:highlight>
                <a:uFill>
                  <a:noFill/>
                </a:uFill>
                <a:hlinkClick r:id="rId4"/>
              </a:rPr>
              <a:t>suffix tree</a:t>
            </a:r>
            <a:r>
              <a:rPr lang="en" sz="1700">
                <a:solidFill>
                  <a:srgbClr val="000000"/>
                </a:solidFill>
              </a:rPr>
              <a:t>s.</a:t>
            </a:r>
            <a:endParaRPr sz="1700">
              <a:solidFill>
                <a:srgbClr val="000000"/>
              </a:solidFill>
            </a:endParaRPr>
          </a:p>
          <a:p>
            <a:pPr indent="0" lvl="0" marL="0" rtl="0" algn="l">
              <a:spcBef>
                <a:spcPts val="1600"/>
              </a:spcBef>
              <a:spcAft>
                <a:spcPts val="0"/>
              </a:spcAft>
              <a:buNone/>
            </a:pPr>
            <a:r>
              <a:rPr lang="en" sz="1700">
                <a:solidFill>
                  <a:srgbClr val="000000"/>
                </a:solidFill>
              </a:rPr>
              <a:t>Online algorithm </a:t>
            </a:r>
            <a:r>
              <a:rPr lang="en" sz="1700">
                <a:solidFill>
                  <a:srgbClr val="000000"/>
                </a:solidFill>
                <a:highlight>
                  <a:srgbClr val="FFFFFF"/>
                </a:highlight>
              </a:rPr>
              <a:t>is one that can process in the order that the input is fed to the </a:t>
            </a:r>
            <a:r>
              <a:rPr lang="en" sz="1700">
                <a:solidFill>
                  <a:srgbClr val="000000"/>
                </a:solidFill>
                <a:highlight>
                  <a:srgbClr val="FFFFFF"/>
                </a:highlight>
                <a:uFill>
                  <a:noFill/>
                </a:uFill>
                <a:hlinkClick r:id="rId5"/>
              </a:rPr>
              <a:t>algorithm</a:t>
            </a:r>
            <a:r>
              <a:rPr lang="en" sz="1700">
                <a:solidFill>
                  <a:srgbClr val="000000"/>
                </a:solidFill>
                <a:highlight>
                  <a:srgbClr val="FFFFFF"/>
                </a:highlight>
              </a:rPr>
              <a:t>, without having the entire input available from the start.</a:t>
            </a:r>
            <a:endParaRPr sz="1700">
              <a:solidFill>
                <a:srgbClr val="000000"/>
              </a:solidFill>
              <a:highlight>
                <a:srgbClr val="FFFFFF"/>
              </a:highlight>
            </a:endParaRPr>
          </a:p>
          <a:p>
            <a:pPr indent="0" lvl="0" marL="0" rtl="0" algn="l">
              <a:spcBef>
                <a:spcPts val="1600"/>
              </a:spcBef>
              <a:spcAft>
                <a:spcPts val="0"/>
              </a:spcAft>
              <a:buNone/>
            </a:pPr>
            <a:r>
              <a:rPr lang="en" sz="1700">
                <a:solidFill>
                  <a:srgbClr val="000000"/>
                </a:solidFill>
                <a:highlight>
                  <a:srgbClr val="FFFFFF"/>
                </a:highlight>
              </a:rPr>
              <a:t>This algorithm builds a suffix tree for a given string S  of length  n in O(nlog(k)) time, where k is the size of the alphabet.</a:t>
            </a:r>
            <a:endParaRPr sz="1700">
              <a:solidFill>
                <a:srgbClr val="000000"/>
              </a:solidFill>
              <a:highlight>
                <a:srgbClr val="FFFFFF"/>
              </a:highlight>
            </a:endParaRPr>
          </a:p>
          <a:p>
            <a:pPr indent="0" lvl="0" marL="0" rtl="0" algn="l">
              <a:spcBef>
                <a:spcPts val="0"/>
              </a:spcBef>
              <a:spcAft>
                <a:spcPts val="0"/>
              </a:spcAft>
              <a:buNone/>
            </a:pPr>
            <a:r>
              <a:rPr lang="en" sz="1700">
                <a:solidFill>
                  <a:srgbClr val="000000"/>
                </a:solidFill>
                <a:highlight>
                  <a:srgbClr val="FFFFFF"/>
                </a:highlight>
              </a:rPr>
              <a:t>This algorithm constructs an implicit suffix tree for every prefix of the string S.</a:t>
            </a:r>
            <a:endParaRPr sz="1700">
              <a:solidFill>
                <a:srgbClr val="000000"/>
              </a:solidFill>
              <a:highlight>
                <a:srgbClr val="FFFFFF"/>
              </a:highlight>
            </a:endParaRPr>
          </a:p>
          <a:p>
            <a:pPr indent="0" lvl="0" marL="0" rtl="0" algn="l">
              <a:spcBef>
                <a:spcPts val="0"/>
              </a:spcBef>
              <a:spcAft>
                <a:spcPts val="0"/>
              </a:spcAft>
              <a:buNone/>
            </a:pPr>
            <a:r>
              <a:t/>
            </a:r>
            <a:endParaRPr sz="1700">
              <a:solidFill>
                <a:srgbClr val="000000"/>
              </a:solidFill>
              <a:highlight>
                <a:srgbClr val="FFFFFF"/>
              </a:highlight>
            </a:endParaRPr>
          </a:p>
          <a:p>
            <a:pPr indent="0" lvl="0" marL="0" rtl="0" algn="l">
              <a:spcBef>
                <a:spcPts val="0"/>
              </a:spcBef>
              <a:spcAft>
                <a:spcPts val="0"/>
              </a:spcAft>
              <a:buNone/>
            </a:pPr>
            <a:r>
              <a:t/>
            </a:r>
            <a:endParaRPr sz="17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135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&amp; Explicit Suffix Tree</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99075" y="1782400"/>
            <a:ext cx="9067800" cy="30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Roboto"/>
                <a:ea typeface="Roboto"/>
                <a:cs typeface="Roboto"/>
                <a:sym typeface="Roboto"/>
              </a:rPr>
              <a:t>Implicit suffix tree is one where all suffixes don’t end in a leaf</a:t>
            </a:r>
            <a:br>
              <a:rPr lang="en" sz="1800">
                <a:solidFill>
                  <a:srgbClr val="000000"/>
                </a:solidFill>
                <a:highlight>
                  <a:srgbClr val="FFFFFF"/>
                </a:highlight>
                <a:latin typeface="Roboto"/>
                <a:ea typeface="Roboto"/>
                <a:cs typeface="Roboto"/>
                <a:sym typeface="Roboto"/>
              </a:rPr>
            </a:br>
            <a:r>
              <a:rPr lang="en" sz="1800">
                <a:solidFill>
                  <a:srgbClr val="000000"/>
                </a:solidFill>
                <a:highlight>
                  <a:srgbClr val="FFFFFF"/>
                </a:highlight>
                <a:latin typeface="Roboto"/>
                <a:ea typeface="Roboto"/>
                <a:cs typeface="Roboto"/>
                <a:sym typeface="Roboto"/>
              </a:rPr>
              <a:t>Explicit suffix tree is one where suffixes end in leaves</a:t>
            </a:r>
            <a:br>
              <a:rPr lang="en" sz="1800">
                <a:solidFill>
                  <a:srgbClr val="000000"/>
                </a:solidFill>
                <a:highlight>
                  <a:srgbClr val="FFFFFF"/>
                </a:highlight>
                <a:latin typeface="Roboto"/>
                <a:ea typeface="Roboto"/>
                <a:cs typeface="Roboto"/>
                <a:sym typeface="Roboto"/>
              </a:rPr>
            </a:br>
            <a:r>
              <a:rPr lang="en" sz="1800">
                <a:solidFill>
                  <a:srgbClr val="000000"/>
                </a:solidFill>
                <a:highlight>
                  <a:srgbClr val="FFFFFF"/>
                </a:highlight>
                <a:latin typeface="Roboto"/>
                <a:ea typeface="Roboto"/>
                <a:cs typeface="Roboto"/>
                <a:sym typeface="Roboto"/>
              </a:rPr>
              <a:t>Ex: implicit Suffix tree: (this can be converted to explicit by adding special char like $)</a:t>
            </a:r>
            <a:endParaRPr sz="18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8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800">
                <a:solidFill>
                  <a:srgbClr val="000000"/>
                </a:solidFill>
                <a:highlight>
                  <a:srgbClr val="FFFFFF"/>
                </a:highlight>
                <a:latin typeface="Roboto"/>
                <a:ea typeface="Roboto"/>
                <a:cs typeface="Roboto"/>
                <a:sym typeface="Roboto"/>
              </a:rPr>
              <a:t>xabxa$</a:t>
            </a:r>
            <a:endParaRPr sz="18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800">
              <a:solidFill>
                <a:srgbClr val="000000"/>
              </a:solidFill>
              <a:highlight>
                <a:srgbClr val="FFFFFF"/>
              </a:highlight>
              <a:latin typeface="Roboto"/>
              <a:ea typeface="Roboto"/>
              <a:cs typeface="Roboto"/>
              <a:sym typeface="Roboto"/>
            </a:endParaRPr>
          </a:p>
        </p:txBody>
      </p:sp>
      <p:pic>
        <p:nvPicPr>
          <p:cNvPr id="118" name="Google Shape;118;p18"/>
          <p:cNvPicPr preferRelativeResize="0"/>
          <p:nvPr/>
        </p:nvPicPr>
        <p:blipFill>
          <a:blip r:embed="rId3">
            <a:alphaModFix/>
          </a:blip>
          <a:stretch>
            <a:fillRect/>
          </a:stretch>
        </p:blipFill>
        <p:spPr>
          <a:xfrm>
            <a:off x="2267400" y="2853425"/>
            <a:ext cx="2462175" cy="2126825"/>
          </a:xfrm>
          <a:prstGeom prst="rect">
            <a:avLst/>
          </a:prstGeom>
          <a:noFill/>
          <a:ln>
            <a:noFill/>
          </a:ln>
        </p:spPr>
      </p:pic>
      <p:sp>
        <p:nvSpPr>
          <p:cNvPr id="119" name="Google Shape;119;p18"/>
          <p:cNvSpPr txBox="1"/>
          <p:nvPr/>
        </p:nvSpPr>
        <p:spPr>
          <a:xfrm>
            <a:off x="473375" y="3736350"/>
            <a:ext cx="9675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01234</a:t>
            </a:r>
            <a:endParaRPr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Objective</a:t>
            </a:r>
            <a:endParaRPr sz="3200"/>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rgbClr val="FFFFFF"/>
                </a:highlight>
                <a:latin typeface="Arial"/>
                <a:ea typeface="Arial"/>
                <a:cs typeface="Arial"/>
                <a:sym typeface="Arial"/>
              </a:rPr>
              <a:t>Suffix Tree is constructed in linear time using Ukkonen's algorithm. Our </a:t>
            </a:r>
            <a:r>
              <a:rPr lang="en" sz="1700">
                <a:solidFill>
                  <a:srgbClr val="000000"/>
                </a:solidFill>
                <a:highlight>
                  <a:srgbClr val="FFFFFF"/>
                </a:highlight>
                <a:latin typeface="Arial"/>
                <a:ea typeface="Arial"/>
                <a:cs typeface="Arial"/>
                <a:sym typeface="Arial"/>
              </a:rPr>
              <a:t>objective</a:t>
            </a:r>
            <a:r>
              <a:rPr lang="en" sz="1700">
                <a:solidFill>
                  <a:srgbClr val="000000"/>
                </a:solidFill>
                <a:highlight>
                  <a:srgbClr val="FFFFFF"/>
                </a:highlight>
                <a:latin typeface="Arial"/>
                <a:ea typeface="Arial"/>
                <a:cs typeface="Arial"/>
                <a:sym typeface="Arial"/>
              </a:rPr>
              <a:t> is to carry out 3 different applications, using the tree, on a dataset of 312 short stories from Aesop's Fables.</a:t>
            </a:r>
            <a:endParaRPr sz="17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700">
                <a:solidFill>
                  <a:srgbClr val="000000"/>
                </a:solidFill>
                <a:highlight>
                  <a:srgbClr val="FFFFFF"/>
                </a:highlight>
                <a:latin typeface="Arial"/>
                <a:ea typeface="Arial"/>
                <a:cs typeface="Arial"/>
                <a:sym typeface="Arial"/>
              </a:rPr>
              <a:t>These applications are:</a:t>
            </a:r>
            <a:endParaRPr sz="1700">
              <a:solidFill>
                <a:srgbClr val="000000"/>
              </a:solidFill>
              <a:highlight>
                <a:srgbClr val="FFFFFF"/>
              </a:highlight>
              <a:latin typeface="Arial"/>
              <a:ea typeface="Arial"/>
              <a:cs typeface="Arial"/>
              <a:sym typeface="Arial"/>
            </a:endParaRPr>
          </a:p>
          <a:p>
            <a:pPr indent="-336550" lvl="0" marL="457200" rtl="0" algn="l">
              <a:spcBef>
                <a:spcPts val="1200"/>
              </a:spcBef>
              <a:spcAft>
                <a:spcPts val="0"/>
              </a:spcAft>
              <a:buClr>
                <a:srgbClr val="000000"/>
              </a:buClr>
              <a:buSzPts val="1700"/>
              <a:buFont typeface="Arial"/>
              <a:buAutoNum type="arabicPeriod"/>
            </a:pPr>
            <a:r>
              <a:rPr lang="en" sz="1700">
                <a:solidFill>
                  <a:srgbClr val="000000"/>
                </a:solidFill>
                <a:highlight>
                  <a:srgbClr val="FFFFFF"/>
                </a:highlight>
                <a:latin typeface="Arial"/>
                <a:ea typeface="Arial"/>
                <a:cs typeface="Arial"/>
                <a:sym typeface="Arial"/>
              </a:rPr>
              <a:t>Finding all </a:t>
            </a:r>
            <a:r>
              <a:rPr lang="en" sz="1700">
                <a:solidFill>
                  <a:srgbClr val="000000"/>
                </a:solidFill>
                <a:highlight>
                  <a:srgbClr val="FFFFFF"/>
                </a:highlight>
                <a:latin typeface="Arial"/>
                <a:ea typeface="Arial"/>
                <a:cs typeface="Arial"/>
                <a:sym typeface="Arial"/>
              </a:rPr>
              <a:t>occurrences</a:t>
            </a:r>
            <a:r>
              <a:rPr lang="en" sz="1700">
                <a:solidFill>
                  <a:srgbClr val="000000"/>
                </a:solidFill>
                <a:highlight>
                  <a:srgbClr val="FFFFFF"/>
                </a:highlight>
                <a:latin typeface="Arial"/>
                <a:ea typeface="Arial"/>
                <a:cs typeface="Arial"/>
                <a:sym typeface="Arial"/>
              </a:rPr>
              <a:t> of a string in the stories</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highlight>
                  <a:srgbClr val="FFFFFF"/>
                </a:highlight>
                <a:latin typeface="Arial"/>
                <a:ea typeface="Arial"/>
                <a:cs typeface="Arial"/>
                <a:sym typeface="Arial"/>
              </a:rPr>
              <a:t>Find the first occurence of a string. If not found, find the first occurence of the longest substring of the string</a:t>
            </a:r>
            <a:endParaRPr sz="1700">
              <a:solidFill>
                <a:srgbClr val="000000"/>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400" cy="28752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0" lang="en" sz="1500">
                <a:solidFill>
                  <a:srgbClr val="000000"/>
                </a:solidFill>
                <a:highlight>
                  <a:srgbClr val="FFFFFF"/>
                </a:highlight>
                <a:latin typeface="Arial"/>
                <a:ea typeface="Arial"/>
                <a:cs typeface="Arial"/>
                <a:sym typeface="Arial"/>
              </a:rPr>
              <a:t>  3.	Find and rank all stories for a given string according to certain rules Rules:</a:t>
            </a:r>
            <a:endParaRPr b="0" sz="1500">
              <a:solidFill>
                <a:srgbClr val="000000"/>
              </a:solidFill>
              <a:highlight>
                <a:srgbClr val="FFFFFF"/>
              </a:highlight>
              <a:latin typeface="Arial"/>
              <a:ea typeface="Arial"/>
              <a:cs typeface="Arial"/>
              <a:sym typeface="Arial"/>
            </a:endParaRPr>
          </a:p>
          <a:p>
            <a:pPr indent="-323850" lvl="1" marL="914400" rtl="0" algn="l">
              <a:lnSpc>
                <a:spcPct val="115000"/>
              </a:lnSpc>
              <a:spcBef>
                <a:spcPts val="1200"/>
              </a:spcBef>
              <a:spcAft>
                <a:spcPts val="0"/>
              </a:spcAft>
              <a:buClr>
                <a:srgbClr val="000000"/>
              </a:buClr>
              <a:buSzPts val="1500"/>
              <a:buFont typeface="Arial"/>
              <a:buAutoNum type="romanLcPeriod"/>
            </a:pPr>
            <a:r>
              <a:rPr b="0" lang="en" sz="1500">
                <a:solidFill>
                  <a:srgbClr val="000000"/>
                </a:solidFill>
                <a:highlight>
                  <a:srgbClr val="FFFFFF"/>
                </a:highlight>
                <a:latin typeface="Arial"/>
                <a:ea typeface="Arial"/>
                <a:cs typeface="Arial"/>
                <a:sym typeface="Arial"/>
              </a:rPr>
              <a:t>If the whole substring is found in a story, score = 150</a:t>
            </a:r>
            <a:endParaRPr b="0" sz="1500">
              <a:solidFill>
                <a:srgbClr val="000000"/>
              </a:solidFill>
              <a:highlight>
                <a:srgbClr val="FFFFFF"/>
              </a:highlight>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AutoNum type="romanLcPeriod"/>
            </a:pPr>
            <a:r>
              <a:rPr b="0" lang="en" sz="1500">
                <a:solidFill>
                  <a:srgbClr val="000000"/>
                </a:solidFill>
                <a:highlight>
                  <a:srgbClr val="FFFFFF"/>
                </a:highlight>
                <a:latin typeface="Arial"/>
                <a:ea typeface="Arial"/>
                <a:cs typeface="Arial"/>
                <a:sym typeface="Arial"/>
              </a:rPr>
              <a:t>If all words in the string are found, (need not be consecutive), score = 75</a:t>
            </a:r>
            <a:endParaRPr b="0" sz="1500">
              <a:solidFill>
                <a:srgbClr val="000000"/>
              </a:solidFill>
              <a:highlight>
                <a:srgbClr val="FFFFFF"/>
              </a:highlight>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AutoNum type="romanLcPeriod"/>
            </a:pPr>
            <a:r>
              <a:rPr b="0" lang="en" sz="1500">
                <a:solidFill>
                  <a:srgbClr val="000000"/>
                </a:solidFill>
                <a:highlight>
                  <a:srgbClr val="FFFFFF"/>
                </a:highlight>
                <a:latin typeface="Arial"/>
                <a:ea typeface="Arial"/>
                <a:cs typeface="Arial"/>
                <a:sym typeface="Arial"/>
              </a:rPr>
              <a:t>If a substring of string is found:</a:t>
            </a:r>
            <a:endParaRPr b="0" sz="1500">
              <a:solidFill>
                <a:srgbClr val="000000"/>
              </a:solidFill>
              <a:highlight>
                <a:srgbClr val="FFFFFF"/>
              </a:highlight>
              <a:latin typeface="Arial"/>
              <a:ea typeface="Arial"/>
              <a:cs typeface="Arial"/>
              <a:sym typeface="Arial"/>
            </a:endParaRPr>
          </a:p>
          <a:p>
            <a:pPr indent="-323850" lvl="2" marL="1371600" rtl="0" algn="l">
              <a:lnSpc>
                <a:spcPct val="115000"/>
              </a:lnSpc>
              <a:spcBef>
                <a:spcPts val="0"/>
              </a:spcBef>
              <a:spcAft>
                <a:spcPts val="0"/>
              </a:spcAft>
              <a:buClr>
                <a:srgbClr val="000000"/>
              </a:buClr>
              <a:buSzPts val="1500"/>
              <a:buFont typeface="Arial"/>
              <a:buChar char="■"/>
            </a:pPr>
            <a:r>
              <a:rPr b="0" lang="en" sz="1500">
                <a:solidFill>
                  <a:srgbClr val="000000"/>
                </a:solidFill>
                <a:highlight>
                  <a:srgbClr val="FFFFFF"/>
                </a:highlight>
                <a:latin typeface="Arial"/>
                <a:ea typeface="Arial"/>
                <a:cs typeface="Arial"/>
                <a:sym typeface="Arial"/>
              </a:rPr>
              <a:t>if len(substring) &gt;= 0.6*len(Query_string), score = 40</a:t>
            </a:r>
            <a:endParaRPr b="0" sz="1500">
              <a:solidFill>
                <a:srgbClr val="000000"/>
              </a:solidFill>
              <a:highlight>
                <a:srgbClr val="FFFFFF"/>
              </a:highlight>
              <a:latin typeface="Arial"/>
              <a:ea typeface="Arial"/>
              <a:cs typeface="Arial"/>
              <a:sym typeface="Arial"/>
            </a:endParaRPr>
          </a:p>
          <a:p>
            <a:pPr indent="-323850" lvl="2" marL="1371600" rtl="0" algn="l">
              <a:lnSpc>
                <a:spcPct val="115000"/>
              </a:lnSpc>
              <a:spcBef>
                <a:spcPts val="0"/>
              </a:spcBef>
              <a:spcAft>
                <a:spcPts val="0"/>
              </a:spcAft>
              <a:buClr>
                <a:srgbClr val="000000"/>
              </a:buClr>
              <a:buSzPts val="1500"/>
              <a:buFont typeface="Arial"/>
              <a:buChar char="■"/>
            </a:pPr>
            <a:r>
              <a:rPr b="0" lang="en" sz="1500">
                <a:solidFill>
                  <a:srgbClr val="000000"/>
                </a:solidFill>
                <a:highlight>
                  <a:srgbClr val="FFFFFF"/>
                </a:highlight>
                <a:latin typeface="Arial"/>
                <a:ea typeface="Arial"/>
                <a:cs typeface="Arial"/>
                <a:sym typeface="Arial"/>
              </a:rPr>
              <a:t>Else discard the substring</a:t>
            </a:r>
            <a:endParaRPr b="0" sz="1500">
              <a:solidFill>
                <a:srgbClr val="000000"/>
              </a:solidFill>
              <a:highlight>
                <a:srgbClr val="FFFFFF"/>
              </a:highlight>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AutoNum type="romanLcPeriod"/>
            </a:pPr>
            <a:r>
              <a:rPr b="0" lang="en" sz="1500">
                <a:solidFill>
                  <a:srgbClr val="000000"/>
                </a:solidFill>
                <a:highlight>
                  <a:srgbClr val="FFFFFF"/>
                </a:highlight>
                <a:latin typeface="Arial"/>
                <a:ea typeface="Arial"/>
                <a:cs typeface="Arial"/>
                <a:sym typeface="Arial"/>
              </a:rPr>
              <a:t>If some words in the query are found, for each matched word in the query,</a:t>
            </a:r>
            <a:endParaRPr b="0" sz="1500">
              <a:solidFill>
                <a:srgbClr val="000000"/>
              </a:solidFill>
              <a:highlight>
                <a:srgbClr val="FFFFFF"/>
              </a:highlight>
              <a:latin typeface="Arial"/>
              <a:ea typeface="Arial"/>
              <a:cs typeface="Arial"/>
              <a:sym typeface="Arial"/>
            </a:endParaRPr>
          </a:p>
          <a:p>
            <a:pPr indent="-323850" lvl="2" marL="1371600" rtl="0" algn="l">
              <a:lnSpc>
                <a:spcPct val="115000"/>
              </a:lnSpc>
              <a:spcBef>
                <a:spcPts val="0"/>
              </a:spcBef>
              <a:spcAft>
                <a:spcPts val="0"/>
              </a:spcAft>
              <a:buClr>
                <a:srgbClr val="000000"/>
              </a:buClr>
              <a:buSzPts val="1500"/>
              <a:buFont typeface="Arial"/>
              <a:buChar char="■"/>
            </a:pPr>
            <a:r>
              <a:rPr b="0" lang="en" sz="1500">
                <a:solidFill>
                  <a:srgbClr val="000000"/>
                </a:solidFill>
                <a:highlight>
                  <a:srgbClr val="FFFFFF"/>
                </a:highlight>
                <a:latin typeface="Arial"/>
                <a:ea typeface="Arial"/>
                <a:cs typeface="Arial"/>
                <a:sym typeface="Arial"/>
              </a:rPr>
              <a:t>if len(word) &gt; 5 score += 10</a:t>
            </a:r>
            <a:endParaRPr b="0" sz="1500">
              <a:solidFill>
                <a:srgbClr val="000000"/>
              </a:solidFill>
              <a:highlight>
                <a:srgbClr val="FFFFFF"/>
              </a:highlight>
              <a:latin typeface="Arial"/>
              <a:ea typeface="Arial"/>
              <a:cs typeface="Arial"/>
              <a:sym typeface="Arial"/>
            </a:endParaRPr>
          </a:p>
          <a:p>
            <a:pPr indent="-323850" lvl="2" marL="1371600" rtl="0" algn="l">
              <a:lnSpc>
                <a:spcPct val="115000"/>
              </a:lnSpc>
              <a:spcBef>
                <a:spcPts val="0"/>
              </a:spcBef>
              <a:spcAft>
                <a:spcPts val="0"/>
              </a:spcAft>
              <a:buClr>
                <a:srgbClr val="000000"/>
              </a:buClr>
              <a:buSzPts val="1500"/>
              <a:buFont typeface="Arial"/>
              <a:buChar char="■"/>
            </a:pPr>
            <a:r>
              <a:rPr b="0" lang="en" sz="1500">
                <a:solidFill>
                  <a:srgbClr val="000000"/>
                </a:solidFill>
                <a:highlight>
                  <a:srgbClr val="FFFFFF"/>
                </a:highlight>
                <a:latin typeface="Arial"/>
                <a:ea typeface="Arial"/>
                <a:cs typeface="Arial"/>
                <a:sym typeface="Arial"/>
              </a:rPr>
              <a:t>if len(word) &gt; 2 score += 5</a:t>
            </a:r>
            <a:endParaRPr b="0" sz="1500">
              <a:solidFill>
                <a:srgbClr val="000000"/>
              </a:solidFill>
              <a:highlight>
                <a:srgbClr val="FFFFFF"/>
              </a:highlight>
              <a:latin typeface="Arial"/>
              <a:ea typeface="Arial"/>
              <a:cs typeface="Arial"/>
              <a:sym typeface="Arial"/>
            </a:endParaRPr>
          </a:p>
          <a:p>
            <a:pPr indent="-323850" lvl="2" marL="1371600" rtl="0" algn="l">
              <a:lnSpc>
                <a:spcPct val="115000"/>
              </a:lnSpc>
              <a:spcBef>
                <a:spcPts val="0"/>
              </a:spcBef>
              <a:spcAft>
                <a:spcPts val="0"/>
              </a:spcAft>
              <a:buClr>
                <a:srgbClr val="000000"/>
              </a:buClr>
              <a:buSzPts val="1500"/>
              <a:buFont typeface="Arial"/>
              <a:buChar char="■"/>
            </a:pPr>
            <a:r>
              <a:rPr b="0" lang="en" sz="1500">
                <a:solidFill>
                  <a:srgbClr val="000000"/>
                </a:solidFill>
                <a:highlight>
                  <a:srgbClr val="FFFFFF"/>
                </a:highlight>
                <a:latin typeface="Arial"/>
                <a:ea typeface="Arial"/>
                <a:cs typeface="Arial"/>
                <a:sym typeface="Arial"/>
              </a:rPr>
              <a:t>if len(word) &lt; 2 score += 1</a:t>
            </a:r>
            <a:endParaRPr b="0" sz="1500">
              <a:solidFill>
                <a:srgbClr val="000000"/>
              </a:solidFill>
              <a:highlight>
                <a:srgbClr val="FFFFFF"/>
              </a:highlight>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AutoNum type="romanLcPeriod"/>
            </a:pPr>
            <a:r>
              <a:rPr b="0" lang="en" sz="1500">
                <a:solidFill>
                  <a:srgbClr val="000000"/>
                </a:solidFill>
                <a:highlight>
                  <a:srgbClr val="FFFFFF"/>
                </a:highlight>
                <a:latin typeface="Arial"/>
                <a:ea typeface="Arial"/>
                <a:cs typeface="Arial"/>
                <a:sym typeface="Arial"/>
              </a:rPr>
              <a:t>If a word with len(word) &gt; 2 has occurred multiple times, score += n * 3, n being the number of times it has occured</a:t>
            </a:r>
            <a:endParaRPr b="0" sz="15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0" sz="15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b="0" sz="1500">
              <a:solidFill>
                <a:srgbClr val="000000"/>
              </a:solidFill>
              <a:latin typeface="Lato"/>
              <a:ea typeface="Lato"/>
              <a:cs typeface="Lato"/>
              <a:sym typeface="Lato"/>
            </a:endParaRPr>
          </a:p>
          <a:p>
            <a:pPr indent="0" lvl="0" marL="0" rtl="0" algn="l">
              <a:lnSpc>
                <a:spcPct val="115000"/>
              </a:lnSpc>
              <a:spcBef>
                <a:spcPts val="1600"/>
              </a:spcBef>
              <a:spcAft>
                <a:spcPts val="0"/>
              </a:spcAft>
              <a:buNone/>
            </a:pPr>
            <a:r>
              <a:t/>
            </a:r>
            <a:endParaRPr b="0" sz="1500">
              <a:solidFill>
                <a:srgbClr val="000000"/>
              </a:solidFill>
              <a:latin typeface="Lato"/>
              <a:ea typeface="Lato"/>
              <a:cs typeface="Lato"/>
              <a:sym typeface="Lato"/>
            </a:endParaRPr>
          </a:p>
          <a:p>
            <a:pPr indent="0" lvl="0" marL="0" rtl="0" algn="l">
              <a:spcBef>
                <a:spcPts val="1600"/>
              </a:spcBef>
              <a:spcAft>
                <a:spcPts val="0"/>
              </a:spcAft>
              <a:buNone/>
            </a:pPr>
            <a:r>
              <a:t/>
            </a:r>
            <a:endParaRPr sz="1500">
              <a:solidFill>
                <a:srgbClr val="000000"/>
              </a:solidFill>
            </a:endParaRPr>
          </a:p>
          <a:p>
            <a:pPr indent="0" lvl="0" marL="0" rtl="0" algn="l">
              <a:spcBef>
                <a:spcPts val="0"/>
              </a:spcBef>
              <a:spcAft>
                <a:spcPts val="0"/>
              </a:spcAft>
              <a:buNone/>
            </a:pPr>
            <a:r>
              <a:t/>
            </a:r>
            <a:endParaRPr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291150"/>
            <a:ext cx="7606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Requirement Analysis</a:t>
            </a:r>
            <a:endParaRPr sz="3100"/>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Software Requirements :</a:t>
            </a:r>
            <a:endParaRPr sz="1700">
              <a:solidFill>
                <a:srgbClr val="000000"/>
              </a:solidFill>
            </a:endParaRPr>
          </a:p>
          <a:p>
            <a:pPr indent="-336550" lvl="0" marL="457200" rtl="0" algn="l">
              <a:spcBef>
                <a:spcPts val="1600"/>
              </a:spcBef>
              <a:spcAft>
                <a:spcPts val="0"/>
              </a:spcAft>
              <a:buClr>
                <a:srgbClr val="000000"/>
              </a:buClr>
              <a:buSzPts val="1700"/>
              <a:buChar char="●"/>
            </a:pPr>
            <a:r>
              <a:rPr lang="en" sz="1700">
                <a:solidFill>
                  <a:srgbClr val="000000"/>
                </a:solidFill>
              </a:rPr>
              <a:t>Ubuntu/Linux/Windows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Python3</a:t>
            </a:r>
            <a:endParaRPr sz="1700">
              <a:solidFill>
                <a:srgbClr val="000000"/>
              </a:solidFill>
            </a:endParaRPr>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