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B3E0DA-ED12-46F3-A8D7-1BDB434FB9C9}">
  <a:tblStyle styleId="{8DB3E0DA-ED12-46F3-A8D7-1BDB434FB9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4b49c71b3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4b49c71b3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d67c722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d67c722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d67c722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d67c722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d67c722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d67c722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d67c722d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d67c722d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0470164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0470164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815037e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815037e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4b49c71b3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4b49c71b3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4b49c71b3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4b49c71b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6445817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6445817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4b49c71b3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4b49c71b3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6e87e834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6e87e834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ee0b945b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ee0b945b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ee0b945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ee0b945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4b49c71b3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4b49c71b3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a:effectLst>
            <a:outerShdw blurRad="57150" rotWithShape="0" algn="bl" dir="9600000" dist="19050">
              <a:srgbClr val="000000">
                <a:alpha val="52999"/>
              </a:srgbClr>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6200"/>
              <a:t>Sectional MinHash for Near Duplicate Detection</a:t>
            </a:r>
            <a:endParaRPr sz="6200"/>
          </a:p>
        </p:txBody>
      </p:sp>
      <p:sp>
        <p:nvSpPr>
          <p:cNvPr id="60" name="Google Shape;60;p13"/>
          <p:cNvSpPr txBox="1"/>
          <p:nvPr>
            <p:ph idx="1" type="subTitle"/>
          </p:nvPr>
        </p:nvSpPr>
        <p:spPr>
          <a:xfrm>
            <a:off x="2597725" y="3185400"/>
            <a:ext cx="4623900" cy="195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Bhagyashri Bhamare (181IT111)</a:t>
            </a:r>
            <a:endParaRPr>
              <a:solidFill>
                <a:schemeClr val="dk1"/>
              </a:solidFill>
            </a:endParaRPr>
          </a:p>
          <a:p>
            <a:pPr indent="0" lvl="0" marL="0" rtl="0" algn="l">
              <a:spcBef>
                <a:spcPts val="0"/>
              </a:spcBef>
              <a:spcAft>
                <a:spcPts val="0"/>
              </a:spcAft>
              <a:buNone/>
            </a:pPr>
            <a:r>
              <a:rPr lang="en">
                <a:solidFill>
                  <a:schemeClr val="dk1"/>
                </a:solidFill>
              </a:rPr>
              <a:t>Chinmayi C. Ramakrishna (181IT113)</a:t>
            </a:r>
            <a:endParaRPr>
              <a:solidFill>
                <a:schemeClr val="dk1"/>
              </a:solidFill>
            </a:endParaRPr>
          </a:p>
          <a:p>
            <a:pPr indent="0" lvl="0" marL="0" rtl="0" algn="l">
              <a:spcBef>
                <a:spcPts val="0"/>
              </a:spcBef>
              <a:spcAft>
                <a:spcPts val="0"/>
              </a:spcAft>
              <a:buNone/>
            </a:pPr>
            <a:r>
              <a:rPr lang="en">
                <a:solidFill>
                  <a:schemeClr val="dk1"/>
                </a:solidFill>
              </a:rPr>
              <a:t>Naman Vijayvargiya (181IT129)</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1152475"/>
            <a:ext cx="8520600" cy="17289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Clr>
                <a:schemeClr val="dk1"/>
              </a:buClr>
              <a:buSzPts val="1600"/>
              <a:buChar char="❏"/>
            </a:pPr>
            <a:r>
              <a:rPr lang="en" sz="1600">
                <a:solidFill>
                  <a:schemeClr val="dk1"/>
                </a:solidFill>
              </a:rPr>
              <a:t>In the last step, each ordered pair is mapped into a strictly monotone value by the use of a pairing function : a, b := ½(a + b)(a + b + 1) + b where π: N x N → N</a:t>
            </a:r>
            <a:endParaRPr sz="1600">
              <a:solidFill>
                <a:schemeClr val="dk1"/>
              </a:solidFill>
            </a:endParaRPr>
          </a:p>
          <a:p>
            <a:pPr indent="-330200" lvl="0" marL="457200" rtl="0" algn="l">
              <a:lnSpc>
                <a:spcPct val="95000"/>
              </a:lnSpc>
              <a:spcBef>
                <a:spcPts val="1000"/>
              </a:spcBef>
              <a:spcAft>
                <a:spcPts val="0"/>
              </a:spcAft>
              <a:buClr>
                <a:schemeClr val="dk1"/>
              </a:buClr>
              <a:buSzPts val="1600"/>
              <a:buChar char="❏"/>
            </a:pPr>
            <a:r>
              <a:rPr lang="en" sz="1600">
                <a:solidFill>
                  <a:schemeClr val="dk1"/>
                </a:solidFill>
              </a:rPr>
              <a:t>The resultant values are stored in the S-MinHash signature matrix.</a:t>
            </a:r>
            <a:endParaRPr sz="1600">
              <a:solidFill>
                <a:schemeClr val="dk1"/>
              </a:solidFill>
            </a:endParaRPr>
          </a:p>
          <a:p>
            <a:pPr indent="-330200" lvl="0" marL="457200" rtl="0" algn="l">
              <a:lnSpc>
                <a:spcPct val="95000"/>
              </a:lnSpc>
              <a:spcBef>
                <a:spcPts val="1000"/>
              </a:spcBef>
              <a:spcAft>
                <a:spcPts val="1000"/>
              </a:spcAft>
              <a:buClr>
                <a:schemeClr val="dk1"/>
              </a:buClr>
              <a:buSzPts val="1600"/>
              <a:buChar char="❏"/>
            </a:pPr>
            <a:r>
              <a:rPr lang="en" sz="1600">
                <a:solidFill>
                  <a:schemeClr val="dk1"/>
                </a:solidFill>
              </a:rPr>
              <a:t>For calculating pairwise similarity scores, Jaccard similarity measure is used.</a:t>
            </a:r>
            <a:endParaRPr sz="1600">
              <a:solidFill>
                <a:schemeClr val="dk1"/>
              </a:solidFill>
            </a:endParaRPr>
          </a:p>
        </p:txBody>
      </p:sp>
      <p:sp>
        <p:nvSpPr>
          <p:cNvPr id="114" name="Google Shape;114;p22"/>
          <p:cNvSpPr txBox="1"/>
          <p:nvPr>
            <p:ph type="title"/>
          </p:nvPr>
        </p:nvSpPr>
        <p:spPr>
          <a:xfrm>
            <a:off x="425425" y="445025"/>
            <a:ext cx="31131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134F5C"/>
                </a:solidFill>
                <a:highlight>
                  <a:schemeClr val="dk1"/>
                </a:highlight>
              </a:rPr>
              <a:t>Proposed Methodology</a:t>
            </a:r>
            <a:endParaRPr>
              <a:highlight>
                <a:schemeClr val="dk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425425" y="445025"/>
            <a:ext cx="13311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highlight>
                  <a:schemeClr val="dk1"/>
                </a:highlight>
              </a:rPr>
              <a:t>Results</a:t>
            </a:r>
            <a:endParaRPr>
              <a:highlight>
                <a:schemeClr val="dk1"/>
              </a:highlight>
            </a:endParaRPr>
          </a:p>
        </p:txBody>
      </p:sp>
      <p:pic>
        <p:nvPicPr>
          <p:cNvPr id="120" name="Google Shape;120;p23"/>
          <p:cNvPicPr preferRelativeResize="0"/>
          <p:nvPr/>
        </p:nvPicPr>
        <p:blipFill>
          <a:blip r:embed="rId3">
            <a:alphaModFix/>
          </a:blip>
          <a:stretch>
            <a:fillRect/>
          </a:stretch>
        </p:blipFill>
        <p:spPr>
          <a:xfrm>
            <a:off x="152400" y="1877825"/>
            <a:ext cx="8839199" cy="2904118"/>
          </a:xfrm>
          <a:prstGeom prst="rect">
            <a:avLst/>
          </a:prstGeom>
          <a:noFill/>
          <a:ln>
            <a:noFill/>
          </a:ln>
        </p:spPr>
      </p:pic>
      <p:sp>
        <p:nvSpPr>
          <p:cNvPr id="121" name="Google Shape;121;p23"/>
          <p:cNvSpPr txBox="1"/>
          <p:nvPr/>
        </p:nvSpPr>
        <p:spPr>
          <a:xfrm>
            <a:off x="214850" y="1213200"/>
            <a:ext cx="343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Average"/>
                <a:ea typeface="Average"/>
                <a:cs typeface="Average"/>
                <a:sym typeface="Average"/>
              </a:rPr>
              <a:t>MinHash for Text Documents</a:t>
            </a:r>
            <a:endParaRPr sz="1600">
              <a:solidFill>
                <a:schemeClr val="dk1"/>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425425" y="445025"/>
            <a:ext cx="13311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highlight>
                  <a:schemeClr val="dk1"/>
                </a:highlight>
              </a:rPr>
              <a:t>Results</a:t>
            </a:r>
            <a:endParaRPr>
              <a:highlight>
                <a:schemeClr val="dk1"/>
              </a:highlight>
            </a:endParaRPr>
          </a:p>
        </p:txBody>
      </p:sp>
      <p:pic>
        <p:nvPicPr>
          <p:cNvPr id="127" name="Google Shape;127;p24"/>
          <p:cNvPicPr preferRelativeResize="0"/>
          <p:nvPr/>
        </p:nvPicPr>
        <p:blipFill>
          <a:blip r:embed="rId3">
            <a:alphaModFix/>
          </a:blip>
          <a:stretch>
            <a:fillRect/>
          </a:stretch>
        </p:blipFill>
        <p:spPr>
          <a:xfrm>
            <a:off x="425425" y="1176050"/>
            <a:ext cx="7082675" cy="36170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425425" y="445025"/>
            <a:ext cx="13311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highlight>
                  <a:schemeClr val="dk1"/>
                </a:highlight>
              </a:rPr>
              <a:t>Results</a:t>
            </a:r>
            <a:endParaRPr>
              <a:highlight>
                <a:schemeClr val="dk1"/>
              </a:highlight>
            </a:endParaRPr>
          </a:p>
        </p:txBody>
      </p:sp>
      <p:pic>
        <p:nvPicPr>
          <p:cNvPr id="133" name="Google Shape;133;p25"/>
          <p:cNvPicPr preferRelativeResize="0"/>
          <p:nvPr/>
        </p:nvPicPr>
        <p:blipFill>
          <a:blip r:embed="rId3">
            <a:alphaModFix/>
          </a:blip>
          <a:stretch>
            <a:fillRect/>
          </a:stretch>
        </p:blipFill>
        <p:spPr>
          <a:xfrm>
            <a:off x="425425" y="1119575"/>
            <a:ext cx="8427899" cy="3480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425425" y="445025"/>
            <a:ext cx="13311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highlight>
                  <a:schemeClr val="dk1"/>
                </a:highlight>
              </a:rPr>
              <a:t>Results</a:t>
            </a:r>
            <a:endParaRPr>
              <a:highlight>
                <a:schemeClr val="dk1"/>
              </a:highlight>
            </a:endParaRPr>
          </a:p>
        </p:txBody>
      </p:sp>
      <p:pic>
        <p:nvPicPr>
          <p:cNvPr id="139" name="Google Shape;139;p26"/>
          <p:cNvPicPr preferRelativeResize="0"/>
          <p:nvPr/>
        </p:nvPicPr>
        <p:blipFill rotWithShape="1">
          <a:blip r:embed="rId3">
            <a:alphaModFix/>
          </a:blip>
          <a:srcRect b="28489" l="0" r="0" t="0"/>
          <a:stretch/>
        </p:blipFill>
        <p:spPr>
          <a:xfrm>
            <a:off x="425425" y="1182750"/>
            <a:ext cx="8590751" cy="2579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425425" y="445025"/>
            <a:ext cx="13311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highlight>
                  <a:schemeClr val="dk1"/>
                </a:highlight>
              </a:rPr>
              <a:t>Results</a:t>
            </a:r>
            <a:endParaRPr>
              <a:highlight>
                <a:schemeClr val="dk1"/>
              </a:highlight>
            </a:endParaRPr>
          </a:p>
        </p:txBody>
      </p:sp>
      <p:pic>
        <p:nvPicPr>
          <p:cNvPr id="145" name="Google Shape;145;p27"/>
          <p:cNvPicPr preferRelativeResize="0"/>
          <p:nvPr/>
        </p:nvPicPr>
        <p:blipFill>
          <a:blip r:embed="rId3">
            <a:alphaModFix/>
          </a:blip>
          <a:stretch>
            <a:fillRect/>
          </a:stretch>
        </p:blipFill>
        <p:spPr>
          <a:xfrm>
            <a:off x="425425" y="1195800"/>
            <a:ext cx="5400549" cy="3609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2206350" y="1862100"/>
            <a:ext cx="4731300" cy="1419300"/>
          </a:xfrm>
          <a:prstGeom prst="rect">
            <a:avLst/>
          </a:prstGeom>
        </p:spPr>
        <p:txBody>
          <a:bodyPr anchorCtr="0" anchor="t" bIns="91425" lIns="91425" spcFirstLastPara="1" rIns="91425" wrap="square" tIns="91425">
            <a:normAutofit fontScale="92500"/>
          </a:bodyPr>
          <a:lstStyle/>
          <a:p>
            <a:pPr indent="0" lvl="0" marL="0" rtl="0" algn="l">
              <a:lnSpc>
                <a:spcPct val="95000"/>
              </a:lnSpc>
              <a:spcBef>
                <a:spcPts val="0"/>
              </a:spcBef>
              <a:spcAft>
                <a:spcPts val="1000"/>
              </a:spcAft>
              <a:buNone/>
            </a:pPr>
            <a:r>
              <a:rPr lang="en" sz="6000">
                <a:solidFill>
                  <a:schemeClr val="dk1"/>
                </a:solidFill>
              </a:rPr>
              <a:t>THANK YOU</a:t>
            </a:r>
            <a:endParaRPr sz="6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25425" y="445025"/>
            <a:ext cx="22284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134F5C"/>
                </a:solidFill>
                <a:highlight>
                  <a:schemeClr val="dk1"/>
                </a:highlight>
              </a:rPr>
              <a:t>Introduction</a:t>
            </a:r>
            <a:r>
              <a:rPr lang="en">
                <a:highlight>
                  <a:schemeClr val="dk1"/>
                </a:highlight>
              </a:rPr>
              <a:t> </a:t>
            </a:r>
            <a:endParaRPr>
              <a:highlight>
                <a:schemeClr val="dk1"/>
              </a:highlight>
            </a:endParaRPr>
          </a:p>
        </p:txBody>
      </p:sp>
      <p:sp>
        <p:nvSpPr>
          <p:cNvPr id="66" name="Google Shape;66;p14"/>
          <p:cNvSpPr txBox="1"/>
          <p:nvPr>
            <p:ph idx="1" type="body"/>
          </p:nvPr>
        </p:nvSpPr>
        <p:spPr>
          <a:xfrm>
            <a:off x="311700" y="1152475"/>
            <a:ext cx="8623200" cy="373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There are many applications of finding similarity between two documents/images/videos.</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One common method to find similarity is Min Hash.</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Min Hash alone </a:t>
            </a:r>
            <a:r>
              <a:rPr lang="en">
                <a:solidFill>
                  <a:schemeClr val="dk1"/>
                </a:solidFill>
              </a:rPr>
              <a:t>doesn't consider the location of the attributes.</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So we present a enhanced version of minhash data structure Sectional Minhash.</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It has many applications such as near duplicate detection,which can be again used to alter search results,identifying abusive content etc.</a:t>
            </a:r>
            <a:endParaRPr>
              <a:solidFill>
                <a:schemeClr val="dk1"/>
              </a:solidFill>
            </a:endParaRPr>
          </a:p>
          <a:p>
            <a:pPr indent="-342900" lvl="0" marL="457200" rtl="0" algn="l">
              <a:spcBef>
                <a:spcPts val="1000"/>
              </a:spcBef>
              <a:spcAft>
                <a:spcPts val="1000"/>
              </a:spcAft>
              <a:buClr>
                <a:schemeClr val="dk1"/>
              </a:buClr>
              <a:buSzPts val="1800"/>
              <a:buChar char="❏"/>
            </a:pPr>
            <a:r>
              <a:rPr lang="en">
                <a:solidFill>
                  <a:schemeClr val="dk1"/>
                </a:solidFill>
              </a:rPr>
              <a:t>The similarity measure used with minhash like data structures is Jaccard Similarity.</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To develop a sectional minhash algorithm to measure similarity between documents</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To develop a minhash inspired algorithm to measure similarity of images</a:t>
            </a:r>
            <a:endParaRPr>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To calculate J(A,B) quickly ,without explicitly computing the intersection and union.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1000"/>
              </a:spcBef>
              <a:spcAft>
                <a:spcPts val="1200"/>
              </a:spcAft>
              <a:buNone/>
            </a:pPr>
            <a:r>
              <a:t/>
            </a:r>
            <a:endParaRPr>
              <a:solidFill>
                <a:schemeClr val="dk1"/>
              </a:solidFill>
            </a:endParaRPr>
          </a:p>
        </p:txBody>
      </p:sp>
      <p:sp>
        <p:nvSpPr>
          <p:cNvPr id="72" name="Google Shape;72;p15"/>
          <p:cNvSpPr txBox="1"/>
          <p:nvPr>
            <p:ph type="title"/>
          </p:nvPr>
        </p:nvSpPr>
        <p:spPr>
          <a:xfrm>
            <a:off x="425425" y="445025"/>
            <a:ext cx="22284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134F5C"/>
                </a:solidFill>
                <a:highlight>
                  <a:schemeClr val="dk1"/>
                </a:highlight>
              </a:rPr>
              <a:t>Objectives</a:t>
            </a:r>
            <a:endParaRPr>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425425" y="1152475"/>
            <a:ext cx="8406900" cy="3416400"/>
          </a:xfrm>
          <a:prstGeom prst="rect">
            <a:avLst/>
          </a:prstGeom>
        </p:spPr>
        <p:txBody>
          <a:bodyPr anchorCtr="0" anchor="t" bIns="91425" lIns="91425" spcFirstLastPara="1" rIns="91425" wrap="square" tIns="91425">
            <a:normAutofit/>
          </a:bodyPr>
          <a:lstStyle/>
          <a:p>
            <a:pPr indent="0" lvl="0" marL="0" rtl="0" algn="just">
              <a:spcBef>
                <a:spcPts val="700"/>
              </a:spcBef>
              <a:spcAft>
                <a:spcPts val="0"/>
              </a:spcAft>
              <a:buNone/>
            </a:pPr>
            <a:r>
              <a:rPr lang="en">
                <a:solidFill>
                  <a:srgbClr val="FFFFFF"/>
                </a:solidFill>
              </a:rPr>
              <a:t>If we have a collection of 10,000 articles which contain, on average, 250 shingles each, computing the Jaccard similarities directly for all pairs will take a long time. Here, generating and comparing the MinHash signatures takes  much less time.</a:t>
            </a:r>
            <a:endParaRPr>
              <a:solidFill>
                <a:srgbClr val="FFFFFF"/>
              </a:solidFill>
            </a:endParaRPr>
          </a:p>
          <a:p>
            <a:pPr indent="0" lvl="0" marL="0" rtl="0" algn="l">
              <a:spcBef>
                <a:spcPts val="0"/>
              </a:spcBef>
              <a:spcAft>
                <a:spcPts val="1200"/>
              </a:spcAft>
              <a:buNone/>
            </a:pPr>
            <a:r>
              <a:t/>
            </a:r>
            <a:endParaRPr>
              <a:solidFill>
                <a:schemeClr val="dk1"/>
              </a:solidFill>
            </a:endParaRPr>
          </a:p>
        </p:txBody>
      </p:sp>
      <p:sp>
        <p:nvSpPr>
          <p:cNvPr id="78" name="Google Shape;78;p16"/>
          <p:cNvSpPr txBox="1"/>
          <p:nvPr>
            <p:ph type="title"/>
          </p:nvPr>
        </p:nvSpPr>
        <p:spPr>
          <a:xfrm>
            <a:off x="425425" y="445025"/>
            <a:ext cx="34797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134F5C"/>
                </a:solidFill>
                <a:highlight>
                  <a:schemeClr val="dk1"/>
                </a:highlight>
              </a:rPr>
              <a:t>Reason for using MinHash </a:t>
            </a:r>
            <a:endParaRPr>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425425" y="445025"/>
            <a:ext cx="25443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134F5C"/>
                </a:solidFill>
                <a:highlight>
                  <a:schemeClr val="dk1"/>
                </a:highlight>
              </a:rPr>
              <a:t>Literature Review</a:t>
            </a:r>
            <a:endParaRPr>
              <a:highlight>
                <a:schemeClr val="dk1"/>
              </a:highlight>
            </a:endParaRPr>
          </a:p>
        </p:txBody>
      </p:sp>
      <p:graphicFrame>
        <p:nvGraphicFramePr>
          <p:cNvPr id="84" name="Google Shape;84;p17"/>
          <p:cNvGraphicFramePr/>
          <p:nvPr/>
        </p:nvGraphicFramePr>
        <p:xfrm>
          <a:off x="267450" y="1184055"/>
          <a:ext cx="3000000" cy="3000000"/>
        </p:xfrm>
        <a:graphic>
          <a:graphicData uri="http://schemas.openxmlformats.org/drawingml/2006/table">
            <a:tbl>
              <a:tblPr>
                <a:noFill/>
                <a:tableStyleId>{8DB3E0DA-ED12-46F3-A8D7-1BDB434FB9C9}</a:tableStyleId>
              </a:tblPr>
              <a:tblGrid>
                <a:gridCol w="2854950"/>
                <a:gridCol w="2854950"/>
                <a:gridCol w="2854950"/>
              </a:tblGrid>
              <a:tr h="675450">
                <a:tc>
                  <a:txBody>
                    <a:bodyPr/>
                    <a:lstStyle/>
                    <a:p>
                      <a:pPr indent="0" lvl="0" marL="0" rtl="0" algn="ctr">
                        <a:spcBef>
                          <a:spcPts val="0"/>
                        </a:spcBef>
                        <a:spcAft>
                          <a:spcPts val="0"/>
                        </a:spcAft>
                        <a:buNone/>
                      </a:pPr>
                      <a:r>
                        <a:rPr b="1" lang="en" sz="1700">
                          <a:solidFill>
                            <a:schemeClr val="dk1"/>
                          </a:solidFill>
                          <a:latin typeface="Average"/>
                          <a:ea typeface="Average"/>
                          <a:cs typeface="Average"/>
                          <a:sym typeface="Average"/>
                        </a:rPr>
                        <a:t>Title </a:t>
                      </a:r>
                      <a:endParaRPr b="1" sz="1700">
                        <a:solidFill>
                          <a:schemeClr val="dk1"/>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b="1" lang="en" sz="1700">
                          <a:solidFill>
                            <a:schemeClr val="dk1"/>
                          </a:solidFill>
                          <a:latin typeface="Average"/>
                          <a:ea typeface="Average"/>
                          <a:cs typeface="Average"/>
                          <a:sym typeface="Average"/>
                        </a:rPr>
                        <a:t>Method Used</a:t>
                      </a:r>
                      <a:endParaRPr b="1" sz="1700">
                        <a:solidFill>
                          <a:schemeClr val="dk1"/>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b="1" lang="en" sz="1700">
                          <a:solidFill>
                            <a:schemeClr val="dk1"/>
                          </a:solidFill>
                          <a:latin typeface="Average"/>
                          <a:ea typeface="Average"/>
                          <a:cs typeface="Average"/>
                          <a:sym typeface="Average"/>
                        </a:rPr>
                        <a:t>Problems</a:t>
                      </a:r>
                      <a:endParaRPr b="1" sz="1700">
                        <a:solidFill>
                          <a:schemeClr val="dk1"/>
                        </a:solidFill>
                        <a:latin typeface="Average"/>
                        <a:ea typeface="Average"/>
                        <a:cs typeface="Average"/>
                        <a:sym typeface="Average"/>
                      </a:endParaRPr>
                    </a:p>
                  </a:txBody>
                  <a:tcPr marT="91425" marB="91425" marR="91425" marL="91425"/>
                </a:tc>
              </a:tr>
              <a:tr h="1421525">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One permutation hashing</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P. Li, A. Owen, C.-H. Zhang</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2012</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Each column is only permuted once. The column is then split into k bins, whereby the smallest non-zero position is placed in each bin.</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This method is not good for small sets.</a:t>
                      </a:r>
                      <a:endParaRPr>
                        <a:solidFill>
                          <a:schemeClr val="dk1"/>
                        </a:solidFill>
                        <a:latin typeface="Average"/>
                        <a:ea typeface="Average"/>
                        <a:cs typeface="Average"/>
                        <a:sym typeface="Average"/>
                      </a:endParaRPr>
                    </a:p>
                  </a:txBody>
                  <a:tcPr marT="91425" marB="91425" marR="91425" marL="91425"/>
                </a:tc>
              </a:tr>
              <a:tr h="1583450">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Finding interesting associations without support pruning</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E. Cohen et al</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2001</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k minimum items are sampled and k-mins Sketch maintains the least k of a random permutation for non-negative integer values, which eliminate the need for multiple parts.</a:t>
                      </a:r>
                      <a:endParaRPr>
                        <a:solidFill>
                          <a:schemeClr val="dk1"/>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Average"/>
                          <a:ea typeface="Average"/>
                          <a:cs typeface="Average"/>
                          <a:sym typeface="Average"/>
                        </a:rPr>
                        <a:t>It can not be translated efficiently into hash tables.</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It also leads to a complicated estimator that requires a complex</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compared to Min-wise Sketch.</a:t>
                      </a:r>
                      <a:endParaRPr>
                        <a:solidFill>
                          <a:schemeClr val="dk1"/>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chemeClr val="dk1"/>
                </a:solidFill>
              </a:rPr>
              <a:t>We are </a:t>
            </a:r>
            <a:r>
              <a:rPr lang="en">
                <a:solidFill>
                  <a:schemeClr val="dk1"/>
                </a:solidFill>
              </a:rPr>
              <a:t>using</a:t>
            </a:r>
            <a:r>
              <a:rPr lang="en">
                <a:solidFill>
                  <a:schemeClr val="dk1"/>
                </a:solidFill>
              </a:rPr>
              <a:t> the GoldSet corpus which </a:t>
            </a:r>
            <a:r>
              <a:rPr lang="en">
                <a:solidFill>
                  <a:schemeClr val="dk1"/>
                </a:solidFill>
              </a:rPr>
              <a:t>consists</a:t>
            </a:r>
            <a:r>
              <a:rPr lang="en">
                <a:solidFill>
                  <a:schemeClr val="dk1"/>
                </a:solidFill>
              </a:rPr>
              <a:t> of news articles data. The dataset consists of 68  near-duplicate groups, 2168 n</a:t>
            </a:r>
            <a:r>
              <a:rPr lang="en">
                <a:solidFill>
                  <a:schemeClr val="dk1"/>
                </a:solidFill>
              </a:rPr>
              <a:t>umber of documents, </a:t>
            </a:r>
            <a:r>
              <a:rPr lang="en">
                <a:solidFill>
                  <a:schemeClr val="dk1"/>
                </a:solidFill>
              </a:rPr>
              <a:t>82,934 </a:t>
            </a:r>
            <a:r>
              <a:rPr lang="en">
                <a:solidFill>
                  <a:schemeClr val="dk1"/>
                </a:solidFill>
              </a:rPr>
              <a:t> number of near-duplicate pairs and 2568 average number of words per document.</a:t>
            </a:r>
            <a:endParaRPr>
              <a:solidFill>
                <a:schemeClr val="dk1"/>
              </a:solidFill>
            </a:endParaRPr>
          </a:p>
        </p:txBody>
      </p:sp>
      <p:sp>
        <p:nvSpPr>
          <p:cNvPr id="90" name="Google Shape;90;p18"/>
          <p:cNvSpPr txBox="1"/>
          <p:nvPr>
            <p:ph type="title"/>
          </p:nvPr>
        </p:nvSpPr>
        <p:spPr>
          <a:xfrm>
            <a:off x="425425" y="445025"/>
            <a:ext cx="25443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134F5C"/>
                </a:solidFill>
                <a:highlight>
                  <a:schemeClr val="dk1"/>
                </a:highlight>
              </a:rPr>
              <a:t>Dataset</a:t>
            </a:r>
            <a:endParaRPr>
              <a:highlight>
                <a:schemeClr val="dk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351200" y="287475"/>
            <a:ext cx="8457926" cy="4078775"/>
          </a:xfrm>
          <a:prstGeom prst="rect">
            <a:avLst/>
          </a:prstGeom>
          <a:noFill/>
          <a:ln>
            <a:noFill/>
          </a:ln>
        </p:spPr>
      </p:pic>
      <p:sp>
        <p:nvSpPr>
          <p:cNvPr id="96" name="Google Shape;96;p19"/>
          <p:cNvSpPr txBox="1"/>
          <p:nvPr/>
        </p:nvSpPr>
        <p:spPr>
          <a:xfrm>
            <a:off x="1676725" y="4531700"/>
            <a:ext cx="4882800" cy="4002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lang="en">
                <a:solidFill>
                  <a:schemeClr val="dk1"/>
                </a:solidFill>
                <a:latin typeface="Average"/>
                <a:ea typeface="Average"/>
                <a:cs typeface="Average"/>
                <a:sym typeface="Average"/>
              </a:rPr>
              <a:t>Original Dataset</a:t>
            </a:r>
            <a:endParaRPr>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450887" y="383425"/>
            <a:ext cx="8242223" cy="4088525"/>
          </a:xfrm>
          <a:prstGeom prst="rect">
            <a:avLst/>
          </a:prstGeom>
          <a:noFill/>
          <a:ln>
            <a:noFill/>
          </a:ln>
        </p:spPr>
      </p:pic>
      <p:sp>
        <p:nvSpPr>
          <p:cNvPr id="102" name="Google Shape;102;p20"/>
          <p:cNvSpPr txBox="1"/>
          <p:nvPr/>
        </p:nvSpPr>
        <p:spPr>
          <a:xfrm>
            <a:off x="1654075" y="4565700"/>
            <a:ext cx="4441200" cy="4002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a:solidFill>
                  <a:schemeClr val="dk1"/>
                </a:solidFill>
                <a:latin typeface="Average"/>
                <a:ea typeface="Average"/>
                <a:cs typeface="Average"/>
                <a:sym typeface="Average"/>
              </a:rPr>
              <a:t>Preprocessed Dataset with ID mapping</a:t>
            </a:r>
            <a:endParaRPr>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330200" lvl="0" marL="457200" rtl="0" algn="l">
              <a:lnSpc>
                <a:spcPct val="95000"/>
              </a:lnSpc>
              <a:spcBef>
                <a:spcPts val="0"/>
              </a:spcBef>
              <a:spcAft>
                <a:spcPts val="0"/>
              </a:spcAft>
              <a:buClr>
                <a:schemeClr val="dk1"/>
              </a:buClr>
              <a:buSzPts val="1600"/>
              <a:buChar char="❏"/>
            </a:pPr>
            <a:r>
              <a:rPr lang="en" sz="1600">
                <a:solidFill>
                  <a:schemeClr val="dk1"/>
                </a:solidFill>
              </a:rPr>
              <a:t>MinHash function is defined as the index of the first (in permuted order) row which the column c has 1, plus the location of that attribute in the original text.</a:t>
            </a:r>
            <a:endParaRPr sz="1600">
              <a:solidFill>
                <a:schemeClr val="dk1"/>
              </a:solidFill>
            </a:endParaRPr>
          </a:p>
          <a:p>
            <a:pPr indent="-330200" lvl="0" marL="457200" rtl="0" algn="l">
              <a:lnSpc>
                <a:spcPct val="95000"/>
              </a:lnSpc>
              <a:spcBef>
                <a:spcPts val="1000"/>
              </a:spcBef>
              <a:spcAft>
                <a:spcPts val="0"/>
              </a:spcAft>
              <a:buClr>
                <a:schemeClr val="dk1"/>
              </a:buClr>
              <a:buSzPts val="1600"/>
              <a:buChar char="❏"/>
            </a:pPr>
            <a:r>
              <a:rPr lang="en" sz="1600">
                <a:solidFill>
                  <a:schemeClr val="dk1"/>
                </a:solidFill>
              </a:rPr>
              <a:t>Document is divided into s sections.</a:t>
            </a:r>
            <a:endParaRPr sz="1600">
              <a:solidFill>
                <a:schemeClr val="dk1"/>
              </a:solidFill>
            </a:endParaRPr>
          </a:p>
          <a:p>
            <a:pPr indent="-330200" lvl="0" marL="457200" rtl="0" algn="l">
              <a:lnSpc>
                <a:spcPct val="95000"/>
              </a:lnSpc>
              <a:spcBef>
                <a:spcPts val="1000"/>
              </a:spcBef>
              <a:spcAft>
                <a:spcPts val="0"/>
              </a:spcAft>
              <a:buClr>
                <a:schemeClr val="dk1"/>
              </a:buClr>
              <a:buSzPts val="1600"/>
              <a:buChar char="❏"/>
            </a:pPr>
            <a:r>
              <a:rPr lang="en" sz="1600">
                <a:solidFill>
                  <a:schemeClr val="dk1"/>
                </a:solidFill>
              </a:rPr>
              <a:t>An enhanced characteristic matrix is built so that if the attribute exists in the text, instead of storing the binary value of one, the ID of the section where the attribute appeared in is stored, and if the attribute does not exist in the text, we consider that value as 0.</a:t>
            </a:r>
            <a:endParaRPr sz="1600">
              <a:solidFill>
                <a:schemeClr val="dk1"/>
              </a:solidFill>
            </a:endParaRPr>
          </a:p>
          <a:p>
            <a:pPr indent="-330200" lvl="0" marL="457200" rtl="0" algn="l">
              <a:lnSpc>
                <a:spcPct val="95000"/>
              </a:lnSpc>
              <a:spcBef>
                <a:spcPts val="1000"/>
              </a:spcBef>
              <a:spcAft>
                <a:spcPts val="0"/>
              </a:spcAft>
              <a:buClr>
                <a:schemeClr val="dk1"/>
              </a:buClr>
              <a:buSzPts val="1600"/>
              <a:buChar char="❏"/>
            </a:pPr>
            <a:r>
              <a:rPr lang="en" sz="1600">
                <a:solidFill>
                  <a:schemeClr val="dk1"/>
                </a:solidFill>
              </a:rPr>
              <a:t>Thereafter, K random permutations P1, P2….PK are applied on the indexe and the matrices are rearranged.</a:t>
            </a:r>
            <a:endParaRPr sz="1600">
              <a:solidFill>
                <a:schemeClr val="dk1"/>
              </a:solidFill>
            </a:endParaRPr>
          </a:p>
          <a:p>
            <a:pPr indent="-330200" lvl="0" marL="457200" rtl="0" algn="l">
              <a:lnSpc>
                <a:spcPct val="95000"/>
              </a:lnSpc>
              <a:spcBef>
                <a:spcPts val="1000"/>
              </a:spcBef>
              <a:spcAft>
                <a:spcPts val="0"/>
              </a:spcAft>
              <a:buClr>
                <a:schemeClr val="dk1"/>
              </a:buClr>
              <a:buSzPts val="1600"/>
              <a:buChar char="❏"/>
            </a:pPr>
            <a:r>
              <a:rPr lang="en" sz="1600">
                <a:solidFill>
                  <a:schemeClr val="dk1"/>
                </a:solidFill>
              </a:rPr>
              <a:t>The S-MinHash signature matrix is built as follows: </a:t>
            </a:r>
            <a:endParaRPr sz="1600">
              <a:solidFill>
                <a:schemeClr val="dk1"/>
              </a:solidFill>
            </a:endParaRPr>
          </a:p>
          <a:p>
            <a:pPr indent="-330200" lvl="1" marL="914400" rtl="0" algn="l">
              <a:lnSpc>
                <a:spcPct val="95000"/>
              </a:lnSpc>
              <a:spcBef>
                <a:spcPts val="1000"/>
              </a:spcBef>
              <a:spcAft>
                <a:spcPts val="0"/>
              </a:spcAft>
              <a:buClr>
                <a:schemeClr val="dk1"/>
              </a:buClr>
              <a:buSzPts val="1600"/>
              <a:buChar char="❏"/>
            </a:pPr>
            <a:r>
              <a:rPr lang="en" sz="1600">
                <a:solidFill>
                  <a:schemeClr val="dk1"/>
                </a:solidFill>
              </a:rPr>
              <a:t>Each row of the signature matrix is derived from one rearranged matrix. </a:t>
            </a:r>
            <a:endParaRPr sz="1600">
              <a:solidFill>
                <a:schemeClr val="dk1"/>
              </a:solidFill>
            </a:endParaRPr>
          </a:p>
          <a:p>
            <a:pPr indent="-330200" lvl="1" marL="914400" rtl="0" algn="l">
              <a:lnSpc>
                <a:spcPct val="95000"/>
              </a:lnSpc>
              <a:spcBef>
                <a:spcPts val="1000"/>
              </a:spcBef>
              <a:spcAft>
                <a:spcPts val="1000"/>
              </a:spcAft>
              <a:buClr>
                <a:schemeClr val="dk1"/>
              </a:buClr>
              <a:buSzPts val="1600"/>
              <a:buChar char="❏"/>
            </a:pPr>
            <a:r>
              <a:rPr lang="en" sz="1600">
                <a:solidFill>
                  <a:schemeClr val="dk1"/>
                </a:solidFill>
              </a:rPr>
              <a:t>For each signature, an ordered pair is made based on (MinHash signature, SID) that is the index of the first row with non-zero value, and the stored section ID for that row in each rearranged matrix. The second index will be used resulting to the S-MinHash signature.</a:t>
            </a:r>
            <a:endParaRPr sz="1600">
              <a:solidFill>
                <a:schemeClr val="dk1"/>
              </a:solidFill>
            </a:endParaRPr>
          </a:p>
        </p:txBody>
      </p:sp>
      <p:sp>
        <p:nvSpPr>
          <p:cNvPr id="108" name="Google Shape;108;p21"/>
          <p:cNvSpPr txBox="1"/>
          <p:nvPr>
            <p:ph type="title"/>
          </p:nvPr>
        </p:nvSpPr>
        <p:spPr>
          <a:xfrm>
            <a:off x="425425" y="445025"/>
            <a:ext cx="3113100" cy="572700"/>
          </a:xfrm>
          <a:prstGeom prst="rect">
            <a:avLst/>
          </a:prstGeom>
          <a:solidFill>
            <a:schemeClr val="dk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134F5C"/>
                </a:solidFill>
                <a:highlight>
                  <a:schemeClr val="dk1"/>
                </a:highlight>
              </a:rPr>
              <a:t>Proposed Methodology</a:t>
            </a:r>
            <a:endParaRPr>
              <a:highlight>
                <a:schemeClr val="dk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