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s3.amazon.com/23daff3/avatar.png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s3.amazon.com/23daff3/avatar.png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json.org/" TargetMode="External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Data On The Wire - Serialisation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In the Rich Web style of Web Apps we see the presentation layer being the responsibility, in part or in full, of the client part of the full stack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The API style of client server interaction replaces the traditional HTML-based approach of form </a:t>
            </a:r>
            <a:r>
              <a:rPr b="0" lang="en-GB" sz="1800" spc="-1" strike="noStrike">
                <a:solidFill>
                  <a:srgbClr val="695d46"/>
                </a:solidFill>
                <a:latin typeface="Consolas"/>
                <a:ea typeface="Consolas"/>
              </a:rPr>
              <a:t>POST</a:t>
            </a: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and page </a:t>
            </a:r>
            <a:r>
              <a:rPr b="0" lang="en-GB" sz="1800" spc="-1" strike="noStrike">
                <a:solidFill>
                  <a:srgbClr val="695d46"/>
                </a:solidFill>
                <a:latin typeface="Consolas"/>
                <a:ea typeface="Consolas"/>
              </a:rPr>
              <a:t>GET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Instead client requests and server responses are serialised into some data format which can be translated by the client and server in some language-independent way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The main requirement of a serialisation format is support for common data types and a hierarchical structural representation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Parsing JSON Documents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Use </a:t>
            </a:r>
            <a:r>
              <a:rPr b="0" lang="en-GB" sz="1800" spc="-1" strike="noStrike">
                <a:solidFill>
                  <a:srgbClr val="695d46"/>
                </a:solidFill>
                <a:latin typeface="Consolas"/>
                <a:ea typeface="Consolas"/>
              </a:rPr>
              <a:t>JSON.parse()</a:t>
            </a: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to read JSON strings into native JS data types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Trailing commas are not allowed by </a:t>
            </a:r>
            <a:r>
              <a:rPr b="0" lang="en-GB" sz="1800" spc="-1" strike="noStrike">
                <a:solidFill>
                  <a:srgbClr val="695d46"/>
                </a:solidFill>
                <a:latin typeface="Consolas"/>
                <a:ea typeface="Consolas"/>
              </a:rPr>
              <a:t>JSON.parse()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65" name="Table 3"/>
          <p:cNvGraphicFramePr/>
          <p:nvPr/>
        </p:nvGraphicFramePr>
        <p:xfrm>
          <a:off x="900000" y="1956600"/>
          <a:ext cx="7238520" cy="380520"/>
        </p:xfrm>
        <a:graphic>
          <a:graphicData uri="http://schemas.openxmlformats.org/drawingml/2006/table">
            <a:tbl>
              <a:tblPr/>
              <a:tblGrid>
                <a:gridCol w="7238880"/>
              </a:tblGrid>
              <a:tr h="3808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JSON.parse('{}');              // =&gt; {}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JSON.parse('true');            // =&gt; true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JSON.parse('"foo"');           // =&gt; "foo"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JSON.parse('[1, 5, "false"]'); // =&gt; [1, 5, "false"]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JSON.parse('null');            // =&gt; null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JSON.parse('{"x":5,"y":6}’)    // =&gt; { x: 5, y: 6 }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Source: https://developer.mozilla.org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Compression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In production applications, JSON is usually compressed on the wire for efficient transmission between client and server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Removing whitespace indentation and/or using native browser gzip compression can save an average of ~60% of payload size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The newly-proposed HTTP/2.0 protocol, with its binary encoding, will make this issue moot if widely adopted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As an aside, a binary version of JSON called BSON, is popular as a server-side serialisation and storage format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API Example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https://jsfiddle.net/lairdp/L10ugdzc/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Summary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JSON documents have become the de facto standard serialisation format in the Web App ecosystem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JSON is easy to read and parse and combines most of the advantages of XML without the weight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JSON is a developer friendly format when combined with whitespace indentation but also compresses well when being deployed in production applications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eXtensible Markup Language (XML)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XML was the first serious attempt to create a language independent data serialisation format that was not HTML but shared many of the ideas of HTML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Protocols like Simple Object Access Protocol (SOAP) and XML Remote Procedure Calls (XMLRPC) emerged as competing standards from the late 1990’s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The Web App landscape was dominated briefly with XML as its primary data serialisation format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However, in recent years, Javascript Object Notation (JSON) has become the de facto standard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Javascript Object Literals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The Javascript Object Literal syntax gave rise to the idea for a different serialisation format from XML</a:t>
            </a:r>
            <a:endParaRPr b="0" lang="en-GB" sz="1800" spc="-1" strike="noStrike">
              <a:latin typeface="Arial"/>
            </a:endParaRPr>
          </a:p>
          <a:p>
            <a:pPr lvl="1" marL="914400" indent="-32904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b="0" lang="en-GB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JS was the principal consumer of the wire format on the client</a:t>
            </a:r>
            <a:endParaRPr b="0" lang="en-GB" sz="1600" spc="-1" strike="noStrike">
              <a:latin typeface="Arial"/>
            </a:endParaRPr>
          </a:p>
          <a:p>
            <a:pPr lvl="1" marL="914400" indent="-32904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b="0" lang="en-GB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Object literals supports hierarchical structural representation</a:t>
            </a:r>
            <a:endParaRPr b="0" lang="en-GB" sz="1600" spc="-1" strike="noStrike">
              <a:latin typeface="Arial"/>
            </a:endParaRPr>
          </a:p>
          <a:p>
            <a:pPr lvl="1" marL="914400" indent="-329040">
              <a:lnSpc>
                <a:spcPct val="100000"/>
              </a:lnSpc>
              <a:buClr>
                <a:srgbClr val="695d46"/>
              </a:buClr>
              <a:buFont typeface="Open Sans"/>
              <a:buChar char="○"/>
            </a:pPr>
            <a:r>
              <a:rPr b="0" lang="en-GB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Easier to read and generate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600" spc="-1" strike="noStrike">
              <a:latin typeface="Arial"/>
            </a:endParaRPr>
          </a:p>
        </p:txBody>
      </p:sp>
      <p:graphicFrame>
        <p:nvGraphicFramePr>
          <p:cNvPr id="45" name="Table 3"/>
          <p:cNvGraphicFramePr/>
          <p:nvPr/>
        </p:nvGraphicFramePr>
        <p:xfrm>
          <a:off x="952560" y="2884320"/>
          <a:ext cx="7238520" cy="380520"/>
        </p:xfrm>
        <a:graphic>
          <a:graphicData uri="http://schemas.openxmlformats.org/drawingml/2006/table">
            <a:tbl>
              <a:tblPr/>
              <a:tblGrid>
                <a:gridCol w="7238880"/>
              </a:tblGrid>
              <a:tr h="3808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let event = {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title: 'Live Jazz Music',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starts_on: '2016-09-28 20:00',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images: {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avatar_path: '</a:t>
                      </a:r>
                      <a:r>
                        <a:rPr b="0" lang="en-GB" sz="1400" spc="-1" strike="noStrike" u="sng">
                          <a:solidFill>
                            <a:srgbClr val="0000ff"/>
                          </a:solidFill>
                          <a:uFillTx/>
                          <a:latin typeface="Consolas"/>
                          <a:ea typeface="Consolas"/>
                          <a:hlinkClick r:id="rId1"/>
                        </a:rPr>
                        <a:t>https://s3.amazon.com/23daff3/avatar.png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'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},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owner_id: 435643,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address: '2345 Avery Ave, Paris, France'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};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Javascript Object Notation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JSON is essentially based on JS Object Literal syntax with a couple of notable exceptions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48" name="Table 3"/>
          <p:cNvGraphicFramePr/>
          <p:nvPr/>
        </p:nvGraphicFramePr>
        <p:xfrm>
          <a:off x="884880" y="2194200"/>
          <a:ext cx="7238520" cy="2218320"/>
        </p:xfrm>
        <a:graphic>
          <a:graphicData uri="http://schemas.openxmlformats.org/drawingml/2006/table">
            <a:tbl>
              <a:tblPr/>
              <a:tblGrid>
                <a:gridCol w="7238880"/>
              </a:tblGrid>
              <a:tr h="22186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{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"title": "Live Jazz Music",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"starts_on": "2016-09-28 20:00",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"images": {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"avatar_path": "</a:t>
                      </a:r>
                      <a:r>
                        <a:rPr b="0" lang="en-GB" sz="1400" spc="-1" strike="noStrike" u="sng">
                          <a:solidFill>
                            <a:srgbClr val="0000ff"/>
                          </a:solidFill>
                          <a:uFillTx/>
                          <a:latin typeface="Consolas"/>
                          <a:ea typeface="Consolas"/>
                          <a:hlinkClick r:id="rId1"/>
                        </a:rPr>
                        <a:t>https://s3.amazon.com/23daff3/avatar.png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"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},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"owner_id": 435643,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"address": "2345 Avery Ave, Paris, France"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}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Javascript Object Notation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Consolas"/>
              </a:rPr>
              <a:t>JSON is essentially based on JS Object Literal syntax</a:t>
            </a:r>
            <a:endParaRPr b="0" lang="en-GB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Consolas"/>
              </a:rPr>
              <a:t>JSON carries the concept of objects and can communicate with different languages because of the way it represents the data</a:t>
            </a:r>
            <a:endParaRPr b="0" lang="en-GB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Consolas"/>
              </a:rPr>
              <a:t>You can convert any JavaScript object into JSON and send this data to the server.</a:t>
            </a:r>
            <a:endParaRPr b="0" lang="en-GB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Consolas"/>
              </a:rPr>
              <a:t>You can also convert JSON data from the server to JavaScript and send it to the client</a:t>
            </a:r>
            <a:endParaRPr b="0" lang="en-GB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Consolas"/>
              </a:rPr>
              <a:t>It is important to keep the syntax correct – errors might not be very clear or easy to identify when the data is too big</a:t>
            </a:r>
            <a:endParaRPr b="0" lang="en-GB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Consolas"/>
              </a:rPr>
              <a:t>This tool helps to find the errors: https://jsonformatter.curiousconcept.com/</a:t>
            </a:r>
            <a:endParaRPr b="0" lang="en-GB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Consolas"/>
              </a:rPr>
              <a:t>JSON is easy to read and write</a:t>
            </a:r>
            <a:endParaRPr b="0" lang="en-GB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Consolas"/>
              </a:rPr>
              <a:t>It is often used with Asynchronous JS (Ajax)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graphicFrame>
        <p:nvGraphicFramePr>
          <p:cNvPr id="51" name="Table 3"/>
          <p:cNvGraphicFramePr/>
          <p:nvPr/>
        </p:nvGraphicFramePr>
        <p:xfrm>
          <a:off x="7776000" y="4248000"/>
          <a:ext cx="346680" cy="300240"/>
        </p:xfrm>
        <a:graphic>
          <a:graphicData uri="http://schemas.openxmlformats.org/drawingml/2006/table">
            <a:tbl>
              <a:tblPr/>
              <a:tblGrid>
                <a:gridCol w="347040"/>
              </a:tblGrid>
              <a:tr h="3477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Javascript Object Notation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  <a:ea typeface="Consolas"/>
              </a:rPr>
              <a:t>Data types: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  <a:ea typeface="Consolas"/>
              </a:rPr>
              <a:t>Number (with no difference between integer and floats)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  <a:ea typeface="Consolas"/>
              </a:rPr>
              <a:t>String (use double quotes)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  <a:ea typeface="Consolas"/>
              </a:rPr>
              <a:t>Boolean: true or false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  <a:ea typeface="Consolas"/>
              </a:rPr>
              <a:t>Array (wrapped in squared brackets, like in JS)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  <a:ea typeface="Consolas"/>
              </a:rPr>
              <a:t>Object (collection of keys-values pairs)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  <a:ea typeface="Consolas"/>
              </a:rPr>
              <a:t>Null (empty values)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54" name="Table 3"/>
          <p:cNvGraphicFramePr/>
          <p:nvPr/>
        </p:nvGraphicFramePr>
        <p:xfrm>
          <a:off x="7776000" y="4248000"/>
          <a:ext cx="346680" cy="300240"/>
        </p:xfrm>
        <a:graphic>
          <a:graphicData uri="http://schemas.openxmlformats.org/drawingml/2006/table">
            <a:tbl>
              <a:tblPr/>
              <a:tblGrid>
                <a:gridCol w="347040"/>
              </a:tblGrid>
              <a:tr h="3477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Formatting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The JSON specification is documented at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Open Sans"/>
                <a:ea typeface="Open Sans"/>
                <a:hlinkClick r:id="rId1"/>
              </a:rPr>
              <a:t>http://www.json.org/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Property names and strings </a:t>
            </a:r>
            <a:r>
              <a:rPr b="0" lang="en-GB" sz="1800" spc="-1" strike="noStrike" u="sng">
                <a:solidFill>
                  <a:srgbClr val="695d46"/>
                </a:solidFill>
                <a:uFillTx/>
                <a:latin typeface="Open Sans"/>
                <a:ea typeface="Open Sans"/>
              </a:rPr>
              <a:t>must</a:t>
            </a: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be delimited by double-quotes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Only simple data expressions are allowed, i.e. no function calls, variables, or anything that involves computed values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Comments are not allowed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Whitespace is not significant in JSON documents and indentation and newline characters are often used to highlight the hierarchical structure</a:t>
            </a:r>
            <a:endParaRPr b="0" lang="en-GB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Trailing commas are not permitted by the standard (although many browsers allow/ignore them)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JSON vs XML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896000" y="360000"/>
            <a:ext cx="403164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XML example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&lt;employees&gt;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&lt;employee&gt;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 </a:t>
            </a:r>
            <a:r>
              <a:rPr b="0" lang="en-GB" sz="1800" spc="-1" strike="noStrike">
                <a:latin typeface="Arial"/>
              </a:rPr>
              <a:t>&lt;firstName&gt;John&lt;/firstName&gt;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 </a:t>
            </a:r>
            <a:r>
              <a:rPr b="0" lang="en-GB" sz="1800" spc="-1" strike="noStrike">
                <a:latin typeface="Arial"/>
              </a:rPr>
              <a:t>&lt;lastName&gt;Doe&lt;/lastName&gt;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&lt;/employee&gt;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&lt;employee&gt;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 </a:t>
            </a:r>
            <a:r>
              <a:rPr b="0" lang="en-GB" sz="1800" spc="-1" strike="noStrike">
                <a:latin typeface="Arial"/>
              </a:rPr>
              <a:t>&lt;firstName&gt;Anna&lt;/firstName&gt;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 </a:t>
            </a:r>
            <a:r>
              <a:rPr b="0" lang="en-GB" sz="1800" spc="-1" strike="noStrike">
                <a:latin typeface="Arial"/>
              </a:rPr>
              <a:t>&lt;lastName&gt;Smith&lt;/lastName&gt;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&lt;/employee&gt;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&lt;employee&gt;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 </a:t>
            </a:r>
            <a:r>
              <a:rPr b="0" lang="en-GB" sz="1800" spc="-1" strike="noStrike">
                <a:latin typeface="Arial"/>
              </a:rPr>
              <a:t>&lt;firstName&gt;Peter&lt;/firstName&gt;     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 </a:t>
            </a:r>
            <a:r>
              <a:rPr b="0" lang="en-GB" sz="1800" spc="-1" strike="noStrike">
                <a:latin typeface="Arial"/>
              </a:rPr>
              <a:t>&lt;lastName&gt;Jones&lt;/lastName&gt;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&lt;/employee&gt;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&lt;/employees&gt;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288000" y="1494000"/>
            <a:ext cx="3959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JSON Example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{"employees":[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{ "firstName":"John",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"lastName":"Doe" },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{ "firstName":"Anna",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"lastName":"Smith" },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{ "firstName":"Peter",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"lastName":"Jones" 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]}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Creating JSON Documents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Use </a:t>
            </a:r>
            <a:r>
              <a:rPr b="0" lang="en-GB" sz="1800" spc="-1" strike="noStrike">
                <a:solidFill>
                  <a:srgbClr val="695d46"/>
                </a:solidFill>
                <a:latin typeface="Consolas"/>
                <a:ea typeface="Consolas"/>
              </a:rPr>
              <a:t>JSON.stringify()</a:t>
            </a:r>
            <a:r>
              <a:rPr b="0" lang="en-GB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to create JSON documents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62" name="Table 3"/>
          <p:cNvGraphicFramePr/>
          <p:nvPr/>
        </p:nvGraphicFramePr>
        <p:xfrm>
          <a:off x="952560" y="1900800"/>
          <a:ext cx="7238520" cy="380520"/>
        </p:xfrm>
        <a:graphic>
          <a:graphicData uri="http://schemas.openxmlformats.org/drawingml/2006/table">
            <a:tbl>
              <a:tblPr/>
              <a:tblGrid>
                <a:gridCol w="7238880"/>
              </a:tblGrid>
              <a:tr h="3808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JSON.stringify({});                  // =&gt; '{}'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JSON.stringify(true);                // =&gt; 'true'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JSON.stringify('foo');               // =&gt; '"foo"'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JSON.stringify([1, 'false', false]); // =&gt; '[1,"false",false]'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JSON.stringify({ x: 5 });            // =&gt; '{"x":5}'</a:t>
                      </a:r>
                      <a:br/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JSON.stringify(new Date(2006, 0, 2, 15, 4, 5)) 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// =&gt; '"2006-01-02T15:04:05.000Z"'</a:t>
                      </a:r>
                      <a:br/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JSON.stringify({ x: 5, y: 6 });</a:t>
                      </a:r>
                      <a:br/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// =&gt; '{"x":5,"y":6}' or '{"y":6,"x":5}'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4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Source: https://developer.mozilla.org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2018-02-01T18:15:25Z</dcterms:created>
  <dc:creator/>
  <dc:description/>
  <dc:language>en-IE</dc:language>
  <cp:lastModifiedBy/>
  <dcterms:modified xsi:type="dcterms:W3CDTF">2022-10-02T19:35:37Z</dcterms:modified>
  <cp:revision>3</cp:revision>
  <dc:subject/>
  <dc:title/>
</cp:coreProperties>
</file>