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ena Vasic" userId="8648793c-879f-43eb-a354-ec34de938738" providerId="ADAL" clId="{FAAC42E4-6412-47FC-9DAA-1D13124C0394}"/>
    <pc:docChg chg="modSld">
      <pc:chgData name="Jelena Vasic" userId="8648793c-879f-43eb-a354-ec34de938738" providerId="ADAL" clId="{FAAC42E4-6412-47FC-9DAA-1D13124C0394}" dt="2024-09-30T12:36:50.313" v="25" actId="20577"/>
      <pc:docMkLst>
        <pc:docMk/>
      </pc:docMkLst>
      <pc:sldChg chg="modSp mod">
        <pc:chgData name="Jelena Vasic" userId="8648793c-879f-43eb-a354-ec34de938738" providerId="ADAL" clId="{FAAC42E4-6412-47FC-9DAA-1D13124C0394}" dt="2024-09-30T12:36:50.313" v="25" actId="20577"/>
        <pc:sldMkLst>
          <pc:docMk/>
          <pc:sldMk cId="0" sldId="256"/>
        </pc:sldMkLst>
        <pc:spChg chg="mod">
          <ac:chgData name="Jelena Vasic" userId="8648793c-879f-43eb-a354-ec34de938738" providerId="ADAL" clId="{FAAC42E4-6412-47FC-9DAA-1D13124C0394}" dt="2024-09-30T12:36:50.313" v="25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5045760"/>
            <a:ext cx="9143640" cy="97920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8" y="0"/>
                </a:moveTo>
                <a:lnTo>
                  <a:pt x="0" y="0"/>
                </a:lnTo>
                <a:lnTo>
                  <a:pt x="0" y="97800"/>
                </a:lnTo>
                <a:lnTo>
                  <a:pt x="9143998" y="97800"/>
                </a:lnTo>
                <a:lnTo>
                  <a:pt x="9143998" y="0"/>
                </a:lnTo>
                <a:close/>
              </a:path>
            </a:pathLst>
          </a:custGeom>
          <a:solidFill>
            <a:srgbClr val="4DB6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390600" y="499320"/>
            <a:ext cx="8362800" cy="5738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36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08960" y="4783320"/>
            <a:ext cx="2925720" cy="25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57200" y="4783320"/>
            <a:ext cx="2102760" cy="25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83680" y="4783320"/>
            <a:ext cx="2102760" cy="25668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1B9E124B-548F-486B-83BF-3E4C4EB3657F}" type="slidenum">
              <a:rPr lang="en-GB" sz="1400" b="0" strike="noStrike" spc="-1">
                <a:solidFill>
                  <a:srgbClr val="B2B2B2"/>
                </a:solidFill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lairdp/9bjed4po/" TargetMode="External"/><Relationship Id="rId2" Type="http://schemas.openxmlformats.org/officeDocument/2006/relationships/hyperlink" Target="https://jsfiddle.net/lairdp/qr8vc7ak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some/resource/endpoin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some/resource/endpoin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36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Implicit Browser Networking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The browser may make several network requests to one or more servers to fetch resources when building up the DOM</a:t>
            </a:r>
            <a:endParaRPr lang="en-GB" sz="1800" b="0" strike="noStrike" spc="-1" dirty="0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Network requests include such things as the processing of anchor elements, images, script elements, </a:t>
            </a: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link elements and </a:t>
            </a: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so on</a:t>
            </a:r>
            <a:endParaRPr lang="en-GB" sz="1800" b="0" strike="noStrike" spc="-1" dirty="0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When a user refreshes the view or posts a form, a network request is made to fetch the document at a specific URL which, in turn, may fetch more resources and so on until the last resource has been fetched</a:t>
            </a:r>
            <a:endParaRPr lang="en-GB" sz="1800" b="0" strike="noStrike" spc="-1" dirty="0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 dirty="0">
                <a:solidFill>
                  <a:srgbClr val="695D46"/>
                </a:solidFill>
                <a:latin typeface="Open Sans"/>
                <a:ea typeface="Open Sans"/>
              </a:rPr>
              <a:t>This is implicit browser networking and, until JS came along, this is the only kind of networking there was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36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The fetch() API</a:t>
            </a:r>
            <a:endParaRPr lang="en-GB" sz="3600" b="0" strike="noStrike" spc="-1">
              <a:latin typeface="Arial"/>
            </a:endParaRPr>
          </a:p>
        </p:txBody>
      </p:sp>
      <p:graphicFrame>
        <p:nvGraphicFramePr>
          <p:cNvPr id="105" name="Table 2"/>
          <p:cNvGraphicFramePr/>
          <p:nvPr/>
        </p:nvGraphicFramePr>
        <p:xfrm>
          <a:off x="897840" y="1266480"/>
          <a:ext cx="7238520" cy="380520"/>
        </p:xfrm>
        <a:graphic>
          <a:graphicData uri="http://schemas.openxmlformats.org/drawingml/2006/table">
            <a:tbl>
              <a:tblPr/>
              <a:tblGrid>
                <a:gridCol w="723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880">
                <a:tc>
                  <a:txBody>
                    <a:bodyPr/>
                    <a:lstStyle/>
                    <a:p>
                      <a:pPr marL="12600">
                        <a:lnSpc>
                          <a:spcPct val="100000"/>
                        </a:lnSpc>
                        <a:spcBef>
                          <a:spcPts val="99"/>
                        </a:spcBef>
                      </a:pPr>
                      <a:r>
                        <a:rPr lang="en-GB" sz="1400" b="0" strike="noStrike" spc="-4">
                          <a:solidFill>
                            <a:srgbClr val="4D4E53"/>
                          </a:solidFill>
                          <a:latin typeface="Arial"/>
                          <a:ea typeface="Consolas"/>
                        </a:rPr>
                        <a:t>Example </a:t>
                      </a:r>
                      <a:r>
                        <a:rPr lang="en-GB" sz="1400" b="0" strike="noStrike" spc="-1">
                          <a:solidFill>
                            <a:srgbClr val="4D4E53"/>
                          </a:solidFill>
                          <a:latin typeface="Arial"/>
                          <a:ea typeface="Consolas"/>
                        </a:rPr>
                        <a:t>– </a:t>
                      </a:r>
                      <a:r>
                        <a:rPr lang="en-GB" sz="1400" b="0" strike="noStrike" spc="-4">
                          <a:solidFill>
                            <a:srgbClr val="4D4E53"/>
                          </a:solidFill>
                          <a:latin typeface="Arial"/>
                          <a:ea typeface="Consolas"/>
                        </a:rPr>
                        <a:t>retrieving Github users</a:t>
                      </a:r>
                      <a:r>
                        <a:rPr lang="en-GB" sz="1400" b="0" strike="noStrike" spc="-32">
                          <a:solidFill>
                            <a:srgbClr val="4D4E53"/>
                          </a:solidFill>
                          <a:latin typeface="Arial"/>
                          <a:ea typeface="Consolas"/>
                        </a:rPr>
                        <a:t> </a:t>
                      </a:r>
                      <a:r>
                        <a:rPr lang="en-GB" sz="1400" b="0" strike="noStrike" spc="-4">
                          <a:solidFill>
                            <a:srgbClr val="4D4E53"/>
                          </a:solidFill>
                          <a:latin typeface="Arial"/>
                          <a:ea typeface="Consolas"/>
                        </a:rPr>
                        <a:t>data: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 marL="12600">
                        <a:lnSpc>
                          <a:spcPct val="100000"/>
                        </a:lnSpc>
                        <a:spcBef>
                          <a:spcPts val="54"/>
                        </a:spcBef>
                      </a:pP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4">
                          <a:solidFill>
                            <a:srgbClr val="4D4E53"/>
                          </a:solidFill>
                          <a:latin typeface="Arial"/>
                          <a:ea typeface="Consolas"/>
                        </a:rPr>
                        <a:t>XMLHttpRequest: </a:t>
                      </a:r>
                      <a:r>
                        <a:rPr lang="en-GB" sz="1400" b="0" u="sng" strike="noStrike" spc="-4">
                          <a:solidFill>
                            <a:srgbClr val="4D4E53"/>
                          </a:solidFill>
                          <a:uFill>
                            <a:solidFill>
                              <a:srgbClr val="CE93D8"/>
                            </a:solidFill>
                          </a:uFill>
                          <a:latin typeface="Arial"/>
                          <a:ea typeface="Consolas"/>
                          <a:hlinkClick r:id="rId2"/>
                        </a:rPr>
                        <a:t>https://jsfiddle.net/lairdp/qr8vc7ak/</a:t>
                      </a:r>
                      <a:r>
                        <a:rPr lang="en-GB" sz="1400" b="0" strike="noStrike" spc="-4">
                          <a:solidFill>
                            <a:srgbClr val="CE93D8"/>
                          </a:solidFill>
                          <a:latin typeface="Arial"/>
                          <a:ea typeface="Consolas"/>
                        </a:rPr>
                        <a:t> 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4">
                          <a:solidFill>
                            <a:srgbClr val="4D4E53"/>
                          </a:solidFill>
                          <a:latin typeface="Arial"/>
                          <a:ea typeface="Consolas"/>
                        </a:rPr>
                        <a:t>Fetch( </a:t>
                      </a:r>
                      <a:r>
                        <a:rPr lang="en-GB" sz="1400" b="0" strike="noStrike" spc="-1">
                          <a:solidFill>
                            <a:srgbClr val="4D4E53"/>
                          </a:solidFill>
                          <a:latin typeface="Arial"/>
                          <a:ea typeface="Consolas"/>
                        </a:rPr>
                        <a:t>) </a:t>
                      </a:r>
                      <a:r>
                        <a:rPr lang="en-GB" sz="1400" b="0" strike="noStrike" spc="-4">
                          <a:solidFill>
                            <a:srgbClr val="4D4E53"/>
                          </a:solidFill>
                          <a:latin typeface="Arial"/>
                          <a:ea typeface="Consolas"/>
                        </a:rPr>
                        <a:t>API: </a:t>
                      </a:r>
                      <a:r>
                        <a:rPr lang="en-GB" sz="1400" b="0" strike="noStrike" spc="-4">
                          <a:solidFill>
                            <a:srgbClr val="4D4E53"/>
                          </a:solidFill>
                          <a:latin typeface="Arial"/>
                          <a:ea typeface="Consolas"/>
                          <a:hlinkClick r:id="rId3"/>
                        </a:rPr>
                        <a:t>https://jsfiddle.net/lairdp/9bjed4po/</a:t>
                      </a:r>
                      <a:r>
                        <a:rPr lang="en-GB" sz="1400" b="0" strike="noStrike" spc="-4">
                          <a:solidFill>
                            <a:srgbClr val="4D4E53"/>
                          </a:solidFill>
                          <a:latin typeface="Arial"/>
                          <a:ea typeface="Consolas"/>
                        </a:rPr>
                        <a:t> 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36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Summary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The browser performs implicit network requests during page loads which may contain additional elements such as scripts or images which, in turn, make external network requests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JS allows the programmer to make explicit, asynchronous requests using the </a:t>
            </a:r>
            <a:r>
              <a:rPr lang="en-GB" sz="1800" b="0" strike="noStrike" spc="-1">
                <a:solidFill>
                  <a:srgbClr val="695D46"/>
                </a:solidFill>
                <a:latin typeface="Consolas"/>
                <a:ea typeface="Consolas"/>
              </a:rPr>
              <a:t>XHLHttpRequest()</a:t>
            </a: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 or the newer </a:t>
            </a:r>
            <a:r>
              <a:rPr lang="en-GB" sz="1800" b="0" strike="noStrike" spc="-1">
                <a:solidFill>
                  <a:srgbClr val="695D46"/>
                </a:solidFill>
                <a:latin typeface="Consolas"/>
                <a:ea typeface="Consolas"/>
              </a:rPr>
              <a:t>fetch()</a:t>
            </a: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 API call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By default, the same origin policy restricts network requests to the originating server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CORS allows servers to make exceptions to the SOP for specific operations on specific resources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Explicit Networking with Javascript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When JS was introduced to the browser it became possible for the programmer to explicitly trigger network requests to a server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Typically this is done in reaction to some UI event such as a button press or a mouse click so it is asynchronous to program execution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For example, setting a url value on an image src attribute would cause the browser to connect that url and attempt to load an image from it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lang="en-GB" sz="1800" b="0" strike="noStrike" spc="-1">
              <a:latin typeface="Arial"/>
            </a:endParaRPr>
          </a:p>
        </p:txBody>
      </p:sp>
      <p:graphicFrame>
        <p:nvGraphicFramePr>
          <p:cNvPr id="85" name="Table 3"/>
          <p:cNvGraphicFramePr/>
          <p:nvPr/>
        </p:nvGraphicFramePr>
        <p:xfrm>
          <a:off x="952560" y="3546720"/>
          <a:ext cx="7238520" cy="380520"/>
        </p:xfrm>
        <a:graphic>
          <a:graphicData uri="http://schemas.openxmlformats.org/drawingml/2006/table">
            <a:tbl>
              <a:tblPr/>
              <a:tblGrid>
                <a:gridCol w="723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const el = document.getElementById("myImage");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el.src = "http://www.funnycatpix.com/_pics/Whoaaa_Dude498.jpg";</a:t>
                      </a:r>
                      <a:endParaRPr lang="en-GB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228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Asynchronous Javascript and XML (AJAX)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AJAX: web development technology used to send and retrieve data in the  background without refreshing the page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It makes use of the XMLHttpRequest object to communicate with the  servers and getting data without reloading the page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Examples of web app: Twitter timeline and Google search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lang="en-GB" sz="1800" b="0" strike="noStrike" spc="-1">
              <a:latin typeface="Arial"/>
            </a:endParaRPr>
          </a:p>
        </p:txBody>
      </p:sp>
      <p:graphicFrame>
        <p:nvGraphicFramePr>
          <p:cNvPr id="88" name="Table 3"/>
          <p:cNvGraphicFramePr/>
          <p:nvPr/>
        </p:nvGraphicFramePr>
        <p:xfrm>
          <a:off x="952560" y="3085200"/>
          <a:ext cx="7238520" cy="380520"/>
        </p:xfrm>
        <a:graphic>
          <a:graphicData uri="http://schemas.openxmlformats.org/drawingml/2006/table">
            <a:tbl>
              <a:tblPr/>
              <a:tblGrid>
                <a:gridCol w="723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const xhr = new XMLHttpRequest();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xhr.onreadystatechange = () =&gt; {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if (xhr.readyState === XMLHttpRequest.DONE) {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// The response is received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}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};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xhr.open("GET", "</a:t>
                      </a:r>
                      <a:r>
                        <a:rPr lang="en-GB" sz="1400" b="0" u="sng" strike="noStrike" spc="-1">
                          <a:solidFill>
                            <a:srgbClr val="CE93D8"/>
                          </a:solidFill>
                          <a:uFillTx/>
                          <a:latin typeface="Consolas"/>
                          <a:ea typeface="Consolas"/>
                          <a:hlinkClick r:id="rId2"/>
                        </a:rPr>
                        <a:t>http://example.com/some/resource/endpoint</a:t>
                      </a: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");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xhr.send();</a:t>
                      </a:r>
                      <a:endParaRPr lang="en-GB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425600" y="1494720"/>
            <a:ext cx="6039720" cy="3322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E"/>
          </a:p>
        </p:txBody>
      </p:sp>
      <p:sp>
        <p:nvSpPr>
          <p:cNvPr id="90" name="CustomShape 2"/>
          <p:cNvSpPr/>
          <p:nvPr/>
        </p:nvSpPr>
        <p:spPr>
          <a:xfrm>
            <a:off x="311760" y="40860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Asynchronous Javascript and XML (AJAX)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228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Asynchronous Javascript and XML (AJAX) Steps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Step 1: Make a XMLHttpRequest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Step 2: Once you get the response, use onreadystatechange property to tell what  function will run after the response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Step 3: Use .open method to get data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Step 4: Use .send method to send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522440" y="2975400"/>
            <a:ext cx="5842800" cy="1677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400" rIns="0" bIns="0"/>
          <a:lstStyle/>
          <a:p>
            <a:pPr marL="91440">
              <a:lnSpc>
                <a:spcPct val="105000"/>
              </a:lnSpc>
              <a:spcBef>
                <a:spcPts val="184"/>
              </a:spcBef>
            </a:pPr>
            <a:r>
              <a:rPr lang="en-GB" sz="1200" b="0" strike="noStrike" spc="-1">
                <a:solidFill>
                  <a:srgbClr val="569CD6"/>
                </a:solidFill>
                <a:latin typeface="DejaVu Sans Mono"/>
              </a:rPr>
              <a:t>const </a:t>
            </a:r>
            <a:r>
              <a:rPr lang="en-GB" sz="1200" b="0" strike="noStrike" spc="-1">
                <a:solidFill>
                  <a:srgbClr val="4FC1FF"/>
                </a:solidFill>
                <a:latin typeface="DejaVu Sans Mono"/>
              </a:rPr>
              <a:t>xhr 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= </a:t>
            </a:r>
            <a:r>
              <a:rPr lang="en-GB" sz="1200" b="0" strike="noStrike" spc="-1">
                <a:solidFill>
                  <a:srgbClr val="569CD6"/>
                </a:solidFill>
                <a:latin typeface="DejaVu Sans Mono"/>
              </a:rPr>
              <a:t>new</a:t>
            </a:r>
            <a:r>
              <a:rPr lang="en-GB" sz="1200" b="0" strike="noStrike" spc="-83">
                <a:solidFill>
                  <a:srgbClr val="569CD6"/>
                </a:solidFill>
                <a:latin typeface="DejaVu Sans Mono"/>
              </a:rPr>
              <a:t> </a:t>
            </a:r>
            <a:r>
              <a:rPr lang="en-GB" sz="1200" b="0" strike="noStrike" spc="-1">
                <a:solidFill>
                  <a:srgbClr val="4EC9B0"/>
                </a:solidFill>
                <a:latin typeface="DejaVu Sans Mono"/>
              </a:rPr>
              <a:t>XMLHttpRequest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();  </a:t>
            </a:r>
            <a:r>
              <a:rPr lang="en-GB" sz="1200" b="0" strike="noStrike" spc="-1">
                <a:solidFill>
                  <a:srgbClr val="4FC1FF"/>
                </a:solidFill>
                <a:latin typeface="DejaVu Sans Mono"/>
              </a:rPr>
              <a:t>xhr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.</a:t>
            </a:r>
            <a:r>
              <a:rPr lang="en-GB" sz="1200" b="0" strike="noStrike" spc="-1">
                <a:solidFill>
                  <a:srgbClr val="DCDCAA"/>
                </a:solidFill>
                <a:latin typeface="DejaVu Sans Mono"/>
              </a:rPr>
              <a:t>onreadystatechange 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= () </a:t>
            </a:r>
            <a:r>
              <a:rPr lang="en-GB" sz="1200" b="0" strike="noStrike" spc="-1">
                <a:solidFill>
                  <a:srgbClr val="569CD6"/>
                </a:solidFill>
                <a:latin typeface="DejaVu Sans Mono"/>
              </a:rPr>
              <a:t>=&gt;</a:t>
            </a:r>
            <a:r>
              <a:rPr lang="en-GB" sz="1200" b="0" strike="noStrike" spc="-63">
                <a:solidFill>
                  <a:srgbClr val="569CD6"/>
                </a:solidFill>
                <a:latin typeface="DejaVu Sans Mono"/>
              </a:rPr>
              <a:t> 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{</a:t>
            </a:r>
            <a:endParaRPr lang="en-GB" sz="1200" b="0" strike="noStrike" spc="-1">
              <a:latin typeface="Arial"/>
            </a:endParaRPr>
          </a:p>
          <a:p>
            <a:pPr marL="91440">
              <a:lnSpc>
                <a:spcPts val="1389"/>
              </a:lnSpc>
            </a:pPr>
            <a:r>
              <a:rPr lang="en-GB" sz="1200" b="0" strike="noStrike" spc="-1">
                <a:solidFill>
                  <a:srgbClr val="C586C0"/>
                </a:solidFill>
                <a:latin typeface="DejaVu Sans Mono"/>
              </a:rPr>
              <a:t>if 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(</a:t>
            </a:r>
            <a:r>
              <a:rPr lang="en-GB" sz="1200" b="0" strike="noStrike" spc="-1">
                <a:solidFill>
                  <a:srgbClr val="4FC1FF"/>
                </a:solidFill>
                <a:latin typeface="DejaVu Sans Mono"/>
              </a:rPr>
              <a:t>xhr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.</a:t>
            </a:r>
            <a:r>
              <a:rPr lang="en-GB" sz="1200" b="0" strike="noStrike" spc="-1">
                <a:solidFill>
                  <a:srgbClr val="4FC1FF"/>
                </a:solidFill>
                <a:latin typeface="DejaVu Sans Mono"/>
              </a:rPr>
              <a:t>readyState 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=== </a:t>
            </a:r>
            <a:r>
              <a:rPr lang="en-GB" sz="1200" b="0" strike="noStrike" spc="-1">
                <a:solidFill>
                  <a:srgbClr val="4EC9B0"/>
                </a:solidFill>
                <a:latin typeface="DejaVu Sans Mono"/>
              </a:rPr>
              <a:t>XMLHttpRequest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.</a:t>
            </a:r>
            <a:r>
              <a:rPr lang="en-GB" sz="1200" b="0" strike="noStrike" spc="-1">
                <a:solidFill>
                  <a:srgbClr val="4FC1FF"/>
                </a:solidFill>
                <a:latin typeface="DejaVu Sans Mono"/>
              </a:rPr>
              <a:t>DONE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)</a:t>
            </a:r>
            <a:r>
              <a:rPr lang="en-GB" sz="1200" b="0" strike="noStrike" spc="-4">
                <a:solidFill>
                  <a:srgbClr val="D4D4D4"/>
                </a:solidFill>
                <a:latin typeface="DejaVu Sans Mono"/>
              </a:rPr>
              <a:t> 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{</a:t>
            </a:r>
            <a:endParaRPr lang="en-GB" sz="1200" b="0" strike="noStrike" spc="-1">
              <a:latin typeface="Arial"/>
            </a:endParaRPr>
          </a:p>
          <a:p>
            <a:pPr marL="183600">
              <a:lnSpc>
                <a:spcPts val="1429"/>
              </a:lnSpc>
              <a:spcBef>
                <a:spcPts val="51"/>
              </a:spcBef>
            </a:pPr>
            <a:r>
              <a:rPr lang="en-GB" sz="1200" b="0" strike="noStrike" spc="-1">
                <a:solidFill>
                  <a:srgbClr val="6A9955"/>
                </a:solidFill>
                <a:latin typeface="DejaVu Sans Mono"/>
              </a:rPr>
              <a:t>// The response is</a:t>
            </a:r>
            <a:r>
              <a:rPr lang="en-GB" sz="1200" b="0" strike="noStrike" spc="4">
                <a:solidFill>
                  <a:srgbClr val="6A9955"/>
                </a:solidFill>
                <a:latin typeface="DejaVu Sans Mono"/>
              </a:rPr>
              <a:t> </a:t>
            </a:r>
            <a:r>
              <a:rPr lang="en-GB" sz="1200" b="0" strike="noStrike" spc="-1">
                <a:solidFill>
                  <a:srgbClr val="6A9955"/>
                </a:solidFill>
                <a:latin typeface="DejaVu Sans Mono"/>
              </a:rPr>
              <a:t>received</a:t>
            </a:r>
            <a:endParaRPr lang="en-GB" sz="1200" b="0" strike="noStrike" spc="-1">
              <a:latin typeface="Arial"/>
            </a:endParaRPr>
          </a:p>
          <a:p>
            <a:pPr marL="183600">
              <a:lnSpc>
                <a:spcPts val="1406"/>
              </a:lnSpc>
            </a:pPr>
            <a:r>
              <a:rPr lang="en-GB" sz="1200" b="0" strike="noStrike" spc="-1">
                <a:solidFill>
                  <a:srgbClr val="6A9955"/>
                </a:solidFill>
                <a:latin typeface="DejaVu Sans Mono"/>
              </a:rPr>
              <a:t>}</a:t>
            </a:r>
            <a:endParaRPr lang="en-GB" sz="1200" b="0" strike="noStrike" spc="-1">
              <a:latin typeface="Arial"/>
            </a:endParaRPr>
          </a:p>
          <a:p>
            <a:pPr marL="91440">
              <a:lnSpc>
                <a:spcPts val="1414"/>
              </a:lnSpc>
            </a:pP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};</a:t>
            </a:r>
            <a:endParaRPr lang="en-GB" sz="1200" b="0" strike="noStrike" spc="-1">
              <a:latin typeface="Arial"/>
            </a:endParaRPr>
          </a:p>
          <a:p>
            <a:pPr marL="91440">
              <a:lnSpc>
                <a:spcPts val="1389"/>
              </a:lnSpc>
              <a:spcBef>
                <a:spcPts val="159"/>
              </a:spcBef>
            </a:pPr>
            <a:r>
              <a:rPr lang="en-GB" sz="1200" b="0" strike="noStrike" spc="-1">
                <a:solidFill>
                  <a:srgbClr val="4FC1FF"/>
                </a:solidFill>
                <a:latin typeface="DejaVu Sans Mono"/>
              </a:rPr>
              <a:t>xhr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.</a:t>
            </a:r>
            <a:r>
              <a:rPr lang="en-GB" sz="1200" b="0" strike="noStrike" spc="-1">
                <a:solidFill>
                  <a:srgbClr val="DCDCAA"/>
                </a:solidFill>
                <a:latin typeface="DejaVu Sans Mono"/>
              </a:rPr>
              <a:t>open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(</a:t>
            </a:r>
            <a:r>
              <a:rPr lang="en-GB" sz="1200" b="0" strike="noStrike" spc="-1">
                <a:solidFill>
                  <a:srgbClr val="CE9178"/>
                </a:solidFill>
                <a:latin typeface="DejaVu Sans Mono"/>
              </a:rPr>
              <a:t>"GET"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, </a:t>
            </a:r>
            <a:r>
              <a:rPr lang="en-GB" sz="1200" b="0" u="sng" strike="noStrike" spc="-1">
                <a:solidFill>
                  <a:srgbClr val="0000FF"/>
                </a:solidFill>
                <a:uFillTx/>
                <a:latin typeface="DejaVu Sans Mono"/>
                <a:hlinkClick r:id="rId2"/>
              </a:rPr>
              <a:t>"http://example.com/some/resource/endpoint"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);  </a:t>
            </a:r>
            <a:r>
              <a:rPr lang="en-GB" sz="1200" b="0" strike="noStrike" spc="-1">
                <a:solidFill>
                  <a:srgbClr val="4FC1FF"/>
                </a:solidFill>
                <a:latin typeface="DejaVu Sans Mono"/>
              </a:rPr>
              <a:t>xhr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.</a:t>
            </a:r>
            <a:r>
              <a:rPr lang="en-GB" sz="1200" b="0" strike="noStrike" spc="-1">
                <a:solidFill>
                  <a:srgbClr val="DCDCAA"/>
                </a:solidFill>
                <a:latin typeface="DejaVu Sans Mono"/>
              </a:rPr>
              <a:t>send</a:t>
            </a:r>
            <a:r>
              <a:rPr lang="en-GB" sz="1200" b="0" strike="noStrike" spc="-1">
                <a:solidFill>
                  <a:srgbClr val="D4D4D4"/>
                </a:solidFill>
                <a:latin typeface="DejaVu Sans Mono"/>
              </a:rPr>
              <a:t>();</a:t>
            </a:r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228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32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Asynchronous Javascript and XML (AJAX)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AJAX allows the programmer to initiate explicit network requests of some HTTP type (e.g. </a:t>
            </a:r>
            <a:r>
              <a:rPr lang="en-GB" sz="1800" b="0" strike="noStrike" spc="-1">
                <a:solidFill>
                  <a:srgbClr val="695D46"/>
                </a:solidFill>
                <a:latin typeface="Consolas"/>
                <a:ea typeface="Consolas"/>
              </a:rPr>
              <a:t>GET</a:t>
            </a: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) to a specific URL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The asynchronous request requires a callback function to be specified to handle the response which will arrive in the future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The basic, native DOM API mechanism uses the </a:t>
            </a:r>
            <a:r>
              <a:rPr lang="en-GB" sz="1800" b="0" strike="noStrike" spc="-1">
                <a:solidFill>
                  <a:srgbClr val="695D46"/>
                </a:solidFill>
                <a:latin typeface="Consolas"/>
                <a:ea typeface="Consolas"/>
              </a:rPr>
              <a:t>XMLHttpRequest</a:t>
            </a: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 object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lang="en-GB" sz="1800" b="0" strike="noStrike" spc="-1">
              <a:latin typeface="Arial"/>
            </a:endParaRPr>
          </a:p>
        </p:txBody>
      </p:sp>
      <p:graphicFrame>
        <p:nvGraphicFramePr>
          <p:cNvPr id="96" name="Table 3"/>
          <p:cNvGraphicFramePr/>
          <p:nvPr/>
        </p:nvGraphicFramePr>
        <p:xfrm>
          <a:off x="-1728000" y="3693600"/>
          <a:ext cx="0" cy="0"/>
        </p:xfrm>
        <a:graphic>
          <a:graphicData uri="http://schemas.openxmlformats.org/drawingml/2006/table">
            <a:tbl>
              <a:tblPr/>
              <a:tblGrid>
                <a:gridCol w="2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The onreadystatechange() Handler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695D46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When the request completes, the XMLHttpRequest object properties can be queried to access the response in the </a:t>
            </a:r>
            <a:r>
              <a:rPr lang="en-GB" sz="1800" b="0" strike="noStrike" spc="-1">
                <a:solidFill>
                  <a:srgbClr val="695D46"/>
                </a:solidFill>
                <a:latin typeface="Consolas"/>
                <a:ea typeface="Consolas"/>
              </a:rPr>
              <a:t>onreadystatechange()</a:t>
            </a: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 handler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GB" sz="1800" b="0" strike="noStrike" spc="-1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endParaRPr lang="en-GB" sz="1800" b="0" strike="noStrike" spc="-1">
              <a:latin typeface="Arial"/>
            </a:endParaRPr>
          </a:p>
        </p:txBody>
      </p:sp>
      <p:graphicFrame>
        <p:nvGraphicFramePr>
          <p:cNvPr id="99" name="Table 3"/>
          <p:cNvGraphicFramePr/>
          <p:nvPr/>
        </p:nvGraphicFramePr>
        <p:xfrm>
          <a:off x="952560" y="2086920"/>
          <a:ext cx="7238520" cy="2530080"/>
        </p:xfrm>
        <a:graphic>
          <a:graphicData uri="http://schemas.openxmlformats.org/drawingml/2006/table">
            <a:tbl>
              <a:tblPr/>
              <a:tblGrid>
                <a:gridCol w="723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let response;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const xhr = new XMLHttpRequest();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xhr.onreadystatechange = () =&gt; {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if (xhr.readyState === XMLHttpRequest.DONE) {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if (xhr.status === 200) {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  response = JSON.parse(xhr.responseText);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} else {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  console.log('Error ' + xhr.statusText);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}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}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}</a:t>
                      </a:r>
                      <a:endParaRPr lang="en-GB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36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Same-origin Policy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00000"/>
              </a:lnSpc>
              <a:buClr>
                <a:srgbClr val="4D4E53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4D4E53"/>
                </a:solidFill>
                <a:latin typeface="Open Sans"/>
                <a:ea typeface="Open Sans"/>
              </a:rPr>
              <a:t>The same origin policy restricts how a script loaded from on origin can interact with a resource from another origin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4D4E53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4D4E53"/>
                </a:solidFill>
                <a:latin typeface="Open Sans"/>
                <a:ea typeface="Open Sans"/>
              </a:rPr>
              <a:t>This is to prevent users from unknowingly loading malicious scripts from sites they are browsing or apps they are loading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4D4E53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4D4E53"/>
                </a:solidFill>
                <a:latin typeface="Open Sans"/>
                <a:ea typeface="Open Sans"/>
              </a:rPr>
              <a:t>The default policy is to deny anything other than HTTP </a:t>
            </a:r>
            <a:r>
              <a:rPr lang="en-GB" sz="1800" b="0" strike="noStrike" spc="-1">
                <a:solidFill>
                  <a:srgbClr val="4D4E53"/>
                </a:solidFill>
                <a:latin typeface="Consolas"/>
                <a:ea typeface="Consolas"/>
              </a:rPr>
              <a:t>GET</a:t>
            </a:r>
            <a:r>
              <a:rPr lang="en-GB" sz="1800" b="0" strike="noStrike" spc="-1">
                <a:solidFill>
                  <a:srgbClr val="4D4E53"/>
                </a:solidFill>
                <a:latin typeface="Open Sans"/>
                <a:ea typeface="Open Sans"/>
              </a:rPr>
              <a:t> requests to non-origin sources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4D4E53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4D4E53"/>
                </a:solidFill>
                <a:latin typeface="Open Sans"/>
                <a:ea typeface="Open Sans"/>
              </a:rPr>
              <a:t>However, a server may create exceptions to the default SOP through a cross-origin-request policy (CORS)</a:t>
            </a:r>
            <a:endParaRPr lang="en-GB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4D4E53"/>
              </a:buClr>
              <a:buFont typeface="Open Sans"/>
              <a:buChar char="●"/>
            </a:pPr>
            <a:r>
              <a:rPr lang="en-GB" sz="1800" b="0" strike="noStrike" spc="-1">
                <a:solidFill>
                  <a:srgbClr val="4D4E53"/>
                </a:solidFill>
                <a:latin typeface="Open Sans"/>
                <a:ea typeface="Open Sans"/>
              </a:rPr>
              <a:t>The browser can query the policy using the </a:t>
            </a:r>
            <a:r>
              <a:rPr lang="en-GB" sz="1800" b="0" strike="noStrike" spc="-1">
                <a:solidFill>
                  <a:srgbClr val="4D4E53"/>
                </a:solidFill>
                <a:latin typeface="Consolas"/>
                <a:ea typeface="Consolas"/>
              </a:rPr>
              <a:t>OPTIONS</a:t>
            </a:r>
            <a:r>
              <a:rPr lang="en-GB" sz="1800" b="0" strike="noStrike" spc="-1">
                <a:solidFill>
                  <a:srgbClr val="4D4E53"/>
                </a:solidFill>
                <a:latin typeface="Open Sans"/>
                <a:ea typeface="Open Sans"/>
              </a:rPr>
              <a:t> request to see what verbs and headers are permitted for a particular endpoint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3600" b="1" strike="noStrike" spc="-1">
                <a:solidFill>
                  <a:srgbClr val="EF6C00"/>
                </a:solidFill>
                <a:latin typeface="PT Sans Narrow"/>
                <a:ea typeface="PT Sans Narrow"/>
              </a:rPr>
              <a:t>The fetch() API</a:t>
            </a:r>
            <a:endParaRPr lang="en-GB" sz="3600" b="0" strike="noStrike" spc="-1">
              <a:latin typeface="Arial"/>
            </a:endParaRPr>
          </a:p>
        </p:txBody>
      </p:sp>
      <p:graphicFrame>
        <p:nvGraphicFramePr>
          <p:cNvPr id="103" name="Table 2"/>
          <p:cNvGraphicFramePr/>
          <p:nvPr/>
        </p:nvGraphicFramePr>
        <p:xfrm>
          <a:off x="897840" y="1266480"/>
          <a:ext cx="7238520" cy="380520"/>
        </p:xfrm>
        <a:graphic>
          <a:graphicData uri="http://schemas.openxmlformats.org/drawingml/2006/table">
            <a:tbl>
              <a:tblPr/>
              <a:tblGrid>
                <a:gridCol w="723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const whenCatLoaded = fetch(cat.jpg', options); // A promise is returned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whenCatLoaded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.then((response) =&gt; {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if (response.ok) {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  // Happy path. Image is available ...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  let image = response.blob();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} else {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  // Process other response status ...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}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})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.catch((error) =&gt; {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// Request completely failed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  console.log(Error: ' + error.message);</a:t>
                      </a:r>
                      <a:br/>
                      <a:r>
                        <a:rPr lang="en-GB" sz="1400" b="0" strike="noStrike" spc="-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  });</a:t>
                      </a:r>
                      <a:endParaRPr lang="en-GB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930</Words>
  <Application>Microsoft Office PowerPoint</Application>
  <PresentationFormat>On-screen Show (16:9)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Consolas</vt:lpstr>
      <vt:lpstr>DejaVu Sans Mono</vt:lpstr>
      <vt:lpstr>Open Sans</vt:lpstr>
      <vt:lpstr>PT Sans Narrow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Paul Laird</dc:creator>
  <dc:description/>
  <cp:lastModifiedBy>Jelena Vasic</cp:lastModifiedBy>
  <cp:revision>4</cp:revision>
  <dcterms:created xsi:type="dcterms:W3CDTF">2018-02-01T18:15:41Z</dcterms:created>
  <dcterms:modified xsi:type="dcterms:W3CDTF">2024-09-30T12:36:50Z</dcterms:modified>
  <dc:language>en-IE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