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82" r:id="rId4"/>
    <p:sldId id="258" r:id="rId5"/>
    <p:sldId id="284" r:id="rId6"/>
    <p:sldId id="283" r:id="rId7"/>
    <p:sldId id="259" r:id="rId8"/>
    <p:sldId id="260" r:id="rId9"/>
    <p:sldId id="261" r:id="rId10"/>
    <p:sldId id="262" r:id="rId11"/>
    <p:sldId id="263" r:id="rId12"/>
    <p:sldId id="264" r:id="rId13"/>
    <p:sldId id="280" r:id="rId14"/>
    <p:sldId id="265" r:id="rId15"/>
    <p:sldId id="266" r:id="rId16"/>
    <p:sldId id="285" r:id="rId17"/>
    <p:sldId id="267" r:id="rId18"/>
    <p:sldId id="268" r:id="rId19"/>
    <p:sldId id="269" r:id="rId20"/>
    <p:sldId id="270" r:id="rId21"/>
    <p:sldId id="271" r:id="rId22"/>
    <p:sldId id="272" r:id="rId23"/>
    <p:sldId id="281" r:id="rId24"/>
    <p:sldId id="273" r:id="rId25"/>
    <p:sldId id="274" r:id="rId26"/>
    <p:sldId id="275" r:id="rId27"/>
    <p:sldId id="276" r:id="rId28"/>
    <p:sldId id="277" r:id="rId29"/>
    <p:sldId id="286" r:id="rId30"/>
    <p:sldId id="279" r:id="rId3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PT Sans Narrow" panose="020B0506020203020204" pitchFamily="3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87088-3411-4CC9-A8E8-48E429CB9C87}" v="1" dt="2024-09-23T12:35:44.695"/>
  </p1510:revLst>
</p1510:revInfo>
</file>

<file path=ppt/tableStyles.xml><?xml version="1.0" encoding="utf-8"?>
<a:tblStyleLst xmlns:a="http://schemas.openxmlformats.org/drawingml/2006/main" def="{C0EABA70-0BA2-406A-8AE9-9939DFE35C63}">
  <a:tblStyle styleId="{C0EABA70-0BA2-406A-8AE9-9939DFE35C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lena Vasic" userId="8648793c-879f-43eb-a354-ec34de938738" providerId="ADAL" clId="{71787088-3411-4CC9-A8E8-48E429CB9C87}"/>
    <pc:docChg chg="modSld">
      <pc:chgData name="Jelena Vasic" userId="8648793c-879f-43eb-a354-ec34de938738" providerId="ADAL" clId="{71787088-3411-4CC9-A8E8-48E429CB9C87}" dt="2024-09-23T12:35:46.119" v="15" actId="20577"/>
      <pc:docMkLst>
        <pc:docMk/>
      </pc:docMkLst>
      <pc:sldChg chg="modSp mod">
        <pc:chgData name="Jelena Vasic" userId="8648793c-879f-43eb-a354-ec34de938738" providerId="ADAL" clId="{71787088-3411-4CC9-A8E8-48E429CB9C87}" dt="2024-09-23T12:35:46.119" v="15" actId="20577"/>
        <pc:sldMkLst>
          <pc:docMk/>
          <pc:sldMk cId="0" sldId="272"/>
        </pc:sldMkLst>
        <pc:spChg chg="mod">
          <ac:chgData name="Jelena Vasic" userId="8648793c-879f-43eb-a354-ec34de938738" providerId="ADAL" clId="{71787088-3411-4CC9-A8E8-48E429CB9C87}" dt="2024-09-23T12:35:46.119" v="15" actId="20577"/>
          <ac:spMkLst>
            <pc:docMk/>
            <pc:sldMk cId="0" sldId="272"/>
            <ac:spMk id="17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2680b69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2680b69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2680b69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2680b69b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2680b69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2680b69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2680b69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2680b69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723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2680b69b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2680b69b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2d06030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2d06030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2d06030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2d06030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585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2680b69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2680b69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2d06030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2d06030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2680b69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2680b69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2680b69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2680b69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2d06030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72d06030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2680b69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2680b69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2680b69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72680b69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2680b69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72680b69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642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2680b69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2680b69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2680b69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72680b69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2680b69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72680b69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2680b69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72680b69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72d06030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72d06030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72d06030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72d06030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98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2680b69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2680b69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488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2680b69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72680b69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2680b69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2680b69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2680b69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2680b69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034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2680b69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2680b69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720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2680b69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2680b69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2680b69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2680b69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2680b69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2680b69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tryit.asp?filename=tryhtml5_geolocatio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avascript.plainenglish.io/9-cool-things-you-can-do-with-just-html-3f926455a3c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Inline Elements</a:t>
            </a:r>
            <a:endParaRPr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New inline elements have been added to HTML5 help with common </a:t>
            </a:r>
            <a:r>
              <a:rPr lang="en" dirty="0" err="1"/>
              <a:t>visualisations</a:t>
            </a:r>
            <a:r>
              <a:rPr lang="en" dirty="0"/>
              <a:t> such a text highlighting and progress bars</a:t>
            </a:r>
            <a:endParaRPr dirty="0"/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952500" y="2568200"/>
          <a:ext cx="7239000" cy="79242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progress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4: The &lt;meter&gt; element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meter element gives a visual representation of a fraction or decimal value with alternative text if the tag is not supported by the browser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exact visualisation will depend on the browser</a:t>
            </a:r>
            <a:endParaRPr/>
          </a:p>
        </p:txBody>
      </p:sp>
      <p:graphicFrame>
        <p:nvGraphicFramePr>
          <p:cNvPr id="115" name="Google Shape;115;p20"/>
          <p:cNvGraphicFramePr/>
          <p:nvPr>
            <p:extLst>
              <p:ext uri="{D42A27DB-BD31-4B8C-83A1-F6EECF244321}">
                <p14:modId xmlns:p14="http://schemas.microsoft.com/office/powerpoint/2010/main" val="4063232051"/>
              </p:ext>
            </p:extLst>
          </p:nvPr>
        </p:nvGraphicFramePr>
        <p:xfrm>
          <a:off x="952500" y="2788775"/>
          <a:ext cx="7239000" cy="60957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Fraction: &lt;meter value="2" min="0" max="10"&gt;2 out of 10&lt;/meter&gt;&lt;br&gt;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Decimal:  &lt;meter value="0.6"&gt;60%&lt;/meter&gt;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664" y="3604361"/>
            <a:ext cx="37909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Input Types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HTML5 makes it easier to get the right kinds of data types as input from the user and to validate those inputs on the client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Previously, it required the developer to use external libraries such as JQuery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several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&lt;input&gt;</a:t>
            </a:r>
            <a:r>
              <a:rPr lang="en"/>
              <a:t> types which provide a richer experience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23" name="Google Shape;123;p21"/>
          <p:cNvGraphicFramePr/>
          <p:nvPr>
            <p:extLst>
              <p:ext uri="{D42A27DB-BD31-4B8C-83A1-F6EECF244321}">
                <p14:modId xmlns:p14="http://schemas.microsoft.com/office/powerpoint/2010/main" val="3961299428"/>
              </p:ext>
            </p:extLst>
          </p:nvPr>
        </p:nvGraphicFramePr>
        <p:xfrm>
          <a:off x="952500" y="3147875"/>
          <a:ext cx="6522027" cy="134103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217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3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email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number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date,datetime,week,month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search</a:t>
                      </a:r>
                      <a:endParaRPr sz="13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tel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url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5: Input – Color attribute</a:t>
            </a:r>
            <a:endParaRPr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524257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sym typeface="Arial"/>
              </a:rPr>
              <a:t>&lt;label for="</a:t>
            </a:r>
            <a:r>
              <a:rPr lang="en-US" sz="1400" dirty="0" err="1">
                <a:solidFill>
                  <a:srgbClr val="000000"/>
                </a:solidFill>
                <a:latin typeface="Consolas"/>
                <a:sym typeface="Arial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  <a:sym typeface="Arial"/>
              </a:rPr>
              <a:t>"&gt;Select your favorite color:&lt;/label&gt;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sym typeface="Arial"/>
              </a:rPr>
              <a:t>  &lt;input type="color" id="</a:t>
            </a:r>
            <a:r>
              <a:rPr lang="en-US" sz="1400" dirty="0" err="1">
                <a:solidFill>
                  <a:srgbClr val="000000"/>
                </a:solidFill>
                <a:latin typeface="Consolas"/>
                <a:sym typeface="Arial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  <a:sym typeface="Arial"/>
              </a:rPr>
              <a:t>" name="</a:t>
            </a:r>
            <a:r>
              <a:rPr lang="en-US" sz="1400" dirty="0" err="1">
                <a:solidFill>
                  <a:srgbClr val="000000"/>
                </a:solidFill>
                <a:latin typeface="Consolas"/>
                <a:sym typeface="Arial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  <a:sym typeface="Arial"/>
              </a:rPr>
              <a:t>" value="#ff0000"&gt;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sym typeface="Arial"/>
              </a:rPr>
              <a:t>  &lt;input type="submit" value="Submit"&gt;</a:t>
            </a:r>
            <a:endParaRPr sz="1400" dirty="0">
              <a:solidFill>
                <a:srgbClr val="000000"/>
              </a:solidFill>
              <a:latin typeface="Consolas"/>
              <a:sym typeface="Arial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74C867-9952-6341-9A99-E2F1802B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6" y="2571750"/>
            <a:ext cx="3600450" cy="23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7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 Input Qualifiers</a:t>
            </a:r>
            <a:endParaRPr dirty="0"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HTML5 added a 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&lt;input&gt;</a:t>
            </a:r>
            <a:r>
              <a:rPr lang="en"/>
              <a:t> element attributes to help with UX and data validation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see an example of how these are used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30" name="Google Shape;130;p22"/>
          <p:cNvGraphicFramePr/>
          <p:nvPr/>
        </p:nvGraphicFramePr>
        <p:xfrm>
          <a:off x="952500" y="2215925"/>
          <a:ext cx="7239000" cy="827218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67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autofocus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67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height,width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67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min,max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67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pattern (regexp)</a:t>
                      </a:r>
                      <a:endParaRPr sz="115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67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placeholder</a:t>
                      </a:r>
                      <a:endParaRPr sz="115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67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</a:t>
                      </a:r>
                      <a:endParaRPr sz="115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6: Input Form </a:t>
            </a:r>
            <a:endParaRPr dirty="0"/>
          </a:p>
        </p:txBody>
      </p:sp>
      <p:graphicFrame>
        <p:nvGraphicFramePr>
          <p:cNvPr id="137" name="Google Shape;137;p23"/>
          <p:cNvGraphicFramePr/>
          <p:nvPr>
            <p:extLst>
              <p:ext uri="{D42A27DB-BD31-4B8C-83A1-F6EECF244321}">
                <p14:modId xmlns:p14="http://schemas.microsoft.com/office/powerpoint/2010/main" val="4210051372"/>
              </p:ext>
            </p:extLst>
          </p:nvPr>
        </p:nvGraphicFramePr>
        <p:xfrm>
          <a:off x="952500" y="1624425"/>
          <a:ext cx="7239000" cy="274317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&lt;form&gt;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&lt;input name="name" type="text" placeholder="Name"&gt;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&lt;input name="age" type="range" min=1 max=100&gt;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&lt;input list="education"&gt;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&lt;datalist id="education"&gt;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&lt;option value="Primary"&gt;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&lt;option value="Secondary"&gt;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&lt;option value="University"&gt;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&lt;/datalist&gt;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&lt;input type="image" src="submit.gif" alt="Submit" width="32" height="32"&gt;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&lt;/form&gt;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6: Input Form </a:t>
            </a:r>
            <a:endParaRPr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749CFC-9D3A-4043-8FB3-8AA9C5AB3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71" y="1856014"/>
            <a:ext cx="690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53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Graphics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Scalable Vector Graphics SVG is a language for describing 2D graphics in XML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XML tags build elements in the SVG DOM similar to how traditional HTML works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SVG operates inside a container in the browser DOM and supports drawing primitives for rendering boxes, circles, polygons, text and images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language models the idea of a stroke pen for rendering object exteriors and a fill pen for rendering object interiors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7: SVG Rounded Square</a:t>
            </a:r>
            <a:endParaRPr dirty="0"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&lt;svg&gt;</a:t>
            </a:r>
            <a:r>
              <a:rPr lang="en"/>
              <a:t> tag defines the container and the nested tags perform the drawing of the contained 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Inlined CSS (using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/>
              <a:t> attribute) is often used to style the rendered objects as shown in the example below</a:t>
            </a:r>
            <a:endParaRPr/>
          </a:p>
        </p:txBody>
      </p:sp>
      <p:graphicFrame>
        <p:nvGraphicFramePr>
          <p:cNvPr id="150" name="Google Shape;150;p25"/>
          <p:cNvGraphicFramePr/>
          <p:nvPr/>
        </p:nvGraphicFramePr>
        <p:xfrm>
          <a:off x="477225" y="2905725"/>
          <a:ext cx="6272625" cy="124965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627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&lt;svg width="200" height="200"&gt;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&lt;rect x="10" y="20" rx="20" ry="20" width="150" height="150"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style="fill:red;stroke:black;stroke-width:5;opacity:0.5" /&gt;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&lt;/svg&gt;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575" y="2793738"/>
            <a:ext cx="1404275" cy="1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and Video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 to HTML5, the browser had no standardised native support for multimedia content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workaround for this was to use plugins like Flash and Silverlight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HTML5 introduced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&lt;video&gt;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&lt;audio&gt;</a:t>
            </a:r>
            <a:r>
              <a:rPr lang="en"/>
              <a:t> tags to support rich-content formats to allow open, royalty-free, patent-unencumbered media to be distributed and rendered directly in the browser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built-in support is still pretty basic though and often requires third-party libraries such as video players to enhance the user experience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E" dirty="0" err="1"/>
              <a:t>HyperText</a:t>
            </a:r>
            <a:r>
              <a:rPr lang="en-IE" dirty="0"/>
              <a:t> Markup Language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HTML5 is the latest standard encompassing a collection of related technologies for page layout and rendering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standards track, started in 2004, </a:t>
            </a:r>
            <a:r>
              <a:rPr lang="en" dirty="0" err="1"/>
              <a:t>supercedes</a:t>
            </a:r>
            <a:r>
              <a:rPr lang="en" dirty="0"/>
              <a:t> HTML4 which dates back to 1997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Includes all the page elements and attributes from HTML4 and adds some more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Crucially, it removes the need for plugins such as Flash or Silverlight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New semantic tags to help crawlers and screen readers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are additional features which are not strictly part of the W3C standards but considered part of the HTML5 suite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8: Embedded Video</a:t>
            </a:r>
            <a:endParaRPr dirty="0"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&lt;video&gt;</a:t>
            </a:r>
            <a:r>
              <a:rPr lang="en"/>
              <a:t> tag allows the idea of one or more fallback source inputs until a supported format can be loaded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controls</a:t>
            </a:r>
            <a:r>
              <a:rPr lang="en"/>
              <a:t> attribute turns on basic native player controls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apps will enhance the basic player with third-party libraries</a:t>
            </a:r>
            <a:endParaRPr/>
          </a:p>
        </p:txBody>
      </p:sp>
      <p:graphicFrame>
        <p:nvGraphicFramePr>
          <p:cNvPr id="164" name="Google Shape;164;p27"/>
          <p:cNvGraphicFramePr/>
          <p:nvPr/>
        </p:nvGraphicFramePr>
        <p:xfrm>
          <a:off x="952500" y="2951550"/>
          <a:ext cx="7239000" cy="124965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&lt;video width="600" controls&gt;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&lt;source src="movie.mp4" type="video/mp4"&gt;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&lt;source src="movie.ogg" type="video/ogg"&gt;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HTML5 video is not supported by your browser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&lt;/video&gt;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Microdata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184425" y="1062218"/>
            <a:ext cx="877515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HML5 microdata is nested metadata providing a </a:t>
            </a:r>
            <a:r>
              <a:rPr lang="en" sz="1600" dirty="0" err="1"/>
              <a:t>standardised</a:t>
            </a:r>
            <a:r>
              <a:rPr lang="en" sz="1600" dirty="0"/>
              <a:t> way to provide additional semantics about your page contents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Microdata consists of groups of key/value pairs called </a:t>
            </a:r>
            <a:r>
              <a:rPr lang="en" sz="1600" i="1" dirty="0"/>
              <a:t>items</a:t>
            </a:r>
            <a:endParaRPr sz="1600"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To create an item you used the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itemscope</a:t>
            </a:r>
            <a:r>
              <a:rPr lang="en" sz="1600" dirty="0"/>
              <a:t> attribute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To assign a property, you use the 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itemprop</a:t>
            </a:r>
            <a:r>
              <a:rPr lang="en" sz="1600" dirty="0"/>
              <a:t> attribute</a:t>
            </a:r>
          </a:p>
          <a:p>
            <a:pPr lvl="0"/>
            <a:r>
              <a:rPr lang="en-IE" sz="1600" dirty="0"/>
              <a:t>Search engines and web crawlers can extract and process microdata from a web page and use it to provide a richer browsing experience for users. </a:t>
            </a:r>
            <a:r>
              <a:rPr lang="en-IE" sz="1600" dirty="0">
                <a:hlinkClick r:id="rId3"/>
              </a:rPr>
              <a:t>Some communities </a:t>
            </a:r>
            <a:r>
              <a:rPr lang="en-IE" sz="1600" dirty="0"/>
              <a:t>try to maintain a vocabulary that can be used in the microdata.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graphicFrame>
        <p:nvGraphicFramePr>
          <p:cNvPr id="171" name="Google Shape;171;p28"/>
          <p:cNvGraphicFramePr/>
          <p:nvPr>
            <p:extLst>
              <p:ext uri="{D42A27DB-BD31-4B8C-83A1-F6EECF244321}">
                <p14:modId xmlns:p14="http://schemas.microsoft.com/office/powerpoint/2010/main" val="2711485464"/>
              </p:ext>
            </p:extLst>
          </p:nvPr>
        </p:nvGraphicFramePr>
        <p:xfrm>
          <a:off x="552450" y="3563137"/>
          <a:ext cx="7239000" cy="103629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&lt;section itemscope&gt;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&lt;p&gt;Firstname &lt;span itemprop="firstname"&gt;Jane&lt;/span&gt;&lt;/p&gt;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&lt;p&gt;Lastname  &lt;span itemprop="lastname"&gt; Joe &lt;/span&gt;&lt;/p&gt;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&lt;/section&gt;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Storage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remainder of this HTML5 feature review will be largely concerned with Javascript and the JS API extensions to access these features (see </a:t>
            </a:r>
            <a:r>
              <a:rPr lang="en-IE" dirty="0">
                <a:hlinkClick r:id="rId3"/>
              </a:rPr>
              <a:t>https://developer.mozilla.org/en-US/docs/Web</a:t>
            </a:r>
            <a:r>
              <a:rPr lang="en-IE">
                <a:hlinkClick r:id="rId3"/>
              </a:rPr>
              <a:t>/API</a:t>
            </a:r>
            <a:r>
              <a:rPr lang="en-IE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Local storage is a simple key/value store for persisting small values and objects to the browser’s local storage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can be useful as a  short term storage solution such as remembering access tokens across logins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 is </a:t>
            </a:r>
            <a:r>
              <a:rPr lang="en" b="1" u="sng" dirty="0"/>
              <a:t>not</a:t>
            </a:r>
            <a:r>
              <a:rPr lang="en" dirty="0"/>
              <a:t> a replacement for server-side persistence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9: Local Storage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8811B-CDA9-4CFE-A741-3E7FA33F0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1255202"/>
          </a:xfrm>
        </p:spPr>
        <p:txBody>
          <a:bodyPr/>
          <a:lstStyle/>
          <a:p>
            <a:r>
              <a:rPr lang="pt-BR" dirty="0"/>
              <a:t>Use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predefined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localStorage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setItem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store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. </a:t>
            </a:r>
            <a:r>
              <a:rPr lang="pt-BR" dirty="0" err="1"/>
              <a:t>Return</a:t>
            </a:r>
            <a:r>
              <a:rPr lang="pt-BR" dirty="0"/>
              <a:t> it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accessing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HTML </a:t>
            </a:r>
            <a:r>
              <a:rPr lang="pt-BR" dirty="0" err="1"/>
              <a:t>element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ID.</a:t>
            </a:r>
            <a:endParaRPr lang="en-US" dirty="0"/>
          </a:p>
        </p:txBody>
      </p:sp>
      <p:graphicFrame>
        <p:nvGraphicFramePr>
          <p:cNvPr id="4" name="Google Shape;178;p29">
            <a:extLst>
              <a:ext uri="{FF2B5EF4-FFF2-40B4-BE49-F238E27FC236}">
                <a16:creationId xmlns:a16="http://schemas.microsoft.com/office/drawing/2014/main" id="{6DE5C062-518A-48EC-890D-B4AD34D59B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030481"/>
              </p:ext>
            </p:extLst>
          </p:nvPr>
        </p:nvGraphicFramePr>
        <p:xfrm>
          <a:off x="311700" y="2725225"/>
          <a:ext cx="7239000" cy="115195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Save</a:t>
                      </a:r>
                      <a:endParaRPr sz="13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localStorage.setItem</a:t>
                      </a:r>
                      <a:r>
                        <a:rPr lang="en" sz="13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("lastname", "Doe");</a:t>
                      </a:r>
                      <a:endParaRPr sz="13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Load</a:t>
                      </a:r>
                      <a:endParaRPr sz="13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document.getElementById("name").innerHTML = </a:t>
                      </a:r>
                      <a:r>
                        <a:rPr lang="en" sz="1300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localStorage.getItem</a:t>
                      </a:r>
                      <a:r>
                        <a:rPr lang="en" sz="13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("lastname");</a:t>
                      </a:r>
                      <a:endParaRPr sz="13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056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IndexedDB</a:t>
            </a: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Whereas local storage is a simple key/value store, IndexedDB offers a more sophisticated storage and retrieval facility for larger data sets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primary use case for IndexedDB is to support an offline operating mode for your Web App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Offline here means when the browser is disconnected from the server’s network somehow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user can continue to use the App in offline mode and any updates from the client or server can be synchronised when they subsequently reconnect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Drag and Drop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HTML5 allows designated elements to be dragged by the mouse or touchpad and dropped to other locations on the screen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this behaviour is not enabled by default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programmer must mark an element as draggable and then set up a set of event listeners in Javascript to react to drag-and-drop events by the user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native Javascript API is typically powerful and verbose so many programmers use third-party libraries to work with drag-and-drop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Geolocation</a:t>
            </a:r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97971" y="1152425"/>
            <a:ext cx="8734329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This interface allows you to get the GPS coordinates of the browser, subject to user permission</a:t>
            </a:r>
          </a:p>
          <a:p>
            <a:pPr lvl="0"/>
            <a:r>
              <a:rPr lang="en" sz="1600" dirty="0"/>
              <a:t>Example: </a:t>
            </a:r>
            <a:r>
              <a:rPr lang="en-IE" sz="1600" dirty="0">
                <a:hlinkClick r:id="rId3"/>
              </a:rPr>
              <a:t>https://www.w3schools.com/html/tryit.asp?filename=tryhtml5_geolocation</a:t>
            </a:r>
            <a:endParaRPr lang="en-IE" sz="1600" dirty="0"/>
          </a:p>
          <a:p>
            <a:pPr lvl="0"/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graphicFrame>
        <p:nvGraphicFramePr>
          <p:cNvPr id="197" name="Google Shape;197;p32"/>
          <p:cNvGraphicFramePr/>
          <p:nvPr>
            <p:extLst>
              <p:ext uri="{D42A27DB-BD31-4B8C-83A1-F6EECF244321}">
                <p14:modId xmlns:p14="http://schemas.microsoft.com/office/powerpoint/2010/main" val="3323765806"/>
              </p:ext>
            </p:extLst>
          </p:nvPr>
        </p:nvGraphicFramePr>
        <p:xfrm>
          <a:off x="413657" y="2366364"/>
          <a:ext cx="7239000" cy="252981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showLocation = (pos) =&gt; {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console.log(pos.coords.latitude, pos.coords.longitude);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errorHandler = (err) =&gt; {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console.log(err);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=&gt; {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let geolocation = navigator.geolocation;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geolocation.getCurrentPosition(showLocation, errorHandler);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}();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Traditional HTTP is a request/response protocol exclusively initiated by the client browser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Websockets</a:t>
            </a:r>
            <a:r>
              <a:rPr lang="en" dirty="0"/>
              <a:t> were introduced as a standard to solve the problem of bidirectional communications between the client and server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particular to allow the server to push data to the client without the need for the client to poll or request from the server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example of where this is useful is in a chat application where two or more browsers are connected to a chat server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server can push messages to client B coming from client A over a </a:t>
            </a:r>
            <a:r>
              <a:rPr lang="en" dirty="0" err="1"/>
              <a:t>websocket</a:t>
            </a:r>
            <a:r>
              <a:rPr lang="en" dirty="0"/>
              <a:t> connection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 API</a:t>
            </a:r>
            <a:endParaRPr/>
          </a:p>
        </p:txBody>
      </p:sp>
      <p:graphicFrame>
        <p:nvGraphicFramePr>
          <p:cNvPr id="210" name="Google Shape;210;p34"/>
          <p:cNvGraphicFramePr/>
          <p:nvPr>
            <p:extLst>
              <p:ext uri="{D42A27DB-BD31-4B8C-83A1-F6EECF244321}">
                <p14:modId xmlns:p14="http://schemas.microsoft.com/office/powerpoint/2010/main" val="2969931616"/>
              </p:ext>
            </p:extLst>
          </p:nvPr>
        </p:nvGraphicFramePr>
        <p:xfrm>
          <a:off x="899700" y="1546875"/>
          <a:ext cx="7239000" cy="316989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connection = new WebSocket('ws://example.com/endpoint');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When the connection is open, send some data to the server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connection.onopen = () =&gt; {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connection.send('Ping');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};d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Handle errors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connection.onerror = (error) =&gt; {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console.log('WebSocket Error ' + error);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Receive asynchronous messages from the server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connection.onmessage = function (e) {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console.log('Server: ' + e.data);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Few other things you can do with HTML</a:t>
            </a:r>
            <a:endParaRPr dirty="0"/>
          </a:p>
        </p:txBody>
      </p:sp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8191DB9-9608-DA40-A247-7E1715580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735" y="1152425"/>
            <a:ext cx="6302828" cy="355277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A750F5-BC85-8244-9C19-D7666BA77978}"/>
              </a:ext>
            </a:extLst>
          </p:cNvPr>
          <p:cNvSpPr/>
          <p:nvPr/>
        </p:nvSpPr>
        <p:spPr>
          <a:xfrm>
            <a:off x="176261" y="2471108"/>
            <a:ext cx="25799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buSzPts val="1800"/>
            </a:pPr>
            <a:r>
              <a:rPr lang="en-IE" dirty="0"/>
              <a:t>Using the &lt;picture&gt; tag, you can tell the browser which image to use depending on the type of device/screen.</a:t>
            </a:r>
          </a:p>
          <a:p>
            <a:pPr marL="114300" lvl="0">
              <a:buSzPts val="1800"/>
            </a:pPr>
            <a:endParaRPr lang="en-IE" dirty="0"/>
          </a:p>
          <a:p>
            <a:pPr marL="114300" lvl="0">
              <a:buSzPts val="1800"/>
            </a:pPr>
            <a:r>
              <a:rPr lang="en-IE" dirty="0">
                <a:hlinkClick r:id="rId4"/>
              </a:rPr>
              <a:t>More cool stuff here</a:t>
            </a:r>
            <a:r>
              <a:rPr lang="en-I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56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- anatomy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68D558-CA3A-694F-8072-CDB60A953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0553"/>
            <a:ext cx="9144000" cy="28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027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the Web has been using HTML4 since 1997, it required a lot of hacks, plugins and third-party Javascript code to make it work smoothly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HTML5 suite of technologies and standards addresses many of the shortcomings of HTML4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Plugins are no longer needed for multimedia rendering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elements are available to enrich the semantics of a page for machine readers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 browser now has access to sophisticated features such as indexed storage, geolocation and background workers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318408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Inline and Block Elements </a:t>
            </a:r>
            <a:endParaRPr dirty="0"/>
          </a:p>
        </p:txBody>
      </p:sp>
      <p:sp>
        <p:nvSpPr>
          <p:cNvPr id="80" name="Google Shape;80;p15"/>
          <p:cNvSpPr txBox="1"/>
          <p:nvPr/>
        </p:nvSpPr>
        <p:spPr>
          <a:xfrm>
            <a:off x="171300" y="2127985"/>
            <a:ext cx="8520600" cy="1624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IE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HTML elements are usually "inline" or "block-level" elements. An inline element occupies only the space bounded by the tags that define it. A block-level element occupies the entire space of its parent element (container), thereby creating a "block".</a:t>
            </a: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318408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Inline and Block Elements </a:t>
            </a:r>
            <a:endParaRPr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0FA41992-A378-EE45-8598-EE2A0A0D3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585" y="1190083"/>
            <a:ext cx="5892800" cy="1397000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809A088-1EBD-F343-9C72-BDBD40EB9C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475" b="7929"/>
          <a:stretch/>
        </p:blipFill>
        <p:spPr>
          <a:xfrm>
            <a:off x="2962177" y="2864011"/>
            <a:ext cx="3219645" cy="21651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0FDBE4-347B-B347-B406-0540A2189005}"/>
              </a:ext>
            </a:extLst>
          </p:cNvPr>
          <p:cNvSpPr/>
          <p:nvPr/>
        </p:nvSpPr>
        <p:spPr>
          <a:xfrm>
            <a:off x="359225" y="1190739"/>
            <a:ext cx="25390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CODE: the emphasis tag is a inline element, while the paragraph tag is a block element</a:t>
            </a:r>
            <a:endParaRPr lang="en-IE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F7FF19-8AB2-E546-BF1C-C228276C3873}"/>
              </a:ext>
            </a:extLst>
          </p:cNvPr>
          <p:cNvSpPr/>
          <p:nvPr/>
        </p:nvSpPr>
        <p:spPr>
          <a:xfrm>
            <a:off x="359225" y="3092856"/>
            <a:ext cx="25390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 dirty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OUTPUT: each p element appears on a new line, with space above and below</a:t>
            </a:r>
          </a:p>
        </p:txBody>
      </p:sp>
    </p:spTree>
    <p:extLst>
      <p:ext uri="{BB962C8B-B14F-4D97-AF65-F5344CB8AC3E}">
        <p14:creationId xmlns:p14="http://schemas.microsoft.com/office/powerpoint/2010/main" val="45907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 Elements </a:t>
            </a:r>
            <a:endParaRPr dirty="0"/>
          </a:p>
        </p:txBody>
      </p:sp>
      <p:graphicFrame>
        <p:nvGraphicFramePr>
          <p:cNvPr id="79" name="Google Shape;79;p15"/>
          <p:cNvGraphicFramePr/>
          <p:nvPr/>
        </p:nvGraphicFramePr>
        <p:xfrm>
          <a:off x="910936" y="3109501"/>
          <a:ext cx="6355773" cy="1739345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2118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8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article</a:t>
                      </a:r>
                      <a:endParaRPr sz="12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80270" marR="80270" marT="80270" marB="8027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80270" marR="80270" marT="80270" marB="8027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footer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80270" marR="80270" marT="80270" marB="80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section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80270" marR="80270" marT="80270" marB="8027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80270" marR="80270" marT="80270" marB="8027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aside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80270" marR="80270" marT="80270" marB="802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80270" marR="80270" marT="80270" marB="8027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figcaption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80270" marR="80270" marT="80270" marB="8027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nav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80270" marR="80270" marT="80270" marB="802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audio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80270" marR="80270" marT="80270" marB="8027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video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80270" marR="80270" marT="80270" marB="8027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canvas</a:t>
                      </a:r>
                      <a:endParaRPr sz="12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80270" marR="80270" marT="80270" marB="802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8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summary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80270" marR="80270" marT="80270" marB="8027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details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80270" marR="80270" marT="80270" marB="8027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80270" marR="80270" marT="80270" marB="802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0" name="Google Shape;80;p15"/>
          <p:cNvSpPr txBox="1"/>
          <p:nvPr/>
        </p:nvSpPr>
        <p:spPr>
          <a:xfrm>
            <a:off x="399900" y="1326600"/>
            <a:ext cx="7791600" cy="1624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Block elements having semantic meaning but no prescribed visual representation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"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0358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1: News Post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Let’s consider how a news article might be laid out in HTML5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graphicFrame>
        <p:nvGraphicFramePr>
          <p:cNvPr id="87" name="Google Shape;87;p16"/>
          <p:cNvGraphicFramePr/>
          <p:nvPr>
            <p:extLst>
              <p:ext uri="{D42A27DB-BD31-4B8C-83A1-F6EECF244321}">
                <p14:modId xmlns:p14="http://schemas.microsoft.com/office/powerpoint/2010/main" val="3173316044"/>
              </p:ext>
            </p:extLst>
          </p:nvPr>
        </p:nvGraphicFramePr>
        <p:xfrm>
          <a:off x="311700" y="1899175"/>
          <a:ext cx="5000601" cy="295653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500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&lt;section class=”post”&gt;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&lt;article&gt;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&lt;header&gt;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&lt;h2&gt;Article title…&lt;/h2&gt;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&lt;/header&gt;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&lt;p&gt;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Article body…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&lt;/p&gt;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&lt;footer&gt;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Attributions and additional information…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&lt;/footer&gt;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&lt;/article&gt;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&lt;/section&gt;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0FF4D4F-60F9-F844-8E06-37114EFFE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92"/>
          <a:stretch/>
        </p:blipFill>
        <p:spPr>
          <a:xfrm>
            <a:off x="5637356" y="1899175"/>
            <a:ext cx="3341901" cy="15292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 Product Catalogue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&lt;article&gt;</a:t>
            </a:r>
            <a:r>
              <a:rPr lang="en"/>
              <a:t> element can be used for other layouts too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94" name="Google Shape;94;p17"/>
          <p:cNvGraphicFramePr/>
          <p:nvPr>
            <p:extLst>
              <p:ext uri="{D42A27DB-BD31-4B8C-83A1-F6EECF244321}">
                <p14:modId xmlns:p14="http://schemas.microsoft.com/office/powerpoint/2010/main" val="2034929802"/>
              </p:ext>
            </p:extLst>
          </p:nvPr>
        </p:nvGraphicFramePr>
        <p:xfrm>
          <a:off x="885850" y="2032500"/>
          <a:ext cx="7239000" cy="252981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&lt;section class=”product”&gt;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&lt;article&gt;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&lt;header&gt;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&lt;p&gt;Description…&lt;/p&gt;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&lt;/header&gt;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&lt;figure&gt;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&lt;img src=”...” alt=”...”&gt;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&lt;figcaption&gt;Caption…&lt;/figcaption&gt;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&lt;/figure&gt;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&lt;/article&gt;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&lt;/section&gt;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3: Page Footer 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HTML5 adds support for common page sections like footers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952500" y="2092825"/>
          <a:ext cx="7239000" cy="167637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&lt;footer&gt;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&amp;copy; ACME Trading limited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&lt;address&gt;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1800 Pennsylvania Avenue, Washington, DC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&lt;/address&gt;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Last updated on &lt;time&gt;May 15&lt;/time&gt;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&lt;/footer&gt;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2028</Words>
  <Application>Microsoft Office PowerPoint</Application>
  <PresentationFormat>On-screen Show (16:9)</PresentationFormat>
  <Paragraphs>212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Open Sans</vt:lpstr>
      <vt:lpstr>PT Sans Narrow</vt:lpstr>
      <vt:lpstr>Consolas</vt:lpstr>
      <vt:lpstr>Arial</vt:lpstr>
      <vt:lpstr>Tropic</vt:lpstr>
      <vt:lpstr>HTML5</vt:lpstr>
      <vt:lpstr>HyperText Markup Language</vt:lpstr>
      <vt:lpstr>HTML - anatomy</vt:lpstr>
      <vt:lpstr>Inline and Block Elements </vt:lpstr>
      <vt:lpstr>Inline and Block Elements </vt:lpstr>
      <vt:lpstr>Block Elements </vt:lpstr>
      <vt:lpstr>Example 1: News Post</vt:lpstr>
      <vt:lpstr>Example 2: Product Catalogue</vt:lpstr>
      <vt:lpstr>Example 3: Page Footer </vt:lpstr>
      <vt:lpstr>Inline Elements</vt:lpstr>
      <vt:lpstr>Example 4: The &lt;meter&gt; element</vt:lpstr>
      <vt:lpstr>Form Input Types</vt:lpstr>
      <vt:lpstr>Example 5: Input – Color attribute</vt:lpstr>
      <vt:lpstr>Form Input Qualifiers</vt:lpstr>
      <vt:lpstr>Example 6: Input Form </vt:lpstr>
      <vt:lpstr>Example 6: Input Form </vt:lpstr>
      <vt:lpstr>2D Graphics</vt:lpstr>
      <vt:lpstr>Example 7: SVG Rounded Square</vt:lpstr>
      <vt:lpstr>Audio and Video</vt:lpstr>
      <vt:lpstr>Example 8: Embedded Video</vt:lpstr>
      <vt:lpstr>Microdata</vt:lpstr>
      <vt:lpstr>Local Storage</vt:lpstr>
      <vt:lpstr>Example 9: Local Storage</vt:lpstr>
      <vt:lpstr>IndexedDB</vt:lpstr>
      <vt:lpstr>Drag and Drop</vt:lpstr>
      <vt:lpstr>Geolocation</vt:lpstr>
      <vt:lpstr>Websockets</vt:lpstr>
      <vt:lpstr>Websocket API</vt:lpstr>
      <vt:lpstr>Few other things you can do with HTML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cp:lastModifiedBy>Jelena Vasic</cp:lastModifiedBy>
  <cp:revision>22</cp:revision>
  <dcterms:modified xsi:type="dcterms:W3CDTF">2024-09-23T12:35:48Z</dcterms:modified>
</cp:coreProperties>
</file>