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4" r:id="rId10"/>
    <p:sldId id="265" r:id="rId11"/>
    <p:sldId id="304" r:id="rId12"/>
    <p:sldId id="269" r:id="rId13"/>
    <p:sldId id="268" r:id="rId14"/>
    <p:sldId id="270" r:id="rId15"/>
    <p:sldId id="306" r:id="rId16"/>
    <p:sldId id="307" r:id="rId17"/>
    <p:sldId id="308" r:id="rId18"/>
    <p:sldId id="309" r:id="rId19"/>
    <p:sldId id="275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286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326" r:id="rId36"/>
    <p:sldId id="296" r:id="rId37"/>
    <p:sldId id="297" r:id="rId38"/>
    <p:sldId id="320" r:id="rId39"/>
    <p:sldId id="324" r:id="rId40"/>
    <p:sldId id="325" r:id="rId41"/>
    <p:sldId id="300" r:id="rId42"/>
    <p:sldId id="302" r:id="rId43"/>
    <p:sldId id="317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DC15"/>
    <a:srgbClr val="D99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8625" autoAdjust="0"/>
  </p:normalViewPr>
  <p:slideViewPr>
    <p:cSldViewPr snapToObjects="1">
      <p:cViewPr varScale="1">
        <p:scale>
          <a:sx n="93" d="100"/>
          <a:sy n="93" d="100"/>
        </p:scale>
        <p:origin x="-904" y="-104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mrmpi:fusion_blues_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mrmpi:fusion_blues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mrmpi:fusion_blues_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mrmpi:fusion_blues_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:work:anl:threading_tests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octree_f!$B$9</c:f>
              <c:strCache>
                <c:ptCount val="1"/>
                <c:pt idx="0">
                  <c:v>map</c:v>
                </c:pt>
              </c:strCache>
            </c:strRef>
          </c:tx>
          <c:invertIfNegative val="0"/>
          <c:cat>
            <c:numRef>
              <c:f>octree_f!$A$10:$A$14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octree_f!$B$10:$B$14</c:f>
              <c:numCache>
                <c:formatCode>General</c:formatCode>
                <c:ptCount val="5"/>
                <c:pt idx="0">
                  <c:v>182.8125</c:v>
                </c:pt>
                <c:pt idx="1">
                  <c:v>125.390625</c:v>
                </c:pt>
                <c:pt idx="2">
                  <c:v>63.28125</c:v>
                </c:pt>
                <c:pt idx="3">
                  <c:v>23.14453125</c:v>
                </c:pt>
                <c:pt idx="4">
                  <c:v>14.6484375</c:v>
                </c:pt>
              </c:numCache>
            </c:numRef>
          </c:val>
        </c:ser>
        <c:ser>
          <c:idx val="1"/>
          <c:order val="1"/>
          <c:tx>
            <c:strRef>
              <c:f>octree_f!$C$9</c:f>
              <c:strCache>
                <c:ptCount val="1"/>
                <c:pt idx="0">
                  <c:v>shuffle</c:v>
                </c:pt>
              </c:strCache>
            </c:strRef>
          </c:tx>
          <c:invertIfNegative val="0"/>
          <c:cat>
            <c:numRef>
              <c:f>octree_f!$A$10:$A$14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octree_f!$C$10:$C$14</c:f>
              <c:numCache>
                <c:formatCode>General</c:formatCode>
                <c:ptCount val="5"/>
                <c:pt idx="0">
                  <c:v>11.40625</c:v>
                </c:pt>
                <c:pt idx="1">
                  <c:v>18.4765625</c:v>
                </c:pt>
                <c:pt idx="2">
                  <c:v>26.7578125</c:v>
                </c:pt>
                <c:pt idx="3">
                  <c:v>36.5234375</c:v>
                </c:pt>
                <c:pt idx="4">
                  <c:v>87.890625</c:v>
                </c:pt>
              </c:numCache>
            </c:numRef>
          </c:val>
        </c:ser>
        <c:ser>
          <c:idx val="2"/>
          <c:order val="2"/>
          <c:tx>
            <c:strRef>
              <c:f>octree_f!$D$9</c:f>
              <c:strCache>
                <c:ptCount val="1"/>
                <c:pt idx="0">
                  <c:v>reduce</c:v>
                </c:pt>
              </c:strCache>
            </c:strRef>
          </c:tx>
          <c:invertIfNegative val="0"/>
          <c:cat>
            <c:numRef>
              <c:f>octree_f!$A$10:$A$14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octree_f!$D$10:$D$14</c:f>
              <c:numCache>
                <c:formatCode>General</c:formatCode>
                <c:ptCount val="5"/>
                <c:pt idx="0">
                  <c:v>0.0078125</c:v>
                </c:pt>
                <c:pt idx="1">
                  <c:v>0.00859375</c:v>
                </c:pt>
                <c:pt idx="2">
                  <c:v>0.00859375</c:v>
                </c:pt>
                <c:pt idx="3">
                  <c:v>0.02119140625</c:v>
                </c:pt>
                <c:pt idx="4">
                  <c:v>0.10009765625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549800"/>
        <c:axId val="-2132555320"/>
      </c:barChart>
      <c:catAx>
        <c:axId val="-2132549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2555320"/>
        <c:crosses val="autoZero"/>
        <c:auto val="1"/>
        <c:lblAlgn val="ctr"/>
        <c:lblOffset val="100"/>
        <c:noMultiLvlLbl val="0"/>
      </c:catAx>
      <c:valAx>
        <c:axId val="-2132555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</a:t>
                </a:r>
                <a:r>
                  <a:rPr lang="en-US" baseline="0"/>
                  <a:t> time (second)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2549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Communication time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00766185476815"/>
          <c:y val="0.225383858267716"/>
          <c:w val="0.763122703412073"/>
          <c:h val="0.550789224263634"/>
        </c:manualLayout>
      </c:layout>
      <c:barChart>
        <c:barDir val="col"/>
        <c:grouping val="clustered"/>
        <c:varyColors val="0"/>
        <c:ser>
          <c:idx val="0"/>
          <c:order val="0"/>
          <c:tx>
            <c:v>Original MR-MPI</c:v>
          </c:tx>
          <c:invertIfNegative val="0"/>
          <c:cat>
            <c:numRef>
              <c:f>'wc-64mpercore-time'!$N$3:$N$8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'wc-64mpercore-time'!$T$23:$T$28</c:f>
              <c:numCache>
                <c:formatCode>0.00</c:formatCode>
                <c:ptCount val="6"/>
                <c:pt idx="0">
                  <c:v>15.25155933333333</c:v>
                </c:pt>
                <c:pt idx="1">
                  <c:v>23.5436593333333</c:v>
                </c:pt>
                <c:pt idx="2">
                  <c:v>82.868655</c:v>
                </c:pt>
                <c:pt idx="3">
                  <c:v>202.4085786666667</c:v>
                </c:pt>
                <c:pt idx="4">
                  <c:v>1536.421703666667</c:v>
                </c:pt>
                <c:pt idx="5">
                  <c:v>2665.8755425</c:v>
                </c:pt>
              </c:numCache>
            </c:numRef>
          </c:val>
        </c:ser>
        <c:ser>
          <c:idx val="1"/>
          <c:order val="1"/>
          <c:tx>
            <c:v>Improved MR-MPI</c:v>
          </c:tx>
          <c:invertIfNegative val="0"/>
          <c:cat>
            <c:numRef>
              <c:f>'wc-64mpercore-time'!$N$3:$N$8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'wc-64mpercore-time'!$U$23:$U$28</c:f>
              <c:numCache>
                <c:formatCode>0.00</c:formatCode>
                <c:ptCount val="6"/>
                <c:pt idx="0">
                  <c:v>9.801120833333333</c:v>
                </c:pt>
                <c:pt idx="1">
                  <c:v>10.2624</c:v>
                </c:pt>
                <c:pt idx="2">
                  <c:v>15.38344791666667</c:v>
                </c:pt>
                <c:pt idx="3">
                  <c:v>22.55715208333334</c:v>
                </c:pt>
                <c:pt idx="4">
                  <c:v>50.37929973958332</c:v>
                </c:pt>
                <c:pt idx="5">
                  <c:v>141.8214501302083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072632"/>
        <c:axId val="-2088712872"/>
      </c:barChart>
      <c:catAx>
        <c:axId val="-208707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8712872"/>
        <c:crosses val="autoZero"/>
        <c:auto val="1"/>
        <c:lblAlgn val="ctr"/>
        <c:lblOffset val="100"/>
        <c:noMultiLvlLbl val="0"/>
      </c:catAx>
      <c:valAx>
        <c:axId val="-20887128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time(second)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-2087072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'wc-64mpercore-time'!$O$2</c:f>
              <c:strCache>
                <c:ptCount val="1"/>
                <c:pt idx="0">
                  <c:v>time spent in thread</c:v>
                </c:pt>
              </c:strCache>
            </c:strRef>
          </c:tx>
          <c:invertIfNegative val="0"/>
          <c:cat>
            <c:numRef>
              <c:f>'wc-64mpercore-time'!$N$3:$N$8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'wc-64mpercore-time'!$O$3:$O$8</c:f>
              <c:numCache>
                <c:formatCode>0.00</c:formatCode>
                <c:ptCount val="6"/>
                <c:pt idx="0">
                  <c:v>4.7066</c:v>
                </c:pt>
                <c:pt idx="1">
                  <c:v>9.0095</c:v>
                </c:pt>
                <c:pt idx="2">
                  <c:v>19.63586666666667</c:v>
                </c:pt>
                <c:pt idx="3">
                  <c:v>38.02866666666663</c:v>
                </c:pt>
                <c:pt idx="4">
                  <c:v>83.06483333333334</c:v>
                </c:pt>
                <c:pt idx="5">
                  <c:v>249.6655666666667</c:v>
                </c:pt>
              </c:numCache>
            </c:numRef>
          </c:val>
        </c:ser>
        <c:ser>
          <c:idx val="1"/>
          <c:order val="1"/>
          <c:tx>
            <c:strRef>
              <c:f>'wc-64mpercore-time'!$P$2</c:f>
              <c:strCache>
                <c:ptCount val="1"/>
                <c:pt idx="0">
                  <c:v>time spent in process</c:v>
                </c:pt>
              </c:strCache>
            </c:strRef>
          </c:tx>
          <c:invertIfNegative val="0"/>
          <c:cat>
            <c:numRef>
              <c:f>'wc-64mpercore-time'!$N$3:$N$8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'wc-64mpercore-time'!$P$3:$P$8</c:f>
              <c:numCache>
                <c:formatCode>0.00</c:formatCode>
                <c:ptCount val="6"/>
                <c:pt idx="0">
                  <c:v>277.2837999999996</c:v>
                </c:pt>
                <c:pt idx="1">
                  <c:v>560.7670333333334</c:v>
                </c:pt>
                <c:pt idx="2">
                  <c:v>1285.7348</c:v>
                </c:pt>
                <c:pt idx="3">
                  <c:v>3037.391066666667</c:v>
                </c:pt>
                <c:pt idx="4">
                  <c:v>9639.717033333331</c:v>
                </c:pt>
                <c:pt idx="5">
                  <c:v>42678.62456666667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056776"/>
        <c:axId val="-2083051320"/>
      </c:barChart>
      <c:catAx>
        <c:axId val="-2083056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051320"/>
        <c:crosses val="autoZero"/>
        <c:auto val="1"/>
        <c:lblAlgn val="ctr"/>
        <c:lblOffset val="100"/>
        <c:noMultiLvlLbl val="0"/>
      </c:catAx>
      <c:valAx>
        <c:axId val="-20830513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30567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'wc-64mpercore-time'!$P$23</c:f>
              <c:strCache>
                <c:ptCount val="1"/>
                <c:pt idx="0">
                  <c:v>IO</c:v>
                </c:pt>
              </c:strCache>
            </c:strRef>
          </c:tx>
          <c:invertIfNegative val="0"/>
          <c:cat>
            <c:numRef>
              <c:f>'wc-64mpercore-time'!$O$24:$O$29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'wc-64mpercore-time'!$P$24:$P$29</c:f>
              <c:numCache>
                <c:formatCode>0.00</c:formatCode>
                <c:ptCount val="6"/>
                <c:pt idx="0">
                  <c:v>198.8748333333333</c:v>
                </c:pt>
                <c:pt idx="1">
                  <c:v>396.5686333333333</c:v>
                </c:pt>
                <c:pt idx="2">
                  <c:v>793.4644666666666</c:v>
                </c:pt>
                <c:pt idx="3">
                  <c:v>1593.733333333333</c:v>
                </c:pt>
                <c:pt idx="4">
                  <c:v>3191.166666666664</c:v>
                </c:pt>
                <c:pt idx="5">
                  <c:v>6372.33333333333</c:v>
                </c:pt>
              </c:numCache>
            </c:numRef>
          </c:val>
        </c:ser>
        <c:ser>
          <c:idx val="1"/>
          <c:order val="1"/>
          <c:tx>
            <c:strRef>
              <c:f>'wc-64mpercore-time'!$Q$23</c:f>
              <c:strCache>
                <c:ptCount val="1"/>
                <c:pt idx="0">
                  <c:v>communication</c:v>
                </c:pt>
              </c:strCache>
            </c:strRef>
          </c:tx>
          <c:invertIfNegative val="0"/>
          <c:cat>
            <c:numRef>
              <c:f>'wc-64mpercore-time'!$O$24:$O$29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'wc-64mpercore-time'!$Q$24:$Q$29</c:f>
              <c:numCache>
                <c:formatCode>0.00</c:formatCode>
                <c:ptCount val="6"/>
                <c:pt idx="0">
                  <c:v>78.40896666666663</c:v>
                </c:pt>
                <c:pt idx="1">
                  <c:v>164.1984</c:v>
                </c:pt>
                <c:pt idx="2">
                  <c:v>492.2703333333334</c:v>
                </c:pt>
                <c:pt idx="3">
                  <c:v>1443.657733333333</c:v>
                </c:pt>
                <c:pt idx="4">
                  <c:v>6448.55036666667</c:v>
                </c:pt>
                <c:pt idx="5">
                  <c:v>27229.718425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2863928"/>
        <c:axId val="-2100290616"/>
      </c:barChart>
      <c:catAx>
        <c:axId val="-2082863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290616"/>
        <c:crosses val="autoZero"/>
        <c:auto val="1"/>
        <c:lblAlgn val="ctr"/>
        <c:lblOffset val="100"/>
        <c:noMultiLvlLbl val="0"/>
      </c:catAx>
      <c:valAx>
        <c:axId val="-21002906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28639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'wc-64mpercore-time'!$P$23</c:f>
              <c:strCache>
                <c:ptCount val="1"/>
                <c:pt idx="0">
                  <c:v>IO</c:v>
                </c:pt>
              </c:strCache>
            </c:strRef>
          </c:tx>
          <c:invertIfNegative val="0"/>
          <c:cat>
            <c:numRef>
              <c:f>'wc-64mpercore-time'!$O$24:$O$29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'wc-64mpercore-time'!$P$24:$P$29</c:f>
              <c:numCache>
                <c:formatCode>0.00</c:formatCode>
                <c:ptCount val="6"/>
                <c:pt idx="0">
                  <c:v>198.8748333333333</c:v>
                </c:pt>
                <c:pt idx="1">
                  <c:v>396.5686333333333</c:v>
                </c:pt>
                <c:pt idx="2">
                  <c:v>793.4644666666666</c:v>
                </c:pt>
                <c:pt idx="3">
                  <c:v>1593.733333333333</c:v>
                </c:pt>
                <c:pt idx="4">
                  <c:v>3191.166666666664</c:v>
                </c:pt>
                <c:pt idx="5">
                  <c:v>6372.33333333333</c:v>
                </c:pt>
              </c:numCache>
            </c:numRef>
          </c:val>
        </c:ser>
        <c:ser>
          <c:idx val="1"/>
          <c:order val="1"/>
          <c:tx>
            <c:strRef>
              <c:f>'wc-64mpercore-time'!$Q$23</c:f>
              <c:strCache>
                <c:ptCount val="1"/>
                <c:pt idx="0">
                  <c:v>communication</c:v>
                </c:pt>
              </c:strCache>
            </c:strRef>
          </c:tx>
          <c:invertIfNegative val="0"/>
          <c:cat>
            <c:numRef>
              <c:f>'wc-64mpercore-time'!$O$24:$O$29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'wc-64mpercore-time'!$Q$24:$Q$29</c:f>
              <c:numCache>
                <c:formatCode>0.00</c:formatCode>
                <c:ptCount val="6"/>
                <c:pt idx="0">
                  <c:v>78.40896666666663</c:v>
                </c:pt>
                <c:pt idx="1">
                  <c:v>164.1984</c:v>
                </c:pt>
                <c:pt idx="2">
                  <c:v>492.2703333333334</c:v>
                </c:pt>
                <c:pt idx="3">
                  <c:v>1443.657733333333</c:v>
                </c:pt>
                <c:pt idx="4">
                  <c:v>6448.55036666667</c:v>
                </c:pt>
                <c:pt idx="5">
                  <c:v>27229.718425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655000"/>
        <c:axId val="-2083649528"/>
      </c:barChart>
      <c:catAx>
        <c:axId val="-2083655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649528"/>
        <c:crosses val="autoZero"/>
        <c:auto val="1"/>
        <c:lblAlgn val="ctr"/>
        <c:lblOffset val="100"/>
        <c:noMultiLvlLbl val="0"/>
      </c:catAx>
      <c:valAx>
        <c:axId val="-20836495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36550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97644485202659"/>
          <c:y val="0.0736434108527132"/>
          <c:w val="0.365985643655808"/>
          <c:h val="0.077840749557468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'wc-64mpercore-time'!$P$23</c:f>
              <c:strCache>
                <c:ptCount val="1"/>
                <c:pt idx="0">
                  <c:v>IO</c:v>
                </c:pt>
              </c:strCache>
            </c:strRef>
          </c:tx>
          <c:invertIfNegative val="0"/>
          <c:cat>
            <c:numRef>
              <c:f>'wc-64mpercore-time'!$O$24:$O$29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'wc-64mpercore-time'!$P$24:$P$29</c:f>
              <c:numCache>
                <c:formatCode>0.00</c:formatCode>
                <c:ptCount val="6"/>
                <c:pt idx="0">
                  <c:v>198.8748333333333</c:v>
                </c:pt>
                <c:pt idx="1">
                  <c:v>396.5686333333333</c:v>
                </c:pt>
                <c:pt idx="2">
                  <c:v>793.4644666666666</c:v>
                </c:pt>
                <c:pt idx="3">
                  <c:v>1593.733333333333</c:v>
                </c:pt>
                <c:pt idx="4">
                  <c:v>3191.166666666664</c:v>
                </c:pt>
                <c:pt idx="5">
                  <c:v>6372.33333333333</c:v>
                </c:pt>
              </c:numCache>
            </c:numRef>
          </c:val>
        </c:ser>
        <c:ser>
          <c:idx val="1"/>
          <c:order val="1"/>
          <c:tx>
            <c:strRef>
              <c:f>'wc-64mpercore-time'!$Q$23</c:f>
              <c:strCache>
                <c:ptCount val="1"/>
                <c:pt idx="0">
                  <c:v>communication</c:v>
                </c:pt>
              </c:strCache>
            </c:strRef>
          </c:tx>
          <c:invertIfNegative val="0"/>
          <c:cat>
            <c:numRef>
              <c:f>'wc-64mpercore-time'!$O$24:$O$29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'wc-64mpercore-time'!$Q$24:$Q$29</c:f>
              <c:numCache>
                <c:formatCode>0.00</c:formatCode>
                <c:ptCount val="6"/>
                <c:pt idx="0">
                  <c:v>78.40896666666663</c:v>
                </c:pt>
                <c:pt idx="1">
                  <c:v>164.1984</c:v>
                </c:pt>
                <c:pt idx="2">
                  <c:v>492.2703333333334</c:v>
                </c:pt>
                <c:pt idx="3">
                  <c:v>1443.657733333333</c:v>
                </c:pt>
                <c:pt idx="4">
                  <c:v>6448.55036666667</c:v>
                </c:pt>
                <c:pt idx="5">
                  <c:v>27229.718425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624792"/>
        <c:axId val="-2083619320"/>
      </c:barChart>
      <c:catAx>
        <c:axId val="-2083624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619320"/>
        <c:crosses val="autoZero"/>
        <c:auto val="1"/>
        <c:lblAlgn val="ctr"/>
        <c:lblOffset val="100"/>
        <c:noMultiLvlLbl val="0"/>
      </c:catAx>
      <c:valAx>
        <c:axId val="-2083619320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-20836247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06375546806649"/>
          <c:y val="0.0555555555555555"/>
          <c:w val="0.31502646544182"/>
          <c:h val="0.09297645086030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'wc-64mpercore-time'!$Q$67</c:f>
              <c:strCache>
                <c:ptCount val="1"/>
                <c:pt idx="0">
                  <c:v>sync</c:v>
                </c:pt>
              </c:strCache>
            </c:strRef>
          </c:tx>
          <c:invertIfNegative val="0"/>
          <c:cat>
            <c:numRef>
              <c:f>'wc-64mpercore-time'!$P$68:$P$73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'wc-64mpercore-time'!$Q$68:$Q$73</c:f>
              <c:numCache>
                <c:formatCode>0.00</c:formatCode>
                <c:ptCount val="6"/>
                <c:pt idx="0">
                  <c:v>106.1174666666667</c:v>
                </c:pt>
                <c:pt idx="1">
                  <c:v>282.4202</c:v>
                </c:pt>
                <c:pt idx="2">
                  <c:v>616.1904333333335</c:v>
                </c:pt>
                <c:pt idx="3">
                  <c:v>1382.066666666667</c:v>
                </c:pt>
                <c:pt idx="4">
                  <c:v>2720.5</c:v>
                </c:pt>
                <c:pt idx="5">
                  <c:v>4642.6</c:v>
                </c:pt>
              </c:numCache>
            </c:numRef>
          </c:val>
        </c:ser>
        <c:ser>
          <c:idx val="1"/>
          <c:order val="1"/>
          <c:tx>
            <c:strRef>
              <c:f>'wc-64mpercore-time'!$R$67</c:f>
              <c:strCache>
                <c:ptCount val="1"/>
                <c:pt idx="0">
                  <c:v>computation</c:v>
                </c:pt>
              </c:strCache>
            </c:strRef>
          </c:tx>
          <c:invertIfNegative val="0"/>
          <c:cat>
            <c:numRef>
              <c:f>'wc-64mpercore-time'!$P$68:$P$73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'wc-64mpercore-time'!$R$68:$R$73</c:f>
              <c:numCache>
                <c:formatCode>0.00</c:formatCode>
                <c:ptCount val="6"/>
                <c:pt idx="0">
                  <c:v>660.2709333333335</c:v>
                </c:pt>
                <c:pt idx="1">
                  <c:v>1230.664533333333</c:v>
                </c:pt>
                <c:pt idx="2">
                  <c:v>1786.9952</c:v>
                </c:pt>
                <c:pt idx="3">
                  <c:v>2318.711466666667</c:v>
                </c:pt>
                <c:pt idx="4">
                  <c:v>3119.1168</c:v>
                </c:pt>
                <c:pt idx="5">
                  <c:v>3895.7824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575000"/>
        <c:axId val="-2083569528"/>
      </c:barChart>
      <c:catAx>
        <c:axId val="-2083575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569528"/>
        <c:crosses val="autoZero"/>
        <c:auto val="1"/>
        <c:lblAlgn val="ctr"/>
        <c:lblOffset val="100"/>
        <c:noMultiLvlLbl val="0"/>
      </c:catAx>
      <c:valAx>
        <c:axId val="-20835695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8357500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octree_f!$B$9</c:f>
              <c:strCache>
                <c:ptCount val="1"/>
                <c:pt idx="0">
                  <c:v>map</c:v>
                </c:pt>
              </c:strCache>
            </c:strRef>
          </c:tx>
          <c:invertIfNegative val="0"/>
          <c:cat>
            <c:numRef>
              <c:f>octree_f!$A$10:$A$14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octree_f!$B$10:$B$14</c:f>
              <c:numCache>
                <c:formatCode>General</c:formatCode>
                <c:ptCount val="5"/>
                <c:pt idx="0">
                  <c:v>182.8125</c:v>
                </c:pt>
                <c:pt idx="1">
                  <c:v>125.390625</c:v>
                </c:pt>
                <c:pt idx="2">
                  <c:v>63.28125</c:v>
                </c:pt>
                <c:pt idx="3">
                  <c:v>23.14453125</c:v>
                </c:pt>
                <c:pt idx="4">
                  <c:v>14.6484375</c:v>
                </c:pt>
              </c:numCache>
            </c:numRef>
          </c:val>
        </c:ser>
        <c:ser>
          <c:idx val="1"/>
          <c:order val="1"/>
          <c:tx>
            <c:strRef>
              <c:f>octree_f!$C$9</c:f>
              <c:strCache>
                <c:ptCount val="1"/>
                <c:pt idx="0">
                  <c:v>shuffle</c:v>
                </c:pt>
              </c:strCache>
            </c:strRef>
          </c:tx>
          <c:invertIfNegative val="0"/>
          <c:cat>
            <c:numRef>
              <c:f>octree_f!$A$10:$A$14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octree_f!$C$10:$C$14</c:f>
              <c:numCache>
                <c:formatCode>General</c:formatCode>
                <c:ptCount val="5"/>
                <c:pt idx="0">
                  <c:v>11.40625</c:v>
                </c:pt>
                <c:pt idx="1">
                  <c:v>18.4765625</c:v>
                </c:pt>
                <c:pt idx="2">
                  <c:v>26.7578125</c:v>
                </c:pt>
                <c:pt idx="3">
                  <c:v>36.5234375</c:v>
                </c:pt>
                <c:pt idx="4">
                  <c:v>87.890625</c:v>
                </c:pt>
              </c:numCache>
            </c:numRef>
          </c:val>
        </c:ser>
        <c:ser>
          <c:idx val="2"/>
          <c:order val="2"/>
          <c:tx>
            <c:strRef>
              <c:f>octree_f!$D$9</c:f>
              <c:strCache>
                <c:ptCount val="1"/>
                <c:pt idx="0">
                  <c:v>reduce</c:v>
                </c:pt>
              </c:strCache>
            </c:strRef>
          </c:tx>
          <c:invertIfNegative val="0"/>
          <c:cat>
            <c:numRef>
              <c:f>octree_f!$A$10:$A$14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octree_f!$D$10:$D$14</c:f>
              <c:numCache>
                <c:formatCode>General</c:formatCode>
                <c:ptCount val="5"/>
                <c:pt idx="0">
                  <c:v>0.0078125</c:v>
                </c:pt>
                <c:pt idx="1">
                  <c:v>0.00859375</c:v>
                </c:pt>
                <c:pt idx="2">
                  <c:v>0.00859375</c:v>
                </c:pt>
                <c:pt idx="3">
                  <c:v>0.02119140625</c:v>
                </c:pt>
                <c:pt idx="4">
                  <c:v>0.10009765625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617928"/>
        <c:axId val="-2132623448"/>
      </c:barChart>
      <c:catAx>
        <c:axId val="-2132617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2623448"/>
        <c:crosses val="autoZero"/>
        <c:auto val="1"/>
        <c:lblAlgn val="ctr"/>
        <c:lblOffset val="100"/>
        <c:noMultiLvlLbl val="0"/>
      </c:catAx>
      <c:valAx>
        <c:axId val="-2132623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</a:t>
                </a:r>
                <a:r>
                  <a:rPr lang="en-US" dirty="0" smtClean="0"/>
                  <a:t>(percent)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32617928"/>
        <c:crosses val="autoZero"/>
        <c:crossBetween val="between"/>
        <c:majorUnit val="0.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octree_f!$G$9</c:f>
              <c:strCache>
                <c:ptCount val="1"/>
                <c:pt idx="0">
                  <c:v>MPI_Alltoallv</c:v>
                </c:pt>
              </c:strCache>
            </c:strRef>
          </c:tx>
          <c:invertIfNegative val="0"/>
          <c:cat>
            <c:numRef>
              <c:f>octree_f!$F$10:$F$14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octree_f!$G$10:$G$14</c:f>
              <c:numCache>
                <c:formatCode>0.00</c:formatCode>
                <c:ptCount val="5"/>
                <c:pt idx="0">
                  <c:v>10.46875</c:v>
                </c:pt>
                <c:pt idx="1">
                  <c:v>17.578125</c:v>
                </c:pt>
                <c:pt idx="2">
                  <c:v>25.9765625</c:v>
                </c:pt>
                <c:pt idx="3">
                  <c:v>35.9375</c:v>
                </c:pt>
                <c:pt idx="4">
                  <c:v>85.9375</c:v>
                </c:pt>
              </c:numCache>
            </c:numRef>
          </c:val>
        </c:ser>
        <c:ser>
          <c:idx val="1"/>
          <c:order val="1"/>
          <c:tx>
            <c:strRef>
              <c:f>octree_f!$H$9</c:f>
              <c:strCache>
                <c:ptCount val="1"/>
                <c:pt idx="0">
                  <c:v>Others </c:v>
                </c:pt>
              </c:strCache>
            </c:strRef>
          </c:tx>
          <c:invertIfNegative val="0"/>
          <c:cat>
            <c:numRef>
              <c:f>octree_f!$F$10:$F$14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octree_f!$H$10:$H$14</c:f>
              <c:numCache>
                <c:formatCode>0.00</c:formatCode>
                <c:ptCount val="5"/>
                <c:pt idx="0">
                  <c:v>0.9375</c:v>
                </c:pt>
                <c:pt idx="1">
                  <c:v>0.8984375</c:v>
                </c:pt>
                <c:pt idx="2">
                  <c:v>0.78125</c:v>
                </c:pt>
                <c:pt idx="3">
                  <c:v>0.5859375</c:v>
                </c:pt>
                <c:pt idx="4">
                  <c:v>1.953125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666824"/>
        <c:axId val="-2132672328"/>
      </c:barChart>
      <c:catAx>
        <c:axId val="-2132666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2672328"/>
        <c:crosses val="autoZero"/>
        <c:auto val="1"/>
        <c:lblAlgn val="ctr"/>
        <c:lblOffset val="100"/>
        <c:noMultiLvlLbl val="0"/>
      </c:catAx>
      <c:valAx>
        <c:axId val="-2132672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32666824"/>
        <c:crosses val="autoZero"/>
        <c:crossBetween val="between"/>
        <c:majorUnit val="2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octree_f!$G$9</c:f>
              <c:strCache>
                <c:ptCount val="1"/>
                <c:pt idx="0">
                  <c:v>MPI_Alltoallv</c:v>
                </c:pt>
              </c:strCache>
            </c:strRef>
          </c:tx>
          <c:invertIfNegative val="0"/>
          <c:cat>
            <c:numRef>
              <c:f>octree_f!$F$10:$F$14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octree_f!$G$10:$G$14</c:f>
              <c:numCache>
                <c:formatCode>0.00</c:formatCode>
                <c:ptCount val="5"/>
                <c:pt idx="0">
                  <c:v>10.46875</c:v>
                </c:pt>
                <c:pt idx="1">
                  <c:v>17.578125</c:v>
                </c:pt>
                <c:pt idx="2">
                  <c:v>25.9765625</c:v>
                </c:pt>
                <c:pt idx="3">
                  <c:v>35.9375</c:v>
                </c:pt>
                <c:pt idx="4">
                  <c:v>85.9375</c:v>
                </c:pt>
              </c:numCache>
            </c:numRef>
          </c:val>
        </c:ser>
        <c:ser>
          <c:idx val="1"/>
          <c:order val="1"/>
          <c:tx>
            <c:strRef>
              <c:f>octree_f!$H$9</c:f>
              <c:strCache>
                <c:ptCount val="1"/>
                <c:pt idx="0">
                  <c:v>Others </c:v>
                </c:pt>
              </c:strCache>
            </c:strRef>
          </c:tx>
          <c:invertIfNegative val="0"/>
          <c:cat>
            <c:numRef>
              <c:f>octree_f!$F$10:$F$14</c:f>
              <c:numCache>
                <c:formatCode>General</c:formatCode>
                <c:ptCount val="5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</c:numCache>
            </c:numRef>
          </c:cat>
          <c:val>
            <c:numRef>
              <c:f>octree_f!$H$10:$H$14</c:f>
              <c:numCache>
                <c:formatCode>0.00</c:formatCode>
                <c:ptCount val="5"/>
                <c:pt idx="0">
                  <c:v>0.9375</c:v>
                </c:pt>
                <c:pt idx="1">
                  <c:v>0.8984375</c:v>
                </c:pt>
                <c:pt idx="2">
                  <c:v>0.78125</c:v>
                </c:pt>
                <c:pt idx="3">
                  <c:v>0.5859375</c:v>
                </c:pt>
                <c:pt idx="4">
                  <c:v>1.953125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698248"/>
        <c:axId val="-2132703752"/>
      </c:barChart>
      <c:catAx>
        <c:axId val="-2132698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2703752"/>
        <c:crosses val="autoZero"/>
        <c:auto val="1"/>
        <c:lblAlgn val="ctr"/>
        <c:lblOffset val="100"/>
        <c:noMultiLvlLbl val="0"/>
      </c:catAx>
      <c:valAx>
        <c:axId val="-2132703752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(second)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32698248"/>
        <c:crosses val="autoZero"/>
        <c:crossBetween val="between"/>
        <c:majorUnit val="0.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Original MR-MPI</c:v>
          </c:tx>
          <c:invertIfNegative val="0"/>
          <c:cat>
            <c:numRef>
              <c:f>'wc-64mpercore'!$I$3:$I$8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'wc-64mpercore'!$M$3:$M$8</c:f>
              <c:numCache>
                <c:formatCode>0.0</c:formatCode>
                <c:ptCount val="6"/>
                <c:pt idx="0">
                  <c:v>16.1</c:v>
                </c:pt>
                <c:pt idx="1">
                  <c:v>36.13333333333333</c:v>
                </c:pt>
                <c:pt idx="2">
                  <c:v>110.2666666666667</c:v>
                </c:pt>
                <c:pt idx="3">
                  <c:v>304.1333333333333</c:v>
                </c:pt>
                <c:pt idx="4">
                  <c:v>1532.3</c:v>
                </c:pt>
                <c:pt idx="5">
                  <c:v>2918.1989</c:v>
                </c:pt>
              </c:numCache>
            </c:numRef>
          </c:val>
        </c:ser>
        <c:ser>
          <c:idx val="1"/>
          <c:order val="1"/>
          <c:tx>
            <c:v>Improved MR-MPI</c:v>
          </c:tx>
          <c:invertIfNegative val="0"/>
          <c:cat>
            <c:numRef>
              <c:f>'wc-64mpercore'!$I$3:$I$8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'wc-64mpercore'!$P$3:$P$8</c:f>
              <c:numCache>
                <c:formatCode>0.0</c:formatCode>
                <c:ptCount val="6"/>
                <c:pt idx="0">
                  <c:v>46.33333333333334</c:v>
                </c:pt>
                <c:pt idx="1">
                  <c:v>48.0</c:v>
                </c:pt>
                <c:pt idx="2">
                  <c:v>57.66666666666661</c:v>
                </c:pt>
                <c:pt idx="3">
                  <c:v>84.33333333333329</c:v>
                </c:pt>
                <c:pt idx="4">
                  <c:v>121.3333333333333</c:v>
                </c:pt>
                <c:pt idx="5">
                  <c:v>224.0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064152"/>
        <c:axId val="-2084058648"/>
      </c:barChart>
      <c:catAx>
        <c:axId val="-2084064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4058648"/>
        <c:crosses val="autoZero"/>
        <c:auto val="1"/>
        <c:lblAlgn val="ctr"/>
        <c:lblOffset val="100"/>
        <c:noMultiLvlLbl val="0"/>
      </c:catAx>
      <c:valAx>
        <c:axId val="-2084058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-2084064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'wc-64mpercore-time'!$G$56</c:f>
              <c:strCache>
                <c:ptCount val="1"/>
                <c:pt idx="0">
                  <c:v>speedup</c:v>
                </c:pt>
              </c:strCache>
            </c:strRef>
          </c:tx>
          <c:invertIfNegative val="0"/>
          <c:cat>
            <c:numRef>
              <c:f>'wc-64mpercore-time'!$F$57:$F$62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'wc-64mpercore-time'!$G$57:$G$62</c:f>
              <c:numCache>
                <c:formatCode>0.00</c:formatCode>
                <c:ptCount val="6"/>
                <c:pt idx="0">
                  <c:v>-2.522248293054933</c:v>
                </c:pt>
                <c:pt idx="1">
                  <c:v>-1.43192294730612</c:v>
                </c:pt>
                <c:pt idx="2">
                  <c:v>1.84115896998302</c:v>
                </c:pt>
                <c:pt idx="3">
                  <c:v>2.91857151113203</c:v>
                </c:pt>
                <c:pt idx="4">
                  <c:v>13.0736066572881</c:v>
                </c:pt>
                <c:pt idx="5">
                  <c:v>12.31948793155016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035448"/>
        <c:axId val="-2084029928"/>
      </c:barChart>
      <c:catAx>
        <c:axId val="-2084035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4029928"/>
        <c:crosses val="autoZero"/>
        <c:auto val="1"/>
        <c:lblAlgn val="ctr"/>
        <c:lblOffset val="100"/>
        <c:noMultiLvlLbl val="0"/>
      </c:catAx>
      <c:valAx>
        <c:axId val="-2084029928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-2084035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MapReduce-</a:t>
            </a:r>
            <a:r>
              <a:rPr lang="en-US" dirty="0"/>
              <a:t>MPI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'wc-64mpercore'!$J$2</c:f>
              <c:strCache>
                <c:ptCount val="1"/>
                <c:pt idx="0">
                  <c:v>map</c:v>
                </c:pt>
              </c:strCache>
            </c:strRef>
          </c:tx>
          <c:invertIfNegative val="0"/>
          <c:cat>
            <c:numRef>
              <c:f>'wc-64mpercore'!$I$3:$I$8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'wc-64mpercore'!$J$3:$J$8</c:f>
              <c:numCache>
                <c:formatCode>0.0</c:formatCode>
                <c:ptCount val="6"/>
                <c:pt idx="0">
                  <c:v>0.766666666666667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0.9</c:v>
                </c:pt>
              </c:numCache>
            </c:numRef>
          </c:val>
        </c:ser>
        <c:ser>
          <c:idx val="1"/>
          <c:order val="1"/>
          <c:tx>
            <c:strRef>
              <c:f>'wc-64mpercore'!$K$2</c:f>
              <c:strCache>
                <c:ptCount val="1"/>
                <c:pt idx="0">
                  <c:v>shuffle</c:v>
                </c:pt>
              </c:strCache>
            </c:strRef>
          </c:tx>
          <c:invertIfNegative val="0"/>
          <c:cat>
            <c:numRef>
              <c:f>'wc-64mpercore'!$I$3:$I$8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'wc-64mpercore'!$K$3:$K$8</c:f>
              <c:numCache>
                <c:formatCode>0.0</c:formatCode>
                <c:ptCount val="6"/>
                <c:pt idx="0">
                  <c:v>15.33333333333333</c:v>
                </c:pt>
                <c:pt idx="1">
                  <c:v>35.33333333333334</c:v>
                </c:pt>
                <c:pt idx="2">
                  <c:v>106.6666666666667</c:v>
                </c:pt>
                <c:pt idx="3">
                  <c:v>294.3333333333333</c:v>
                </c:pt>
                <c:pt idx="4">
                  <c:v>1503.5</c:v>
                </c:pt>
                <c:pt idx="5">
                  <c:v>2869.71</c:v>
                </c:pt>
              </c:numCache>
            </c:numRef>
          </c:val>
        </c:ser>
        <c:ser>
          <c:idx val="2"/>
          <c:order val="2"/>
          <c:tx>
            <c:strRef>
              <c:f>'wc-64mpercore'!$L$2</c:f>
              <c:strCache>
                <c:ptCount val="1"/>
                <c:pt idx="0">
                  <c:v>reduce</c:v>
                </c:pt>
              </c:strCache>
            </c:strRef>
          </c:tx>
          <c:invertIfNegative val="0"/>
          <c:cat>
            <c:numRef>
              <c:f>'wc-64mpercore'!$I$3:$I$8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'wc-64mpercore'!$L$3:$L$8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2.799999999999999</c:v>
                </c:pt>
                <c:pt idx="3">
                  <c:v>9.0</c:v>
                </c:pt>
                <c:pt idx="4">
                  <c:v>28.0</c:v>
                </c:pt>
                <c:pt idx="5">
                  <c:v>47.5889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7176152"/>
        <c:axId val="-2087190568"/>
      </c:barChart>
      <c:catAx>
        <c:axId val="-2087176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7190568"/>
        <c:crosses val="autoZero"/>
        <c:auto val="1"/>
        <c:lblAlgn val="ctr"/>
        <c:lblOffset val="100"/>
        <c:noMultiLvlLbl val="0"/>
      </c:catAx>
      <c:valAx>
        <c:axId val="-2087190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-20871761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13949912510936"/>
          <c:y val="0.187173011630427"/>
          <c:w val="0.355433508311461"/>
          <c:h val="0.0929764508603091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Our MTMR</a:t>
            </a:r>
            <a:r>
              <a:rPr lang="en-US" dirty="0"/>
              <a:t>-MPI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'wc-64mpercore'!$N$2</c:f>
              <c:strCache>
                <c:ptCount val="1"/>
                <c:pt idx="0">
                  <c:v>map</c:v>
                </c:pt>
              </c:strCache>
            </c:strRef>
          </c:tx>
          <c:invertIfNegative val="0"/>
          <c:cat>
            <c:numRef>
              <c:f>'wc-64mpercore'!$I$3:$I$8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'wc-64mpercore'!$N$3:$N$8</c:f>
              <c:numCache>
                <c:formatCode>0.0</c:formatCode>
                <c:ptCount val="6"/>
                <c:pt idx="0">
                  <c:v>36.33333333333334</c:v>
                </c:pt>
                <c:pt idx="1">
                  <c:v>35.66666666666659</c:v>
                </c:pt>
                <c:pt idx="2">
                  <c:v>39.66666666666659</c:v>
                </c:pt>
                <c:pt idx="3">
                  <c:v>50.66666666666659</c:v>
                </c:pt>
                <c:pt idx="4">
                  <c:v>74.66666666666667</c:v>
                </c:pt>
                <c:pt idx="5">
                  <c:v>162.0</c:v>
                </c:pt>
              </c:numCache>
            </c:numRef>
          </c:val>
        </c:ser>
        <c:ser>
          <c:idx val="1"/>
          <c:order val="1"/>
          <c:tx>
            <c:strRef>
              <c:f>'wc-64mpercore'!$O$2</c:f>
              <c:strCache>
                <c:ptCount val="1"/>
                <c:pt idx="0">
                  <c:v>reduce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</c:spPr>
          <c:invertIfNegative val="0"/>
          <c:cat>
            <c:numRef>
              <c:f>'wc-64mpercore'!$I$3:$I$8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'wc-64mpercore'!$O$3:$O$8</c:f>
              <c:numCache>
                <c:formatCode>0.0</c:formatCode>
                <c:ptCount val="6"/>
                <c:pt idx="0">
                  <c:v>10.0</c:v>
                </c:pt>
                <c:pt idx="1">
                  <c:v>12.33333333333333</c:v>
                </c:pt>
                <c:pt idx="2">
                  <c:v>18.0</c:v>
                </c:pt>
                <c:pt idx="3">
                  <c:v>33.66666666666659</c:v>
                </c:pt>
                <c:pt idx="4">
                  <c:v>46.66666666666659</c:v>
                </c:pt>
                <c:pt idx="5">
                  <c:v>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7230456"/>
        <c:axId val="-2087257896"/>
      </c:barChart>
      <c:catAx>
        <c:axId val="-2087230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-2087257896"/>
        <c:crosses val="autoZero"/>
        <c:auto val="1"/>
        <c:lblAlgn val="ctr"/>
        <c:lblOffset val="100"/>
        <c:noMultiLvlLbl val="0"/>
      </c:catAx>
      <c:valAx>
        <c:axId val="-2087257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-2087230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MPI_Alltoallv data</a:t>
            </a:r>
            <a:r>
              <a:rPr lang="en-US" baseline="0"/>
              <a:t> send size</a:t>
            </a:r>
            <a:endParaRPr lang="en-US"/>
          </a:p>
        </c:rich>
      </c:tx>
      <c:layout>
        <c:manualLayout>
          <c:xMode val="edge"/>
          <c:yMode val="edge"/>
          <c:x val="0.191590769903762"/>
          <c:y val="0.055555555555555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133573928259"/>
          <c:y val="0.211494969378828"/>
          <c:w val="0.812553149606299"/>
          <c:h val="0.564678113152523"/>
        </c:manualLayout>
      </c:layout>
      <c:barChart>
        <c:barDir val="col"/>
        <c:grouping val="clustered"/>
        <c:varyColors val="0"/>
        <c:ser>
          <c:idx val="0"/>
          <c:order val="0"/>
          <c:tx>
            <c:v>Original MR-MPI</c:v>
          </c:tx>
          <c:invertIfNegative val="0"/>
          <c:cat>
            <c:numRef>
              <c:f>'wc-64mpercore'!$A$35:$A$40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'wc-64mpercore'!$K$35:$K$40</c:f>
              <c:numCache>
                <c:formatCode>General</c:formatCode>
                <c:ptCount val="6"/>
                <c:pt idx="0">
                  <c:v>6.6757</c:v>
                </c:pt>
                <c:pt idx="1">
                  <c:v>13.351</c:v>
                </c:pt>
                <c:pt idx="2">
                  <c:v>26.703</c:v>
                </c:pt>
                <c:pt idx="3">
                  <c:v>53.405</c:v>
                </c:pt>
                <c:pt idx="4">
                  <c:v>106.812</c:v>
                </c:pt>
                <c:pt idx="5">
                  <c:v>213.624</c:v>
                </c:pt>
              </c:numCache>
            </c:numRef>
          </c:val>
        </c:ser>
        <c:ser>
          <c:idx val="1"/>
          <c:order val="1"/>
          <c:tx>
            <c:v>Improved MR-MPI</c:v>
          </c:tx>
          <c:invertIfNegative val="0"/>
          <c:cat>
            <c:numRef>
              <c:f>'wc-64mpercore'!$A$35:$A$40</c:f>
              <c:numCache>
                <c:formatCode>General</c:formatCode>
                <c:ptCount val="6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</c:numCache>
            </c:numRef>
          </c:cat>
          <c:val>
            <c:numRef>
              <c:f>'wc-64mpercore'!$Q$35:$Q$40</c:f>
              <c:numCache>
                <c:formatCode>General</c:formatCode>
                <c:ptCount val="6"/>
                <c:pt idx="0">
                  <c:v>3.6311</c:v>
                </c:pt>
                <c:pt idx="1">
                  <c:v>7.262099999999998</c:v>
                </c:pt>
                <c:pt idx="2">
                  <c:v>14.5243</c:v>
                </c:pt>
                <c:pt idx="3">
                  <c:v>29.048</c:v>
                </c:pt>
                <c:pt idx="4">
                  <c:v>58.099</c:v>
                </c:pt>
                <c:pt idx="5">
                  <c:v>116.198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8759752"/>
        <c:axId val="-2088581976"/>
      </c:barChart>
      <c:catAx>
        <c:axId val="-2088759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8581976"/>
        <c:crosses val="autoZero"/>
        <c:auto val="1"/>
        <c:lblAlgn val="ctr"/>
        <c:lblOffset val="100"/>
        <c:noMultiLvlLbl val="0"/>
      </c:catAx>
      <c:valAx>
        <c:axId val="-2088581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8759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34831086-5CA8-6E43-A856-ACBD3A688C44}" type="datetime1">
              <a:rPr lang="en-US"/>
              <a:pPr>
                <a:defRPr/>
              </a:pPr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A45AC8E2-35C5-FE4D-982A-E06615A69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0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6B6833D5-DF0A-C64E-BDDD-A78FF5A4AB3E}" type="datetime1">
              <a:rPr lang="en-US"/>
              <a:pPr>
                <a:defRPr/>
              </a:pPr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4AB11020-FE30-CE45-A74B-B1EF523B6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3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accent6"/>
                </a:solidFill>
              </a:rPr>
              <a:t>Communication</a:t>
            </a:r>
            <a:r>
              <a:rPr lang="en-US" dirty="0" smtClean="0"/>
              <a:t>: send all the values with the same key to same proc.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Reorganization</a:t>
            </a:r>
            <a:r>
              <a:rPr lang="en-US" dirty="0" smtClean="0"/>
              <a:t>: gather all the values with the same key to form the input to the reduce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48C55-5060-DA48-B8CC-80B9C693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overflow</a:t>
            </a:r>
            <a:r>
              <a:rPr lang="en-US" baseline="0" dirty="0" smtClean="0"/>
              <a:t> happens, threads write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B11020-FE30-CE45-A74B-B1EF523B6FC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benefits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48C55-5060-DA48-B8CC-80B9C69369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en-US" baseline="0" dirty="0" smtClean="0"/>
              <a:t> in to show how to use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 to get it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48C55-5060-DA48-B8CC-80B9C69369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Zoon in to</a:t>
            </a:r>
            <a:r>
              <a:rPr lang="en-US" baseline="0" dirty="0" smtClean="0"/>
              <a:t> show how to use dictionary+ </a:t>
            </a:r>
            <a:r>
              <a:rPr lang="en-US" baseline="0" dirty="0" err="1" smtClean="0"/>
              <a:t>hashtale</a:t>
            </a:r>
            <a:r>
              <a:rPr lang="en-US" baseline="0" dirty="0" smtClean="0"/>
              <a:t> to get it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48C55-5060-DA48-B8CC-80B9C69369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 figure to show: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 ---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kmv</a:t>
            </a:r>
            <a:r>
              <a:rPr lang="en-US" baseline="0" dirty="0" smtClean="0">
                <a:sym typeface="Wingdings"/>
              </a:rPr>
              <a:t> after convert --- </a:t>
            </a:r>
            <a:r>
              <a:rPr lang="en-US" baseline="0" dirty="0" err="1" smtClean="0">
                <a:sym typeface="Wingdings"/>
              </a:rPr>
              <a:t>kmv</a:t>
            </a:r>
            <a:r>
              <a:rPr lang="en-US" baseline="0" dirty="0" smtClean="0">
                <a:sym typeface="Wingdings"/>
              </a:rPr>
              <a:t> after 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48C55-5060-DA48-B8CC-80B9C69369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04EC87B2-6E60-D64E-9F6F-2D12402D6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9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4FC7CEDB-D693-2442-A7FE-2B5DD73F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E18209FD-8FE6-854C-BB38-0CBF5D5E7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5E035558-2CF5-744F-A89B-3AA9B7A87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B789F7B7-6176-B44D-959C-3D4E2DF86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1031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1031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CFDAFC4C-D56B-1E43-9886-5DC6957F2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1C123611-D150-4246-AACF-F170058B8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3BE3F3B2-3484-A145-973B-6747CD32E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611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CB54FDBB-A78B-EE47-B5BC-E53B33FB5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" charset="0"/>
              </a:defRPr>
            </a:lvl1pPr>
          </a:lstStyle>
          <a:p>
            <a:pPr>
              <a:defRPr/>
            </a:pPr>
            <a:fld id="{3872A3DF-3A76-7A45-BE2F-B56ECCC0D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alibri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0090"/>
          </a:solidFill>
          <a:latin typeface="+mn-lt"/>
          <a:ea typeface="ＭＳ Ｐゴシック" charset="0"/>
          <a:cs typeface="Geneva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ＭＳ Ｐゴシック" charset="0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ＭＳ Ｐゴシック" charset="0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ＭＳ Ｐゴシック" charset="0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ＭＳ Ｐゴシック" charset="0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20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Geneva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 kern="1200">
          <a:solidFill>
            <a:schemeClr val="tx1"/>
          </a:solidFill>
          <a:latin typeface="+mn-lt"/>
          <a:ea typeface="Geneva" pitchFamily="-65" charset="-128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620000" cy="2286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  <a:latin typeface="Calibri" charset="0"/>
                <a:cs typeface="Geneva" charset="0"/>
              </a:rPr>
              <a:t>Scalable MapReduce using </a:t>
            </a:r>
            <a:br>
              <a:rPr lang="en-US" dirty="0" smtClean="0">
                <a:solidFill>
                  <a:schemeClr val="tx2"/>
                </a:solidFill>
                <a:latin typeface="Calibri" charset="0"/>
                <a:cs typeface="Geneva" charset="0"/>
              </a:rPr>
            </a:br>
            <a:r>
              <a:rPr lang="en-US" dirty="0" smtClean="0">
                <a:solidFill>
                  <a:schemeClr val="tx2"/>
                </a:solidFill>
                <a:latin typeface="Calibri" charset="0"/>
                <a:cs typeface="Geneva" charset="0"/>
              </a:rPr>
              <a:t>Multithreading </a:t>
            </a:r>
            <a:r>
              <a:rPr lang="en-US" dirty="0">
                <a:solidFill>
                  <a:schemeClr val="tx2"/>
                </a:solidFill>
                <a:latin typeface="Calibri" charset="0"/>
                <a:cs typeface="Geneva" charset="0"/>
              </a:rPr>
              <a:t>and Advanced MPI Features</a:t>
            </a:r>
            <a:endParaRPr lang="en-US" dirty="0" smtClean="0">
              <a:solidFill>
                <a:schemeClr val="tx2"/>
              </a:solidFill>
              <a:latin typeface="Calibri" charset="0"/>
              <a:cs typeface="Geneva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848600" cy="2057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1F497D"/>
                </a:solidFill>
                <a:latin typeface="Calibri" charset="0"/>
                <a:cs typeface="Geneva" charset="0"/>
              </a:rPr>
              <a:t>Boyu Zhang</a:t>
            </a:r>
          </a:p>
          <a:p>
            <a:pPr eaLnBrk="1" hangingPunct="1"/>
            <a:r>
              <a:rPr lang="en-US" dirty="0" smtClean="0">
                <a:solidFill>
                  <a:srgbClr val="1F497D"/>
                </a:solidFill>
                <a:latin typeface="Calibri" charset="0"/>
                <a:cs typeface="Geneva" charset="0"/>
              </a:rPr>
              <a:t>University </a:t>
            </a:r>
            <a:r>
              <a:rPr lang="en-US" dirty="0">
                <a:solidFill>
                  <a:srgbClr val="1F497D"/>
                </a:solidFill>
                <a:latin typeface="Calibri" charset="0"/>
                <a:cs typeface="Geneva" charset="0"/>
              </a:rPr>
              <a:t>of </a:t>
            </a:r>
            <a:r>
              <a:rPr lang="en-US" dirty="0" smtClean="0">
                <a:solidFill>
                  <a:srgbClr val="1F497D"/>
                </a:solidFill>
                <a:latin typeface="Calibri" charset="0"/>
                <a:cs typeface="Geneva" charset="0"/>
              </a:rPr>
              <a:t>Delaware</a:t>
            </a:r>
          </a:p>
          <a:p>
            <a:pPr eaLnBrk="1" hangingPunct="1"/>
            <a:endParaRPr lang="en-US" dirty="0" smtClean="0">
              <a:solidFill>
                <a:srgbClr val="1F497D"/>
              </a:solidFill>
              <a:latin typeface="Calibri" charset="0"/>
              <a:cs typeface="Geneva" charset="0"/>
            </a:endParaRPr>
          </a:p>
          <a:p>
            <a:pPr eaLnBrk="1" hangingPunct="1"/>
            <a:r>
              <a:rPr lang="en-US" dirty="0" smtClean="0">
                <a:solidFill>
                  <a:srgbClr val="1F497D"/>
                </a:solidFill>
                <a:latin typeface="Calibri" charset="0"/>
                <a:cs typeface="Geneva" charset="0"/>
              </a:rPr>
              <a:t>Mentor: Wesley Bland</a:t>
            </a:r>
          </a:p>
          <a:p>
            <a:pPr eaLnBrk="1" hangingPunct="1"/>
            <a:r>
              <a:rPr lang="en-US" dirty="0" smtClean="0">
                <a:solidFill>
                  <a:srgbClr val="1F497D"/>
                </a:solidFill>
                <a:latin typeface="Calibri" charset="0"/>
                <a:cs typeface="Geneva" charset="0"/>
              </a:rPr>
              <a:t>Supervisor: </a:t>
            </a:r>
            <a:r>
              <a:rPr lang="en-US" dirty="0" err="1" smtClean="0">
                <a:solidFill>
                  <a:srgbClr val="1F497D"/>
                </a:solidFill>
                <a:latin typeface="Calibri" charset="0"/>
                <a:cs typeface="Geneva" charset="0"/>
              </a:rPr>
              <a:t>Pavan</a:t>
            </a:r>
            <a:r>
              <a:rPr lang="en-US" dirty="0" smtClean="0">
                <a:solidFill>
                  <a:srgbClr val="1F497D"/>
                </a:solidFill>
                <a:latin typeface="Calibri" charset="0"/>
                <a:cs typeface="Geneva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Calibri" charset="0"/>
                <a:cs typeface="Geneva" charset="0"/>
              </a:rPr>
              <a:t>Balaji</a:t>
            </a:r>
            <a:r>
              <a:rPr lang="en-US" dirty="0" smtClean="0">
                <a:solidFill>
                  <a:srgbClr val="1F497D"/>
                </a:solidFill>
                <a:latin typeface="Calibri" charset="0"/>
                <a:cs typeface="Geneva" charset="0"/>
              </a:rPr>
              <a:t> </a:t>
            </a:r>
          </a:p>
          <a:p>
            <a:pPr eaLnBrk="1" hangingPunct="1"/>
            <a:r>
              <a:rPr lang="en-US" dirty="0" smtClean="0">
                <a:solidFill>
                  <a:srgbClr val="1F497D"/>
                </a:solidFill>
                <a:latin typeface="Calibri" charset="0"/>
                <a:cs typeface="Geneva" charset="0"/>
              </a:rPr>
              <a:t>January 16, 2015</a:t>
            </a:r>
            <a:endParaRPr lang="en-US" dirty="0">
              <a:solidFill>
                <a:srgbClr val="1F497D"/>
              </a:solidFill>
              <a:latin typeface="Calibri" charset="0"/>
              <a:cs typeface="Genev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MapReduce-MPI 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based</a:t>
            </a:r>
          </a:p>
          <a:p>
            <a:pPr lvl="1"/>
            <a:r>
              <a:rPr lang="en-US" dirty="0" smtClean="0"/>
              <a:t>MapReduce-MPI uses one MPI process per core, multiple processes per node</a:t>
            </a:r>
          </a:p>
          <a:p>
            <a:pPr lvl="1"/>
            <a:r>
              <a:rPr lang="en-US" dirty="0" smtClean="0"/>
              <a:t>Add overhead since </a:t>
            </a:r>
            <a:r>
              <a:rPr lang="en-US" dirty="0"/>
              <a:t>i</a:t>
            </a:r>
            <a:r>
              <a:rPr lang="en-US" dirty="0" smtClean="0"/>
              <a:t>n data shuffle stage, multiple MPI processes send/</a:t>
            </a:r>
            <a:r>
              <a:rPr lang="en-US" dirty="0" err="1" smtClean="0"/>
              <a:t>recv</a:t>
            </a:r>
            <a:r>
              <a:rPr lang="en-US" dirty="0" smtClean="0"/>
              <a:t> data from/to the same node</a:t>
            </a:r>
          </a:p>
          <a:p>
            <a:r>
              <a:rPr lang="en-US" dirty="0" smtClean="0"/>
              <a:t>Blocking communication </a:t>
            </a:r>
          </a:p>
          <a:p>
            <a:pPr lvl="1"/>
            <a:r>
              <a:rPr lang="en-US" dirty="0" smtClean="0"/>
              <a:t>MapReduce-MPI uses blocking </a:t>
            </a:r>
            <a:r>
              <a:rPr lang="en-US" dirty="0" err="1" smtClean="0"/>
              <a:t>MPI_Alltoallv</a:t>
            </a:r>
            <a:r>
              <a:rPr lang="en-US" dirty="0" smtClean="0"/>
              <a:t> to communicate among processes</a:t>
            </a:r>
          </a:p>
          <a:p>
            <a:pPr lvl="1"/>
            <a:r>
              <a:rPr lang="en-US" dirty="0" smtClean="0"/>
              <a:t>Add overhead since processes stop computation and wait for the communication to be finished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Motivation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Design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52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of MTMR-MPI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M</a:t>
            </a:r>
            <a:r>
              <a:rPr lang="en-US" dirty="0" err="1" smtClean="0"/>
              <a:t>ulti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 smtClean="0"/>
              <a:t>hreaded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ap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educe using </a:t>
            </a:r>
            <a:r>
              <a:rPr lang="en-US" dirty="0" smtClean="0">
                <a:solidFill>
                  <a:srgbClr val="0000FF"/>
                </a:solidFill>
              </a:rPr>
              <a:t>MPI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52143"/>
            <a:ext cx="175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MapReduce-MPI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1670" y="6356350"/>
            <a:ext cx="12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MTMR-MPI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600" y="2273587"/>
            <a:ext cx="335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Optimizations focus on shuffle stage </a:t>
            </a:r>
          </a:p>
          <a:p>
            <a:endParaRPr lang="en-US" sz="2000" dirty="0" smtClean="0">
              <a:latin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libri"/>
                <a:cs typeface="Calibri"/>
              </a:rPr>
              <a:t>Use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multithreading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within MPI </a:t>
            </a:r>
            <a:r>
              <a:rPr lang="en-US" sz="2000" dirty="0" smtClean="0">
                <a:latin typeface="Calibri"/>
                <a:cs typeface="Calibri"/>
              </a:rPr>
              <a:t>processes to </a:t>
            </a:r>
            <a:r>
              <a:rPr lang="en-US" sz="2000" dirty="0">
                <a:latin typeface="Calibri"/>
                <a:cs typeface="Calibri"/>
              </a:rPr>
              <a:t>decrease the number of MPI processes </a:t>
            </a:r>
            <a:r>
              <a:rPr lang="en-US" sz="2000" dirty="0" smtClean="0">
                <a:latin typeface="Calibri"/>
                <a:cs typeface="Calibri"/>
              </a:rPr>
              <a:t>in communication 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libri"/>
                <a:cs typeface="Calibri"/>
              </a:rPr>
              <a:t>Use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non-blocking 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collectives </a:t>
            </a: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o overlap communication with map computation</a:t>
            </a:r>
            <a:endParaRPr lang="en-US" sz="20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81000" y="2422217"/>
            <a:ext cx="2666999" cy="3902383"/>
            <a:chOff x="533401" y="2422217"/>
            <a:chExt cx="2666999" cy="3902383"/>
          </a:xfrm>
        </p:grpSpPr>
        <p:grpSp>
          <p:nvGrpSpPr>
            <p:cNvPr id="7" name="Group 6"/>
            <p:cNvGrpSpPr/>
            <p:nvPr/>
          </p:nvGrpSpPr>
          <p:grpSpPr>
            <a:xfrm>
              <a:off x="533401" y="2422217"/>
              <a:ext cx="1752600" cy="3902383"/>
              <a:chOff x="972015" y="1458231"/>
              <a:chExt cx="2210552" cy="47177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72015" y="1458231"/>
                <a:ext cx="2210552" cy="141119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Map 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72015" y="2880702"/>
                <a:ext cx="2210552" cy="1086315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Communication 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72015" y="3985177"/>
                <a:ext cx="2210552" cy="108631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Reorganization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72015" y="5089655"/>
                <a:ext cx="2210552" cy="108631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Reduce </a:t>
                </a:r>
                <a:endParaRPr lang="en-US" dirty="0"/>
              </a:p>
            </p:txBody>
          </p:sp>
        </p:grpSp>
        <p:sp>
          <p:nvSpPr>
            <p:cNvPr id="25" name="Right Bracket 24"/>
            <p:cNvSpPr/>
            <p:nvPr/>
          </p:nvSpPr>
          <p:spPr>
            <a:xfrm>
              <a:off x="2423513" y="2498890"/>
              <a:ext cx="45719" cy="108251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0900" y="2831068"/>
              <a:ext cx="6009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map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7" name="Right Bracket 26"/>
            <p:cNvSpPr/>
            <p:nvPr/>
          </p:nvSpPr>
          <p:spPr>
            <a:xfrm>
              <a:off x="2423513" y="3654032"/>
              <a:ext cx="45719" cy="1645920"/>
            </a:xfrm>
            <a:prstGeom prst="rightBracket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81621" y="4312750"/>
              <a:ext cx="8187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shuffle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2438400" y="5410200"/>
              <a:ext cx="45719" cy="914400"/>
            </a:xfrm>
            <a:prstGeom prst="righ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62200" y="5726668"/>
              <a:ext cx="8350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reduce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35235" y="2484937"/>
            <a:ext cx="2732165" cy="3382463"/>
            <a:chOff x="3289831" y="2422217"/>
            <a:chExt cx="2732165" cy="3382463"/>
          </a:xfrm>
        </p:grpSpPr>
        <p:grpSp>
          <p:nvGrpSpPr>
            <p:cNvPr id="12" name="Group 11"/>
            <p:cNvGrpSpPr/>
            <p:nvPr/>
          </p:nvGrpSpPr>
          <p:grpSpPr>
            <a:xfrm>
              <a:off x="3289831" y="2422217"/>
              <a:ext cx="1663169" cy="3382463"/>
              <a:chOff x="4840022" y="1442550"/>
              <a:chExt cx="2210552" cy="42135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840022" y="1442550"/>
                <a:ext cx="2210552" cy="20227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Map 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40022" y="2791022"/>
                <a:ext cx="2210552" cy="674235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Communication 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75444" y="1677749"/>
                <a:ext cx="775130" cy="1113273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06801" y="2602863"/>
                <a:ext cx="7107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40022" y="3465257"/>
                <a:ext cx="2210552" cy="108631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Reorganization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40022" y="4569735"/>
                <a:ext cx="2210552" cy="108631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Reduce </a:t>
                </a:r>
                <a:endParaRPr lang="en-US" dirty="0"/>
              </a:p>
            </p:txBody>
          </p:sp>
        </p:grpSp>
        <p:sp>
          <p:nvSpPr>
            <p:cNvPr id="31" name="Right Bracket 30"/>
            <p:cNvSpPr/>
            <p:nvPr/>
          </p:nvSpPr>
          <p:spPr>
            <a:xfrm>
              <a:off x="5102599" y="2462927"/>
              <a:ext cx="53907" cy="1583054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69986" y="2795105"/>
              <a:ext cx="6009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map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5452092" y="2611027"/>
              <a:ext cx="45719" cy="2319593"/>
            </a:xfrm>
            <a:prstGeom prst="rightBracket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03217" y="3810000"/>
              <a:ext cx="8187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shuffle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sp>
        <p:nvSpPr>
          <p:cNvPr id="41" name="Right Bracket 40"/>
          <p:cNvSpPr/>
          <p:nvPr/>
        </p:nvSpPr>
        <p:spPr>
          <a:xfrm>
            <a:off x="4941609" y="4179332"/>
            <a:ext cx="45719" cy="1625348"/>
          </a:xfrm>
          <a:prstGeom prst="righ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79991" y="5115286"/>
            <a:ext cx="8350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reduce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13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M</a:t>
            </a:r>
            <a:r>
              <a:rPr lang="en-US" dirty="0" smtClean="0"/>
              <a:t>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based design incurs overhead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process per node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ncreases the number of MPI process participant in the </a:t>
            </a:r>
            <a:r>
              <a:rPr lang="en-US" dirty="0" err="1" smtClean="0"/>
              <a:t>MPI_Alltoallv</a:t>
            </a:r>
            <a:r>
              <a:rPr lang="en-US" dirty="0" smtClean="0"/>
              <a:t> communication </a:t>
            </a:r>
          </a:p>
          <a:p>
            <a:pPr lvl="1"/>
            <a:r>
              <a:rPr lang="en-US" dirty="0" smtClean="0"/>
              <a:t>I/O operations in parallel cause performance issue for shared file systems</a:t>
            </a:r>
          </a:p>
          <a:p>
            <a:r>
              <a:rPr lang="en-US" dirty="0" smtClean="0"/>
              <a:t>Use multithreading to take advantage of intra-node parallelism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process per node, multiple threads per process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the number of MPI process in </a:t>
            </a:r>
            <a:r>
              <a:rPr lang="en-US" dirty="0" err="1" smtClean="0"/>
              <a:t>MPI_Alltoallv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Order of magnitude less I/O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55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N</a:t>
            </a:r>
            <a:r>
              <a:rPr lang="en-US" dirty="0" smtClean="0"/>
              <a:t>on-blocking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blocking </a:t>
            </a:r>
            <a:r>
              <a:rPr lang="en-US" dirty="0" err="1" smtClean="0"/>
              <a:t>MPI_Alltoallv</a:t>
            </a:r>
            <a:r>
              <a:rPr lang="en-US" dirty="0" smtClean="0"/>
              <a:t> is expensive </a:t>
            </a:r>
          </a:p>
          <a:p>
            <a:pPr lvl="1"/>
            <a:r>
              <a:rPr lang="en-US" dirty="0" smtClean="0"/>
              <a:t>Processes wait until the call finishes before to proceed</a:t>
            </a:r>
          </a:p>
          <a:p>
            <a:pPr lvl="1"/>
            <a:r>
              <a:rPr lang="en-US" dirty="0" smtClean="0"/>
              <a:t>A large number of processes in the communication</a:t>
            </a:r>
          </a:p>
          <a:p>
            <a:pPr lvl="1"/>
            <a:r>
              <a:rPr lang="en-US" dirty="0" smtClean="0"/>
              <a:t>Load imbalance in the size of data send/</a:t>
            </a:r>
            <a:r>
              <a:rPr lang="en-US" dirty="0" err="1" smtClean="0"/>
              <a:t>recv</a:t>
            </a:r>
            <a:endParaRPr lang="en-US" dirty="0" smtClean="0"/>
          </a:p>
          <a:p>
            <a:r>
              <a:rPr lang="en-US" dirty="0" smtClean="0"/>
              <a:t>Non-blocking collectives enable the overlap of computation and communication</a:t>
            </a:r>
          </a:p>
          <a:p>
            <a:pPr lvl="1"/>
            <a:r>
              <a:rPr lang="en-US" dirty="0" smtClean="0"/>
              <a:t>Processes return immediately and continue computation</a:t>
            </a:r>
          </a:p>
          <a:p>
            <a:pPr lvl="1"/>
            <a:r>
              <a:rPr lang="en-US" dirty="0" smtClean="0"/>
              <a:t>MPI library communicates in background, overlaps communication with map computation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18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105" y="3347900"/>
            <a:ext cx="859724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55507" y="3246300"/>
            <a:ext cx="2615789" cy="999115"/>
            <a:chOff x="2257584" y="2885104"/>
            <a:chExt cx="2615789" cy="9991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257584" y="3397747"/>
              <a:ext cx="4214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42437" y="3397747"/>
              <a:ext cx="630936" cy="15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71843" y="3275065"/>
            <a:ext cx="3699654" cy="999115"/>
            <a:chOff x="2679051" y="2885104"/>
            <a:chExt cx="3699654" cy="99911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42437" y="3397748"/>
              <a:ext cx="2136268" cy="15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500154" y="45720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00154" y="51816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27523" y="4274180"/>
            <a:ext cx="0" cy="297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28800" y="3911344"/>
            <a:ext cx="519768" cy="6606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2505343" y="3608103"/>
            <a:ext cx="39419" cy="9638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44885" y="3275065"/>
            <a:ext cx="230793" cy="12969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9349" y="4572000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889349" y="5181600"/>
            <a:ext cx="217681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76353" y="4274180"/>
            <a:ext cx="0" cy="907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4633411" y="3912376"/>
            <a:ext cx="344346" cy="12692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267200" y="3631645"/>
            <a:ext cx="659430" cy="1553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16458" y="3297574"/>
            <a:ext cx="718772" cy="18872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44885" y="190923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441626" y="243958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1626" y="271766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47393" y="192491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44134" y="245526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44134" y="273334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571497" y="3347900"/>
            <a:ext cx="0" cy="886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60495" y="3372077"/>
            <a:ext cx="12606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759910" y="3433095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Buffer1 file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759910" y="4385170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Buffer2 file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81511" y="1933672"/>
            <a:ext cx="1546012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840049" y="2170874"/>
            <a:ext cx="42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0436" y="19540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40049" y="2517987"/>
            <a:ext cx="42062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1170" y="2301295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22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105" y="3347900"/>
            <a:ext cx="859724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55507" y="3246300"/>
            <a:ext cx="2615789" cy="999115"/>
            <a:chOff x="2257584" y="2885104"/>
            <a:chExt cx="2615789" cy="9991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257584" y="3397747"/>
              <a:ext cx="4214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42437" y="3397747"/>
              <a:ext cx="630936" cy="15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71843" y="3275065"/>
            <a:ext cx="3699654" cy="999115"/>
            <a:chOff x="2679051" y="2885104"/>
            <a:chExt cx="3699654" cy="99911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42437" y="3397748"/>
              <a:ext cx="2136268" cy="15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500154" y="45720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00154" y="51816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27523" y="4274180"/>
            <a:ext cx="0" cy="297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28800" y="3911344"/>
            <a:ext cx="519768" cy="6606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2505343" y="3608103"/>
            <a:ext cx="39419" cy="9638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44885" y="3275065"/>
            <a:ext cx="230793" cy="12969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9349" y="4572000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889349" y="5181600"/>
            <a:ext cx="217681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76353" y="4274180"/>
            <a:ext cx="0" cy="907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4633411" y="3912376"/>
            <a:ext cx="344346" cy="12692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267200" y="3631645"/>
            <a:ext cx="659430" cy="1553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16458" y="3297574"/>
            <a:ext cx="718772" cy="18872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44885" y="190923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441626" y="243958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1626" y="271766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47393" y="192491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44134" y="245526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44134" y="273334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571497" y="3347900"/>
            <a:ext cx="0" cy="886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60495" y="3372077"/>
            <a:ext cx="12606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759910" y="3433095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Buffer1 file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759910" y="4385170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Buffer2 file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81511" y="1933672"/>
            <a:ext cx="1546012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840049" y="2170874"/>
            <a:ext cx="42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0436" y="19540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40049" y="2517987"/>
            <a:ext cx="42062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1170" y="2301295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402857" y="2971800"/>
            <a:ext cx="2278933" cy="2922885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240361" y="5894685"/>
            <a:ext cx="518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Each process reads input to a memory buffer</a:t>
            </a:r>
          </a:p>
          <a:p>
            <a:r>
              <a:rPr lang="en-US" dirty="0" smtClean="0">
                <a:latin typeface="Calibri"/>
                <a:cs typeface="Calibri"/>
              </a:rPr>
              <a:t>Spawns a parallel region for threads</a:t>
            </a:r>
          </a:p>
          <a:p>
            <a:r>
              <a:rPr lang="en-US" dirty="0" smtClean="0">
                <a:latin typeface="Calibri"/>
                <a:cs typeface="Calibri"/>
              </a:rPr>
              <a:t>All threads collectively populate a &lt;key, value&gt; buffer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628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105" y="3347900"/>
            <a:ext cx="859724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55507" y="3246300"/>
            <a:ext cx="2615789" cy="999115"/>
            <a:chOff x="2257584" y="2885104"/>
            <a:chExt cx="2615789" cy="9991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257584" y="3397747"/>
              <a:ext cx="4214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42437" y="3397747"/>
              <a:ext cx="630936" cy="15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71843" y="3275065"/>
            <a:ext cx="3699654" cy="999115"/>
            <a:chOff x="2679051" y="2885104"/>
            <a:chExt cx="3699654" cy="99911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42437" y="3397748"/>
              <a:ext cx="2136268" cy="15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500154" y="45720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00154" y="51816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27523" y="4274180"/>
            <a:ext cx="0" cy="297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28800" y="3911344"/>
            <a:ext cx="519768" cy="6606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2505343" y="3608103"/>
            <a:ext cx="39419" cy="9638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44885" y="3275065"/>
            <a:ext cx="230793" cy="12969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9349" y="4572000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889349" y="5181600"/>
            <a:ext cx="217681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76353" y="4274180"/>
            <a:ext cx="0" cy="907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4633411" y="3912376"/>
            <a:ext cx="344346" cy="12692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267200" y="3631645"/>
            <a:ext cx="659430" cy="1553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16458" y="3297574"/>
            <a:ext cx="718772" cy="18872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44885" y="190923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441626" y="243958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1626" y="271766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47393" y="192491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44134" y="245526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44134" y="273334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571497" y="3347900"/>
            <a:ext cx="0" cy="886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60495" y="3372077"/>
            <a:ext cx="12606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759910" y="3433095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Buffer1 file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759910" y="4385170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Buffer2 file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81511" y="1933672"/>
            <a:ext cx="1546012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840049" y="2170874"/>
            <a:ext cx="42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0436" y="19540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40049" y="2517987"/>
            <a:ext cx="42062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1170" y="2301295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89792" y="1828799"/>
            <a:ext cx="2278933" cy="2403971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457948" y="5710979"/>
            <a:ext cx="481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When one &lt;key, value&gt; buffer overflows, the buffer is communicated using non-blocking </a:t>
            </a:r>
            <a:r>
              <a:rPr lang="en-US" dirty="0" err="1" smtClean="0">
                <a:latin typeface="Calibri"/>
                <a:cs typeface="Calibri"/>
              </a:rPr>
              <a:t>MPI_Ialltoallv</a:t>
            </a:r>
            <a:r>
              <a:rPr lang="en-US" dirty="0" smtClean="0">
                <a:latin typeface="Calibri"/>
                <a:cs typeface="Calibri"/>
              </a:rPr>
              <a:t>() by the process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77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105" y="3347900"/>
            <a:ext cx="859724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55507" y="3246300"/>
            <a:ext cx="2615789" cy="999115"/>
            <a:chOff x="2257584" y="2885104"/>
            <a:chExt cx="2615789" cy="9991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257584" y="3397747"/>
              <a:ext cx="4214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42437" y="3397747"/>
              <a:ext cx="630936" cy="15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71843" y="3275065"/>
            <a:ext cx="3699654" cy="999115"/>
            <a:chOff x="2679051" y="2885104"/>
            <a:chExt cx="3699654" cy="99911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42437" y="3397748"/>
              <a:ext cx="2136268" cy="15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500154" y="45720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00154" y="51816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27523" y="4274180"/>
            <a:ext cx="0" cy="297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28800" y="3911344"/>
            <a:ext cx="519768" cy="6606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2505343" y="3608103"/>
            <a:ext cx="39419" cy="9638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44885" y="3275065"/>
            <a:ext cx="230793" cy="12969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9349" y="4572000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889349" y="5181600"/>
            <a:ext cx="217681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76353" y="4274180"/>
            <a:ext cx="0" cy="907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4633411" y="3912376"/>
            <a:ext cx="344346" cy="12692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267200" y="3631645"/>
            <a:ext cx="659430" cy="1553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16458" y="3297574"/>
            <a:ext cx="718772" cy="18872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44885" y="190923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441626" y="243958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1626" y="271766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47393" y="192491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44134" y="245526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44134" y="273334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571497" y="3347900"/>
            <a:ext cx="0" cy="886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60495" y="3372077"/>
            <a:ext cx="12606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759910" y="3433095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Buffer1 file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759910" y="4385170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Buffer2 file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81511" y="1933672"/>
            <a:ext cx="1546012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840049" y="2170874"/>
            <a:ext cx="42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0436" y="19540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40049" y="2517987"/>
            <a:ext cx="42062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1170" y="2301295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841257" y="3086999"/>
            <a:ext cx="2278933" cy="2780401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67917" y="6071618"/>
            <a:ext cx="58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All threads switch to populate the other &lt;key, value&gt; buffer</a:t>
            </a:r>
          </a:p>
          <a:p>
            <a:r>
              <a:rPr lang="en-US" dirty="0" smtClean="0">
                <a:latin typeface="Calibri"/>
                <a:cs typeface="Calibri"/>
              </a:rPr>
              <a:t>Repeatedly use and send the 2 &lt;key, value&gt; buffers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11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6158330" y="2994969"/>
            <a:ext cx="2684689" cy="2780401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105" y="3347900"/>
            <a:ext cx="859724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55507" y="3246300"/>
            <a:ext cx="2615789" cy="999115"/>
            <a:chOff x="2257584" y="2885104"/>
            <a:chExt cx="2615789" cy="9991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257584" y="3397747"/>
              <a:ext cx="4214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42437" y="3397747"/>
              <a:ext cx="630936" cy="15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71843" y="3275065"/>
            <a:ext cx="3699654" cy="999115"/>
            <a:chOff x="2679051" y="2885104"/>
            <a:chExt cx="3699654" cy="99911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679051" y="2885104"/>
              <a:ext cx="268351" cy="46634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696557" y="3413427"/>
              <a:ext cx="250845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47402" y="2885104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47402" y="3884219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47402" y="3218142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947402" y="3551180"/>
              <a:ext cx="101905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696557" y="3218142"/>
              <a:ext cx="250845" cy="13330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2696557" y="3397748"/>
              <a:ext cx="250845" cy="153432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42437" y="3397748"/>
              <a:ext cx="2136268" cy="15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966454" y="2885105"/>
              <a:ext cx="275984" cy="512643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966454" y="3413427"/>
              <a:ext cx="275984" cy="4595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966454" y="3218142"/>
              <a:ext cx="275984" cy="1796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966454" y="3397748"/>
              <a:ext cx="275984" cy="152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500154" y="45720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00154" y="5181600"/>
            <a:ext cx="208921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27523" y="4274180"/>
            <a:ext cx="0" cy="297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828800" y="3911344"/>
            <a:ext cx="519768" cy="6606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2505343" y="3608103"/>
            <a:ext cx="39419" cy="9638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44885" y="3275065"/>
            <a:ext cx="230793" cy="12969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9349" y="4572000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889349" y="5181600"/>
            <a:ext cx="217681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76353" y="4274180"/>
            <a:ext cx="0" cy="907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4633411" y="3912376"/>
            <a:ext cx="344346" cy="12692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267200" y="3631645"/>
            <a:ext cx="659430" cy="1553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16458" y="3297574"/>
            <a:ext cx="718772" cy="18872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44885" y="190923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buffer1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441626" y="243958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1626" y="271766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47393" y="1924915"/>
            <a:ext cx="2176816" cy="530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&lt;key, value&gt; buffer2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744134" y="2455267"/>
            <a:ext cx="0" cy="132091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44134" y="2733347"/>
            <a:ext cx="1608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MPI_Ialltoallv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571497" y="3347900"/>
            <a:ext cx="0" cy="886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60495" y="3372077"/>
            <a:ext cx="12606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MPI_Wait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759910" y="3433095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Buffer1 file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759910" y="4385170"/>
            <a:ext cx="1003090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Buffer2 file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81511" y="1933672"/>
            <a:ext cx="1546012" cy="799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840049" y="2170874"/>
            <a:ext cx="42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0436" y="19540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40049" y="2517987"/>
            <a:ext cx="42062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1170" y="2301295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67917" y="6071618"/>
            <a:ext cx="659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When all the input are processed, process waits for the non-blocking calls to finish then spills the buffers to files for the reduce stage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10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multiple threads write to the same memory buffer, synchronization needed to avoid data race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&lt;key, value&gt; buffer is evenly divided into </a:t>
            </a:r>
            <a:r>
              <a:rPr lang="en-US" dirty="0" err="1"/>
              <a:t>nprocs</a:t>
            </a:r>
            <a:r>
              <a:rPr lang="en-US" dirty="0"/>
              <a:t> (4) sections</a:t>
            </a:r>
          </a:p>
          <a:p>
            <a:pPr lvl="1"/>
            <a:r>
              <a:rPr lang="en-US" dirty="0"/>
              <a:t>Section </a:t>
            </a:r>
            <a:r>
              <a:rPr lang="en-US" dirty="0" err="1"/>
              <a:t>i</a:t>
            </a:r>
            <a:r>
              <a:rPr lang="en-US" dirty="0"/>
              <a:t> stores the &lt;</a:t>
            </a:r>
            <a:r>
              <a:rPr lang="en-US" dirty="0" err="1"/>
              <a:t>k,v</a:t>
            </a:r>
            <a:r>
              <a:rPr lang="en-US" dirty="0"/>
              <a:t>&gt; pairs to be sent to process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Offset array stores </a:t>
            </a:r>
            <a:r>
              <a:rPr lang="en-US" dirty="0" smtClean="0"/>
              <a:t>where to write next for each section</a:t>
            </a:r>
            <a:endParaRPr lang="en-US" dirty="0"/>
          </a:p>
          <a:p>
            <a:r>
              <a:rPr lang="en-US" dirty="0"/>
              <a:t>Switch flag = 0 means </a:t>
            </a:r>
            <a:r>
              <a:rPr lang="en-US" dirty="0" smtClean="0"/>
              <a:t>OK to </a:t>
            </a:r>
            <a:r>
              <a:rPr lang="en-US" dirty="0"/>
              <a:t>write to &lt;</a:t>
            </a:r>
            <a:r>
              <a:rPr lang="en-US" dirty="0" err="1"/>
              <a:t>k,v</a:t>
            </a:r>
            <a:r>
              <a:rPr lang="en-US" dirty="0"/>
              <a:t>&gt; buffer with no </a:t>
            </a:r>
            <a:r>
              <a:rPr lang="en-US" dirty="0" smtClean="0"/>
              <a:t>overflow, 1 means write the current data will overflow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55793" y="2590800"/>
            <a:ext cx="8739660" cy="1200111"/>
            <a:chOff x="-268366" y="881977"/>
            <a:chExt cx="8739660" cy="1200111"/>
          </a:xfrm>
        </p:grpSpPr>
        <p:grpSp>
          <p:nvGrpSpPr>
            <p:cNvPr id="7" name="Group 6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9602" y="1487673"/>
              <a:ext cx="4710603" cy="594415"/>
              <a:chOff x="992290" y="881977"/>
              <a:chExt cx="4710603" cy="59441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-76200" y="3505200"/>
            <a:ext cx="122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 smtClean="0"/>
              <a:t>k,v</a:t>
            </a:r>
            <a:r>
              <a:rPr lang="en-US" sz="1400" dirty="0" smtClean="0"/>
              <a:t>&gt; buffer2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3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Big Data on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applications </a:t>
            </a:r>
          </a:p>
          <a:p>
            <a:pPr lvl="1"/>
            <a:r>
              <a:rPr lang="en-US" dirty="0" smtClean="0"/>
              <a:t>MapReduce model provides an easy way for application programmers to deal with distributed big data</a:t>
            </a:r>
          </a:p>
          <a:p>
            <a:pPr lvl="1"/>
            <a:r>
              <a:rPr lang="en-US" dirty="0" smtClean="0"/>
              <a:t>MapReduce libraries (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are designed for cloud-like environment</a:t>
            </a:r>
          </a:p>
          <a:p>
            <a:r>
              <a:rPr lang="en-US" dirty="0" smtClean="0"/>
              <a:t>HPC platforms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high performance computation and communication</a:t>
            </a:r>
          </a:p>
          <a:p>
            <a:r>
              <a:rPr lang="en-US" dirty="0" smtClean="0"/>
              <a:t>This work aims to make big data viable on HPC platforms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1940" y="1752600"/>
            <a:ext cx="8739660" cy="594415"/>
            <a:chOff x="-268366" y="881977"/>
            <a:chExt cx="8739660" cy="594415"/>
          </a:xfrm>
        </p:grpSpPr>
        <p:grpSp>
          <p:nvGrpSpPr>
            <p:cNvPr id="45" name="Group 44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04801" y="2482086"/>
            <a:ext cx="4740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While (left &gt; 0) {</a:t>
            </a:r>
          </a:p>
          <a:p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	while (</a:t>
            </a:r>
            <a:r>
              <a:rPr lang="en-US" sz="1600" dirty="0" err="1" smtClean="0"/>
              <a:t>left</a:t>
            </a:r>
            <a:r>
              <a:rPr lang="en-US" sz="1600" baseline="-25000" dirty="0" err="1" smtClean="0"/>
              <a:t>me</a:t>
            </a:r>
            <a:r>
              <a:rPr lang="en-US" sz="1600" dirty="0" smtClean="0"/>
              <a:t> &gt; 0) &amp;&amp; (!switch)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&lt;key, value&gt; = map(record);</a:t>
            </a:r>
          </a:p>
          <a:p>
            <a:r>
              <a:rPr lang="en-US" sz="1600" dirty="0" smtClean="0"/>
              <a:t>			//reserve space in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old_v</a:t>
            </a:r>
            <a:r>
              <a:rPr lang="en-US" sz="1600" dirty="0" smtClean="0"/>
              <a:t> = </a:t>
            </a:r>
            <a:r>
              <a:rPr lang="en-US" sz="1600" dirty="0" err="1" smtClean="0"/>
              <a:t>fetch_and_add</a:t>
            </a:r>
            <a:r>
              <a:rPr lang="en-US" sz="1600" dirty="0" smtClean="0"/>
              <a:t>(&amp;offset[</a:t>
            </a:r>
            <a:r>
              <a:rPr lang="en-US" sz="1600" dirty="0" err="1" smtClean="0"/>
              <a:t>i</a:t>
            </a:r>
            <a:r>
              <a:rPr lang="en-US" sz="1600" dirty="0" smtClean="0"/>
              <a:t>], size);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if (</a:t>
            </a:r>
            <a:r>
              <a:rPr lang="en-US" sz="1600" dirty="0" err="1" smtClean="0"/>
              <a:t>old_v</a:t>
            </a:r>
            <a:r>
              <a:rPr lang="en-US" sz="1600" dirty="0" smtClean="0"/>
              <a:t> + size) &lt; limit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cp</a:t>
            </a:r>
            <a:r>
              <a:rPr lang="en-US" sz="1600" dirty="0" smtClean="0"/>
              <a:t> &lt;key, value&gt; to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mydone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else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switch = 1;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atomic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left -= </a:t>
            </a:r>
            <a:r>
              <a:rPr lang="en-US" sz="1600" dirty="0" err="1" smtClean="0"/>
              <a:t>mydone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81600" y="3352800"/>
            <a:ext cx="3735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Scenarios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Threads write to different sections, T0 overflows &amp; T1 not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Threads write to different sections, both overflow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Threads write to the same section, T0 overflows &amp; T1 not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Threads write to the same section, both overflow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12871" y="259080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Correctness check:</a:t>
            </a:r>
          </a:p>
          <a:p>
            <a:r>
              <a:rPr lang="en-US" dirty="0" smtClean="0">
                <a:latin typeface="Calibri"/>
                <a:cs typeface="Calibri"/>
              </a:rPr>
              <a:t>Consider 4 processes, 2 threads/process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9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51940" y="1752600"/>
            <a:ext cx="8739660" cy="594415"/>
            <a:chOff x="-268366" y="881977"/>
            <a:chExt cx="8739660" cy="594415"/>
          </a:xfrm>
        </p:grpSpPr>
        <p:grpSp>
          <p:nvGrpSpPr>
            <p:cNvPr id="45" name="Group 44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37613" y="2482674"/>
            <a:ext cx="373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1. Threads write to the same section, T0 overflows &amp; T1 not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T0 wants to write 9B to section 1; T1 wants to write 2B to section 1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72559" y="3756362"/>
            <a:ext cx="2649527" cy="282238"/>
            <a:chOff x="5358360" y="3345919"/>
            <a:chExt cx="4710603" cy="282238"/>
          </a:xfrm>
        </p:grpSpPr>
        <p:sp>
          <p:nvSpPr>
            <p:cNvPr id="37" name="Rectangle 36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64089" y="4095297"/>
            <a:ext cx="254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T0: 15 -&gt; 24 overflow!!</a:t>
            </a:r>
          </a:p>
          <a:p>
            <a:r>
              <a:rPr lang="en-US" dirty="0" smtClean="0">
                <a:latin typeface="Calibri"/>
                <a:cs typeface="Calibri"/>
              </a:rPr>
              <a:t>Set switch, so all threads exit in next iteration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572556" y="5051762"/>
            <a:ext cx="2649527" cy="282238"/>
            <a:chOff x="5358360" y="3345919"/>
            <a:chExt cx="4710603" cy="282238"/>
          </a:xfrm>
        </p:grpSpPr>
        <p:sp>
          <p:nvSpPr>
            <p:cNvPr id="43" name="Rectangle 42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073" y="6270962"/>
            <a:ext cx="2649527" cy="282238"/>
            <a:chOff x="5358360" y="3345919"/>
            <a:chExt cx="4710603" cy="282238"/>
          </a:xfrm>
        </p:grpSpPr>
        <p:sp>
          <p:nvSpPr>
            <p:cNvPr id="51" name="Rectangle 50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510772" y="5421868"/>
            <a:ext cx="279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T1: 24 -&gt; 26, overflow!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Write fail, </a:t>
            </a:r>
            <a:r>
              <a:rPr lang="en-US" dirty="0">
                <a:latin typeface="Calibri"/>
                <a:cs typeface="Calibri"/>
              </a:rPr>
              <a:t>set switch </a:t>
            </a:r>
            <a:r>
              <a:rPr lang="en-US" dirty="0" smtClean="0">
                <a:latin typeface="Calibri"/>
                <a:cs typeface="Calibri"/>
              </a:rPr>
              <a:t>again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4801" y="2482086"/>
            <a:ext cx="4740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While (left &gt; 0) {</a:t>
            </a:r>
          </a:p>
          <a:p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	while (</a:t>
            </a:r>
            <a:r>
              <a:rPr lang="en-US" sz="1600" dirty="0" err="1" smtClean="0"/>
              <a:t>left</a:t>
            </a:r>
            <a:r>
              <a:rPr lang="en-US" sz="1600" baseline="-25000" dirty="0" err="1" smtClean="0"/>
              <a:t>me</a:t>
            </a:r>
            <a:r>
              <a:rPr lang="en-US" sz="1600" dirty="0" smtClean="0"/>
              <a:t> &gt; 0) &amp;&amp; (!switch)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&lt;key, value&gt; = map(record);</a:t>
            </a:r>
          </a:p>
          <a:p>
            <a:r>
              <a:rPr lang="en-US" sz="1600" dirty="0" smtClean="0"/>
              <a:t>			//reserve space in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old_v</a:t>
            </a:r>
            <a:r>
              <a:rPr lang="en-US" sz="1600" dirty="0" smtClean="0"/>
              <a:t> = </a:t>
            </a:r>
            <a:r>
              <a:rPr lang="en-US" sz="1600" dirty="0" err="1" smtClean="0"/>
              <a:t>fetch_and_add</a:t>
            </a:r>
            <a:r>
              <a:rPr lang="en-US" sz="1600" dirty="0" smtClean="0"/>
              <a:t>(&amp;offset[</a:t>
            </a:r>
            <a:r>
              <a:rPr lang="en-US" sz="1600" dirty="0" err="1" smtClean="0"/>
              <a:t>i</a:t>
            </a:r>
            <a:r>
              <a:rPr lang="en-US" sz="1600" dirty="0" smtClean="0"/>
              <a:t>], size);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if (</a:t>
            </a:r>
            <a:r>
              <a:rPr lang="en-US" sz="1600" dirty="0" err="1" smtClean="0"/>
              <a:t>old_v</a:t>
            </a:r>
            <a:r>
              <a:rPr lang="en-US" sz="1600" dirty="0" smtClean="0"/>
              <a:t> + size) &lt; limit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cp</a:t>
            </a:r>
            <a:r>
              <a:rPr lang="en-US" sz="1600" dirty="0" smtClean="0"/>
              <a:t> &lt;key, value&gt; to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mydone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else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switch = 1;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atomic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left -= </a:t>
            </a:r>
            <a:r>
              <a:rPr lang="en-US" sz="1600" dirty="0" err="1" smtClean="0"/>
              <a:t>mydone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11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1940" y="1752600"/>
            <a:ext cx="8739660" cy="594415"/>
            <a:chOff x="-268366" y="881977"/>
            <a:chExt cx="8739660" cy="594415"/>
          </a:xfrm>
        </p:grpSpPr>
        <p:grpSp>
          <p:nvGrpSpPr>
            <p:cNvPr id="45" name="Group 44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72559" y="3756362"/>
            <a:ext cx="2649527" cy="282238"/>
            <a:chOff x="5358360" y="3345919"/>
            <a:chExt cx="4710603" cy="282238"/>
          </a:xfrm>
        </p:grpSpPr>
        <p:sp>
          <p:nvSpPr>
            <p:cNvPr id="37" name="Rectangle 36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64089" y="4095297"/>
            <a:ext cx="254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T0: 15 -&gt; 24 overflow!!</a:t>
            </a:r>
          </a:p>
          <a:p>
            <a:r>
              <a:rPr lang="en-US" dirty="0" smtClean="0">
                <a:latin typeface="Calibri"/>
                <a:cs typeface="Calibri"/>
              </a:rPr>
              <a:t>Set switch, so all threads exit in next iteration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572556" y="5051762"/>
            <a:ext cx="2649527" cy="282238"/>
            <a:chOff x="5358360" y="3345919"/>
            <a:chExt cx="4710603" cy="282238"/>
          </a:xfrm>
        </p:grpSpPr>
        <p:sp>
          <p:nvSpPr>
            <p:cNvPr id="43" name="Rectangle 42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181600" y="2457271"/>
            <a:ext cx="373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2. Threads write to the same section, both overflow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T0 wants to write 9B to section 1; T1 wants to write 10B to section 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562600" y="6194762"/>
            <a:ext cx="2649527" cy="282238"/>
            <a:chOff x="5358360" y="3345919"/>
            <a:chExt cx="4710603" cy="282238"/>
          </a:xfrm>
        </p:grpSpPr>
        <p:sp>
          <p:nvSpPr>
            <p:cNvPr id="84" name="Rectangle 83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34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562600" y="5373469"/>
            <a:ext cx="307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T1: 24 -&gt; 34 overflow!! Write fail, set switch again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4801" y="2482086"/>
            <a:ext cx="4740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While (left &gt; 0) {</a:t>
            </a:r>
          </a:p>
          <a:p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	while (</a:t>
            </a:r>
            <a:r>
              <a:rPr lang="en-US" sz="1600" dirty="0" err="1" smtClean="0"/>
              <a:t>left</a:t>
            </a:r>
            <a:r>
              <a:rPr lang="en-US" sz="1600" baseline="-25000" dirty="0" err="1" smtClean="0"/>
              <a:t>me</a:t>
            </a:r>
            <a:r>
              <a:rPr lang="en-US" sz="1600" dirty="0" smtClean="0"/>
              <a:t> &gt; 0) &amp;&amp; (!switch)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&lt;key, value&gt; = map(record);</a:t>
            </a:r>
          </a:p>
          <a:p>
            <a:r>
              <a:rPr lang="en-US" sz="1600" dirty="0" smtClean="0"/>
              <a:t>			//reserve space in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old_v</a:t>
            </a:r>
            <a:r>
              <a:rPr lang="en-US" sz="1600" dirty="0" smtClean="0"/>
              <a:t> = </a:t>
            </a:r>
            <a:r>
              <a:rPr lang="en-US" sz="1600" dirty="0" err="1" smtClean="0"/>
              <a:t>fetch_and_add</a:t>
            </a:r>
            <a:r>
              <a:rPr lang="en-US" sz="1600" dirty="0" smtClean="0"/>
              <a:t>(&amp;offset[</a:t>
            </a:r>
            <a:r>
              <a:rPr lang="en-US" sz="1600" dirty="0" err="1" smtClean="0"/>
              <a:t>i</a:t>
            </a:r>
            <a:r>
              <a:rPr lang="en-US" sz="1600" dirty="0" smtClean="0"/>
              <a:t>], size);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if (</a:t>
            </a:r>
            <a:r>
              <a:rPr lang="en-US" sz="1600" dirty="0" err="1" smtClean="0"/>
              <a:t>old_v</a:t>
            </a:r>
            <a:r>
              <a:rPr lang="en-US" sz="1600" dirty="0" smtClean="0"/>
              <a:t> + size) &lt; limit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cp</a:t>
            </a:r>
            <a:r>
              <a:rPr lang="en-US" sz="1600" dirty="0" smtClean="0"/>
              <a:t> &lt;key, value&gt; to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mydone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else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switch = 1;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atomic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left -= </a:t>
            </a:r>
            <a:r>
              <a:rPr lang="en-US" sz="1600" dirty="0" err="1" smtClean="0"/>
              <a:t>mydone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9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1940" y="1752600"/>
            <a:ext cx="8739660" cy="594415"/>
            <a:chOff x="-268366" y="881977"/>
            <a:chExt cx="8739660" cy="594415"/>
          </a:xfrm>
        </p:grpSpPr>
        <p:grpSp>
          <p:nvGrpSpPr>
            <p:cNvPr id="45" name="Group 44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72559" y="3756362"/>
            <a:ext cx="2649527" cy="282238"/>
            <a:chOff x="5358360" y="3345919"/>
            <a:chExt cx="4710603" cy="282238"/>
          </a:xfrm>
        </p:grpSpPr>
        <p:sp>
          <p:nvSpPr>
            <p:cNvPr id="37" name="Rectangle 36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64089" y="4095297"/>
            <a:ext cx="254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T0: 15 -&gt; 24 overflow!!</a:t>
            </a:r>
          </a:p>
          <a:p>
            <a:r>
              <a:rPr lang="en-US" dirty="0" smtClean="0">
                <a:latin typeface="Calibri"/>
                <a:cs typeface="Calibri"/>
              </a:rPr>
              <a:t>Set switch, so all threads exit in next iteration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572556" y="5051762"/>
            <a:ext cx="2649527" cy="282238"/>
            <a:chOff x="5358360" y="3345919"/>
            <a:chExt cx="4710603" cy="282238"/>
          </a:xfrm>
        </p:grpSpPr>
        <p:sp>
          <p:nvSpPr>
            <p:cNvPr id="43" name="Rectangle 42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257800" y="2381071"/>
            <a:ext cx="373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3. Threads write to different sections, T0 overflows, T1 not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T0 wants to write 9B to section 1; T1 wants to write 2B to section 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572560" y="6215231"/>
            <a:ext cx="2649527" cy="282238"/>
            <a:chOff x="5358360" y="3345919"/>
            <a:chExt cx="4710603" cy="282238"/>
          </a:xfrm>
        </p:grpSpPr>
        <p:sp>
          <p:nvSpPr>
            <p:cNvPr id="53" name="Rectangle 52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648388" y="5410200"/>
            <a:ext cx="249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T1: 22 -&gt;24, write successfully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4801" y="2482086"/>
            <a:ext cx="4740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While (left &gt; 0) {</a:t>
            </a:r>
          </a:p>
          <a:p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	while (</a:t>
            </a:r>
            <a:r>
              <a:rPr lang="en-US" sz="1600" dirty="0" err="1" smtClean="0"/>
              <a:t>left</a:t>
            </a:r>
            <a:r>
              <a:rPr lang="en-US" sz="1600" baseline="-25000" dirty="0" err="1" smtClean="0"/>
              <a:t>me</a:t>
            </a:r>
            <a:r>
              <a:rPr lang="en-US" sz="1600" dirty="0" smtClean="0"/>
              <a:t> &gt; 0) &amp;&amp; (!switch)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&lt;key, value&gt; = map(record);</a:t>
            </a:r>
          </a:p>
          <a:p>
            <a:r>
              <a:rPr lang="en-US" sz="1600" dirty="0" smtClean="0"/>
              <a:t>			//reserve space in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old_v</a:t>
            </a:r>
            <a:r>
              <a:rPr lang="en-US" sz="1600" dirty="0" smtClean="0"/>
              <a:t> = </a:t>
            </a:r>
            <a:r>
              <a:rPr lang="en-US" sz="1600" dirty="0" err="1" smtClean="0"/>
              <a:t>fetch_and_add</a:t>
            </a:r>
            <a:r>
              <a:rPr lang="en-US" sz="1600" dirty="0" smtClean="0"/>
              <a:t>(&amp;offset[</a:t>
            </a:r>
            <a:r>
              <a:rPr lang="en-US" sz="1600" dirty="0" err="1" smtClean="0"/>
              <a:t>i</a:t>
            </a:r>
            <a:r>
              <a:rPr lang="en-US" sz="1600" dirty="0" smtClean="0"/>
              <a:t>], size);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if (</a:t>
            </a:r>
            <a:r>
              <a:rPr lang="en-US" sz="1600" dirty="0" err="1" smtClean="0"/>
              <a:t>old_v</a:t>
            </a:r>
            <a:r>
              <a:rPr lang="en-US" sz="1600" dirty="0" smtClean="0"/>
              <a:t> + size) &lt; limit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cp</a:t>
            </a:r>
            <a:r>
              <a:rPr lang="en-US" sz="1600" dirty="0" smtClean="0"/>
              <a:t> &lt;key, value&gt; to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mydone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else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switch = 1;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atomic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left -= </a:t>
            </a:r>
            <a:r>
              <a:rPr lang="en-US" sz="1600" dirty="0" err="1" smtClean="0"/>
              <a:t>mydone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543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1940" y="1752600"/>
            <a:ext cx="8739660" cy="594415"/>
            <a:chOff x="-268366" y="881977"/>
            <a:chExt cx="8739660" cy="594415"/>
          </a:xfrm>
        </p:grpSpPr>
        <p:grpSp>
          <p:nvGrpSpPr>
            <p:cNvPr id="45" name="Group 44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72559" y="3756362"/>
            <a:ext cx="2649527" cy="282238"/>
            <a:chOff x="5358360" y="3345919"/>
            <a:chExt cx="4710603" cy="282238"/>
          </a:xfrm>
        </p:grpSpPr>
        <p:sp>
          <p:nvSpPr>
            <p:cNvPr id="37" name="Rectangle 36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64089" y="4095297"/>
            <a:ext cx="254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T0: 15 -&gt; 24 overflow!!</a:t>
            </a:r>
          </a:p>
          <a:p>
            <a:r>
              <a:rPr lang="en-US" dirty="0" smtClean="0">
                <a:latin typeface="Calibri"/>
                <a:cs typeface="Calibri"/>
              </a:rPr>
              <a:t>Set switch, so all threads exit in next iteration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572556" y="5051762"/>
            <a:ext cx="2649527" cy="282238"/>
            <a:chOff x="5358360" y="3345919"/>
            <a:chExt cx="4710603" cy="282238"/>
          </a:xfrm>
        </p:grpSpPr>
        <p:sp>
          <p:nvSpPr>
            <p:cNvPr id="43" name="Rectangle 42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181600" y="2457271"/>
            <a:ext cx="373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4. Threads write to different sections, both overflow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T0 wants to write 9B to section 1; T1 wants to write 10B to section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48387" y="5372562"/>
            <a:ext cx="249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T1: 22 -&gt;32 overflow!! Set switch again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572560" y="6042362"/>
            <a:ext cx="2649527" cy="282238"/>
            <a:chOff x="5358360" y="3345919"/>
            <a:chExt cx="4710603" cy="282238"/>
          </a:xfrm>
        </p:grpSpPr>
        <p:sp>
          <p:nvSpPr>
            <p:cNvPr id="85" name="Rectangle 84"/>
            <p:cNvSpPr/>
            <p:nvPr/>
          </p:nvSpPr>
          <p:spPr>
            <a:xfrm>
              <a:off x="5358360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6009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713657" y="3345919"/>
              <a:ext cx="1177655" cy="282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891308" y="3345919"/>
              <a:ext cx="1177655" cy="282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04801" y="2482086"/>
            <a:ext cx="4740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While (left &gt; 0) {</a:t>
            </a:r>
          </a:p>
          <a:p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	while (</a:t>
            </a:r>
            <a:r>
              <a:rPr lang="en-US" sz="1600" dirty="0" err="1" smtClean="0"/>
              <a:t>left</a:t>
            </a:r>
            <a:r>
              <a:rPr lang="en-US" sz="1600" baseline="-25000" dirty="0" err="1" smtClean="0"/>
              <a:t>me</a:t>
            </a:r>
            <a:r>
              <a:rPr lang="en-US" sz="1600" dirty="0" smtClean="0"/>
              <a:t> &gt; 0) &amp;&amp; (!switch)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&lt;key, value&gt; = map(record);</a:t>
            </a:r>
          </a:p>
          <a:p>
            <a:r>
              <a:rPr lang="en-US" sz="1600" dirty="0" smtClean="0"/>
              <a:t>			//reserve space in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old_v</a:t>
            </a:r>
            <a:r>
              <a:rPr lang="en-US" sz="1600" dirty="0" smtClean="0"/>
              <a:t> = </a:t>
            </a:r>
            <a:r>
              <a:rPr lang="en-US" sz="1600" dirty="0" err="1" smtClean="0"/>
              <a:t>fetch_and_add</a:t>
            </a:r>
            <a:r>
              <a:rPr lang="en-US" sz="1600" dirty="0" smtClean="0"/>
              <a:t>(&amp;offset[</a:t>
            </a:r>
            <a:r>
              <a:rPr lang="en-US" sz="1600" dirty="0" err="1" smtClean="0"/>
              <a:t>i</a:t>
            </a:r>
            <a:r>
              <a:rPr lang="en-US" sz="1600" dirty="0" smtClean="0"/>
              <a:t>], size);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if (</a:t>
            </a:r>
            <a:r>
              <a:rPr lang="en-US" sz="1600" dirty="0" err="1" smtClean="0"/>
              <a:t>old_v</a:t>
            </a:r>
            <a:r>
              <a:rPr lang="en-US" sz="1600" dirty="0" smtClean="0"/>
              <a:t> + size) &lt; limit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cp</a:t>
            </a:r>
            <a:r>
              <a:rPr lang="en-US" sz="1600" dirty="0" smtClean="0"/>
              <a:t> &lt;key, value&gt; to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mydone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else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switch = 1;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atomic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left -= </a:t>
            </a:r>
            <a:r>
              <a:rPr lang="en-US" sz="1600" dirty="0" err="1" smtClean="0"/>
              <a:t>mydone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5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1" y="2482086"/>
            <a:ext cx="4740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While (left &gt; 0) {</a:t>
            </a:r>
          </a:p>
          <a:p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	while (</a:t>
            </a:r>
            <a:r>
              <a:rPr lang="en-US" sz="1600" dirty="0" err="1" smtClean="0"/>
              <a:t>left</a:t>
            </a:r>
            <a:r>
              <a:rPr lang="en-US" sz="1600" baseline="-25000" dirty="0" err="1" smtClean="0"/>
              <a:t>me</a:t>
            </a:r>
            <a:r>
              <a:rPr lang="en-US" sz="1600" dirty="0" smtClean="0"/>
              <a:t> &gt; 0) &amp;&amp; (!switch)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&lt;key, value&gt; = map(record);</a:t>
            </a:r>
          </a:p>
          <a:p>
            <a:r>
              <a:rPr lang="en-US" sz="1600" dirty="0" smtClean="0"/>
              <a:t>			//reserve space in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old_v</a:t>
            </a:r>
            <a:r>
              <a:rPr lang="en-US" sz="1600" dirty="0" smtClean="0"/>
              <a:t> = </a:t>
            </a:r>
            <a:r>
              <a:rPr lang="en-US" sz="1600" dirty="0" err="1" smtClean="0"/>
              <a:t>fetch_and_add</a:t>
            </a:r>
            <a:r>
              <a:rPr lang="en-US" sz="1600" dirty="0" smtClean="0"/>
              <a:t>(&amp;offset[</a:t>
            </a:r>
            <a:r>
              <a:rPr lang="en-US" sz="1600" dirty="0" err="1" smtClean="0"/>
              <a:t>i</a:t>
            </a:r>
            <a:r>
              <a:rPr lang="en-US" sz="1600" dirty="0" smtClean="0"/>
              <a:t>], size);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if (</a:t>
            </a:r>
            <a:r>
              <a:rPr lang="en-US" sz="1600" dirty="0" err="1" smtClean="0"/>
              <a:t>old_v</a:t>
            </a:r>
            <a:r>
              <a:rPr lang="en-US" sz="1600" dirty="0" smtClean="0"/>
              <a:t> + size) &lt; limit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cp</a:t>
            </a:r>
            <a:r>
              <a:rPr lang="en-US" sz="1600" dirty="0" smtClean="0"/>
              <a:t> &lt;key, value&gt; to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mydone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else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switch = 1;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atomic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left -= </a:t>
            </a:r>
            <a:r>
              <a:rPr lang="en-US" sz="1600" dirty="0" err="1" smtClean="0"/>
              <a:t>mydone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1940" y="1752600"/>
            <a:ext cx="8739660" cy="594415"/>
            <a:chOff x="-268366" y="881977"/>
            <a:chExt cx="8739660" cy="594415"/>
          </a:xfrm>
        </p:grpSpPr>
        <p:grpSp>
          <p:nvGrpSpPr>
            <p:cNvPr id="45" name="Group 44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636379" y="3581400"/>
            <a:ext cx="3409166" cy="76200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449589" y="2590800"/>
            <a:ext cx="308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Bottleneck!! </a:t>
            </a:r>
          </a:p>
          <a:p>
            <a:r>
              <a:rPr lang="en-US" dirty="0" smtClean="0">
                <a:latin typeface="Calibri"/>
                <a:cs typeface="Calibri"/>
              </a:rPr>
              <a:t>Call atomic </a:t>
            </a:r>
            <a:r>
              <a:rPr lang="en-US" dirty="0" err="1" smtClean="0">
                <a:latin typeface="Calibri"/>
                <a:cs typeface="Calibri"/>
              </a:rPr>
              <a:t>fetch_and_add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for each &lt;</a:t>
            </a:r>
            <a:r>
              <a:rPr lang="en-US" dirty="0" err="1" smtClean="0">
                <a:latin typeface="Calibri"/>
                <a:cs typeface="Calibri"/>
              </a:rPr>
              <a:t>k,v</a:t>
            </a:r>
            <a:r>
              <a:rPr lang="en-US" dirty="0" smtClean="0">
                <a:latin typeface="Calibri"/>
                <a:cs typeface="Calibri"/>
              </a:rPr>
              <a:t>&gt; pair, results in performance degradation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7152" y="3886200"/>
            <a:ext cx="3083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Further optimization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Use thread local &lt;</a:t>
            </a:r>
            <a:r>
              <a:rPr lang="en-US" dirty="0" err="1" smtClean="0">
                <a:latin typeface="Calibri"/>
                <a:cs typeface="Calibri"/>
              </a:rPr>
              <a:t>k,v</a:t>
            </a:r>
            <a:r>
              <a:rPr lang="en-US" dirty="0" smtClean="0">
                <a:latin typeface="Calibri"/>
                <a:cs typeface="Calibri"/>
              </a:rPr>
              <a:t>&gt; buffer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Only copy to process &lt;</a:t>
            </a:r>
            <a:r>
              <a:rPr lang="en-US" dirty="0" err="1" smtClean="0">
                <a:latin typeface="Calibri"/>
                <a:cs typeface="Calibri"/>
              </a:rPr>
              <a:t>k,v</a:t>
            </a:r>
            <a:r>
              <a:rPr lang="en-US" dirty="0" smtClean="0">
                <a:latin typeface="Calibri"/>
                <a:cs typeface="Calibri"/>
              </a:rPr>
              <a:t>&gt; buffer when local buffer overflows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Reduce the </a:t>
            </a:r>
            <a:r>
              <a:rPr lang="en-US" dirty="0" err="1" smtClean="0">
                <a:latin typeface="Calibri"/>
                <a:cs typeface="Calibri"/>
              </a:rPr>
              <a:t>fetch_and_add</a:t>
            </a:r>
            <a:r>
              <a:rPr lang="en-US" dirty="0" smtClean="0">
                <a:latin typeface="Calibri"/>
                <a:cs typeface="Calibri"/>
              </a:rPr>
              <a:t> conflict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69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304801" y="2482086"/>
            <a:ext cx="4740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While (left &gt; 0) {</a:t>
            </a:r>
          </a:p>
          <a:p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parallel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		while (</a:t>
            </a:r>
            <a:r>
              <a:rPr lang="en-US" sz="1600" dirty="0" err="1" smtClean="0"/>
              <a:t>left</a:t>
            </a:r>
            <a:r>
              <a:rPr lang="en-US" sz="1600" baseline="-25000" dirty="0" err="1" smtClean="0"/>
              <a:t>me</a:t>
            </a:r>
            <a:r>
              <a:rPr lang="en-US" sz="1600" dirty="0" smtClean="0"/>
              <a:t> &gt; 0) &amp;&amp; (!switch)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&lt;key, value&gt; = map(record);</a:t>
            </a:r>
          </a:p>
          <a:p>
            <a:r>
              <a:rPr lang="en-US" sz="1600" dirty="0" smtClean="0"/>
              <a:t>			//reserve space in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old_v</a:t>
            </a:r>
            <a:r>
              <a:rPr lang="en-US" sz="1600" dirty="0" smtClean="0"/>
              <a:t> = </a:t>
            </a:r>
            <a:r>
              <a:rPr lang="en-US" sz="1600" dirty="0" err="1" smtClean="0"/>
              <a:t>fetch_and_add</a:t>
            </a:r>
            <a:r>
              <a:rPr lang="en-US" sz="1600" dirty="0" smtClean="0"/>
              <a:t>(&amp;offset[</a:t>
            </a:r>
            <a:r>
              <a:rPr lang="en-US" sz="1600" dirty="0" err="1" smtClean="0"/>
              <a:t>i</a:t>
            </a:r>
            <a:r>
              <a:rPr lang="en-US" sz="1600" dirty="0" smtClean="0"/>
              <a:t>], size);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if (</a:t>
            </a:r>
            <a:r>
              <a:rPr lang="en-US" sz="1600" dirty="0" err="1" smtClean="0"/>
              <a:t>old_v</a:t>
            </a:r>
            <a:r>
              <a:rPr lang="en-US" sz="1600" dirty="0" smtClean="0"/>
              <a:t> + size) &lt; limit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cp</a:t>
            </a:r>
            <a:r>
              <a:rPr lang="en-US" sz="1600" dirty="0" smtClean="0"/>
              <a:t> &lt;key, value&gt; to &lt;</a:t>
            </a:r>
            <a:r>
              <a:rPr lang="en-US" sz="1600" dirty="0" err="1" smtClean="0"/>
              <a:t>k,v</a:t>
            </a:r>
            <a:r>
              <a:rPr lang="en-US" sz="1600" dirty="0" smtClean="0"/>
              <a:t>&gt; buffer;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mydone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else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switch = 1;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#pragma </a:t>
            </a:r>
            <a:r>
              <a:rPr lang="en-US" sz="1600" dirty="0" err="1" smtClean="0"/>
              <a:t>omp</a:t>
            </a:r>
            <a:r>
              <a:rPr lang="en-US" sz="1600" dirty="0" smtClean="0"/>
              <a:t> atomic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left -= </a:t>
            </a:r>
            <a:r>
              <a:rPr lang="en-US" sz="1600" dirty="0" err="1" smtClean="0"/>
              <a:t>mydone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1940" y="1752600"/>
            <a:ext cx="8739660" cy="594415"/>
            <a:chOff x="-268366" y="881977"/>
            <a:chExt cx="8739660" cy="594415"/>
          </a:xfrm>
        </p:grpSpPr>
        <p:grpSp>
          <p:nvGrpSpPr>
            <p:cNvPr id="45" name="Group 44"/>
            <p:cNvGrpSpPr/>
            <p:nvPr/>
          </p:nvGrpSpPr>
          <p:grpSpPr>
            <a:xfrm>
              <a:off x="992290" y="881977"/>
              <a:ext cx="7479004" cy="594415"/>
              <a:chOff x="992290" y="881977"/>
              <a:chExt cx="7479004" cy="59441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92290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9939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47587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25238" y="1194154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81430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67903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760571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22</a:t>
                </a:r>
                <a:endParaRPr lang="en-US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56158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33</a:t>
                </a:r>
                <a:endParaRPr lang="en-US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2290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69939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53598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0873" y="881977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796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14469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19803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3476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47586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353598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90320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7042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69945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31637" y="1194154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1430" y="881977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816485" y="881977"/>
                <a:ext cx="654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switch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30619" y="1194154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-268366" y="1168615"/>
              <a:ext cx="1147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</a:t>
              </a:r>
              <a:r>
                <a:rPr lang="en-US" sz="1400" dirty="0" err="1" smtClean="0"/>
                <a:t>k,v</a:t>
              </a:r>
              <a:r>
                <a:rPr lang="en-US" sz="1400" dirty="0" smtClean="0"/>
                <a:t>&gt; buffer1</a:t>
              </a:r>
              <a:endParaRPr lang="en-US" sz="14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636379" y="3581400"/>
            <a:ext cx="3409166" cy="76200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72742" y="2558192"/>
            <a:ext cx="2985458" cy="1251808"/>
            <a:chOff x="5472742" y="2558192"/>
            <a:chExt cx="2985458" cy="1251808"/>
          </a:xfrm>
        </p:grpSpPr>
        <p:grpSp>
          <p:nvGrpSpPr>
            <p:cNvPr id="36" name="Group 35"/>
            <p:cNvGrpSpPr/>
            <p:nvPr/>
          </p:nvGrpSpPr>
          <p:grpSpPr>
            <a:xfrm>
              <a:off x="5474887" y="2558192"/>
              <a:ext cx="2983313" cy="594415"/>
              <a:chOff x="3266483" y="2008195"/>
              <a:chExt cx="4710603" cy="59441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266483" y="2320372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444132" y="2320372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621780" y="2320372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99431" y="2320372"/>
                <a:ext cx="1177655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66483" y="2008195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444132" y="2008195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27791" y="2008195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P2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35066" y="2008195"/>
                <a:ext cx="368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P3</a:t>
                </a:r>
                <a:endParaRPr lang="en-US" sz="1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82161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18883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72231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608953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750055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627791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764513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01235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044138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805830" y="2320372"/>
                <a:ext cx="120830" cy="2709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472742" y="3215585"/>
              <a:ext cx="1570315" cy="594415"/>
              <a:chOff x="7031912" y="3380590"/>
              <a:chExt cx="1570315" cy="59441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031912" y="3692767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</a:t>
                </a:r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418385" y="3692767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35</a:t>
                </a:r>
                <a:endParaRPr lang="en-US" sz="16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811053" y="3692767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5</a:t>
                </a:r>
                <a:r>
                  <a:rPr lang="en-US" sz="1600" dirty="0" smtClean="0"/>
                  <a:t>6</a:t>
                </a:r>
                <a:endParaRPr lang="en-US" sz="16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206640" y="3692767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65</a:t>
                </a:r>
                <a:endParaRPr lang="en-US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031912" y="3380590"/>
                <a:ext cx="6037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offset</a:t>
                </a:r>
                <a:endParaRPr lang="en-US" sz="1400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539864" y="3191376"/>
              <a:ext cx="856788" cy="594415"/>
              <a:chOff x="8772512" y="3380590"/>
              <a:chExt cx="856788" cy="59441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8772512" y="3380590"/>
                <a:ext cx="8567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Copy flag</a:t>
                </a:r>
                <a:endParaRPr lang="en-US" sz="1400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981101" y="3692767"/>
                <a:ext cx="395587" cy="282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96" name="Rectangle 95"/>
          <p:cNvSpPr/>
          <p:nvPr/>
        </p:nvSpPr>
        <p:spPr>
          <a:xfrm>
            <a:off x="5183626" y="2558192"/>
            <a:ext cx="3662886" cy="1404208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257800" y="4331305"/>
            <a:ext cx="358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Each thread keeps a local smaller &lt;</a:t>
            </a:r>
            <a:r>
              <a:rPr lang="en-US" dirty="0" err="1" smtClean="0">
                <a:latin typeface="Calibri"/>
                <a:cs typeface="Calibri"/>
              </a:rPr>
              <a:t>k,v</a:t>
            </a:r>
            <a:r>
              <a:rPr lang="en-US" dirty="0" smtClean="0">
                <a:latin typeface="Calibri"/>
                <a:cs typeface="Calibri"/>
              </a:rPr>
              <a:t>&gt; buffer, only writes to shared buffer when the local buffer overflows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9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686800" cy="990600"/>
          </a:xfrm>
        </p:spPr>
        <p:txBody>
          <a:bodyPr/>
          <a:lstStyle/>
          <a:p>
            <a:r>
              <a:rPr lang="en-US" dirty="0" smtClean="0"/>
              <a:t>Improvement in Map Compare to MapReduce-MPI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double buffers to void spilling to disk</a:t>
            </a:r>
          </a:p>
          <a:p>
            <a:r>
              <a:rPr lang="en-US" dirty="0" smtClean="0"/>
              <a:t>Use non-blocking communication together with double buffers to overlap communication and computation </a:t>
            </a:r>
          </a:p>
          <a:p>
            <a:r>
              <a:rPr lang="en-US" dirty="0" smtClean="0"/>
              <a:t>To minimize the cost of threads synchronization, use atomic operations to avoid critical section and use local buffers to avoid atomic operations too often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60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reorganizes n &lt;key, value&gt; files into m &lt;key, multi-value&gt; files, then applies the reduce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667000"/>
            <a:ext cx="2395358" cy="2000561"/>
            <a:chOff x="336561" y="1232971"/>
            <a:chExt cx="2395358" cy="2262180"/>
          </a:xfrm>
        </p:grpSpPr>
        <p:grpSp>
          <p:nvGrpSpPr>
            <p:cNvPr id="6" name="Group 5"/>
            <p:cNvGrpSpPr/>
            <p:nvPr/>
          </p:nvGrpSpPr>
          <p:grpSpPr>
            <a:xfrm>
              <a:off x="881954" y="1740176"/>
              <a:ext cx="1849965" cy="1754975"/>
              <a:chOff x="685800" y="1407478"/>
              <a:chExt cx="1849965" cy="175497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85800" y="1407478"/>
                <a:ext cx="1849965" cy="17549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05488" y="141763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081" y="141763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26661" y="141763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87249" y="141763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53920" y="141763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488" y="17561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66081" y="17561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26661" y="17561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87249" y="17561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53920" y="17561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5488" y="21103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87249" y="21103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66081" y="246422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66081" y="21103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26661" y="21103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53920" y="21103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26661" y="246422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3920" y="281476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87249" y="246422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5488" y="246422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53920" y="246422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26661" y="281476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87249" y="281476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5488" y="281476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66081" y="281476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36561" y="1232971"/>
              <a:ext cx="1863949" cy="490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&lt;key, value&gt; file 1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3274" y="4763487"/>
            <a:ext cx="2395358" cy="1957988"/>
            <a:chOff x="336561" y="3613355"/>
            <a:chExt cx="2395358" cy="2332664"/>
          </a:xfrm>
        </p:grpSpPr>
        <p:grpSp>
          <p:nvGrpSpPr>
            <p:cNvPr id="35" name="Group 34"/>
            <p:cNvGrpSpPr/>
            <p:nvPr/>
          </p:nvGrpSpPr>
          <p:grpSpPr>
            <a:xfrm>
              <a:off x="881954" y="4191044"/>
              <a:ext cx="1849965" cy="1754975"/>
              <a:chOff x="675640" y="4162746"/>
              <a:chExt cx="1849965" cy="175497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75640" y="4162746"/>
                <a:ext cx="1849965" cy="17549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5314" y="417290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63740" y="417290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426647" y="417290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87235" y="417290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48696" y="417290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95314" y="451141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63740" y="451141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26647" y="451141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87235" y="451141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48696" y="451141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95314" y="4865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87235" y="4865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3740" y="521949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63740" y="4865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426647" y="4865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48696" y="4865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426647" y="521949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148696" y="557003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87235" y="521949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95314" y="521949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148696" y="521949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426647" y="557003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87235" y="557003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5314" y="557003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740" y="557003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36561" y="3613355"/>
              <a:ext cx="1868232" cy="539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&lt;key, value&gt; file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33800" y="2590800"/>
            <a:ext cx="2429632" cy="2035773"/>
            <a:chOff x="5651157" y="1081290"/>
            <a:chExt cx="2429632" cy="2979884"/>
          </a:xfrm>
        </p:grpSpPr>
        <p:grpSp>
          <p:nvGrpSpPr>
            <p:cNvPr id="64" name="Group 63"/>
            <p:cNvGrpSpPr/>
            <p:nvPr/>
          </p:nvGrpSpPr>
          <p:grpSpPr>
            <a:xfrm>
              <a:off x="6230824" y="1775130"/>
              <a:ext cx="1849965" cy="2286044"/>
              <a:chOff x="6230824" y="1356906"/>
              <a:chExt cx="1849965" cy="228604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230824" y="1356906"/>
                <a:ext cx="1849965" cy="2286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253497" y="136824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614090" y="136824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974670" y="136824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35258" y="136824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704519" y="136824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253497" y="170675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614090" y="170675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974670" y="170675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335258" y="170675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704519" y="170675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253497" y="20609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14090" y="20609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978956" y="206212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339549" y="206212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700129" y="206212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257777" y="24151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18370" y="24151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79578" y="24151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340166" y="24151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709427" y="24151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256689" y="276933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17277" y="276933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986538" y="276933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42742" y="276933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249114" y="312557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609702" y="312557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978963" y="312557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700135" y="276933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651157" y="1081290"/>
              <a:ext cx="2421869" cy="6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&lt;key, multi-value&gt; file 1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733800" y="4718551"/>
            <a:ext cx="2489271" cy="2002924"/>
            <a:chOff x="5593433" y="4081079"/>
            <a:chExt cx="2489271" cy="2732025"/>
          </a:xfrm>
        </p:grpSpPr>
        <p:grpSp>
          <p:nvGrpSpPr>
            <p:cNvPr id="96" name="Group 95"/>
            <p:cNvGrpSpPr/>
            <p:nvPr/>
          </p:nvGrpSpPr>
          <p:grpSpPr>
            <a:xfrm>
              <a:off x="6230824" y="4709210"/>
              <a:ext cx="1849965" cy="2103894"/>
              <a:chOff x="6265677" y="4151901"/>
              <a:chExt cx="1849965" cy="2103894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6265677" y="4151901"/>
                <a:ext cx="1849965" cy="21038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637603" y="41632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998183" y="41632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728032" y="451377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358771" y="41632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77010" y="41632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728032" y="416324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998183" y="451377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358771" y="451377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277010" y="451377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637603" y="451377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277010" y="485811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620071" y="48626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980657" y="485811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19357" y="48626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358764" y="486265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272623" y="522402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615684" y="5228559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76270" y="5224028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358757" y="521200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719350" y="521200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280154" y="557076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593433" y="4081079"/>
              <a:ext cx="2489271" cy="571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&lt;key, multi-value&gt; file m</a:t>
              </a:r>
              <a:endParaRPr lang="en-US" dirty="0"/>
            </a:p>
          </p:txBody>
        </p:sp>
      </p:grpSp>
      <p:sp>
        <p:nvSpPr>
          <p:cNvPr id="120" name="Right Arrow 119"/>
          <p:cNvSpPr/>
          <p:nvPr/>
        </p:nvSpPr>
        <p:spPr>
          <a:xfrm>
            <a:off x="3078050" y="4254765"/>
            <a:ext cx="808150" cy="9000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lide Number Placeholder 1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00800" y="33304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alibri"/>
                <a:cs typeface="Calibri"/>
              </a:rPr>
              <a:t>&lt;</a:t>
            </a:r>
            <a:r>
              <a:rPr lang="en-US" dirty="0">
                <a:latin typeface="Calibri"/>
                <a:cs typeface="Calibri"/>
              </a:rPr>
              <a:t>key, multi-value</a:t>
            </a:r>
            <a:r>
              <a:rPr lang="en-US" dirty="0" smtClean="0">
                <a:latin typeface="Calibri"/>
                <a:cs typeface="Calibri"/>
              </a:rPr>
              <a:t>&gt;</a:t>
            </a:r>
          </a:p>
          <a:p>
            <a:pPr marL="0" lvl="1"/>
            <a:endParaRPr lang="en-US" dirty="0" smtClean="0">
              <a:latin typeface="Calibri"/>
              <a:cs typeface="Calibri"/>
            </a:endParaRPr>
          </a:p>
          <a:p>
            <a:pPr marL="285750" lvl="1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keys </a:t>
            </a:r>
            <a:r>
              <a:rPr lang="en-US" dirty="0">
                <a:latin typeface="Calibri"/>
                <a:cs typeface="Calibri"/>
              </a:rPr>
              <a:t>are </a:t>
            </a:r>
            <a:r>
              <a:rPr lang="en-US" dirty="0" smtClean="0">
                <a:latin typeface="Calibri"/>
                <a:cs typeface="Calibri"/>
              </a:rPr>
              <a:t>unique</a:t>
            </a:r>
          </a:p>
          <a:p>
            <a:pPr marL="0" lvl="1"/>
            <a:endParaRPr lang="en-US" dirty="0" smtClean="0">
              <a:latin typeface="Calibri"/>
              <a:cs typeface="Calibri"/>
            </a:endParaRPr>
          </a:p>
          <a:p>
            <a:pPr marL="285750" lvl="1" indent="-285750"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values </a:t>
            </a:r>
            <a:r>
              <a:rPr lang="en-US" dirty="0">
                <a:latin typeface="Calibri"/>
                <a:cs typeface="Calibri"/>
              </a:rPr>
              <a:t>associated with the same key are put together 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00800" y="5553670"/>
            <a:ext cx="25999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ACK: Work done in collaborate with </a:t>
            </a:r>
            <a:r>
              <a:rPr lang="en-US" dirty="0" err="1" smtClean="0"/>
              <a:t>Yanfei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53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</a:t>
            </a:r>
            <a:r>
              <a:rPr lang="en-US" dirty="0" smtClean="0"/>
              <a:t>Reduce - Convert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685800" y="2438400"/>
            <a:ext cx="1849965" cy="1754975"/>
            <a:chOff x="685800" y="1407478"/>
            <a:chExt cx="1849965" cy="1754975"/>
          </a:xfrm>
        </p:grpSpPr>
        <p:sp>
          <p:nvSpPr>
            <p:cNvPr id="4" name="Rectangle 3"/>
            <p:cNvSpPr/>
            <p:nvPr/>
          </p:nvSpPr>
          <p:spPr>
            <a:xfrm>
              <a:off x="685800" y="1407478"/>
              <a:ext cx="1849965" cy="175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5488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081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6661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7249" y="1417638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3920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5488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66081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26661" y="17561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249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3920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5488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7249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081" y="246422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081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6661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53920" y="2110342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26661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3920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87249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5488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53920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26661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87249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488" y="2814763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6081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640" y="4648200"/>
            <a:ext cx="1849965" cy="1754975"/>
            <a:chOff x="675640" y="4162746"/>
            <a:chExt cx="1849965" cy="1754975"/>
          </a:xfrm>
        </p:grpSpPr>
        <p:sp>
          <p:nvSpPr>
            <p:cNvPr id="32" name="Rectangle 31"/>
            <p:cNvSpPr/>
            <p:nvPr/>
          </p:nvSpPr>
          <p:spPr>
            <a:xfrm>
              <a:off x="675640" y="4162746"/>
              <a:ext cx="1849965" cy="175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5314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3740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26647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87235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48696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5314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63740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26647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87235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696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5314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87235" y="486561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3740" y="521949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3740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26647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48696" y="486561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26647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48696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87235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5314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48696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26647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87235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5314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3740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98969" y="1904956"/>
            <a:ext cx="1849965" cy="2286044"/>
            <a:chOff x="3298969" y="1380462"/>
            <a:chExt cx="1849965" cy="2286044"/>
          </a:xfrm>
        </p:grpSpPr>
        <p:sp>
          <p:nvSpPr>
            <p:cNvPr id="58" name="Rectangle 57"/>
            <p:cNvSpPr/>
            <p:nvPr/>
          </p:nvSpPr>
          <p:spPr>
            <a:xfrm>
              <a:off x="3298969" y="1380462"/>
              <a:ext cx="1849965" cy="228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19282" y="140078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79875" y="140078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40455" y="140078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01043" y="140078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4880" y="140078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19282" y="1739294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79875" y="1739294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40455" y="173929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01043" y="173929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54880" y="173929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19282" y="2093486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79875" y="2093486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 flipV="1">
            <a:off x="2680881" y="2834623"/>
            <a:ext cx="470330" cy="365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283279" y="4677906"/>
            <a:ext cx="1849965" cy="2103894"/>
            <a:chOff x="3283279" y="4110872"/>
            <a:chExt cx="1849965" cy="2103894"/>
          </a:xfrm>
        </p:grpSpPr>
        <p:sp>
          <p:nvSpPr>
            <p:cNvPr id="84" name="Rectangle 83"/>
            <p:cNvSpPr/>
            <p:nvPr/>
          </p:nvSpPr>
          <p:spPr>
            <a:xfrm>
              <a:off x="3283279" y="4110872"/>
              <a:ext cx="1849965" cy="2103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64185" y="4121033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024765" y="4121033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44720" y="447156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385353" y="4121033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303592" y="4121033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44720" y="4121033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24765" y="447156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85353" y="447156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03592" y="447156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64185" y="447156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03592" y="482961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46653" y="4834141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007239" y="482961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2680881" y="3495151"/>
            <a:ext cx="470330" cy="2372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2"/>
          <p:cNvSpPr txBox="1">
            <a:spLocks/>
          </p:cNvSpPr>
          <p:nvPr/>
        </p:nvSpPr>
        <p:spPr>
          <a:xfrm>
            <a:off x="5334000" y="1828800"/>
            <a:ext cx="3352800" cy="4527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Geneva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Geneva" pitchFamily="-65" charset="-128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Convert groups duplicate &lt;</a:t>
            </a:r>
            <a:r>
              <a:rPr lang="en-US" dirty="0" err="1" smtClean="0"/>
              <a:t>k,v</a:t>
            </a:r>
            <a:r>
              <a:rPr lang="en-US" dirty="0" smtClean="0"/>
              <a:t>&gt; pairs in one intermediate </a:t>
            </a:r>
            <a:r>
              <a:rPr lang="en-US" dirty="0" err="1" smtClean="0"/>
              <a:t>kv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Threads process distinct keys</a:t>
            </a:r>
          </a:p>
          <a:p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57200" y="19252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Intermediate </a:t>
            </a:r>
            <a:r>
              <a:rPr lang="en-US" dirty="0" err="1" smtClean="0">
                <a:latin typeface="Calibri"/>
                <a:cs typeface="Calibri"/>
              </a:rPr>
              <a:t>kv</a:t>
            </a:r>
            <a:r>
              <a:rPr lang="en-US" dirty="0" smtClean="0">
                <a:latin typeface="Calibri"/>
                <a:cs typeface="Calibri"/>
              </a:rPr>
              <a:t> files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40665" y="155594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40665" y="430857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83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on MapReduce</a:t>
            </a:r>
          </a:p>
          <a:p>
            <a:r>
              <a:rPr lang="en-US" dirty="0" smtClean="0"/>
              <a:t>Problem and motivation</a:t>
            </a:r>
          </a:p>
          <a:p>
            <a:r>
              <a:rPr lang="en-US" dirty="0"/>
              <a:t>D</a:t>
            </a:r>
            <a:r>
              <a:rPr lang="en-US" dirty="0" smtClean="0"/>
              <a:t>esign of multithreaded MapReduce using MPI</a:t>
            </a:r>
          </a:p>
          <a:p>
            <a:pPr lvl="1"/>
            <a:r>
              <a:rPr lang="en-US" dirty="0" smtClean="0"/>
              <a:t>Multithreading in MPI process</a:t>
            </a:r>
          </a:p>
          <a:p>
            <a:pPr lvl="1"/>
            <a:r>
              <a:rPr lang="en-US" dirty="0" smtClean="0"/>
              <a:t>Advanced MPI features </a:t>
            </a:r>
          </a:p>
          <a:p>
            <a:r>
              <a:rPr lang="en-US" dirty="0" smtClean="0"/>
              <a:t>Evaluation </a:t>
            </a:r>
          </a:p>
          <a:p>
            <a:r>
              <a:rPr lang="en-US" dirty="0" smtClean="0"/>
              <a:t>Conclusion and future work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</a:t>
            </a:r>
            <a:r>
              <a:rPr lang="en-US" dirty="0" smtClean="0"/>
              <a:t>Reduce - Convert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685800" y="2436025"/>
            <a:ext cx="1849965" cy="1754975"/>
            <a:chOff x="685800" y="1407478"/>
            <a:chExt cx="1849965" cy="1754975"/>
          </a:xfrm>
        </p:grpSpPr>
        <p:sp>
          <p:nvSpPr>
            <p:cNvPr id="4" name="Rectangle 3"/>
            <p:cNvSpPr/>
            <p:nvPr/>
          </p:nvSpPr>
          <p:spPr>
            <a:xfrm>
              <a:off x="685800" y="1407478"/>
              <a:ext cx="1849965" cy="175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5488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081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6661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7249" y="1417638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3920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5488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66081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26661" y="17561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249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3920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5488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7249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081" y="246422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081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6661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53920" y="2110342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26661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3920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87249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5488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53920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26661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87249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488" y="2814763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6081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640" y="4645825"/>
            <a:ext cx="1849965" cy="1754975"/>
            <a:chOff x="675640" y="4162746"/>
            <a:chExt cx="1849965" cy="1754975"/>
          </a:xfrm>
        </p:grpSpPr>
        <p:sp>
          <p:nvSpPr>
            <p:cNvPr id="32" name="Rectangle 31"/>
            <p:cNvSpPr/>
            <p:nvPr/>
          </p:nvSpPr>
          <p:spPr>
            <a:xfrm>
              <a:off x="675640" y="4162746"/>
              <a:ext cx="1849965" cy="175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5314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3740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26647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87235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48696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5314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63740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26647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87235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696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5314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87235" y="486561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3740" y="521949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3740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26647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48696" y="486561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26647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48696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87235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5314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48696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26647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87235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5314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3740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2723516" y="5204122"/>
            <a:ext cx="470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727915" y="2635838"/>
            <a:ext cx="470330" cy="1907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298969" y="1905000"/>
            <a:ext cx="1849965" cy="2286044"/>
            <a:chOff x="3298969" y="1380462"/>
            <a:chExt cx="1849965" cy="2286044"/>
          </a:xfrm>
        </p:grpSpPr>
        <p:grpSp>
          <p:nvGrpSpPr>
            <p:cNvPr id="74" name="Group 73"/>
            <p:cNvGrpSpPr/>
            <p:nvPr/>
          </p:nvGrpSpPr>
          <p:grpSpPr>
            <a:xfrm>
              <a:off x="3298969" y="1380462"/>
              <a:ext cx="1849965" cy="2286044"/>
              <a:chOff x="3298969" y="1380462"/>
              <a:chExt cx="1849965" cy="228604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298969" y="1380462"/>
                <a:ext cx="1849965" cy="2286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19282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79875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40455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01043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54880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319282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679875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40455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01043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754880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319282" y="209348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679875" y="209348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4047101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07694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68274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17240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77833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050381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10969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82590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322474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83062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54683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410887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14899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75487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36948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768280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83279" y="4677906"/>
            <a:ext cx="1849965" cy="2103894"/>
            <a:chOff x="3283279" y="4110872"/>
            <a:chExt cx="1849965" cy="2103894"/>
          </a:xfrm>
        </p:grpSpPr>
        <p:grpSp>
          <p:nvGrpSpPr>
            <p:cNvPr id="75" name="Group 74"/>
            <p:cNvGrpSpPr/>
            <p:nvPr/>
          </p:nvGrpSpPr>
          <p:grpSpPr>
            <a:xfrm>
              <a:off x="3283279" y="4110872"/>
              <a:ext cx="1849965" cy="2103894"/>
              <a:chOff x="3283279" y="4110872"/>
              <a:chExt cx="1849965" cy="210389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283279" y="4110872"/>
                <a:ext cx="1849965" cy="21038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64185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24765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744720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385353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03592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44720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024765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385353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303592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664185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303592" y="4829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646653" y="483414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007239" y="4829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4745939" y="482276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85346" y="482276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99205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42266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002852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385339" y="517333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745932" y="517333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286760" y="552704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Content Placeholder 2"/>
          <p:cNvSpPr txBox="1">
            <a:spLocks/>
          </p:cNvSpPr>
          <p:nvPr/>
        </p:nvSpPr>
        <p:spPr>
          <a:xfrm>
            <a:off x="5334000" y="1828800"/>
            <a:ext cx="3352800" cy="4527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Geneva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Geneva" pitchFamily="-65" charset="-128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Convert groups duplicate &lt;</a:t>
            </a:r>
            <a:r>
              <a:rPr lang="en-US" dirty="0" err="1" smtClean="0"/>
              <a:t>k,v</a:t>
            </a:r>
            <a:r>
              <a:rPr lang="en-US" dirty="0" smtClean="0"/>
              <a:t>&gt; pairs in one intermediate </a:t>
            </a:r>
            <a:r>
              <a:rPr lang="en-US" dirty="0" err="1" smtClean="0"/>
              <a:t>kv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smtClean="0"/>
              <a:t>Threads process distinct keys</a:t>
            </a:r>
          </a:p>
          <a:p>
            <a:r>
              <a:rPr lang="en-US" dirty="0"/>
              <a:t>Duplicate pairs may exists when they come from different </a:t>
            </a:r>
            <a:r>
              <a:rPr lang="en-US" dirty="0" err="1"/>
              <a:t>kv</a:t>
            </a:r>
            <a:r>
              <a:rPr lang="en-US" dirty="0"/>
              <a:t> file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457200" y="19252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Intermediate </a:t>
            </a:r>
            <a:r>
              <a:rPr lang="en-US" dirty="0" err="1" smtClean="0">
                <a:latin typeface="Calibri"/>
                <a:cs typeface="Calibri"/>
              </a:rPr>
              <a:t>kv</a:t>
            </a:r>
            <a:r>
              <a:rPr lang="en-US" dirty="0" smtClean="0">
                <a:latin typeface="Calibri"/>
                <a:cs typeface="Calibri"/>
              </a:rPr>
              <a:t> files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40665" y="155594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040665" y="430857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9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0944" y="2286000"/>
            <a:ext cx="7471100" cy="4393240"/>
            <a:chOff x="860944" y="1428598"/>
            <a:chExt cx="7471100" cy="4393240"/>
          </a:xfrm>
        </p:grpSpPr>
        <p:sp>
          <p:nvSpPr>
            <p:cNvPr id="6" name="TextBox 5"/>
            <p:cNvSpPr txBox="1"/>
            <p:nvPr/>
          </p:nvSpPr>
          <p:spPr>
            <a:xfrm>
              <a:off x="909169" y="1428598"/>
              <a:ext cx="614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8367" y="1428598"/>
              <a:ext cx="1485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Hash function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66562" y="142859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Buckets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56053" y="1428598"/>
              <a:ext cx="805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Values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25469" y="2063533"/>
              <a:ext cx="591681" cy="3607575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53150" y="1976953"/>
              <a:ext cx="634975" cy="3844885"/>
              <a:chOff x="4228356" y="2063533"/>
              <a:chExt cx="634975" cy="384488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228356" y="206353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228356" y="233931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28356" y="261509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28356" y="289087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228356" y="316665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28356" y="344243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28356" y="371821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228356" y="399399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228356" y="426977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28356" y="454555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28356" y="482133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228356" y="509711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228356" y="537289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28356" y="5648673"/>
                <a:ext cx="634975" cy="259745"/>
              </a:xfrm>
              <a:prstGeom prst="rect">
                <a:avLst/>
              </a:prstGeom>
              <a:solidFill>
                <a:srgbClr val="0000FF">
                  <a:alpha val="42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09169" y="2296025"/>
              <a:ext cx="779287" cy="373580"/>
            </a:xfrm>
            <a:prstGeom prst="rect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0944" y="3294255"/>
              <a:ext cx="1327675" cy="408772"/>
            </a:xfrm>
            <a:prstGeom prst="rect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09169" y="4442938"/>
              <a:ext cx="981326" cy="408772"/>
            </a:xfrm>
            <a:prstGeom prst="rect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invest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2" idx="3"/>
              <a:endCxn id="26" idx="1"/>
            </p:cNvCxnSpPr>
            <p:nvPr/>
          </p:nvCxnSpPr>
          <p:spPr>
            <a:xfrm>
              <a:off x="1688456" y="2482815"/>
              <a:ext cx="2164694" cy="1755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30" idx="1"/>
            </p:cNvCxnSpPr>
            <p:nvPr/>
          </p:nvCxnSpPr>
          <p:spPr>
            <a:xfrm>
              <a:off x="2188619" y="3498641"/>
              <a:ext cx="1664531" cy="2628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30" idx="1"/>
            </p:cNvCxnSpPr>
            <p:nvPr/>
          </p:nvCxnSpPr>
          <p:spPr>
            <a:xfrm flipV="1">
              <a:off x="1890495" y="3761506"/>
              <a:ext cx="1962655" cy="8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770411" y="2405054"/>
              <a:ext cx="1622643" cy="506663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List (address)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26" idx="3"/>
              <a:endCxn id="18" idx="1"/>
            </p:cNvCxnSpPr>
            <p:nvPr/>
          </p:nvCxnSpPr>
          <p:spPr>
            <a:xfrm>
              <a:off x="4488125" y="2658386"/>
              <a:ext cx="2822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770411" y="3498641"/>
              <a:ext cx="1622643" cy="506663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List (address)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20" idx="1"/>
            </p:cNvCxnSpPr>
            <p:nvPr/>
          </p:nvCxnSpPr>
          <p:spPr>
            <a:xfrm>
              <a:off x="4488125" y="3751973"/>
              <a:ext cx="2822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709401" y="3487502"/>
              <a:ext cx="1622643" cy="506663"/>
            </a:xfrm>
            <a:prstGeom prst="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List (address)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407485" y="3751973"/>
              <a:ext cx="2822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02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</a:t>
            </a:r>
            <a:r>
              <a:rPr lang="en-US" dirty="0" smtClean="0"/>
              <a:t>Reduce - Merge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30824" y="1905000"/>
            <a:ext cx="1849965" cy="2286044"/>
            <a:chOff x="6230824" y="1356906"/>
            <a:chExt cx="1849965" cy="2286044"/>
          </a:xfrm>
        </p:grpSpPr>
        <p:sp>
          <p:nvSpPr>
            <p:cNvPr id="129" name="Rectangle 128"/>
            <p:cNvSpPr/>
            <p:nvPr/>
          </p:nvSpPr>
          <p:spPr>
            <a:xfrm>
              <a:off x="6230824" y="1356906"/>
              <a:ext cx="1849965" cy="228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253497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614090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974670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35258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704519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253497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614090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974670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335258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704519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253497" y="20609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614090" y="20609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978956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339549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700129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57777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618370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979578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340166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709427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256689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617277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986538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342742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249114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609702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978963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700135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65677" y="4680350"/>
            <a:ext cx="1849965" cy="2103894"/>
            <a:chOff x="6265677" y="4151901"/>
            <a:chExt cx="1849965" cy="2103894"/>
          </a:xfrm>
        </p:grpSpPr>
        <p:sp>
          <p:nvSpPr>
            <p:cNvPr id="161" name="Rectangle 160"/>
            <p:cNvSpPr/>
            <p:nvPr/>
          </p:nvSpPr>
          <p:spPr>
            <a:xfrm>
              <a:off x="6265677" y="4151901"/>
              <a:ext cx="1849965" cy="2103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37603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998183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28032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358771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277010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728032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998183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358771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277010" y="4513776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637603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277010" y="485811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620071" y="48626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980657" y="485811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719357" y="486265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58764" y="48626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272623" y="522402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615684" y="5228559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976270" y="522402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358757" y="5212006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719350" y="5212006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80154" y="557076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Arrow Connector 184"/>
          <p:cNvCxnSpPr/>
          <p:nvPr/>
        </p:nvCxnSpPr>
        <p:spPr>
          <a:xfrm>
            <a:off x="5410200" y="5638800"/>
            <a:ext cx="470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397070" y="3124200"/>
            <a:ext cx="470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3298969" y="1905000"/>
            <a:ext cx="1849965" cy="2286044"/>
            <a:chOff x="3298969" y="1380462"/>
            <a:chExt cx="1849965" cy="2286044"/>
          </a:xfrm>
        </p:grpSpPr>
        <p:grpSp>
          <p:nvGrpSpPr>
            <p:cNvPr id="244" name="Group 243"/>
            <p:cNvGrpSpPr/>
            <p:nvPr/>
          </p:nvGrpSpPr>
          <p:grpSpPr>
            <a:xfrm>
              <a:off x="3298969" y="1380462"/>
              <a:ext cx="1849965" cy="2286044"/>
              <a:chOff x="3298969" y="1380462"/>
              <a:chExt cx="1849965" cy="2286044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3298969" y="1380462"/>
                <a:ext cx="1849965" cy="2286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319282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679875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4040455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4401043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754880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319282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79875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040455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401043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4754880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319282" y="209348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79875" y="209348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Rectangle 244"/>
            <p:cNvSpPr/>
            <p:nvPr/>
          </p:nvSpPr>
          <p:spPr>
            <a:xfrm>
              <a:off x="4047101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07694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768274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317240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677833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4050381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410969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782590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322474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683062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054683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410887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14899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675487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36948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768280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3283279" y="4677906"/>
            <a:ext cx="1849965" cy="2103894"/>
            <a:chOff x="3283279" y="4110872"/>
            <a:chExt cx="1849965" cy="2103894"/>
          </a:xfrm>
        </p:grpSpPr>
        <p:grpSp>
          <p:nvGrpSpPr>
            <p:cNvPr id="275" name="Group 274"/>
            <p:cNvGrpSpPr/>
            <p:nvPr/>
          </p:nvGrpSpPr>
          <p:grpSpPr>
            <a:xfrm>
              <a:off x="3283279" y="4110872"/>
              <a:ext cx="1849965" cy="2103894"/>
              <a:chOff x="3283279" y="4110872"/>
              <a:chExt cx="1849965" cy="2103894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3283279" y="4110872"/>
                <a:ext cx="1849965" cy="21038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64185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024765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744720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385353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303592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4744720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4024765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385353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303592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64185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303592" y="4829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3646653" y="483414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007239" y="4829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6" name="Rectangle 275"/>
            <p:cNvSpPr/>
            <p:nvPr/>
          </p:nvSpPr>
          <p:spPr>
            <a:xfrm>
              <a:off x="4745939" y="482276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385346" y="482276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299205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642266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002852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385339" y="517333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745932" y="517333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286760" y="552704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8" name="Content Placeholder 2"/>
          <p:cNvSpPr txBox="1">
            <a:spLocks/>
          </p:cNvSpPr>
          <p:nvPr/>
        </p:nvSpPr>
        <p:spPr>
          <a:xfrm>
            <a:off x="152400" y="1828800"/>
            <a:ext cx="3124200" cy="4527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Geneva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Geneva" pitchFamily="-65" charset="-128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Merge groups duplicate &lt;</a:t>
            </a:r>
            <a:r>
              <a:rPr lang="en-US" dirty="0" err="1" smtClean="0"/>
              <a:t>k,v</a:t>
            </a:r>
            <a:r>
              <a:rPr lang="en-US" dirty="0" smtClean="0"/>
              <a:t>&gt; pairs in all intermediate </a:t>
            </a:r>
            <a:r>
              <a:rPr lang="en-US" dirty="0" err="1" smtClean="0"/>
              <a:t>kv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 smtClean="0"/>
              <a:t>Threads process distinct keys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hashtable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Key: pointer to key in &lt;</a:t>
            </a:r>
            <a:r>
              <a:rPr lang="en-US" dirty="0" err="1" smtClean="0"/>
              <a:t>k,v</a:t>
            </a:r>
            <a:r>
              <a:rPr lang="en-US" dirty="0" smtClean="0"/>
              <a:t>&gt; pair</a:t>
            </a:r>
          </a:p>
          <a:p>
            <a:pPr lvl="1"/>
            <a:r>
              <a:rPr lang="en-US" dirty="0" smtClean="0"/>
              <a:t>Value: offsets of values associated with the key in &lt;</a:t>
            </a:r>
            <a:r>
              <a:rPr lang="en-US" dirty="0" err="1" smtClean="0"/>
              <a:t>k,v</a:t>
            </a:r>
            <a:r>
              <a:rPr lang="en-US" dirty="0" smtClean="0"/>
              <a:t>&gt; pair</a:t>
            </a:r>
          </a:p>
          <a:p>
            <a:endParaRPr lang="en-US" dirty="0" smtClean="0"/>
          </a:p>
        </p:txBody>
      </p:sp>
      <p:sp>
        <p:nvSpPr>
          <p:cNvPr id="300" name="TextBox 299"/>
          <p:cNvSpPr txBox="1"/>
          <p:nvPr/>
        </p:nvSpPr>
        <p:spPr>
          <a:xfrm>
            <a:off x="3040665" y="155594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040665" y="430857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545930" y="14594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Key </a:t>
            </a:r>
            <a:r>
              <a:rPr lang="en-US" dirty="0" err="1" smtClean="0">
                <a:latin typeface="Calibri"/>
                <a:cs typeface="Calibri"/>
              </a:rPr>
              <a:t>multivalues</a:t>
            </a:r>
            <a:r>
              <a:rPr lang="en-US" dirty="0" smtClean="0">
                <a:latin typeface="Calibri"/>
                <a:cs typeface="Calibri"/>
              </a:rPr>
              <a:t> files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86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Hash table + unique dictionary </a:t>
            </a:r>
          </a:p>
          <a:p>
            <a:r>
              <a:rPr lang="en-US" dirty="0" smtClean="0"/>
              <a:t>Unique dictionary stores unique keys across the n &lt;key, value&gt; files</a:t>
            </a:r>
          </a:p>
          <a:p>
            <a:r>
              <a:rPr lang="en-US" dirty="0" smtClean="0"/>
              <a:t>When apply reduce to unique keys, make use of the dictionary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08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</a:t>
            </a:r>
            <a:r>
              <a:rPr lang="en-US" dirty="0" smtClean="0"/>
              <a:t>Reduce - Reduce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45208" y="1936898"/>
            <a:ext cx="1849965" cy="2286044"/>
            <a:chOff x="6230824" y="1356906"/>
            <a:chExt cx="1849965" cy="2286044"/>
          </a:xfrm>
        </p:grpSpPr>
        <p:sp>
          <p:nvSpPr>
            <p:cNvPr id="129" name="Rectangle 128"/>
            <p:cNvSpPr/>
            <p:nvPr/>
          </p:nvSpPr>
          <p:spPr>
            <a:xfrm>
              <a:off x="6230824" y="1356906"/>
              <a:ext cx="1849965" cy="228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253497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614090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974670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35258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704519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253497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614090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974670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335258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704519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253497" y="20609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614090" y="20609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978956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339549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700129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57777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618370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979578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340166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709427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256689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617277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986538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342742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249114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609702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978963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700135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80061" y="4712248"/>
            <a:ext cx="1849965" cy="2103894"/>
            <a:chOff x="6265677" y="4151901"/>
            <a:chExt cx="1849965" cy="2103894"/>
          </a:xfrm>
        </p:grpSpPr>
        <p:sp>
          <p:nvSpPr>
            <p:cNvPr id="161" name="Rectangle 160"/>
            <p:cNvSpPr/>
            <p:nvPr/>
          </p:nvSpPr>
          <p:spPr>
            <a:xfrm>
              <a:off x="6265677" y="4151901"/>
              <a:ext cx="1849965" cy="2103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37603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998183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28032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358771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277010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728032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998183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358771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277010" y="4513776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637603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277010" y="485811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620071" y="48626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980657" y="485811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719357" y="486265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58764" y="48626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272623" y="522402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615684" y="5228559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976270" y="522402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358757" y="5212006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719350" y="5212006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80154" y="557076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8" name="Content Placeholder 2"/>
          <p:cNvSpPr txBox="1">
            <a:spLocks/>
          </p:cNvSpPr>
          <p:nvPr/>
        </p:nvSpPr>
        <p:spPr>
          <a:xfrm>
            <a:off x="381000" y="1828800"/>
            <a:ext cx="4114800" cy="4527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Geneva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Geneva" pitchFamily="-65" charset="-128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applies reduce function to the &lt;key, </a:t>
            </a:r>
            <a:r>
              <a:rPr lang="en-US" dirty="0" err="1" smtClean="0"/>
              <a:t>multivalues</a:t>
            </a:r>
            <a:r>
              <a:rPr lang="en-US" dirty="0" smtClean="0"/>
              <a:t>&gt; pairs</a:t>
            </a:r>
          </a:p>
          <a:p>
            <a:r>
              <a:rPr lang="en-US" dirty="0" smtClean="0"/>
              <a:t>Threads process distinct keys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3733800" y="159946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769721" y="4342916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1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534312" y="1902556"/>
            <a:ext cx="1849965" cy="2286044"/>
            <a:chOff x="6230824" y="1356906"/>
            <a:chExt cx="1849965" cy="2286044"/>
          </a:xfrm>
        </p:grpSpPr>
        <p:sp>
          <p:nvSpPr>
            <p:cNvPr id="119" name="Rectangle 118"/>
            <p:cNvSpPr/>
            <p:nvPr/>
          </p:nvSpPr>
          <p:spPr>
            <a:xfrm>
              <a:off x="6230824" y="1356906"/>
              <a:ext cx="1849965" cy="228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253497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630712" y="13593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999972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569165" y="4677906"/>
            <a:ext cx="1849965" cy="2103894"/>
            <a:chOff x="6265677" y="4151901"/>
            <a:chExt cx="1849965" cy="2103894"/>
          </a:xfrm>
        </p:grpSpPr>
        <p:sp>
          <p:nvSpPr>
            <p:cNvPr id="202" name="Rectangle 201"/>
            <p:cNvSpPr/>
            <p:nvPr/>
          </p:nvSpPr>
          <p:spPr>
            <a:xfrm>
              <a:off x="6265677" y="4151901"/>
              <a:ext cx="1849965" cy="2103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277010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637603" y="4154345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976270" y="4166245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6" name="Straight Arrow Connector 225"/>
          <p:cNvCxnSpPr/>
          <p:nvPr/>
        </p:nvCxnSpPr>
        <p:spPr>
          <a:xfrm>
            <a:off x="5962180" y="2946288"/>
            <a:ext cx="470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6047905" y="5743660"/>
            <a:ext cx="470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74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passes process to reorganize the n key value files to m key </a:t>
            </a:r>
            <a:r>
              <a:rPr lang="en-US" dirty="0" err="1" smtClean="0"/>
              <a:t>multivalue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Convert and merge</a:t>
            </a:r>
          </a:p>
          <a:p>
            <a:r>
              <a:rPr lang="en-US" dirty="0"/>
              <a:t>O</a:t>
            </a:r>
            <a:r>
              <a:rPr lang="en-US" dirty="0" smtClean="0"/>
              <a:t>riginal MR-MPI takes four passes to complete the reorganize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7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/>
          <a:lstStyle/>
          <a:p>
            <a:r>
              <a:rPr lang="en-US" dirty="0" smtClean="0"/>
              <a:t>Improvement in Reduce Compare to </a:t>
            </a:r>
            <a:br>
              <a:rPr lang="en-US" dirty="0" smtClean="0"/>
            </a:br>
            <a:r>
              <a:rPr lang="en-US" dirty="0" smtClean="0"/>
              <a:t>MapReduce-MPI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6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010" y="5859411"/>
            <a:ext cx="8683625" cy="830997"/>
          </a:xfrm>
          <a:prstGeom prst="rect">
            <a:avLst/>
          </a:prstGeom>
          <a:solidFill>
            <a:srgbClr val="000090"/>
          </a:solidFill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Our MTMR-MPI scales better to large scale comparing to the original MR-MPI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5936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Geneva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Geneva" pitchFamily="-65" charset="-128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Compare MapReduce-MPI with our MTMR-MPI</a:t>
            </a:r>
          </a:p>
          <a:p>
            <a:r>
              <a:rPr lang="en-US" dirty="0" smtClean="0"/>
              <a:t>Weak scalability of </a:t>
            </a:r>
            <a:r>
              <a:rPr lang="en-US" dirty="0" err="1" smtClean="0"/>
              <a:t>wordcount</a:t>
            </a:r>
            <a:r>
              <a:rPr lang="en-US" dirty="0" smtClean="0"/>
              <a:t> benchmark </a:t>
            </a:r>
          </a:p>
          <a:p>
            <a:r>
              <a:rPr lang="en-US" dirty="0" smtClean="0"/>
              <a:t>Dataset: 512MB/node, 256 nodes on Fusion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2743200"/>
            <a:ext cx="8194675" cy="3155798"/>
            <a:chOff x="228600" y="2743200"/>
            <a:chExt cx="8194675" cy="3155798"/>
          </a:xfrm>
        </p:grpSpPr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8741187"/>
                </p:ext>
              </p:extLst>
            </p:nvPr>
          </p:nvGraphicFramePr>
          <p:xfrm>
            <a:off x="228600" y="3124200"/>
            <a:ext cx="4572000" cy="27747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3628719"/>
                </p:ext>
              </p:extLst>
            </p:nvPr>
          </p:nvGraphicFramePr>
          <p:xfrm>
            <a:off x="4683125" y="2743200"/>
            <a:ext cx="3740150" cy="29717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2" name="Group 11"/>
            <p:cNvGrpSpPr/>
            <p:nvPr/>
          </p:nvGrpSpPr>
          <p:grpSpPr>
            <a:xfrm>
              <a:off x="1295400" y="3293761"/>
              <a:ext cx="1781014" cy="612577"/>
              <a:chOff x="7772400" y="1538960"/>
              <a:chExt cx="1781014" cy="6125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772400" y="1593600"/>
                <a:ext cx="228600" cy="2352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147761" y="1538960"/>
                <a:ext cx="1405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alibri"/>
                    <a:cs typeface="Calibri"/>
                  </a:rPr>
                  <a:t>MapReduce-MPI</a:t>
                </a:r>
                <a:endParaRPr lang="en-US" sz="1400" dirty="0">
                  <a:latin typeface="Calibri"/>
                  <a:cs typeface="Calibri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1898400"/>
                <a:ext cx="228600" cy="235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47761" y="1843760"/>
                <a:ext cx="13394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alibri"/>
                    <a:cs typeface="Calibri"/>
                  </a:rPr>
                  <a:t>Our MTMR-MPI</a:t>
                </a:r>
                <a:endParaRPr lang="en-US" sz="1400" dirty="0"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Design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Evaluation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6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010" y="5859411"/>
            <a:ext cx="8683625" cy="830997"/>
          </a:xfrm>
          <a:prstGeom prst="rect">
            <a:avLst/>
          </a:prstGeom>
          <a:solidFill>
            <a:srgbClr val="000090"/>
          </a:solidFill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Map and reduce times grow less rapidly comparing to the original MapReduce-MPI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Break </a:t>
            </a:r>
            <a:r>
              <a:rPr lang="en-US" dirty="0"/>
              <a:t>D</a:t>
            </a:r>
            <a:r>
              <a:rPr lang="en-US" dirty="0" smtClean="0"/>
              <a:t>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gain comes mostly from improving the shuffle stage</a:t>
            </a:r>
          </a:p>
          <a:p>
            <a:r>
              <a:rPr lang="en-US" dirty="0" smtClean="0"/>
              <a:t>Shuffle is pushed to map and reduce phase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152322"/>
              </p:ext>
            </p:extLst>
          </p:nvPr>
        </p:nvGraphicFramePr>
        <p:xfrm>
          <a:off x="0" y="2905101"/>
          <a:ext cx="4572000" cy="295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27012"/>
              </p:ext>
            </p:extLst>
          </p:nvPr>
        </p:nvGraphicFramePr>
        <p:xfrm>
          <a:off x="4550760" y="2992398"/>
          <a:ext cx="4572000" cy="286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Design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Evaluation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60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9010" y="5859411"/>
            <a:ext cx="8683625" cy="830997"/>
          </a:xfrm>
          <a:prstGeom prst="rect">
            <a:avLst/>
          </a:prstGeom>
          <a:solidFill>
            <a:srgbClr val="000090"/>
          </a:solidFill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Our MTMR-MPI has significantly less communication time than the MapReduce-MPI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Time 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gains come from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number of processes</a:t>
            </a:r>
          </a:p>
          <a:p>
            <a:pPr lvl="1"/>
            <a:r>
              <a:rPr lang="en-US" dirty="0"/>
              <a:t>Remove the data padding (to 4B) in original MR-MPI reduces the size of data in </a:t>
            </a:r>
            <a:r>
              <a:rPr lang="en-US" dirty="0" smtClean="0"/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369759"/>
              </p:ext>
            </p:extLst>
          </p:nvPr>
        </p:nvGraphicFramePr>
        <p:xfrm>
          <a:off x="4800600" y="3276600"/>
          <a:ext cx="4140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926261"/>
              </p:ext>
            </p:extLst>
          </p:nvPr>
        </p:nvGraphicFramePr>
        <p:xfrm>
          <a:off x="457200" y="3276600"/>
          <a:ext cx="4343400" cy="2913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524000" y="3886200"/>
            <a:ext cx="1781014" cy="612577"/>
            <a:chOff x="7772400" y="1538960"/>
            <a:chExt cx="1781014" cy="612577"/>
          </a:xfrm>
        </p:grpSpPr>
        <p:sp>
          <p:nvSpPr>
            <p:cNvPr id="12" name="Rectangle 11"/>
            <p:cNvSpPr/>
            <p:nvPr/>
          </p:nvSpPr>
          <p:spPr>
            <a:xfrm>
              <a:off x="7772400" y="1593600"/>
              <a:ext cx="228600" cy="235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7761" y="1538960"/>
              <a:ext cx="140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/>
                  <a:cs typeface="Calibri"/>
                </a:rPr>
                <a:t>MapReduce-MPI</a:t>
              </a:r>
              <a:endParaRPr lang="en-US" sz="1400" dirty="0"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72400" y="1898400"/>
              <a:ext cx="228600" cy="235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47761" y="1843760"/>
              <a:ext cx="1339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/>
                  <a:cs typeface="Calibri"/>
                </a:rPr>
                <a:t>Our MTMR-MPI</a:t>
              </a:r>
              <a:endParaRPr lang="en-US" sz="1400" dirty="0">
                <a:latin typeface="Calibri"/>
                <a:cs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62693" y="3886200"/>
            <a:ext cx="1781014" cy="612577"/>
            <a:chOff x="7772400" y="1538960"/>
            <a:chExt cx="1781014" cy="612577"/>
          </a:xfrm>
        </p:grpSpPr>
        <p:sp>
          <p:nvSpPr>
            <p:cNvPr id="17" name="Rectangle 16"/>
            <p:cNvSpPr/>
            <p:nvPr/>
          </p:nvSpPr>
          <p:spPr>
            <a:xfrm>
              <a:off x="7772400" y="1593600"/>
              <a:ext cx="228600" cy="235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7761" y="1538960"/>
              <a:ext cx="1405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/>
                  <a:cs typeface="Calibri"/>
                </a:rPr>
                <a:t>MapReduce-MPI</a:t>
              </a:r>
              <a:endParaRPr lang="en-US" sz="1400" dirty="0">
                <a:latin typeface="Calibri"/>
                <a:cs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2400" y="1898400"/>
              <a:ext cx="228600" cy="235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47761" y="1843760"/>
              <a:ext cx="1339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/>
                  <a:cs typeface="Calibri"/>
                </a:rPr>
                <a:t>Our MTMR-MPI</a:t>
              </a:r>
              <a:endParaRPr lang="en-US" sz="1400" dirty="0">
                <a:latin typeface="Calibri"/>
                <a:cs typeface="Calibri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Design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Evaluation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9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MTMR-MPI Map Time </a:t>
            </a:r>
            <a:r>
              <a:rPr lang="en-US" dirty="0"/>
              <a:t>B</a:t>
            </a:r>
            <a:r>
              <a:rPr lang="en-US" dirty="0" smtClean="0"/>
              <a:t>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performs IO and communication</a:t>
            </a:r>
          </a:p>
          <a:p>
            <a:r>
              <a:rPr lang="en-US" dirty="0" smtClean="0"/>
              <a:t>Threads apply the map function, take marginal time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wordcount</a:t>
            </a:r>
            <a:r>
              <a:rPr lang="en-US" dirty="0" smtClean="0"/>
              <a:t> benchmark, most of time in map is spent in IO +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123005"/>
              </p:ext>
            </p:extLst>
          </p:nvPr>
        </p:nvGraphicFramePr>
        <p:xfrm>
          <a:off x="609600" y="3408621"/>
          <a:ext cx="3962400" cy="316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698814"/>
              </p:ext>
            </p:extLst>
          </p:nvPr>
        </p:nvGraphicFramePr>
        <p:xfrm>
          <a:off x="4572000" y="3408621"/>
          <a:ext cx="414877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Design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Evaluation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62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12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Programmer writes </a:t>
            </a:r>
            <a:r>
              <a:rPr lang="en-US" sz="2400" i="1" dirty="0" smtClean="0">
                <a:latin typeface="Courier"/>
                <a:cs typeface="Courier"/>
              </a:rPr>
              <a:t>map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Courier"/>
                <a:cs typeface="Courier"/>
              </a:rPr>
              <a:t>reduce</a:t>
            </a:r>
            <a:r>
              <a:rPr lang="en-US" sz="2400" dirty="0" smtClean="0"/>
              <a:t> functions that run in parallel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In the </a:t>
            </a:r>
            <a:r>
              <a:rPr lang="en-US" i="1" dirty="0" smtClean="0"/>
              <a:t>shuffle</a:t>
            </a:r>
            <a:r>
              <a:rPr lang="en-US" dirty="0" smtClean="0"/>
              <a:t> stage, </a:t>
            </a:r>
            <a:r>
              <a:rPr lang="en-US" dirty="0"/>
              <a:t>r</a:t>
            </a:r>
            <a:r>
              <a:rPr lang="en-US" sz="2400" dirty="0" smtClean="0"/>
              <a:t>untime library </a:t>
            </a:r>
            <a:r>
              <a:rPr lang="en-US" sz="2200" dirty="0" smtClean="0">
                <a:cs typeface="Calibri"/>
              </a:rPr>
              <a:t>communicates </a:t>
            </a:r>
            <a:r>
              <a:rPr lang="en-US" sz="2200" dirty="0">
                <a:cs typeface="Calibri"/>
              </a:rPr>
              <a:t>all the values associated with the same key to the same </a:t>
            </a:r>
            <a:r>
              <a:rPr lang="en-US" sz="2200" dirty="0" smtClean="0">
                <a:cs typeface="Calibri"/>
              </a:rPr>
              <a:t>process (</a:t>
            </a:r>
            <a:r>
              <a:rPr lang="en-US" sz="2200" dirty="0" smtClean="0">
                <a:solidFill>
                  <a:srgbClr val="FF0000"/>
                </a:solidFill>
                <a:cs typeface="Calibri"/>
              </a:rPr>
              <a:t>all to all communication</a:t>
            </a:r>
            <a:r>
              <a:rPr lang="en-US" sz="2200" dirty="0" smtClean="0">
                <a:cs typeface="Calibri"/>
              </a:rPr>
              <a:t>)</a:t>
            </a:r>
          </a:p>
          <a:p>
            <a:r>
              <a:rPr lang="en-US" sz="2200" dirty="0" smtClean="0">
                <a:cs typeface="Calibri"/>
              </a:rPr>
              <a:t>Popular runtime libraries support this model: </a:t>
            </a:r>
            <a:r>
              <a:rPr lang="en-US" sz="2200" dirty="0" err="1" smtClean="0">
                <a:cs typeface="Calibri"/>
              </a:rPr>
              <a:t>Hadoop</a:t>
            </a:r>
            <a:r>
              <a:rPr lang="en-US" sz="2200" dirty="0" smtClean="0">
                <a:cs typeface="Calibri"/>
              </a:rPr>
              <a:t>, Spark, MapReduce-MPI (MR-MPI)</a:t>
            </a:r>
            <a:endParaRPr lang="en-US" sz="2200" dirty="0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-22215" y="2450474"/>
            <a:ext cx="9002091" cy="2067202"/>
            <a:chOff x="-22215" y="2450474"/>
            <a:chExt cx="9002091" cy="2067202"/>
          </a:xfrm>
        </p:grpSpPr>
        <p:sp>
          <p:nvSpPr>
            <p:cNvPr id="33" name="Rectangle 32"/>
            <p:cNvSpPr/>
            <p:nvPr/>
          </p:nvSpPr>
          <p:spPr>
            <a:xfrm>
              <a:off x="1618997" y="2450474"/>
              <a:ext cx="938965" cy="4437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344677" y="26723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22215" y="2487702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en-US" dirty="0" err="1" smtClean="0"/>
                <a:t>key</a:t>
              </a:r>
              <a:r>
                <a:rPr lang="en-US" baseline="-25000" dirty="0" err="1" smtClean="0"/>
                <a:t>in</a:t>
              </a:r>
              <a:r>
                <a:rPr lang="en-US" dirty="0" smtClean="0"/>
                <a:t>, </a:t>
              </a:r>
              <a:r>
                <a:rPr lang="en-US" dirty="0" err="1" smtClean="0"/>
                <a:t>val</a:t>
              </a:r>
              <a:r>
                <a:rPr lang="en-US" baseline="-25000" dirty="0" err="1" smtClean="0"/>
                <a:t>in</a:t>
              </a:r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54085" y="2926436"/>
              <a:ext cx="1090753" cy="113525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854085" y="2926436"/>
              <a:ext cx="1090753" cy="113525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loud 43"/>
            <p:cNvSpPr/>
            <p:nvPr/>
          </p:nvSpPr>
          <p:spPr>
            <a:xfrm>
              <a:off x="3048000" y="3117166"/>
              <a:ext cx="2541137" cy="69999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shuffle 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8306" y="4073888"/>
              <a:ext cx="938965" cy="4437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32282" y="2487702"/>
              <a:ext cx="158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list&lt;</a:t>
              </a:r>
              <a:r>
                <a:rPr lang="en-US" dirty="0" err="1" smtClean="0"/>
                <a:t>key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, </a:t>
              </a:r>
              <a:r>
                <a:rPr lang="en-US" dirty="0" err="1" smtClean="0"/>
                <a:t>val</a:t>
              </a:r>
              <a:r>
                <a:rPr lang="en-US" baseline="-25000" dirty="0" err="1"/>
                <a:t>i</a:t>
              </a:r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15200" y="4111116"/>
              <a:ext cx="1664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en-US" dirty="0" err="1" smtClean="0"/>
                <a:t>key</a:t>
              </a:r>
              <a:r>
                <a:rPr lang="en-US" baseline="-25000" dirty="0" err="1" smtClean="0"/>
                <a:t>out</a:t>
              </a:r>
              <a:r>
                <a:rPr lang="en-US" dirty="0" smtClean="0"/>
                <a:t>, </a:t>
              </a:r>
              <a:r>
                <a:rPr lang="en-US" dirty="0" err="1" smtClean="0"/>
                <a:t>val</a:t>
              </a:r>
              <a:r>
                <a:rPr lang="en-US" baseline="-25000" dirty="0" err="1" smtClean="0"/>
                <a:t>out</a:t>
              </a:r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557962" y="26723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923986" y="429578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137271" y="429578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95800" y="2487702"/>
              <a:ext cx="143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key</a:t>
              </a:r>
              <a:r>
                <a:rPr lang="en-US" baseline="-25000" dirty="0" err="1"/>
                <a:t>j</a:t>
              </a:r>
              <a:r>
                <a:rPr lang="en-US" dirty="0" smtClean="0"/>
                <a:t>, list(</a:t>
              </a:r>
              <a:r>
                <a:rPr lang="en-US" dirty="0" err="1" smtClean="0"/>
                <a:t>val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29252" y="2450474"/>
              <a:ext cx="938965" cy="4437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9000" y="2526268"/>
              <a:ext cx="1664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en-US" dirty="0" err="1" smtClean="0"/>
                <a:t>key</a:t>
              </a:r>
              <a:r>
                <a:rPr lang="en-US" baseline="-25000" dirty="0" err="1" smtClean="0"/>
                <a:t>out</a:t>
              </a:r>
              <a:r>
                <a:rPr lang="en-US" dirty="0" smtClean="0"/>
                <a:t>, </a:t>
              </a:r>
              <a:r>
                <a:rPr lang="en-US" dirty="0" err="1" smtClean="0"/>
                <a:t>val</a:t>
              </a:r>
              <a:r>
                <a:rPr lang="en-US" baseline="-25000" dirty="0" err="1" smtClean="0"/>
                <a:t>out</a:t>
              </a:r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854932" y="26723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068217" y="26723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652322" y="4052012"/>
              <a:ext cx="938965" cy="4437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1378002" y="4273906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1110" y="408924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en-US" dirty="0" err="1" smtClean="0"/>
                <a:t>key</a:t>
              </a:r>
              <a:r>
                <a:rPr lang="en-US" baseline="-25000" dirty="0" err="1" smtClean="0"/>
                <a:t>in</a:t>
              </a:r>
              <a:r>
                <a:rPr lang="en-US" dirty="0" smtClean="0"/>
                <a:t>, </a:t>
              </a:r>
              <a:r>
                <a:rPr lang="en-US" dirty="0" err="1" smtClean="0"/>
                <a:t>val</a:t>
              </a:r>
              <a:r>
                <a:rPr lang="en-US" baseline="-25000" dirty="0" err="1" smtClean="0"/>
                <a:t>in</a:t>
              </a:r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5607" y="4089240"/>
              <a:ext cx="158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list&lt;</a:t>
              </a:r>
              <a:r>
                <a:rPr lang="en-US" dirty="0" err="1" smtClean="0"/>
                <a:t>key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, </a:t>
              </a:r>
              <a:r>
                <a:rPr lang="en-US" dirty="0" err="1" smtClean="0"/>
                <a:t>val</a:t>
              </a:r>
              <a:r>
                <a:rPr lang="en-US" baseline="-25000" dirty="0" err="1"/>
                <a:t>i</a:t>
              </a:r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591287" y="4273906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572000" y="4089240"/>
              <a:ext cx="143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key</a:t>
              </a:r>
              <a:r>
                <a:rPr lang="en-US" baseline="-25000" dirty="0" err="1"/>
                <a:t>j</a:t>
              </a:r>
              <a:r>
                <a:rPr lang="en-US" dirty="0" smtClean="0"/>
                <a:t>, list(</a:t>
              </a:r>
              <a:r>
                <a:rPr lang="en-US" dirty="0" err="1" smtClean="0"/>
                <a:t>val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Background</a:t>
            </a:r>
            <a:r>
              <a:rPr lang="en-US" sz="140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Motivation Design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55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MTMR-MPI Map Time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time increases as the number of nodes increase</a:t>
            </a:r>
          </a:p>
          <a:p>
            <a:r>
              <a:rPr lang="en-US" dirty="0" smtClean="0"/>
              <a:t>Percentage of communication time also increases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410260"/>
              </p:ext>
            </p:extLst>
          </p:nvPr>
        </p:nvGraphicFramePr>
        <p:xfrm>
          <a:off x="4755223" y="3123797"/>
          <a:ext cx="3935403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839051"/>
              </p:ext>
            </p:extLst>
          </p:nvPr>
        </p:nvGraphicFramePr>
        <p:xfrm>
          <a:off x="634845" y="3079750"/>
          <a:ext cx="3947918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Design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Evaluation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435270" y="4395136"/>
            <a:ext cx="194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Execution time (second)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47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MTMR-MPI Reduce Time </a:t>
            </a:r>
            <a:r>
              <a:rPr lang="en-US" dirty="0"/>
              <a:t>B</a:t>
            </a:r>
            <a:r>
              <a:rPr lang="en-US" dirty="0" smtClean="0"/>
              <a:t>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phase is almost entirely multithreaded</a:t>
            </a:r>
          </a:p>
          <a:p>
            <a:r>
              <a:rPr lang="en-US" dirty="0" smtClean="0"/>
              <a:t>Threads perform synchronization and computation </a:t>
            </a:r>
          </a:p>
          <a:p>
            <a:r>
              <a:rPr lang="en-US" dirty="0" smtClean="0"/>
              <a:t>Synchronization time in threads increases as the number of nodes increase</a:t>
            </a:r>
          </a:p>
          <a:p>
            <a:pPr lvl="1"/>
            <a:r>
              <a:rPr lang="en-US" dirty="0" smtClean="0"/>
              <a:t>Load imbalance in </a:t>
            </a:r>
            <a:r>
              <a:rPr lang="en-US" dirty="0" err="1" smtClean="0"/>
              <a:t>wordcount</a:t>
            </a:r>
            <a:r>
              <a:rPr lang="en-US" dirty="0" smtClean="0"/>
              <a:t> benchmark, e.g. “the” has more multi-values associated with than “liaison”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924623"/>
              </p:ext>
            </p:extLst>
          </p:nvPr>
        </p:nvGraphicFramePr>
        <p:xfrm>
          <a:off x="1939934" y="4079875"/>
          <a:ext cx="5279292" cy="277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Design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Evaluation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2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MTMR-MPI allows MapReduce applications to run natively and efficiently on HPC platforms with MPI installed</a:t>
            </a:r>
          </a:p>
          <a:p>
            <a:pPr lvl="1"/>
            <a:r>
              <a:rPr lang="en-US" dirty="0" smtClean="0"/>
              <a:t>Uses multithreading in MPI processes to decrease the number of processes in all to all communication</a:t>
            </a:r>
            <a:endParaRPr lang="en-US" dirty="0"/>
          </a:p>
          <a:p>
            <a:pPr lvl="1"/>
            <a:r>
              <a:rPr lang="en-US" dirty="0" smtClean="0"/>
              <a:t>Uses non-collective MPI communication to overlap communication with computation</a:t>
            </a:r>
          </a:p>
          <a:p>
            <a:pPr lvl="1"/>
            <a:r>
              <a:rPr lang="en-US" dirty="0" smtClean="0"/>
              <a:t>Shows significant better performance than MapReduce-MPI</a:t>
            </a:r>
          </a:p>
          <a:p>
            <a:endParaRPr lang="en-US" dirty="0" smtClean="0"/>
          </a:p>
          <a:p>
            <a:r>
              <a:rPr lang="en-US" dirty="0" smtClean="0"/>
              <a:t>Future work includes</a:t>
            </a:r>
          </a:p>
          <a:p>
            <a:pPr lvl="1"/>
            <a:r>
              <a:rPr lang="en-US" dirty="0" smtClean="0"/>
              <a:t>Performance tests on octree-based clustering and other benchmarks</a:t>
            </a:r>
          </a:p>
          <a:p>
            <a:pPr lvl="1"/>
            <a:r>
              <a:rPr lang="en-US" dirty="0" smtClean="0"/>
              <a:t>Test on Intel Xeon Phi which supports massive threads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Motivation Design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Evaluation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Conclusion</a:t>
            </a:r>
            <a:endParaRPr lang="en-US" sz="1400"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79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Reduce - Convert 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685800" y="2438400"/>
            <a:ext cx="1849965" cy="1754975"/>
            <a:chOff x="685800" y="1407478"/>
            <a:chExt cx="1849965" cy="1754975"/>
          </a:xfrm>
        </p:grpSpPr>
        <p:sp>
          <p:nvSpPr>
            <p:cNvPr id="4" name="Rectangle 3"/>
            <p:cNvSpPr/>
            <p:nvPr/>
          </p:nvSpPr>
          <p:spPr>
            <a:xfrm>
              <a:off x="685800" y="1407478"/>
              <a:ext cx="1849965" cy="175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5488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081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6661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7249" y="1417638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3920" y="1417638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5488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66081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26661" y="17561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249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3920" y="1756150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5488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7249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081" y="246422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081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6661" y="21103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53920" y="2110342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26661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3920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87249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5488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53920" y="2464229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26661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87249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488" y="2814763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66081" y="2814763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640" y="4648200"/>
            <a:ext cx="1849965" cy="1754975"/>
            <a:chOff x="675640" y="4162746"/>
            <a:chExt cx="1849965" cy="1754975"/>
          </a:xfrm>
        </p:grpSpPr>
        <p:sp>
          <p:nvSpPr>
            <p:cNvPr id="32" name="Rectangle 31"/>
            <p:cNvSpPr/>
            <p:nvPr/>
          </p:nvSpPr>
          <p:spPr>
            <a:xfrm>
              <a:off x="675640" y="4162746"/>
              <a:ext cx="1849965" cy="175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5314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3740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26647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87235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48696" y="4172906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5314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63740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26647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87235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696" y="451141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5314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87235" y="486561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3740" y="521949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3740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26647" y="486561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48696" y="486561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26647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48696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87235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5314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48696" y="5219497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26647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87235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5314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3740" y="5570031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 flipV="1">
            <a:off x="2680881" y="2834623"/>
            <a:ext cx="470330" cy="365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680881" y="3495151"/>
            <a:ext cx="470330" cy="2372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57200" y="19252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Intermediate </a:t>
            </a:r>
            <a:r>
              <a:rPr lang="en-US" dirty="0" err="1" smtClean="0">
                <a:latin typeface="Calibri"/>
                <a:cs typeface="Calibri"/>
              </a:rPr>
              <a:t>kv</a:t>
            </a:r>
            <a:r>
              <a:rPr lang="en-US" dirty="0" smtClean="0">
                <a:latin typeface="Calibri"/>
                <a:cs typeface="Calibri"/>
              </a:rPr>
              <a:t> files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298969" y="1905000"/>
            <a:ext cx="1849965" cy="2286044"/>
            <a:chOff x="3298969" y="1380462"/>
            <a:chExt cx="1849965" cy="2286044"/>
          </a:xfrm>
        </p:grpSpPr>
        <p:grpSp>
          <p:nvGrpSpPr>
            <p:cNvPr id="94" name="Group 93"/>
            <p:cNvGrpSpPr/>
            <p:nvPr/>
          </p:nvGrpSpPr>
          <p:grpSpPr>
            <a:xfrm>
              <a:off x="3298969" y="1380462"/>
              <a:ext cx="1849965" cy="2286044"/>
              <a:chOff x="3298969" y="1380462"/>
              <a:chExt cx="1849965" cy="228604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3298969" y="1380462"/>
                <a:ext cx="1849965" cy="2286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319282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679875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040455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401043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754880" y="1400782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319282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679875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040455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401043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754880" y="1739294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319282" y="209348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679875" y="2093486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4047101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07694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68274" y="2094662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17240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77833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050381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10969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782590" y="244767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22474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83062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54683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410887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14899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75487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036948" y="315811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8280" y="2801870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283279" y="4677906"/>
            <a:ext cx="1849965" cy="2103894"/>
            <a:chOff x="3283279" y="4110872"/>
            <a:chExt cx="1849965" cy="2103894"/>
          </a:xfrm>
        </p:grpSpPr>
        <p:grpSp>
          <p:nvGrpSpPr>
            <p:cNvPr id="143" name="Group 142"/>
            <p:cNvGrpSpPr/>
            <p:nvPr/>
          </p:nvGrpSpPr>
          <p:grpSpPr>
            <a:xfrm>
              <a:off x="3283279" y="4110872"/>
              <a:ext cx="1849965" cy="2103894"/>
              <a:chOff x="3283279" y="4110872"/>
              <a:chExt cx="1849965" cy="2103894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283279" y="4110872"/>
                <a:ext cx="1849965" cy="21038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64185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024765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744720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385353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303592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744720" y="4121033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024765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385353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303592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664185" y="4471567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303592" y="4829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646653" y="4834141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007239" y="4829610"/>
                <a:ext cx="360586" cy="33851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4745939" y="482276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385346" y="4822768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299205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642266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02852" y="5173337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85339" y="517333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745932" y="5173337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286760" y="552704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040665" y="155594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040665" y="4308574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Thread 1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230824" y="1905000"/>
            <a:ext cx="1849965" cy="2286044"/>
            <a:chOff x="6230824" y="1356906"/>
            <a:chExt cx="1849965" cy="2286044"/>
          </a:xfrm>
        </p:grpSpPr>
        <p:sp>
          <p:nvSpPr>
            <p:cNvPr id="169" name="Rectangle 168"/>
            <p:cNvSpPr/>
            <p:nvPr/>
          </p:nvSpPr>
          <p:spPr>
            <a:xfrm>
              <a:off x="6230824" y="1356906"/>
              <a:ext cx="1849965" cy="2286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253497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614090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974670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335258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704519" y="1368246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253497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614090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974670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335258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704519" y="1706758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253497" y="20609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614090" y="2060950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978956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339549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700129" y="2062126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257777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618370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979578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340166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709427" y="2415142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56689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17277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986538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342742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249114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609702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978963" y="312557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700135" y="2769334"/>
              <a:ext cx="360586" cy="3385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6265677" y="4680350"/>
            <a:ext cx="1849965" cy="2103894"/>
            <a:chOff x="6265677" y="4151901"/>
            <a:chExt cx="1849965" cy="2103894"/>
          </a:xfrm>
        </p:grpSpPr>
        <p:sp>
          <p:nvSpPr>
            <p:cNvPr id="199" name="Rectangle 198"/>
            <p:cNvSpPr/>
            <p:nvPr/>
          </p:nvSpPr>
          <p:spPr>
            <a:xfrm>
              <a:off x="6265677" y="4151901"/>
              <a:ext cx="1849965" cy="2103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637603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998183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728032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358771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277010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728032" y="4163242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998183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358771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277010" y="4513776"/>
              <a:ext cx="360586" cy="3385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637603" y="4513776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277010" y="485811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20071" y="48626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980657" y="4858119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719357" y="486265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358764" y="4862650"/>
              <a:ext cx="360586" cy="3385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272623" y="522402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615684" y="5228559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976270" y="5224028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7358757" y="5212006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719350" y="5212006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80154" y="5570760"/>
              <a:ext cx="360586" cy="338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1" name="Straight Arrow Connector 220"/>
          <p:cNvCxnSpPr/>
          <p:nvPr/>
        </p:nvCxnSpPr>
        <p:spPr>
          <a:xfrm>
            <a:off x="5397070" y="3124200"/>
            <a:ext cx="470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5397070" y="5882579"/>
            <a:ext cx="4703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23611-D150-4246-AACF-F170058B87F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Library: MapReduce-MPI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MapReduce natively on HPC using MPI</a:t>
            </a:r>
          </a:p>
          <a:p>
            <a:r>
              <a:rPr lang="en-US" dirty="0" smtClean="0"/>
              <a:t>Uses one MPI process per core </a:t>
            </a:r>
            <a:r>
              <a:rPr lang="en-US" dirty="0"/>
              <a:t>to execute </a:t>
            </a:r>
            <a:r>
              <a:rPr lang="en-US" i="1" dirty="0">
                <a:latin typeface="Courier"/>
                <a:cs typeface="Courier"/>
              </a:rPr>
              <a:t>map</a:t>
            </a:r>
            <a:r>
              <a:rPr lang="en-US" dirty="0"/>
              <a:t>, </a:t>
            </a:r>
            <a:r>
              <a:rPr lang="en-US" i="1" dirty="0">
                <a:latin typeface="Courier"/>
                <a:cs typeface="Courier"/>
              </a:rPr>
              <a:t>shuffle</a:t>
            </a:r>
            <a:r>
              <a:rPr lang="en-US" dirty="0"/>
              <a:t>, and </a:t>
            </a:r>
            <a:r>
              <a:rPr lang="en-US" i="1" dirty="0">
                <a:latin typeface="Courier"/>
                <a:cs typeface="Courier"/>
              </a:rPr>
              <a:t>reduce</a:t>
            </a:r>
            <a:r>
              <a:rPr lang="en-US" dirty="0"/>
              <a:t>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Shuffle is divided into two stages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Communication</a:t>
            </a:r>
            <a:r>
              <a:rPr lang="en-US" dirty="0"/>
              <a:t>: send all the values with the same key to same proc.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Reorganization</a:t>
            </a:r>
            <a:r>
              <a:rPr lang="en-US" dirty="0"/>
              <a:t>: gather all the values with the same key to form the input to the reduce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/>
              <a:t>KeyValue</a:t>
            </a:r>
            <a:r>
              <a:rPr lang="en-US" dirty="0"/>
              <a:t> (KV) to store input of </a:t>
            </a:r>
            <a:r>
              <a:rPr lang="en-US" i="1" dirty="0">
                <a:latin typeface="Courier"/>
                <a:cs typeface="Courier"/>
              </a:rPr>
              <a:t>map</a:t>
            </a:r>
            <a:r>
              <a:rPr lang="en-US" dirty="0"/>
              <a:t>, use </a:t>
            </a:r>
            <a:r>
              <a:rPr lang="en-US" dirty="0" err="1"/>
              <a:t>KeyMultiValue</a:t>
            </a:r>
            <a:r>
              <a:rPr lang="en-US" dirty="0"/>
              <a:t> (KMV) to store input of </a:t>
            </a:r>
            <a:r>
              <a:rPr lang="en-US" i="1" dirty="0"/>
              <a:t>reduce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KV or KMV is larger than a predefined value (default 64MB), spill onto disk, read when needed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Background</a:t>
            </a:r>
            <a:r>
              <a:rPr lang="en-US" sz="140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Motivation Design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65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Program: </a:t>
            </a:r>
            <a:r>
              <a:rPr lang="en-US" dirty="0" err="1"/>
              <a:t>W</a:t>
            </a:r>
            <a:r>
              <a:rPr lang="en-US" dirty="0" err="1" smtClean="0"/>
              <a:t>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Count the occurrences of each word in a collection of text documents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430" y="2590800"/>
            <a:ext cx="815238" cy="649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This is a test.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516" y="5562600"/>
            <a:ext cx="815238" cy="893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This is also a test.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188" y="3311724"/>
            <a:ext cx="658697" cy="443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188" y="5011989"/>
            <a:ext cx="658697" cy="443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6583" y="2933454"/>
            <a:ext cx="1059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&lt;This, 1&gt;</a:t>
            </a:r>
          </a:p>
          <a:p>
            <a:r>
              <a:rPr lang="en-US" dirty="0" smtClean="0">
                <a:latin typeface="Calibri"/>
                <a:cs typeface="Calibri"/>
              </a:rPr>
              <a:t>&lt;is, 1&gt;</a:t>
            </a:r>
          </a:p>
          <a:p>
            <a:r>
              <a:rPr lang="en-US" dirty="0" smtClean="0">
                <a:latin typeface="Calibri"/>
                <a:cs typeface="Calibri"/>
              </a:rPr>
              <a:t>&lt;a, 1&gt;</a:t>
            </a:r>
          </a:p>
          <a:p>
            <a:r>
              <a:rPr lang="en-US" dirty="0" smtClean="0">
                <a:latin typeface="Calibri"/>
                <a:cs typeface="Calibri"/>
              </a:rPr>
              <a:t>&lt;test., 1&gt;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1359" y="4620659"/>
            <a:ext cx="1059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&lt;This, 1&gt;</a:t>
            </a:r>
          </a:p>
          <a:p>
            <a:r>
              <a:rPr lang="en-US" dirty="0" smtClean="0">
                <a:latin typeface="Calibri"/>
                <a:cs typeface="Calibri"/>
              </a:rPr>
              <a:t>&lt;is, 1&gt;</a:t>
            </a:r>
          </a:p>
          <a:p>
            <a:r>
              <a:rPr lang="en-US" dirty="0" smtClean="0">
                <a:latin typeface="Calibri"/>
                <a:cs typeface="Calibri"/>
              </a:rPr>
              <a:t>&lt;also, 1&gt;</a:t>
            </a:r>
          </a:p>
          <a:p>
            <a:r>
              <a:rPr lang="en-US" dirty="0" smtClean="0">
                <a:latin typeface="Calibri"/>
                <a:cs typeface="Calibri"/>
              </a:rPr>
              <a:t>&lt;a, 1&gt;</a:t>
            </a:r>
          </a:p>
          <a:p>
            <a:r>
              <a:rPr lang="en-US" dirty="0" smtClean="0">
                <a:latin typeface="Calibri"/>
                <a:cs typeface="Calibri"/>
              </a:rPr>
              <a:t>&lt;test., 1&gt;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21088" y="3189070"/>
            <a:ext cx="984228" cy="689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ommu-nication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00209" y="2933454"/>
            <a:ext cx="1018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&lt;This, 1&gt;</a:t>
            </a:r>
          </a:p>
          <a:p>
            <a:r>
              <a:rPr lang="en-US" dirty="0" smtClean="0">
                <a:latin typeface="Calibri"/>
                <a:cs typeface="Calibri"/>
              </a:rPr>
              <a:t>&lt;is, 1&gt;</a:t>
            </a:r>
          </a:p>
          <a:p>
            <a:r>
              <a:rPr lang="en-US" dirty="0" smtClean="0">
                <a:latin typeface="Calibri"/>
                <a:cs typeface="Calibri"/>
              </a:rPr>
              <a:t>&lt;This, 1&gt;</a:t>
            </a:r>
          </a:p>
          <a:p>
            <a:r>
              <a:rPr lang="en-US" dirty="0" smtClean="0">
                <a:latin typeface="Calibri"/>
                <a:cs typeface="Calibri"/>
              </a:rPr>
              <a:t>&lt;is, 1&gt;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0209" y="4620659"/>
            <a:ext cx="1059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&lt;a, 1&gt;</a:t>
            </a:r>
          </a:p>
          <a:p>
            <a:r>
              <a:rPr lang="en-US" dirty="0" smtClean="0">
                <a:latin typeface="Calibri"/>
                <a:cs typeface="Calibri"/>
              </a:rPr>
              <a:t>&lt;test., 1&gt;</a:t>
            </a:r>
          </a:p>
          <a:p>
            <a:r>
              <a:rPr lang="en-US" dirty="0" smtClean="0">
                <a:latin typeface="Calibri"/>
                <a:cs typeface="Calibri"/>
              </a:rPr>
              <a:t>&lt;also, 1&gt;</a:t>
            </a:r>
          </a:p>
          <a:p>
            <a:r>
              <a:rPr lang="en-US" dirty="0" smtClean="0">
                <a:latin typeface="Calibri"/>
                <a:cs typeface="Calibri"/>
              </a:rPr>
              <a:t>&lt;a, 1&gt;</a:t>
            </a:r>
          </a:p>
          <a:p>
            <a:r>
              <a:rPr lang="en-US" dirty="0" smtClean="0">
                <a:latin typeface="Calibri"/>
                <a:cs typeface="Calibri"/>
              </a:rPr>
              <a:t>&lt;test., 1&gt;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3492" y="3192593"/>
            <a:ext cx="1052364" cy="682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reorgan-ization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0749" y="321045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&lt;This, {1,1}&gt;</a:t>
            </a:r>
          </a:p>
          <a:p>
            <a:r>
              <a:rPr lang="en-US" dirty="0" smtClean="0">
                <a:latin typeface="Calibri"/>
                <a:cs typeface="Calibri"/>
              </a:rPr>
              <a:t>&lt;is, {1, 1}&gt;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7836" y="4889335"/>
            <a:ext cx="984228" cy="689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ommu-nication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92182" y="4896381"/>
            <a:ext cx="1052364" cy="682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reorgan-ization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43646" y="4772218"/>
            <a:ext cx="1379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&lt;a, {1,1}&gt;</a:t>
            </a:r>
          </a:p>
          <a:p>
            <a:r>
              <a:rPr lang="en-US" dirty="0" smtClean="0">
                <a:latin typeface="Calibri"/>
                <a:cs typeface="Calibri"/>
              </a:rPr>
              <a:t>&lt;test., {1,1}&gt;</a:t>
            </a:r>
          </a:p>
          <a:p>
            <a:r>
              <a:rPr lang="en-US" dirty="0" smtClean="0">
                <a:latin typeface="Calibri"/>
                <a:cs typeface="Calibri"/>
              </a:rPr>
              <a:t>&lt;also, {1}&gt;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94470" y="3311724"/>
            <a:ext cx="938965" cy="443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06092" y="5011989"/>
            <a:ext cx="938965" cy="443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28324" y="3210453"/>
            <a:ext cx="101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&lt;This, 2&gt;</a:t>
            </a:r>
          </a:p>
          <a:p>
            <a:r>
              <a:rPr lang="en-US" dirty="0" smtClean="0">
                <a:latin typeface="Calibri"/>
                <a:cs typeface="Calibri"/>
              </a:rPr>
              <a:t>&lt;is, 2&gt;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8324" y="4772218"/>
            <a:ext cx="109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&lt;a, 2&gt;</a:t>
            </a:r>
          </a:p>
          <a:p>
            <a:r>
              <a:rPr lang="en-US" dirty="0" smtClean="0">
                <a:latin typeface="Calibri"/>
                <a:cs typeface="Calibri"/>
              </a:rPr>
              <a:t>&lt;test., 2&gt;</a:t>
            </a:r>
          </a:p>
          <a:p>
            <a:r>
              <a:rPr lang="en-US" dirty="0" smtClean="0">
                <a:latin typeface="Calibri"/>
                <a:cs typeface="Calibri"/>
              </a:rPr>
              <a:t>&lt;also, 1&gt;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84758" y="3533618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78945" y="5233883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39068" y="3533618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27188" y="5233883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18189" y="3533618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31472" y="3533618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78729" y="3533618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12450" y="3533618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46308" y="3533618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89124" y="5233883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47113" y="5233883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67439" y="5233883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29885" y="5233883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52117" y="5233883"/>
            <a:ext cx="26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08215" y="3995580"/>
            <a:ext cx="780909" cy="89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308215" y="3856784"/>
            <a:ext cx="780909" cy="915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Background</a:t>
            </a:r>
            <a:r>
              <a:rPr lang="en-US" sz="1400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Motivation Design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30" y="3810000"/>
            <a:ext cx="10683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Process 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584" y="4587552"/>
            <a:ext cx="10683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Process 1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92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0" descr="octree_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6135" r="6896" b="5055"/>
          <a:stretch/>
        </p:blipFill>
        <p:spPr bwMode="auto">
          <a:xfrm>
            <a:off x="4419600" y="2590800"/>
            <a:ext cx="4651758" cy="375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of MapReduce-MPI at Large </a:t>
            </a:r>
            <a:r>
              <a:rPr lang="en-US" dirty="0"/>
              <a:t>S</a:t>
            </a:r>
            <a:r>
              <a:rPr lang="en-US" dirty="0" smtClean="0"/>
              <a:t>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Octree-based clustering: find converged (densest) clusters in a collection of ligand conformations (n-dimensional data points)</a:t>
            </a:r>
          </a:p>
          <a:p>
            <a:r>
              <a:rPr lang="en-US" dirty="0" smtClean="0"/>
              <a:t>Map counts the densities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of clusters on each process’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local data in parallel</a:t>
            </a:r>
          </a:p>
          <a:p>
            <a:r>
              <a:rPr lang="en-US" dirty="0" smtClean="0"/>
              <a:t>Reduce counts the densities</a:t>
            </a:r>
          </a:p>
          <a:p>
            <a:pPr marL="0" indent="0">
              <a:buNone/>
            </a:pPr>
            <a:r>
              <a:rPr lang="en-US" dirty="0" smtClean="0"/>
              <a:t>     of clusters of the entire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dataset, and find the densest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cluster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Motivation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Design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32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of MapReduce-MPI at Large </a:t>
            </a:r>
            <a:r>
              <a:rPr lang="en-US" dirty="0"/>
              <a:t>S</a:t>
            </a:r>
            <a:r>
              <a:rPr lang="en-US" dirty="0" smtClean="0"/>
              <a:t>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Strong scalability on 256 nodes of Fusion using 250GB input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large scale (&gt;256 nodes) shuffle stage takes more than 80% of the execution time!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7821" y="2438400"/>
            <a:ext cx="8534400" cy="2743200"/>
            <a:chOff x="152400" y="2514600"/>
            <a:chExt cx="8534400" cy="27432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09058689"/>
                </p:ext>
              </p:extLst>
            </p:nvPr>
          </p:nvGraphicFramePr>
          <p:xfrm>
            <a:off x="152400" y="2514600"/>
            <a:ext cx="39624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9494443"/>
                </p:ext>
              </p:extLst>
            </p:nvPr>
          </p:nvGraphicFramePr>
          <p:xfrm>
            <a:off x="4114800" y="2514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00400" y="3810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Motivation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Design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8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</a:t>
            </a:r>
            <a:r>
              <a:rPr lang="en-US" dirty="0" smtClean="0"/>
              <a:t>MapReduce-</a:t>
            </a:r>
            <a:r>
              <a:rPr lang="en-US" dirty="0"/>
              <a:t>MPI at Large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 to shuffle stage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MPI_Alltoallv</a:t>
            </a:r>
            <a:r>
              <a:rPr lang="en-US" dirty="0" smtClean="0"/>
              <a:t> dominates the execution time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2390010"/>
            <a:ext cx="8479071" cy="3207717"/>
            <a:chOff x="896177" y="2295930"/>
            <a:chExt cx="8078308" cy="274320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976119"/>
                </p:ext>
              </p:extLst>
            </p:nvPr>
          </p:nvGraphicFramePr>
          <p:xfrm>
            <a:off x="896177" y="2295930"/>
            <a:ext cx="369738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3410128"/>
                </p:ext>
              </p:extLst>
            </p:nvPr>
          </p:nvGraphicFramePr>
          <p:xfrm>
            <a:off x="4402485" y="229593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209FD-8FE6-854C-BB38-0CBF5D5E76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74757" y="152400"/>
            <a:ext cx="406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MapReduce on HPC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Background </a:t>
            </a:r>
            <a:r>
              <a:rPr lang="en-US" sz="1400" b="1" dirty="0" smtClean="0">
                <a:solidFill>
                  <a:srgbClr val="FFFF00"/>
                </a:solidFill>
                <a:latin typeface="Calibri"/>
                <a:cs typeface="Calibri"/>
              </a:rPr>
              <a:t>Motivation</a:t>
            </a:r>
            <a:r>
              <a:rPr lang="en-US" sz="1400" dirty="0" smtClean="0">
                <a:solidFill>
                  <a:srgbClr val="FFFFFF"/>
                </a:solidFill>
                <a:latin typeface="Calibri"/>
                <a:cs typeface="Calibri"/>
              </a:rPr>
              <a:t> Design Evaluation Conclusion</a:t>
            </a: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50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45360</TotalTime>
  <Words>3289</Words>
  <Application>Microsoft Macintosh PowerPoint</Application>
  <PresentationFormat>On-screen Show (4:3)</PresentationFormat>
  <Paragraphs>856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Scalable MapReduce using  Multithreading and Advanced MPI Features</vt:lpstr>
      <vt:lpstr>Scalable Big Data on HPC</vt:lpstr>
      <vt:lpstr>Outline </vt:lpstr>
      <vt:lpstr>MapReduce Programming Model</vt:lpstr>
      <vt:lpstr>Runtime Library: MapReduce-MPI</vt:lpstr>
      <vt:lpstr>Example Program: Wordcount</vt:lpstr>
      <vt:lpstr>Scalability of MapReduce-MPI at Large Scale</vt:lpstr>
      <vt:lpstr>Scalability of MapReduce-MPI at Large Scale</vt:lpstr>
      <vt:lpstr>Scalability of MapReduce-MPI at Large Scale</vt:lpstr>
      <vt:lpstr>MapReduce-MPI limitations </vt:lpstr>
      <vt:lpstr>Design of MTMR-MPI</vt:lpstr>
      <vt:lpstr>Why Multithreading</vt:lpstr>
      <vt:lpstr>Why Non-blocking Collectives</vt:lpstr>
      <vt:lpstr>Design of Map</vt:lpstr>
      <vt:lpstr>Design of Map</vt:lpstr>
      <vt:lpstr>Design of Map</vt:lpstr>
      <vt:lpstr>Design of Map</vt:lpstr>
      <vt:lpstr>Design of Map</vt:lpstr>
      <vt:lpstr>Threads Synchronization  </vt:lpstr>
      <vt:lpstr>Threads Synchronization  </vt:lpstr>
      <vt:lpstr>Threads Synchronization  </vt:lpstr>
      <vt:lpstr>Threads Synchronization  </vt:lpstr>
      <vt:lpstr>Threads Synchronization  </vt:lpstr>
      <vt:lpstr>Threads Synchronization  </vt:lpstr>
      <vt:lpstr>Threads Synchronization  </vt:lpstr>
      <vt:lpstr>Threads Synchronization  </vt:lpstr>
      <vt:lpstr>Improvement in Map Compare to MapReduce-MPI</vt:lpstr>
      <vt:lpstr>Design of Reduce</vt:lpstr>
      <vt:lpstr>Design of Reduce - Convert</vt:lpstr>
      <vt:lpstr>Design of Reduce - Convert</vt:lpstr>
      <vt:lpstr>Data Structure </vt:lpstr>
      <vt:lpstr>Design of Reduce - Merge</vt:lpstr>
      <vt:lpstr>Data structures </vt:lpstr>
      <vt:lpstr>Design of Reduce - Reduce</vt:lpstr>
      <vt:lpstr>Improvement in Reduce Compare to  MapReduce-MPI</vt:lpstr>
      <vt:lpstr>Performance Evaluation </vt:lpstr>
      <vt:lpstr>Time Break Down</vt:lpstr>
      <vt:lpstr>Communication Time Comparison </vt:lpstr>
      <vt:lpstr>MTMR-MPI Map Time Breakdown</vt:lpstr>
      <vt:lpstr>MTMR-MPI Map Time Breakdown</vt:lpstr>
      <vt:lpstr>MTMR-MPI Reduce Time Breakdown</vt:lpstr>
      <vt:lpstr>Conclusion and Future Work</vt:lpstr>
      <vt:lpstr>Improved Reduce - Convert 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Armstrong</dc:creator>
  <cp:lastModifiedBy>Boyu Zhang</cp:lastModifiedBy>
  <cp:revision>2663</cp:revision>
  <dcterms:created xsi:type="dcterms:W3CDTF">2013-06-02T21:47:05Z</dcterms:created>
  <dcterms:modified xsi:type="dcterms:W3CDTF">2015-09-19T16:07:24Z</dcterms:modified>
</cp:coreProperties>
</file>