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2" r:id="rId7"/>
    <p:sldId id="263" r:id="rId8"/>
    <p:sldId id="272" r:id="rId9"/>
    <p:sldId id="261" r:id="rId10"/>
    <p:sldId id="27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113" d="100"/>
          <a:sy n="113" d="100"/>
        </p:scale>
        <p:origin x="2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2231FD7-1F46-417D-A7F4-C73FDBAA75EF}" type="datetimeFigureOut">
              <a:rPr lang="en-US" smtClean="0"/>
              <a:t>6/1/2023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116290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71144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51139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140776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31FD7-1F46-417D-A7F4-C73FDBAA75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421131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31FD7-1F46-417D-A7F4-C73FDBAA75E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00052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31FD7-1F46-417D-A7F4-C73FDBAA75EF}"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40251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31FD7-1F46-417D-A7F4-C73FDBAA75EF}"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90747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31FD7-1F46-417D-A7F4-C73FDBAA75EF}"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07075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E2231FD7-1F46-417D-A7F4-C73FDBAA75E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57677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2231FD7-1F46-417D-A7F4-C73FDBAA75EF}" type="datetimeFigureOut">
              <a:rPr lang="en-US" smtClean="0"/>
              <a:t>6/1/2023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40543123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2231FD7-1F46-417D-A7F4-C73FDBAA75EF}" type="datetimeFigureOut">
              <a:rPr lang="en-US" smtClean="0"/>
              <a:t>6/1/2023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382025456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603948"/>
            <a:ext cx="9144000" cy="3653852"/>
          </a:xfrm>
        </p:spPr>
        <p:txBody>
          <a:bodyPr>
            <a:normAutofit/>
          </a:bodyPr>
          <a:lstStyle/>
          <a:p>
            <a:r>
              <a:rPr lang="en-US" dirty="0"/>
              <a:t>Group Members:</a:t>
            </a:r>
          </a:p>
          <a:p>
            <a:r>
              <a:rPr lang="en-US" dirty="0"/>
              <a:t>1. SHAHIDA NORDIN</a:t>
            </a:r>
          </a:p>
          <a:p>
            <a:r>
              <a:rPr lang="en-US" dirty="0"/>
              <a:t>2. ZARIYAH ABDULLAH</a:t>
            </a:r>
          </a:p>
          <a:p>
            <a:r>
              <a:rPr lang="en-US" dirty="0"/>
              <a:t>3. AZHANIE OMAR</a:t>
            </a:r>
          </a:p>
          <a:p>
            <a:endParaRPr lang="en-US" dirty="0"/>
          </a:p>
          <a:p>
            <a:r>
              <a:rPr lang="en-US" dirty="0" err="1"/>
              <a:t>Tajuk</a:t>
            </a:r>
            <a:r>
              <a:rPr lang="en-US" dirty="0"/>
              <a:t> : Thermal EQ Drinks</a:t>
            </a:r>
          </a:p>
        </p:txBody>
      </p:sp>
      <p:pic>
        <p:nvPicPr>
          <p:cNvPr id="4" name="Picture 3">
            <a:extLst>
              <a:ext uri="{FF2B5EF4-FFF2-40B4-BE49-F238E27FC236}">
                <a16:creationId xmlns:a16="http://schemas.microsoft.com/office/drawing/2014/main" id="{19A06C27-76BB-421B-812A-E8089850F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436" y="272874"/>
            <a:ext cx="1793147"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86755AF-85AD-455D-BC38-6930DAA51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668" y="2130803"/>
            <a:ext cx="1765183"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ECBF5B13-A8C7-4D1F-BD0B-979F9BBAE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436" y="4128433"/>
            <a:ext cx="1793147"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0004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EC3-8946-4EE9-ADE0-BA92A21D8D1D}"/>
              </a:ext>
            </a:extLst>
          </p:cNvPr>
          <p:cNvSpPr>
            <a:spLocks noGrp="1"/>
          </p:cNvSpPr>
          <p:nvPr>
            <p:ph type="title"/>
          </p:nvPr>
        </p:nvSpPr>
        <p:spPr/>
        <p:txBody>
          <a:bodyPr/>
          <a:lstStyle/>
          <a:p>
            <a:r>
              <a:rPr lang="en-US" dirty="0"/>
              <a:t>Calculation</a:t>
            </a:r>
            <a:endParaRPr lang="en-MY"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B9DEF8-F9D2-405C-B2AC-F14A250703F0}"/>
                  </a:ext>
                </a:extLst>
              </p:cNvPr>
              <p:cNvSpPr txBox="1"/>
              <p:nvPr/>
            </p:nvSpPr>
            <p:spPr>
              <a:xfrm>
                <a:off x="2975300" y="2378786"/>
                <a:ext cx="4171673" cy="615553"/>
              </a:xfrm>
              <a:prstGeom prst="rect">
                <a:avLst/>
              </a:prstGeom>
              <a:solidFill>
                <a:schemeClr val="accent1">
                  <a:lumMod val="20000"/>
                  <a:lumOff val="80000"/>
                </a:schemeClr>
              </a:solidFill>
              <a:ln>
                <a:solidFill>
                  <a:schemeClr val="accent1"/>
                </a:solidFill>
              </a:ln>
            </p:spPr>
            <p:txBody>
              <a:bodyPr wrap="square" lIns="0" tIns="0" rIns="0" bIns="0" rtlCol="0">
                <a:spAutoFit/>
              </a:bodyPr>
              <a:lstStyle/>
              <a:p>
                <a:pPr algn="ctr"/>
                <a:r>
                  <a:rPr lang="en-US" sz="4000" dirty="0"/>
                  <a:t>-m</a:t>
                </a:r>
                <a:r>
                  <a:rPr lang="en-US" sz="4000" baseline="-25000" dirty="0"/>
                  <a:t>1</a:t>
                </a:r>
                <a:r>
                  <a:rPr lang="en-US" sz="4000" dirty="0"/>
                  <a:t>c</a:t>
                </a:r>
                <a:r>
                  <a:rPr lang="en-US" sz="4000" baseline="-25000" dirty="0"/>
                  <a:t>1</a:t>
                </a:r>
                <a:r>
                  <a:rPr lang="en-US" sz="4000" dirty="0"/>
                  <a:t>∆</a:t>
                </a:r>
                <a:r>
                  <a:rPr lang="el-GR" sz="4000" dirty="0"/>
                  <a:t>θ</a:t>
                </a:r>
                <a14:m>
                  <m:oMath xmlns:m="http://schemas.openxmlformats.org/officeDocument/2006/math">
                    <m:r>
                      <a:rPr lang="en-US" sz="4000" b="0" i="0" smtClean="0">
                        <a:latin typeface="Cambria Math" panose="02040503050406030204" pitchFamily="18" charset="0"/>
                      </a:rPr>
                      <m:t> </m:t>
                    </m:r>
                    <m:r>
                      <a:rPr lang="en-US" sz="4000" i="1" smtClean="0">
                        <a:latin typeface="Cambria Math" panose="02040503050406030204" pitchFamily="18" charset="0"/>
                      </a:rPr>
                      <m:t>=</m:t>
                    </m:r>
                  </m:oMath>
                </a14:m>
                <a:r>
                  <a:rPr lang="en-US" sz="4000" dirty="0"/>
                  <a:t> m</a:t>
                </a:r>
                <a:r>
                  <a:rPr lang="en-US" sz="4000" baseline="-25000" dirty="0"/>
                  <a:t>2</a:t>
                </a:r>
                <a:r>
                  <a:rPr lang="en-US" sz="4000" dirty="0"/>
                  <a:t>c</a:t>
                </a:r>
                <a:r>
                  <a:rPr lang="en-US" sz="4000" baseline="-25000" dirty="0"/>
                  <a:t>2</a:t>
                </a:r>
                <a:r>
                  <a:rPr lang="en-US" sz="4000" dirty="0"/>
                  <a:t>∆</a:t>
                </a:r>
                <a:r>
                  <a:rPr lang="el-GR" sz="4000" dirty="0"/>
                  <a:t>θ</a:t>
                </a:r>
                <a:endParaRPr lang="en-US" sz="4000" dirty="0"/>
              </a:p>
            </p:txBody>
          </p:sp>
        </mc:Choice>
        <mc:Fallback xmlns="">
          <p:sp>
            <p:nvSpPr>
              <p:cNvPr id="4" name="TextBox 3">
                <a:extLst>
                  <a:ext uri="{FF2B5EF4-FFF2-40B4-BE49-F238E27FC236}">
                    <a16:creationId xmlns:a16="http://schemas.microsoft.com/office/drawing/2014/main" id="{25B9DEF8-F9D2-405C-B2AC-F14A250703F0}"/>
                  </a:ext>
                </a:extLst>
              </p:cNvPr>
              <p:cNvSpPr txBox="1">
                <a:spLocks noRot="1" noChangeAspect="1" noMove="1" noResize="1" noEditPoints="1" noAdjustHandles="1" noChangeArrowheads="1" noChangeShapeType="1" noTextEdit="1"/>
              </p:cNvSpPr>
              <p:nvPr/>
            </p:nvSpPr>
            <p:spPr>
              <a:xfrm>
                <a:off x="2975300" y="2378786"/>
                <a:ext cx="4171673" cy="615553"/>
              </a:xfrm>
              <a:prstGeom prst="rect">
                <a:avLst/>
              </a:prstGeom>
              <a:blipFill>
                <a:blip r:embed="rId2"/>
                <a:stretch>
                  <a:fillRect l="-2478" t="-23301" r="-2478" b="-47573"/>
                </a:stretch>
              </a:blipFill>
              <a:ln>
                <a:solidFill>
                  <a:schemeClr val="accent1"/>
                </a:solidFill>
              </a:ln>
            </p:spPr>
            <p:txBody>
              <a:bodyPr/>
              <a:lstStyle/>
              <a:p>
                <a:r>
                  <a:rPr lang="en-MY">
                    <a:noFill/>
                  </a:rPr>
                  <a:t> </a:t>
                </a:r>
              </a:p>
            </p:txBody>
          </p:sp>
        </mc:Fallback>
      </mc:AlternateContent>
      <p:sp>
        <p:nvSpPr>
          <p:cNvPr id="5" name="TextBox 4">
            <a:extLst>
              <a:ext uri="{FF2B5EF4-FFF2-40B4-BE49-F238E27FC236}">
                <a16:creationId xmlns:a16="http://schemas.microsoft.com/office/drawing/2014/main" id="{7844902E-DCED-4AB8-BFD7-BA196483DC19}"/>
              </a:ext>
            </a:extLst>
          </p:cNvPr>
          <p:cNvSpPr txBox="1"/>
          <p:nvPr/>
        </p:nvSpPr>
        <p:spPr>
          <a:xfrm>
            <a:off x="657224" y="3429000"/>
            <a:ext cx="10676303" cy="1477328"/>
          </a:xfrm>
          <a:prstGeom prst="rect">
            <a:avLst/>
          </a:prstGeom>
          <a:noFill/>
        </p:spPr>
        <p:txBody>
          <a:bodyPr wrap="square" rtlCol="0">
            <a:spAutoFit/>
          </a:bodyPr>
          <a:lstStyle/>
          <a:p>
            <a:r>
              <a:rPr lang="en-US" b="1" dirty="0"/>
              <a:t>                                      - </a:t>
            </a:r>
            <a:r>
              <a:rPr lang="en-US" b="1" dirty="0" err="1"/>
              <a:t>mcΔ</a:t>
            </a:r>
            <a:r>
              <a:rPr lang="el-GR" b="1" dirty="0"/>
              <a:t>θ</a:t>
            </a:r>
            <a:r>
              <a:rPr lang="en-US" b="1" dirty="0"/>
              <a:t> </a:t>
            </a:r>
            <a:r>
              <a:rPr lang="en-US" sz="1200" b="1" dirty="0"/>
              <a:t>hot water   </a:t>
            </a:r>
            <a:r>
              <a:rPr lang="en-US" b="1" dirty="0"/>
              <a:t>=   </a:t>
            </a:r>
            <a:r>
              <a:rPr lang="en-US" b="1" dirty="0" err="1"/>
              <a:t>mcΔ</a:t>
            </a:r>
            <a:r>
              <a:rPr lang="el-GR" b="1" dirty="0"/>
              <a:t> θ</a:t>
            </a:r>
            <a:r>
              <a:rPr lang="en-US" b="1" dirty="0"/>
              <a:t> </a:t>
            </a:r>
            <a:r>
              <a:rPr lang="en-US" sz="1100" b="1" dirty="0"/>
              <a:t>coffee</a:t>
            </a:r>
            <a:r>
              <a:rPr lang="en-US" b="1" dirty="0"/>
              <a:t> + </a:t>
            </a:r>
            <a:r>
              <a:rPr lang="en-US" b="1" dirty="0" err="1"/>
              <a:t>mcΔ</a:t>
            </a:r>
            <a:r>
              <a:rPr lang="el-GR" b="1" dirty="0"/>
              <a:t>θ</a:t>
            </a:r>
            <a:r>
              <a:rPr lang="en-US" b="1" dirty="0"/>
              <a:t> </a:t>
            </a:r>
            <a:r>
              <a:rPr lang="en-US" sz="1200" b="1" dirty="0"/>
              <a:t>sugar </a:t>
            </a:r>
            <a:r>
              <a:rPr lang="en-US" b="1" dirty="0"/>
              <a:t>+ </a:t>
            </a:r>
            <a:r>
              <a:rPr lang="en-US" b="1" dirty="0" err="1"/>
              <a:t>mcΔ</a:t>
            </a:r>
            <a:r>
              <a:rPr lang="el-GR" b="1" dirty="0"/>
              <a:t>θ</a:t>
            </a:r>
            <a:r>
              <a:rPr lang="en-US" b="1" dirty="0"/>
              <a:t> </a:t>
            </a:r>
            <a:r>
              <a:rPr lang="en-US" sz="1200" b="1" dirty="0"/>
              <a:t>creamer </a:t>
            </a:r>
            <a:endParaRPr lang="en-MY" sz="1200" b="1" dirty="0"/>
          </a:p>
          <a:p>
            <a:r>
              <a:rPr lang="en-US" dirty="0"/>
              <a:t>           - (0.24) (4200) (</a:t>
            </a:r>
            <a:r>
              <a:rPr lang="en-US" dirty="0" err="1"/>
              <a:t>θ</a:t>
            </a:r>
            <a:r>
              <a:rPr lang="en-US" baseline="-25000" dirty="0" err="1"/>
              <a:t>f</a:t>
            </a:r>
            <a:r>
              <a:rPr lang="en-US" baseline="-25000" dirty="0"/>
              <a:t> </a:t>
            </a:r>
            <a:r>
              <a:rPr lang="en-US" dirty="0"/>
              <a:t>– 100)   =   (0.01)(4182)(</a:t>
            </a:r>
            <a:r>
              <a:rPr lang="en-US" dirty="0" err="1"/>
              <a:t>θ</a:t>
            </a:r>
            <a:r>
              <a:rPr lang="en-US" baseline="-25000" dirty="0" err="1"/>
              <a:t>f</a:t>
            </a:r>
            <a:r>
              <a:rPr lang="en-US" baseline="-25000" dirty="0"/>
              <a:t> </a:t>
            </a:r>
            <a:r>
              <a:rPr lang="en-US" dirty="0"/>
              <a:t>– 28) + (0.04)(2700) (</a:t>
            </a:r>
            <a:r>
              <a:rPr lang="en-US" dirty="0" err="1"/>
              <a:t>θ</a:t>
            </a:r>
            <a:r>
              <a:rPr lang="en-US" baseline="-25000" dirty="0" err="1"/>
              <a:t>f</a:t>
            </a:r>
            <a:r>
              <a:rPr lang="en-US" baseline="-25000" dirty="0"/>
              <a:t> </a:t>
            </a:r>
            <a:r>
              <a:rPr lang="en-US" dirty="0"/>
              <a:t>– 28) + (0.017) (3632) (</a:t>
            </a:r>
            <a:r>
              <a:rPr lang="en-US" dirty="0" err="1"/>
              <a:t>θ</a:t>
            </a:r>
            <a:r>
              <a:rPr lang="en-US" baseline="-25000" dirty="0" err="1"/>
              <a:t>f</a:t>
            </a:r>
            <a:r>
              <a:rPr lang="en-US" baseline="-25000" dirty="0"/>
              <a:t> </a:t>
            </a:r>
            <a:r>
              <a:rPr lang="en-US" dirty="0"/>
              <a:t>– 28) </a:t>
            </a:r>
            <a:endParaRPr lang="en-MY" dirty="0"/>
          </a:p>
          <a:p>
            <a:r>
              <a:rPr lang="en-GB" dirty="0"/>
              <a:t>		           -1008</a:t>
            </a:r>
            <a:r>
              <a:rPr lang="en-US" dirty="0"/>
              <a:t>θ</a:t>
            </a:r>
            <a:r>
              <a:rPr lang="en-GB" baseline="-25000" dirty="0"/>
              <a:t>f </a:t>
            </a:r>
            <a:r>
              <a:rPr lang="en-GB" dirty="0"/>
              <a:t>+ 100800   =   4182θ</a:t>
            </a:r>
            <a:r>
              <a:rPr lang="en-GB" baseline="-25000" dirty="0"/>
              <a:t>f </a:t>
            </a:r>
            <a:r>
              <a:rPr lang="en-GB" dirty="0"/>
              <a:t>– </a:t>
            </a:r>
            <a:r>
              <a:rPr lang="en-US" dirty="0"/>
              <a:t>1170.96 + 108</a:t>
            </a:r>
            <a:r>
              <a:rPr lang="en-GB" dirty="0" err="1"/>
              <a:t>θ</a:t>
            </a:r>
            <a:r>
              <a:rPr lang="en-GB" baseline="-25000" dirty="0" err="1"/>
              <a:t>f</a:t>
            </a:r>
            <a:r>
              <a:rPr lang="en-GB" baseline="-25000" dirty="0"/>
              <a:t> </a:t>
            </a:r>
            <a:r>
              <a:rPr lang="en-GB" dirty="0"/>
              <a:t>– </a:t>
            </a:r>
            <a:r>
              <a:rPr lang="en-US" dirty="0"/>
              <a:t>3024 + 61.744</a:t>
            </a:r>
            <a:r>
              <a:rPr lang="en-GB" dirty="0"/>
              <a:t> </a:t>
            </a:r>
            <a:r>
              <a:rPr lang="en-GB" dirty="0" err="1"/>
              <a:t>θ</a:t>
            </a:r>
            <a:r>
              <a:rPr lang="en-GB" baseline="-25000" dirty="0" err="1"/>
              <a:t>f</a:t>
            </a:r>
            <a:r>
              <a:rPr lang="en-GB" baseline="-25000" dirty="0"/>
              <a:t> </a:t>
            </a:r>
            <a:r>
              <a:rPr lang="en-GB" dirty="0"/>
              <a:t>– </a:t>
            </a:r>
            <a:r>
              <a:rPr lang="en-US" dirty="0"/>
              <a:t>1728.832</a:t>
            </a:r>
            <a:endParaRPr lang="en-MY" dirty="0"/>
          </a:p>
          <a:p>
            <a:r>
              <a:rPr lang="en-GB" dirty="0"/>
              <a:t>                                    -5359.744</a:t>
            </a:r>
            <a:r>
              <a:rPr lang="en-US" dirty="0"/>
              <a:t> θ</a:t>
            </a:r>
            <a:r>
              <a:rPr lang="en-GB" baseline="-25000" dirty="0"/>
              <a:t>f </a:t>
            </a:r>
            <a:r>
              <a:rPr lang="en-GB" dirty="0"/>
              <a:t>=   </a:t>
            </a:r>
            <a:r>
              <a:rPr lang="en-GB" baseline="-25000" dirty="0"/>
              <a:t> </a:t>
            </a:r>
            <a:r>
              <a:rPr lang="en-GB" dirty="0"/>
              <a:t>– </a:t>
            </a:r>
            <a:r>
              <a:rPr lang="en-US" dirty="0"/>
              <a:t>106723.792</a:t>
            </a:r>
            <a:endParaRPr lang="en-MY" dirty="0"/>
          </a:p>
          <a:p>
            <a:r>
              <a:rPr lang="en-GB" dirty="0"/>
              <a:t>					          </a:t>
            </a:r>
            <a:r>
              <a:rPr lang="en-GB" b="1" dirty="0" err="1"/>
              <a:t>θ</a:t>
            </a:r>
            <a:r>
              <a:rPr lang="en-GB" b="1" baseline="-25000" dirty="0" err="1"/>
              <a:t>f</a:t>
            </a:r>
            <a:r>
              <a:rPr lang="en-GB" b="1" baseline="-25000" dirty="0"/>
              <a:t> </a:t>
            </a:r>
            <a:r>
              <a:rPr lang="en-GB" b="1" dirty="0"/>
              <a:t>  =    19.91⁰C</a:t>
            </a:r>
            <a:endParaRPr lang="en-MY" dirty="0"/>
          </a:p>
        </p:txBody>
      </p:sp>
    </p:spTree>
    <p:extLst>
      <p:ext uri="{BB962C8B-B14F-4D97-AF65-F5344CB8AC3E}">
        <p14:creationId xmlns:p14="http://schemas.microsoft.com/office/powerpoint/2010/main" val="308635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tea</a:t>
            </a:r>
          </a:p>
        </p:txBody>
      </p:sp>
    </p:spTree>
    <p:extLst>
      <p:ext uri="{BB962C8B-B14F-4D97-AF65-F5344CB8AC3E}">
        <p14:creationId xmlns:p14="http://schemas.microsoft.com/office/powerpoint/2010/main" val="299965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coffee</a:t>
            </a:r>
          </a:p>
        </p:txBody>
      </p:sp>
    </p:spTree>
    <p:extLst>
      <p:ext uri="{BB962C8B-B14F-4D97-AF65-F5344CB8AC3E}">
        <p14:creationId xmlns:p14="http://schemas.microsoft.com/office/powerpoint/2010/main" val="268259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cocoa</a:t>
            </a:r>
          </a:p>
        </p:txBody>
      </p:sp>
    </p:spTree>
    <p:extLst>
      <p:ext uri="{BB962C8B-B14F-4D97-AF65-F5344CB8AC3E}">
        <p14:creationId xmlns:p14="http://schemas.microsoft.com/office/powerpoint/2010/main" val="314783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847" y="1572068"/>
            <a:ext cx="11037073" cy="1658198"/>
          </a:xfrm>
        </p:spPr>
        <p:txBody>
          <a:bodyPr>
            <a:noAutofit/>
          </a:bodyPr>
          <a:lstStyle/>
          <a:p>
            <a:br>
              <a:rPr lang="en-US" sz="3500" b="1" u="sng" dirty="0"/>
            </a:br>
            <a:r>
              <a:rPr lang="en-US" sz="3500" b="1" u="sng" dirty="0"/>
              <a:t>Explanation</a:t>
            </a:r>
            <a:r>
              <a:rPr lang="en-US" sz="3500" dirty="0"/>
              <a:t> for each drink </a:t>
            </a:r>
            <a:r>
              <a:rPr lang="en-US" sz="3500" dirty="0">
                <a:solidFill>
                  <a:srgbClr val="FF0000"/>
                </a:solidFill>
              </a:rPr>
              <a:t>(font </a:t>
            </a:r>
            <a:r>
              <a:rPr lang="en-US" sz="3500" dirty="0" err="1">
                <a:solidFill>
                  <a:srgbClr val="FF0000"/>
                </a:solidFill>
              </a:rPr>
              <a:t>merah</a:t>
            </a:r>
            <a:r>
              <a:rPr lang="en-US" sz="3500" dirty="0">
                <a:solidFill>
                  <a:srgbClr val="FF0000"/>
                </a:solidFill>
              </a:rPr>
              <a:t> </a:t>
            </a:r>
            <a:r>
              <a:rPr lang="en-US" sz="3500" dirty="0" err="1">
                <a:solidFill>
                  <a:srgbClr val="FF0000"/>
                </a:solidFill>
              </a:rPr>
              <a:t>bertukar</a:t>
            </a:r>
            <a:r>
              <a:rPr lang="en-US" sz="3500" dirty="0">
                <a:solidFill>
                  <a:srgbClr val="FF0000"/>
                </a:solidFill>
              </a:rPr>
              <a:t> </a:t>
            </a:r>
            <a:r>
              <a:rPr lang="en-US" sz="3500" dirty="0" err="1">
                <a:solidFill>
                  <a:srgbClr val="FF0000"/>
                </a:solidFill>
              </a:rPr>
              <a:t>ikut</a:t>
            </a:r>
            <a:r>
              <a:rPr lang="en-US" sz="3500" dirty="0">
                <a:solidFill>
                  <a:srgbClr val="FF0000"/>
                </a:solidFill>
              </a:rPr>
              <a:t> result)</a:t>
            </a:r>
            <a:br>
              <a:rPr lang="en-US" sz="3500" dirty="0"/>
            </a:br>
            <a:br>
              <a:rPr lang="en-US" sz="3500" dirty="0"/>
            </a:br>
            <a:r>
              <a:rPr lang="en-US" sz="3500" dirty="0"/>
              <a:t>From the calculation, </a:t>
            </a:r>
            <a:r>
              <a:rPr lang="en-US" sz="3500" dirty="0">
                <a:solidFill>
                  <a:srgbClr val="FF0000"/>
                </a:solidFill>
              </a:rPr>
              <a:t>hot water </a:t>
            </a:r>
            <a:r>
              <a:rPr lang="en-US" sz="3500" dirty="0"/>
              <a:t>will </a:t>
            </a:r>
            <a:r>
              <a:rPr lang="en-US" sz="3500" dirty="0">
                <a:solidFill>
                  <a:srgbClr val="FF0000"/>
                </a:solidFill>
              </a:rPr>
              <a:t>loss/</a:t>
            </a:r>
            <a:r>
              <a:rPr lang="en-US" sz="3500" strike="sngStrike" dirty="0">
                <a:solidFill>
                  <a:srgbClr val="FF0000"/>
                </a:solidFill>
              </a:rPr>
              <a:t>gain</a:t>
            </a:r>
            <a:r>
              <a:rPr lang="en-US" sz="3500" dirty="0">
                <a:solidFill>
                  <a:srgbClr val="FF0000"/>
                </a:solidFill>
              </a:rPr>
              <a:t> </a:t>
            </a:r>
            <a:r>
              <a:rPr lang="en-US" sz="3500" dirty="0"/>
              <a:t>the energy while other three substances (</a:t>
            </a:r>
            <a:r>
              <a:rPr lang="en-US" sz="3500" dirty="0">
                <a:solidFill>
                  <a:srgbClr val="FF0000"/>
                </a:solidFill>
              </a:rPr>
              <a:t>coffee, sugar and creamer</a:t>
            </a:r>
            <a:r>
              <a:rPr lang="en-US" sz="3500" dirty="0"/>
              <a:t>) will </a:t>
            </a:r>
            <a:r>
              <a:rPr lang="en-US" sz="3500" strike="sngStrike" dirty="0">
                <a:solidFill>
                  <a:srgbClr val="FF0000"/>
                </a:solidFill>
              </a:rPr>
              <a:t>loss</a:t>
            </a:r>
            <a:r>
              <a:rPr lang="en-US" sz="3500" dirty="0">
                <a:solidFill>
                  <a:srgbClr val="FF0000"/>
                </a:solidFill>
              </a:rPr>
              <a:t>/gain</a:t>
            </a:r>
            <a:r>
              <a:rPr lang="en-US" sz="3500" dirty="0"/>
              <a:t> the energy and this make the temperature of mixture </a:t>
            </a:r>
            <a:r>
              <a:rPr lang="en-US" sz="3500" dirty="0">
                <a:solidFill>
                  <a:srgbClr val="FF0000"/>
                </a:solidFill>
              </a:rPr>
              <a:t>reduce to 19.91 </a:t>
            </a:r>
            <a:r>
              <a:rPr lang="en-GB" sz="3600" b="1" dirty="0">
                <a:solidFill>
                  <a:srgbClr val="FF0000"/>
                </a:solidFill>
              </a:rPr>
              <a:t>⁰C. </a:t>
            </a:r>
            <a:r>
              <a:rPr lang="en-US" altLang="en-US" sz="3600" dirty="0"/>
              <a:t>At this point, they are in a state of thermal equilibrium.</a:t>
            </a:r>
            <a:br>
              <a:rPr lang="en-US" altLang="en-US" sz="3600" dirty="0"/>
            </a:br>
            <a:r>
              <a:rPr lang="en-US" sz="3500" dirty="0">
                <a:solidFill>
                  <a:srgbClr val="FF0000"/>
                </a:solidFill>
              </a:rPr>
              <a:t> </a:t>
            </a:r>
            <a:br>
              <a:rPr lang="en-US" sz="3500" dirty="0"/>
            </a:br>
            <a:br>
              <a:rPr lang="en-US" sz="3500" dirty="0"/>
            </a:br>
            <a:endParaRPr lang="en-US" sz="3500" dirty="0"/>
          </a:p>
        </p:txBody>
      </p:sp>
      <p:sp>
        <p:nvSpPr>
          <p:cNvPr id="4" name="TextBox 3"/>
          <p:cNvSpPr txBox="1"/>
          <p:nvPr/>
        </p:nvSpPr>
        <p:spPr>
          <a:xfrm>
            <a:off x="8720481" y="5934161"/>
            <a:ext cx="1322962"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to try other drinks</a:t>
            </a:r>
          </a:p>
        </p:txBody>
      </p:sp>
      <p:sp>
        <p:nvSpPr>
          <p:cNvPr id="5" name="TextBox 4"/>
          <p:cNvSpPr txBox="1"/>
          <p:nvPr/>
        </p:nvSpPr>
        <p:spPr>
          <a:xfrm>
            <a:off x="10280857" y="5923509"/>
            <a:ext cx="1665066"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here to Quizizz Game</a:t>
            </a:r>
          </a:p>
        </p:txBody>
      </p:sp>
    </p:spTree>
    <p:extLst>
      <p:ext uri="{BB962C8B-B14F-4D97-AF65-F5344CB8AC3E}">
        <p14:creationId xmlns:p14="http://schemas.microsoft.com/office/powerpoint/2010/main" val="188871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Quizizz</a:t>
            </a:r>
          </a:p>
        </p:txBody>
      </p:sp>
      <p:sp>
        <p:nvSpPr>
          <p:cNvPr id="4" name="TextBox 3"/>
          <p:cNvSpPr txBox="1"/>
          <p:nvPr/>
        </p:nvSpPr>
        <p:spPr>
          <a:xfrm>
            <a:off x="10559656" y="5799998"/>
            <a:ext cx="1322962" cy="369332"/>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EXIT</a:t>
            </a:r>
          </a:p>
        </p:txBody>
      </p:sp>
      <p:sp>
        <p:nvSpPr>
          <p:cNvPr id="5" name="TextBox 4">
            <a:extLst>
              <a:ext uri="{FF2B5EF4-FFF2-40B4-BE49-F238E27FC236}">
                <a16:creationId xmlns:a16="http://schemas.microsoft.com/office/drawing/2014/main" id="{64DD4DC0-68D5-4E47-A04B-28C1BC351D25}"/>
              </a:ext>
            </a:extLst>
          </p:cNvPr>
          <p:cNvSpPr txBox="1"/>
          <p:nvPr/>
        </p:nvSpPr>
        <p:spPr>
          <a:xfrm>
            <a:off x="9039263" y="5661499"/>
            <a:ext cx="1322962"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to try other drinks</a:t>
            </a:r>
          </a:p>
        </p:txBody>
      </p:sp>
      <p:sp>
        <p:nvSpPr>
          <p:cNvPr id="3" name="TextBox 2">
            <a:extLst>
              <a:ext uri="{FF2B5EF4-FFF2-40B4-BE49-F238E27FC236}">
                <a16:creationId xmlns:a16="http://schemas.microsoft.com/office/drawing/2014/main" id="{7B6D899F-A7CC-44EA-8466-E90E06F12453}"/>
              </a:ext>
            </a:extLst>
          </p:cNvPr>
          <p:cNvSpPr txBox="1"/>
          <p:nvPr/>
        </p:nvSpPr>
        <p:spPr>
          <a:xfrm>
            <a:off x="1667933" y="2311400"/>
            <a:ext cx="5596467" cy="369332"/>
          </a:xfrm>
          <a:prstGeom prst="rect">
            <a:avLst/>
          </a:prstGeom>
          <a:noFill/>
        </p:spPr>
        <p:txBody>
          <a:bodyPr wrap="square" rtlCol="0">
            <a:spAutoFit/>
          </a:bodyPr>
          <a:lstStyle/>
          <a:p>
            <a:r>
              <a:rPr lang="en-US" dirty="0"/>
              <a:t>Link </a:t>
            </a:r>
            <a:r>
              <a:rPr lang="en-US" dirty="0" err="1"/>
              <a:t>kepada</a:t>
            </a:r>
            <a:r>
              <a:rPr lang="en-US" dirty="0"/>
              <a:t> Quizizz.com</a:t>
            </a:r>
            <a:endParaRPr lang="en-MY" dirty="0"/>
          </a:p>
        </p:txBody>
      </p:sp>
    </p:spTree>
    <p:extLst>
      <p:ext uri="{BB962C8B-B14F-4D97-AF65-F5344CB8AC3E}">
        <p14:creationId xmlns:p14="http://schemas.microsoft.com/office/powerpoint/2010/main" val="22225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81" y="0"/>
            <a:ext cx="10772775" cy="1387990"/>
          </a:xfrm>
        </p:spPr>
        <p:txBody>
          <a:bodyPr/>
          <a:lstStyle/>
          <a:p>
            <a:r>
              <a:rPr lang="en-US" dirty="0"/>
              <a:t>Introduction</a:t>
            </a:r>
          </a:p>
        </p:txBody>
      </p:sp>
      <p:sp>
        <p:nvSpPr>
          <p:cNvPr id="3" name="TextBox 2">
            <a:extLst>
              <a:ext uri="{FF2B5EF4-FFF2-40B4-BE49-F238E27FC236}">
                <a16:creationId xmlns:a16="http://schemas.microsoft.com/office/drawing/2014/main" id="{EEFA5362-9247-4976-869B-5C18F4852AB4}"/>
              </a:ext>
            </a:extLst>
          </p:cNvPr>
          <p:cNvSpPr txBox="1"/>
          <p:nvPr/>
        </p:nvSpPr>
        <p:spPr>
          <a:xfrm>
            <a:off x="580981" y="1090569"/>
            <a:ext cx="9462782" cy="3416320"/>
          </a:xfrm>
          <a:prstGeom prst="rect">
            <a:avLst/>
          </a:prstGeom>
          <a:noFill/>
        </p:spPr>
        <p:txBody>
          <a:bodyPr wrap="square" rtlCol="0">
            <a:spAutoFit/>
          </a:bodyPr>
          <a:lstStyle/>
          <a:p>
            <a:pPr algn="just">
              <a:defRPr/>
            </a:pPr>
            <a:r>
              <a:rPr lang="en-US" b="1" dirty="0">
                <a:latin typeface="+mj-lt"/>
              </a:rPr>
              <a:t>Heat</a:t>
            </a:r>
            <a:r>
              <a:rPr lang="en-US" dirty="0">
                <a:latin typeface="+mj-lt"/>
              </a:rPr>
              <a:t> is often defined as energy in the process of being transferred from one object to another because of difference in temperature between them. </a:t>
            </a:r>
          </a:p>
          <a:p>
            <a:pPr algn="just">
              <a:defRPr/>
            </a:pPr>
            <a:r>
              <a:rPr lang="en-US" dirty="0">
                <a:latin typeface="+mj-lt"/>
              </a:rPr>
              <a:t>In nature, heat always flows from hot to cold until thermal equilibrium is reached.</a:t>
            </a:r>
          </a:p>
          <a:p>
            <a:pPr algn="just">
              <a:defRPr/>
            </a:pPr>
            <a:r>
              <a:rPr lang="en-US" dirty="0">
                <a:latin typeface="+mj-lt"/>
              </a:rPr>
              <a:t>The object will be warmer or cooler than the other. </a:t>
            </a:r>
          </a:p>
          <a:p>
            <a:pPr algn="just">
              <a:spcBef>
                <a:spcPct val="0"/>
              </a:spcBef>
            </a:pPr>
            <a:r>
              <a:rPr lang="en-US" altLang="en-US" dirty="0">
                <a:latin typeface="+mj-lt"/>
              </a:rPr>
              <a:t>Thermal Equilibrium is achieved when two objects with different temperature or  systems reach the same temperature. When two objects are placed together, the object with more heat energy will lose that energy to the object with less heat energy. At this point, they are in a state of thermal equilibrium.</a:t>
            </a:r>
          </a:p>
          <a:p>
            <a:pPr>
              <a:defRPr/>
            </a:pPr>
            <a:endParaRPr lang="en-US" dirty="0">
              <a:latin typeface="Arial" charset="0"/>
            </a:endParaRPr>
          </a:p>
          <a:p>
            <a:pPr>
              <a:defRPr/>
            </a:pPr>
            <a:endParaRPr lang="en-US" dirty="0">
              <a:latin typeface="Arial" charset="0"/>
            </a:endParaRPr>
          </a:p>
          <a:p>
            <a:pPr>
              <a:defRPr/>
            </a:pPr>
            <a:endParaRPr lang="en-US" dirty="0">
              <a:latin typeface="Arial" charset="0"/>
            </a:endParaRPr>
          </a:p>
          <a:p>
            <a:pPr>
              <a:defRPr/>
            </a:pPr>
            <a:endParaRPr lang="en-US" dirty="0"/>
          </a:p>
        </p:txBody>
      </p:sp>
      <p:sp>
        <p:nvSpPr>
          <p:cNvPr id="4" name="Rectangle 3">
            <a:extLst>
              <a:ext uri="{FF2B5EF4-FFF2-40B4-BE49-F238E27FC236}">
                <a16:creationId xmlns:a16="http://schemas.microsoft.com/office/drawing/2014/main" id="{351D994F-F2E2-42CC-A82C-F461CAD77AF9}"/>
              </a:ext>
            </a:extLst>
          </p:cNvPr>
          <p:cNvSpPr/>
          <p:nvPr/>
        </p:nvSpPr>
        <p:spPr>
          <a:xfrm>
            <a:off x="580981" y="3569044"/>
            <a:ext cx="6096000" cy="2308324"/>
          </a:xfrm>
          <a:prstGeom prst="rect">
            <a:avLst/>
          </a:prstGeom>
        </p:spPr>
        <p:txBody>
          <a:bodyPr>
            <a:spAutoFit/>
          </a:bodyPr>
          <a:lstStyle/>
          <a:p>
            <a:pPr>
              <a:defRPr/>
            </a:pPr>
            <a:r>
              <a:rPr lang="en-US" dirty="0"/>
              <a:t>Formula for one substance or object:</a:t>
            </a:r>
          </a:p>
          <a:p>
            <a:pPr>
              <a:defRPr/>
            </a:pPr>
            <a:endParaRPr lang="en-US" dirty="0"/>
          </a:p>
          <a:p>
            <a:pPr>
              <a:defRPr/>
            </a:pPr>
            <a:endParaRPr lang="en-US" dirty="0"/>
          </a:p>
          <a:p>
            <a:pPr>
              <a:defRPr/>
            </a:pPr>
            <a:endParaRPr lang="en-US" dirty="0"/>
          </a:p>
          <a:p>
            <a:pPr>
              <a:defRPr/>
            </a:pPr>
            <a:r>
              <a:rPr lang="en-US" dirty="0"/>
              <a:t>Q  =Heat energy</a:t>
            </a:r>
          </a:p>
          <a:p>
            <a:pPr>
              <a:defRPr/>
            </a:pPr>
            <a:r>
              <a:rPr lang="en-US" dirty="0"/>
              <a:t>m = mass of substance</a:t>
            </a:r>
          </a:p>
          <a:p>
            <a:pPr>
              <a:defRPr/>
            </a:pPr>
            <a:r>
              <a:rPr lang="en-US" dirty="0"/>
              <a:t>C =Specific heat capacity</a:t>
            </a:r>
          </a:p>
          <a:p>
            <a:pPr>
              <a:defRPr/>
            </a:pPr>
            <a:r>
              <a:rPr lang="en-US" dirty="0"/>
              <a:t>∆</a:t>
            </a:r>
            <a:r>
              <a:rPr lang="en-US" dirty="0">
                <a:latin typeface="Calibri"/>
                <a:cs typeface="Calibri"/>
              </a:rPr>
              <a:t>Ɵ =Changes in temperature</a:t>
            </a:r>
            <a:endParaRPr lang="en-US" dirty="0"/>
          </a:p>
        </p:txBody>
      </p:sp>
      <p:sp>
        <p:nvSpPr>
          <p:cNvPr id="5" name="Rectangle 4">
            <a:extLst>
              <a:ext uri="{FF2B5EF4-FFF2-40B4-BE49-F238E27FC236}">
                <a16:creationId xmlns:a16="http://schemas.microsoft.com/office/drawing/2014/main" id="{D8797B9D-5452-4064-96D2-11BC58FA61F6}"/>
              </a:ext>
            </a:extLst>
          </p:cNvPr>
          <p:cNvSpPr/>
          <p:nvPr/>
        </p:nvSpPr>
        <p:spPr>
          <a:xfrm>
            <a:off x="984309" y="3973489"/>
            <a:ext cx="15240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Q = </a:t>
            </a:r>
            <a:r>
              <a:rPr lang="en-US" dirty="0" err="1"/>
              <a:t>mC∆</a:t>
            </a:r>
            <a:r>
              <a:rPr lang="en-US" dirty="0" err="1">
                <a:latin typeface="Calibri"/>
                <a:cs typeface="Calibri"/>
              </a:rPr>
              <a:t>Ɵ</a:t>
            </a:r>
            <a:endParaRPr lang="en-US" dirty="0">
              <a:latin typeface="Calibri"/>
              <a:cs typeface="Calibri"/>
            </a:endParaRPr>
          </a:p>
          <a:p>
            <a:pPr algn="ctr" eaLnBrk="1" hangingPunct="1">
              <a:defRPr/>
            </a:pPr>
            <a:r>
              <a:rPr lang="en-US" dirty="0"/>
              <a:t>∆</a:t>
            </a:r>
            <a:r>
              <a:rPr lang="en-US" dirty="0">
                <a:latin typeface="Calibri"/>
                <a:cs typeface="Calibri"/>
              </a:rPr>
              <a:t>Ɵ= </a:t>
            </a:r>
            <a:r>
              <a:rPr lang="en-US" dirty="0" err="1">
                <a:latin typeface="Calibri"/>
                <a:cs typeface="Calibri"/>
              </a:rPr>
              <a:t>Ɵf</a:t>
            </a:r>
            <a:r>
              <a:rPr lang="en-US" dirty="0">
                <a:latin typeface="Calibri"/>
                <a:cs typeface="Calibri"/>
              </a:rPr>
              <a:t>- </a:t>
            </a:r>
            <a:r>
              <a:rPr lang="en-US" dirty="0" err="1">
                <a:latin typeface="Calibri"/>
                <a:cs typeface="Calibri"/>
              </a:rPr>
              <a:t>Ɵi</a:t>
            </a:r>
            <a:endParaRPr lang="en-US" dirty="0"/>
          </a:p>
        </p:txBody>
      </p:sp>
      <p:sp>
        <p:nvSpPr>
          <p:cNvPr id="6" name="Rectangle 2">
            <a:extLst>
              <a:ext uri="{FF2B5EF4-FFF2-40B4-BE49-F238E27FC236}">
                <a16:creationId xmlns:a16="http://schemas.microsoft.com/office/drawing/2014/main" id="{5E87F94D-F2F3-4D33-AA3F-77E1F0A28040}"/>
              </a:ext>
            </a:extLst>
          </p:cNvPr>
          <p:cNvSpPr>
            <a:spLocks noChangeArrowheads="1"/>
          </p:cNvSpPr>
          <p:nvPr/>
        </p:nvSpPr>
        <p:spPr bwMode="auto">
          <a:xfrm>
            <a:off x="5173866" y="3714713"/>
            <a:ext cx="6096000" cy="1477416"/>
          </a:xfrm>
          <a:prstGeom prst="rect">
            <a:avLst/>
          </a:prstGeom>
          <a:solidFill>
            <a:schemeClr val="accent1">
              <a:lumMod val="60000"/>
              <a:lumOff val="4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eaLnBrk="1" hangingPunct="1">
              <a:defRPr/>
            </a:pPr>
            <a:r>
              <a:rPr lang="en-US" dirty="0">
                <a:solidFill>
                  <a:schemeClr val="tx1"/>
                </a:solidFill>
                <a:latin typeface="Cambria" pitchFamily="18" charset="0"/>
              </a:rPr>
              <a:t>Formula for thermal equilibrium :</a:t>
            </a:r>
          </a:p>
          <a:p>
            <a:pPr eaLnBrk="1" hangingPunct="1">
              <a:defRPr/>
            </a:pPr>
            <a:endParaRPr lang="en-US" dirty="0">
              <a:solidFill>
                <a:schemeClr val="tx1"/>
              </a:solidFill>
              <a:latin typeface="Cambria" pitchFamily="18" charset="0"/>
            </a:endParaRPr>
          </a:p>
          <a:p>
            <a:pPr eaLnBrk="1" hangingPunct="1">
              <a:defRPr/>
            </a:pPr>
            <a:r>
              <a:rPr lang="en-US" dirty="0">
                <a:solidFill>
                  <a:schemeClr val="tx1"/>
                </a:solidFill>
                <a:latin typeface="Cambria" pitchFamily="18" charset="0"/>
              </a:rPr>
              <a:t>         Heat lost = Heat gained</a:t>
            </a:r>
          </a:p>
          <a:p>
            <a:pPr eaLnBrk="1" hangingPunct="1">
              <a:defRPr/>
            </a:pPr>
            <a:r>
              <a:rPr lang="en-US" dirty="0">
                <a:solidFill>
                  <a:schemeClr val="tx1"/>
                </a:solidFill>
                <a:latin typeface="Cambria" pitchFamily="18" charset="0"/>
              </a:rPr>
              <a:t>	        -Q </a:t>
            </a:r>
            <a:r>
              <a:rPr lang="en-US" baseline="-25000" dirty="0">
                <a:solidFill>
                  <a:schemeClr val="tx1"/>
                </a:solidFill>
                <a:latin typeface="Cambria" pitchFamily="18" charset="0"/>
              </a:rPr>
              <a:t>lost </a:t>
            </a:r>
            <a:r>
              <a:rPr lang="en-US" dirty="0">
                <a:solidFill>
                  <a:schemeClr val="tx1"/>
                </a:solidFill>
                <a:latin typeface="Cambria" pitchFamily="18" charset="0"/>
              </a:rPr>
              <a:t>= Q </a:t>
            </a:r>
            <a:r>
              <a:rPr lang="en-US" baseline="-25000" dirty="0">
                <a:solidFill>
                  <a:schemeClr val="tx1"/>
                </a:solidFill>
                <a:latin typeface="Cambria" pitchFamily="18" charset="0"/>
              </a:rPr>
              <a:t>gained</a:t>
            </a:r>
          </a:p>
          <a:p>
            <a:pPr eaLnBrk="1" hangingPunct="1">
              <a:defRPr/>
            </a:pPr>
            <a:r>
              <a:rPr lang="en-US" dirty="0">
                <a:solidFill>
                  <a:schemeClr val="tx1"/>
                </a:solidFill>
                <a:latin typeface="Cambria" pitchFamily="18" charset="0"/>
              </a:rPr>
              <a:t>	    - </a:t>
            </a:r>
            <a:r>
              <a:rPr lang="en-US" dirty="0" err="1">
                <a:solidFill>
                  <a:schemeClr val="tx1"/>
                </a:solidFill>
                <a:latin typeface="Cambria" pitchFamily="18" charset="0"/>
              </a:rPr>
              <a:t>mcΔ</a:t>
            </a:r>
            <a:r>
              <a:rPr lang="el-GR" dirty="0">
                <a:solidFill>
                  <a:schemeClr val="tx1"/>
                </a:solidFill>
                <a:latin typeface="Cambria" pitchFamily="18" charset="0"/>
              </a:rPr>
              <a:t>θ</a:t>
            </a:r>
            <a:r>
              <a:rPr lang="en-US" dirty="0">
                <a:solidFill>
                  <a:schemeClr val="tx1"/>
                </a:solidFill>
                <a:latin typeface="Cambria" pitchFamily="18" charset="0"/>
              </a:rPr>
              <a:t> = </a:t>
            </a:r>
            <a:r>
              <a:rPr lang="en-US" dirty="0" err="1">
                <a:solidFill>
                  <a:schemeClr val="tx1"/>
                </a:solidFill>
                <a:latin typeface="Cambria" pitchFamily="18" charset="0"/>
              </a:rPr>
              <a:t>mcΔ</a:t>
            </a:r>
            <a:r>
              <a:rPr lang="el-GR" dirty="0">
                <a:solidFill>
                  <a:schemeClr val="tx1"/>
                </a:solidFill>
                <a:latin typeface="Cambria" pitchFamily="18" charset="0"/>
              </a:rPr>
              <a:t> θ</a:t>
            </a:r>
            <a:endParaRPr lang="en-US" dirty="0">
              <a:solidFill>
                <a:schemeClr val="tx1"/>
              </a:solidFill>
              <a:latin typeface="Cambria" pitchFamily="18" charset="0"/>
            </a:endParaRPr>
          </a:p>
          <a:p>
            <a:pPr eaLnBrk="1" hangingPunct="1">
              <a:defRPr/>
            </a:pPr>
            <a:endParaRPr lang="en-US" sz="3200" b="1" dirty="0">
              <a:solidFill>
                <a:srgbClr val="FF0000"/>
              </a:solidFill>
            </a:endParaRPr>
          </a:p>
        </p:txBody>
      </p:sp>
    </p:spTree>
    <p:extLst>
      <p:ext uri="{BB962C8B-B14F-4D97-AF65-F5344CB8AC3E}">
        <p14:creationId xmlns:p14="http://schemas.microsoft.com/office/powerpoint/2010/main" val="12808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49" y="1342514"/>
            <a:ext cx="9908159" cy="708285"/>
          </a:xfrm>
        </p:spPr>
        <p:txBody>
          <a:bodyPr>
            <a:normAutofit fontScale="90000"/>
          </a:bodyPr>
          <a:lstStyle/>
          <a:p>
            <a:r>
              <a:rPr lang="en-US" dirty="0" err="1">
                <a:solidFill>
                  <a:schemeClr val="tx1"/>
                </a:solidFill>
              </a:rPr>
              <a:t>Animasi</a:t>
            </a:r>
            <a:r>
              <a:rPr lang="en-US" dirty="0">
                <a:solidFill>
                  <a:schemeClr val="tx1"/>
                </a:solidFill>
              </a:rPr>
              <a:t> Barista (</a:t>
            </a:r>
            <a:r>
              <a:rPr lang="en-US" dirty="0" err="1">
                <a:solidFill>
                  <a:schemeClr val="tx1"/>
                </a:solidFill>
              </a:rPr>
              <a:t>gambar</a:t>
            </a:r>
            <a:r>
              <a:rPr lang="en-US" dirty="0">
                <a:solidFill>
                  <a:schemeClr val="tx1"/>
                </a:solidFill>
              </a:rPr>
              <a:t> </a:t>
            </a:r>
            <a:r>
              <a:rPr lang="en-US" dirty="0" err="1">
                <a:solidFill>
                  <a:schemeClr val="tx1"/>
                </a:solidFill>
              </a:rPr>
              <a:t>cawan</a:t>
            </a:r>
            <a:r>
              <a:rPr lang="en-US" dirty="0">
                <a:solidFill>
                  <a:schemeClr val="tx1"/>
                </a:solidFill>
              </a:rPr>
              <a:t> </a:t>
            </a:r>
            <a:r>
              <a:rPr lang="en-US" dirty="0" err="1">
                <a:solidFill>
                  <a:schemeClr val="tx1"/>
                </a:solidFill>
              </a:rPr>
              <a:t>kemudian</a:t>
            </a:r>
            <a:r>
              <a:rPr lang="en-US" dirty="0">
                <a:solidFill>
                  <a:schemeClr val="tx1"/>
                </a:solidFill>
              </a:rPr>
              <a:t> </a:t>
            </a:r>
            <a:r>
              <a:rPr lang="en-US" dirty="0" err="1">
                <a:solidFill>
                  <a:schemeClr val="tx1"/>
                </a:solidFill>
              </a:rPr>
              <a:t>ada</a:t>
            </a:r>
            <a:r>
              <a:rPr lang="en-US" dirty="0">
                <a:solidFill>
                  <a:schemeClr val="tx1"/>
                </a:solidFill>
              </a:rPr>
              <a:t> air </a:t>
            </a:r>
            <a:r>
              <a:rPr lang="en-US" dirty="0" err="1">
                <a:solidFill>
                  <a:schemeClr val="tx1"/>
                </a:solidFill>
              </a:rPr>
              <a:t>dituang</a:t>
            </a:r>
            <a:r>
              <a:rPr lang="en-US" dirty="0">
                <a:solidFill>
                  <a:schemeClr val="tx1"/>
                </a:solidFill>
              </a:rPr>
              <a:t> </a:t>
            </a:r>
            <a:r>
              <a:rPr lang="en-US" dirty="0" err="1">
                <a:solidFill>
                  <a:schemeClr val="tx1"/>
                </a:solidFill>
              </a:rPr>
              <a:t>beserta</a:t>
            </a:r>
            <a:r>
              <a:rPr lang="en-US" dirty="0">
                <a:solidFill>
                  <a:schemeClr val="tx1"/>
                </a:solidFill>
              </a:rPr>
              <a:t> </a:t>
            </a:r>
            <a:r>
              <a:rPr lang="en-US" dirty="0" err="1">
                <a:solidFill>
                  <a:schemeClr val="tx1"/>
                </a:solidFill>
              </a:rPr>
              <a:t>bunyi</a:t>
            </a:r>
            <a:r>
              <a:rPr lang="en-US" dirty="0">
                <a:solidFill>
                  <a:schemeClr val="tx1"/>
                </a:solidFill>
              </a:rPr>
              <a:t>) </a:t>
            </a:r>
          </a:p>
        </p:txBody>
      </p:sp>
      <p:pic>
        <p:nvPicPr>
          <p:cNvPr id="5" name="Picture 4">
            <a:extLst>
              <a:ext uri="{FF2B5EF4-FFF2-40B4-BE49-F238E27FC236}">
                <a16:creationId xmlns:a16="http://schemas.microsoft.com/office/drawing/2014/main" id="{E9731D37-CE58-490F-8FC1-B1DC87505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49" y="2370590"/>
            <a:ext cx="3377811" cy="3580697"/>
          </a:xfrm>
          <a:prstGeom prst="rect">
            <a:avLst/>
          </a:prstGeom>
        </p:spPr>
      </p:pic>
      <p:pic>
        <p:nvPicPr>
          <p:cNvPr id="9" name="Picture 8">
            <a:extLst>
              <a:ext uri="{FF2B5EF4-FFF2-40B4-BE49-F238E27FC236}">
                <a16:creationId xmlns:a16="http://schemas.microsoft.com/office/drawing/2014/main" id="{E0AD1F5D-9D48-40EE-9E34-6C7586208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782" y="2686923"/>
            <a:ext cx="3377810" cy="2948030"/>
          </a:xfrm>
          <a:prstGeom prst="rect">
            <a:avLst/>
          </a:prstGeom>
        </p:spPr>
      </p:pic>
    </p:spTree>
    <p:extLst>
      <p:ext uri="{BB962C8B-B14F-4D97-AF65-F5344CB8AC3E}">
        <p14:creationId xmlns:p14="http://schemas.microsoft.com/office/powerpoint/2010/main" val="318525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271" y="649938"/>
            <a:ext cx="9503765" cy="1325563"/>
          </a:xfrm>
        </p:spPr>
        <p:txBody>
          <a:bodyPr/>
          <a:lstStyle/>
          <a:p>
            <a:pPr algn="ctr"/>
            <a:r>
              <a:rPr lang="en-US" dirty="0"/>
              <a:t>Choose your drink</a:t>
            </a:r>
          </a:p>
        </p:txBody>
      </p:sp>
      <p:sp>
        <p:nvSpPr>
          <p:cNvPr id="4" name="TextBox 3"/>
          <p:cNvSpPr txBox="1"/>
          <p:nvPr/>
        </p:nvSpPr>
        <p:spPr>
          <a:xfrm>
            <a:off x="4332158" y="2121437"/>
            <a:ext cx="2533337"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3600" b="1" dirty="0"/>
              <a:t>TEA</a:t>
            </a:r>
          </a:p>
        </p:txBody>
      </p:sp>
      <p:sp>
        <p:nvSpPr>
          <p:cNvPr id="5" name="TextBox 4"/>
          <p:cNvSpPr txBox="1"/>
          <p:nvPr/>
        </p:nvSpPr>
        <p:spPr>
          <a:xfrm>
            <a:off x="4332158" y="3346984"/>
            <a:ext cx="2533337"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3600" b="1" dirty="0"/>
              <a:t>COFFEE</a:t>
            </a:r>
          </a:p>
        </p:txBody>
      </p:sp>
      <p:sp>
        <p:nvSpPr>
          <p:cNvPr id="6" name="TextBox 5"/>
          <p:cNvSpPr txBox="1"/>
          <p:nvPr/>
        </p:nvSpPr>
        <p:spPr>
          <a:xfrm>
            <a:off x="4332158" y="4595876"/>
            <a:ext cx="2533338"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3600" b="1" dirty="0"/>
              <a:t>COCOA</a:t>
            </a:r>
          </a:p>
        </p:txBody>
      </p:sp>
    </p:spTree>
    <p:extLst>
      <p:ext uri="{BB962C8B-B14F-4D97-AF65-F5344CB8AC3E}">
        <p14:creationId xmlns:p14="http://schemas.microsoft.com/office/powerpoint/2010/main" val="106074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92956"/>
          </a:xfrm>
        </p:spPr>
        <p:txBody>
          <a:bodyPr/>
          <a:lstStyle/>
          <a:p>
            <a:r>
              <a:rPr lang="en-US" dirty="0"/>
              <a:t>Choose your Water</a:t>
            </a:r>
          </a:p>
        </p:txBody>
      </p:sp>
      <p:sp>
        <p:nvSpPr>
          <p:cNvPr id="3" name="Text Placeholder 2"/>
          <p:cNvSpPr>
            <a:spLocks noGrp="1"/>
          </p:cNvSpPr>
          <p:nvPr>
            <p:ph type="body" idx="1"/>
          </p:nvPr>
        </p:nvSpPr>
        <p:spPr>
          <a:xfrm>
            <a:off x="2053992" y="1367502"/>
            <a:ext cx="2233196" cy="627322"/>
          </a:xfrm>
          <a:solidFill>
            <a:schemeClr val="accent1">
              <a:lumMod val="20000"/>
              <a:lumOff val="80000"/>
            </a:schemeClr>
          </a:solidFill>
          <a:ln>
            <a:solidFill>
              <a:schemeClr val="accent1"/>
            </a:solidFill>
          </a:ln>
        </p:spPr>
        <p:txBody>
          <a:bodyPr>
            <a:normAutofit/>
          </a:bodyPr>
          <a:lstStyle/>
          <a:p>
            <a:pPr algn="ctr"/>
            <a:r>
              <a:rPr lang="en-US" sz="4000" dirty="0"/>
              <a:t>HOT</a:t>
            </a:r>
          </a:p>
        </p:txBody>
      </p:sp>
      <p:sp>
        <p:nvSpPr>
          <p:cNvPr id="4" name="Content Placeholder 3"/>
          <p:cNvSpPr>
            <a:spLocks noGrp="1"/>
          </p:cNvSpPr>
          <p:nvPr>
            <p:ph sz="half" idx="2"/>
          </p:nvPr>
        </p:nvSpPr>
        <p:spPr>
          <a:xfrm>
            <a:off x="839788" y="2255099"/>
            <a:ext cx="5157787" cy="4073511"/>
          </a:xfrm>
        </p:spPr>
        <p:txBody>
          <a:bodyPr/>
          <a:lstStyle/>
          <a:p>
            <a:pPr marL="0" indent="0">
              <a:buNone/>
            </a:pPr>
            <a:r>
              <a:rPr lang="en-US" dirty="0"/>
              <a:t>Weight</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dirty="0"/>
              <a:t>Temperature</a:t>
            </a:r>
          </a:p>
          <a:p>
            <a:pPr marL="0" indent="0">
              <a:buNone/>
            </a:pPr>
            <a:r>
              <a:rPr lang="en-US" dirty="0"/>
              <a:t>(⁰C)  </a:t>
            </a:r>
          </a:p>
        </p:txBody>
      </p:sp>
      <p:sp>
        <p:nvSpPr>
          <p:cNvPr id="7" name="Text Placeholder 2"/>
          <p:cNvSpPr>
            <a:spLocks noGrp="1"/>
          </p:cNvSpPr>
          <p:nvPr>
            <p:ph type="body" sz="quarter" idx="3"/>
          </p:nvPr>
        </p:nvSpPr>
        <p:spPr>
          <a:xfrm>
            <a:off x="7503837" y="1367481"/>
            <a:ext cx="2233196" cy="627322"/>
          </a:xfrm>
          <a:solidFill>
            <a:schemeClr val="accent1">
              <a:lumMod val="20000"/>
              <a:lumOff val="80000"/>
            </a:schemeClr>
          </a:solidFill>
          <a:ln>
            <a:solidFill>
              <a:schemeClr val="accent1"/>
            </a:solidFill>
          </a:ln>
        </p:spPr>
        <p:txBody>
          <a:bodyPr>
            <a:normAutofit/>
          </a:bodyPr>
          <a:lstStyle/>
          <a:p>
            <a:pPr algn="ctr"/>
            <a:r>
              <a:rPr lang="en-US" sz="4000" dirty="0"/>
              <a:t>COLD</a:t>
            </a:r>
          </a:p>
        </p:txBody>
      </p:sp>
      <p:sp>
        <p:nvSpPr>
          <p:cNvPr id="28" name="Content Placeholder 3"/>
          <p:cNvSpPr>
            <a:spLocks noGrp="1"/>
          </p:cNvSpPr>
          <p:nvPr>
            <p:ph sz="quarter" idx="4"/>
          </p:nvPr>
        </p:nvSpPr>
        <p:spPr>
          <a:xfrm>
            <a:off x="6129926" y="2252816"/>
            <a:ext cx="5157787" cy="4073511"/>
          </a:xfrm>
        </p:spPr>
        <p:txBody>
          <a:bodyPr/>
          <a:lstStyle/>
          <a:p>
            <a:pPr marL="0" indent="0">
              <a:buNone/>
            </a:pPr>
            <a:r>
              <a:rPr lang="en-US" dirty="0"/>
              <a:t>Weight </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dirty="0"/>
              <a:t>Temperature</a:t>
            </a:r>
          </a:p>
          <a:p>
            <a:pPr marL="0" indent="0">
              <a:buNone/>
            </a:pPr>
            <a:r>
              <a:rPr lang="en-US" dirty="0"/>
              <a:t>(⁰C)  </a:t>
            </a:r>
          </a:p>
        </p:txBody>
      </p:sp>
      <p:grpSp>
        <p:nvGrpSpPr>
          <p:cNvPr id="43" name="Group 42"/>
          <p:cNvGrpSpPr/>
          <p:nvPr/>
        </p:nvGrpSpPr>
        <p:grpSpPr>
          <a:xfrm>
            <a:off x="2173181" y="2334253"/>
            <a:ext cx="1029688" cy="1918185"/>
            <a:chOff x="2173181" y="2334253"/>
            <a:chExt cx="1029688" cy="1918185"/>
          </a:xfrm>
        </p:grpSpPr>
        <p:grpSp>
          <p:nvGrpSpPr>
            <p:cNvPr id="26" name="Group 25"/>
            <p:cNvGrpSpPr/>
            <p:nvPr/>
          </p:nvGrpSpPr>
          <p:grpSpPr>
            <a:xfrm>
              <a:off x="2173181" y="2384758"/>
              <a:ext cx="410521" cy="1714988"/>
              <a:chOff x="2173181" y="2384758"/>
              <a:chExt cx="410521" cy="1714988"/>
            </a:xfrm>
          </p:grpSpPr>
          <p:sp>
            <p:nvSpPr>
              <p:cNvPr id="8" name="Right Arrow 7"/>
              <p:cNvSpPr/>
              <p:nvPr/>
            </p:nvSpPr>
            <p:spPr>
              <a:xfrm>
                <a:off x="2173181" y="238475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194156" y="309023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173181" y="3859113"/>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660530" y="2334253"/>
              <a:ext cx="542339" cy="1918185"/>
              <a:chOff x="2660530" y="2334253"/>
              <a:chExt cx="542339" cy="1918185"/>
            </a:xfrm>
          </p:grpSpPr>
          <p:sp>
            <p:nvSpPr>
              <p:cNvPr id="18" name="Can 17"/>
              <p:cNvSpPr/>
              <p:nvPr/>
            </p:nvSpPr>
            <p:spPr>
              <a:xfrm>
                <a:off x="2695078" y="2334253"/>
                <a:ext cx="256680" cy="360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2679043" y="2935868"/>
                <a:ext cx="376990" cy="5429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2660530" y="3622177"/>
                <a:ext cx="542339" cy="6302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2951758" y="4605925"/>
            <a:ext cx="1717681" cy="1684800"/>
            <a:chOff x="2951758" y="4605925"/>
            <a:chExt cx="1717681" cy="1684800"/>
          </a:xfrm>
        </p:grpSpPr>
        <p:grpSp>
          <p:nvGrpSpPr>
            <p:cNvPr id="25" name="Group 24"/>
            <p:cNvGrpSpPr/>
            <p:nvPr/>
          </p:nvGrpSpPr>
          <p:grpSpPr>
            <a:xfrm>
              <a:off x="2951758" y="4921804"/>
              <a:ext cx="413605" cy="1368921"/>
              <a:chOff x="2951758" y="4921804"/>
              <a:chExt cx="413605" cy="1368921"/>
            </a:xfrm>
          </p:grpSpPr>
          <p:sp>
            <p:nvSpPr>
              <p:cNvPr id="15" name="Right Arrow 14"/>
              <p:cNvSpPr/>
              <p:nvPr/>
            </p:nvSpPr>
            <p:spPr>
              <a:xfrm>
                <a:off x="2951758" y="4921804"/>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975817" y="5499199"/>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951758" y="6050092"/>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p:cNvPicPr>
              <a:picLocks noChangeAspect="1"/>
            </p:cNvPicPr>
            <p:nvPr/>
          </p:nvPicPr>
          <p:blipFill>
            <a:blip r:embed="rId2"/>
            <a:stretch>
              <a:fillRect/>
            </a:stretch>
          </p:blipFill>
          <p:spPr>
            <a:xfrm>
              <a:off x="3450546" y="4605925"/>
              <a:ext cx="1218893" cy="457280"/>
            </a:xfrm>
            <a:prstGeom prst="rect">
              <a:avLst/>
            </a:prstGeom>
          </p:spPr>
        </p:pic>
        <p:pic>
          <p:nvPicPr>
            <p:cNvPr id="23" name="Picture 22"/>
            <p:cNvPicPr>
              <a:picLocks noChangeAspect="1"/>
            </p:cNvPicPr>
            <p:nvPr/>
          </p:nvPicPr>
          <p:blipFill>
            <a:blip r:embed="rId2"/>
            <a:stretch>
              <a:fillRect/>
            </a:stretch>
          </p:blipFill>
          <p:spPr>
            <a:xfrm>
              <a:off x="3450545" y="5222348"/>
              <a:ext cx="1218893" cy="457280"/>
            </a:xfrm>
            <a:prstGeom prst="rect">
              <a:avLst/>
            </a:prstGeom>
          </p:spPr>
        </p:pic>
        <p:pic>
          <p:nvPicPr>
            <p:cNvPr id="24" name="Picture 23"/>
            <p:cNvPicPr>
              <a:picLocks noChangeAspect="1"/>
            </p:cNvPicPr>
            <p:nvPr/>
          </p:nvPicPr>
          <p:blipFill>
            <a:blip r:embed="rId2"/>
            <a:stretch>
              <a:fillRect/>
            </a:stretch>
          </p:blipFill>
          <p:spPr>
            <a:xfrm>
              <a:off x="3450545" y="5781495"/>
              <a:ext cx="1218893" cy="457280"/>
            </a:xfrm>
            <a:prstGeom prst="rect">
              <a:avLst/>
            </a:prstGeom>
          </p:spPr>
        </p:pic>
      </p:grpSp>
      <p:grpSp>
        <p:nvGrpSpPr>
          <p:cNvPr id="45" name="Group 44"/>
          <p:cNvGrpSpPr/>
          <p:nvPr/>
        </p:nvGrpSpPr>
        <p:grpSpPr>
          <a:xfrm>
            <a:off x="7496578" y="2313467"/>
            <a:ext cx="1029688" cy="1918185"/>
            <a:chOff x="2173181" y="2334253"/>
            <a:chExt cx="1029688" cy="1918185"/>
          </a:xfrm>
        </p:grpSpPr>
        <p:grpSp>
          <p:nvGrpSpPr>
            <p:cNvPr id="46" name="Group 45"/>
            <p:cNvGrpSpPr/>
            <p:nvPr/>
          </p:nvGrpSpPr>
          <p:grpSpPr>
            <a:xfrm>
              <a:off x="2173181" y="2384758"/>
              <a:ext cx="410521" cy="1714988"/>
              <a:chOff x="2173181" y="2384758"/>
              <a:chExt cx="410521" cy="1714988"/>
            </a:xfrm>
          </p:grpSpPr>
          <p:sp>
            <p:nvSpPr>
              <p:cNvPr id="51" name="Right Arrow 50"/>
              <p:cNvSpPr/>
              <p:nvPr/>
            </p:nvSpPr>
            <p:spPr>
              <a:xfrm>
                <a:off x="2173181" y="238475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194156" y="309023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2173181" y="3859113"/>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2660530" y="2334253"/>
              <a:ext cx="542339" cy="1918185"/>
              <a:chOff x="2660530" y="2334253"/>
              <a:chExt cx="542339" cy="1918185"/>
            </a:xfrm>
          </p:grpSpPr>
          <p:sp>
            <p:nvSpPr>
              <p:cNvPr id="48" name="Can 47"/>
              <p:cNvSpPr/>
              <p:nvPr/>
            </p:nvSpPr>
            <p:spPr>
              <a:xfrm>
                <a:off x="2695078" y="2334253"/>
                <a:ext cx="256680" cy="360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p:cNvSpPr/>
              <p:nvPr/>
            </p:nvSpPr>
            <p:spPr>
              <a:xfrm>
                <a:off x="2679043" y="2935868"/>
                <a:ext cx="376990" cy="5429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p:cNvSpPr/>
              <p:nvPr/>
            </p:nvSpPr>
            <p:spPr>
              <a:xfrm>
                <a:off x="2660530" y="3622177"/>
                <a:ext cx="542339" cy="6302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p:cNvGrpSpPr/>
          <p:nvPr/>
        </p:nvGrpSpPr>
        <p:grpSpPr>
          <a:xfrm>
            <a:off x="8265427" y="4592887"/>
            <a:ext cx="1717681" cy="1684800"/>
            <a:chOff x="2951758" y="4605925"/>
            <a:chExt cx="1717681" cy="1684800"/>
          </a:xfrm>
        </p:grpSpPr>
        <p:grpSp>
          <p:nvGrpSpPr>
            <p:cNvPr id="55" name="Group 54"/>
            <p:cNvGrpSpPr/>
            <p:nvPr/>
          </p:nvGrpSpPr>
          <p:grpSpPr>
            <a:xfrm>
              <a:off x="2951758" y="4921804"/>
              <a:ext cx="413605" cy="1368921"/>
              <a:chOff x="2951758" y="4921804"/>
              <a:chExt cx="413605" cy="1368921"/>
            </a:xfrm>
          </p:grpSpPr>
          <p:sp>
            <p:nvSpPr>
              <p:cNvPr id="59" name="Right Arrow 58"/>
              <p:cNvSpPr/>
              <p:nvPr/>
            </p:nvSpPr>
            <p:spPr>
              <a:xfrm>
                <a:off x="2951758" y="4921804"/>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2975817" y="5499199"/>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2951758" y="6050092"/>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 name="Picture 55"/>
            <p:cNvPicPr>
              <a:picLocks noChangeAspect="1"/>
            </p:cNvPicPr>
            <p:nvPr/>
          </p:nvPicPr>
          <p:blipFill>
            <a:blip r:embed="rId2"/>
            <a:stretch>
              <a:fillRect/>
            </a:stretch>
          </p:blipFill>
          <p:spPr>
            <a:xfrm>
              <a:off x="3450546" y="4605925"/>
              <a:ext cx="1218893" cy="457280"/>
            </a:xfrm>
            <a:prstGeom prst="rect">
              <a:avLst/>
            </a:prstGeom>
          </p:spPr>
        </p:pic>
        <p:pic>
          <p:nvPicPr>
            <p:cNvPr id="57" name="Picture 56"/>
            <p:cNvPicPr>
              <a:picLocks noChangeAspect="1"/>
            </p:cNvPicPr>
            <p:nvPr/>
          </p:nvPicPr>
          <p:blipFill>
            <a:blip r:embed="rId2"/>
            <a:stretch>
              <a:fillRect/>
            </a:stretch>
          </p:blipFill>
          <p:spPr>
            <a:xfrm>
              <a:off x="3450545" y="5222348"/>
              <a:ext cx="1218893" cy="457280"/>
            </a:xfrm>
            <a:prstGeom prst="rect">
              <a:avLst/>
            </a:prstGeom>
          </p:spPr>
        </p:pic>
        <p:pic>
          <p:nvPicPr>
            <p:cNvPr id="58" name="Picture 57"/>
            <p:cNvPicPr>
              <a:picLocks noChangeAspect="1"/>
            </p:cNvPicPr>
            <p:nvPr/>
          </p:nvPicPr>
          <p:blipFill>
            <a:blip r:embed="rId2"/>
            <a:stretch>
              <a:fillRect/>
            </a:stretch>
          </p:blipFill>
          <p:spPr>
            <a:xfrm>
              <a:off x="3450545" y="5781495"/>
              <a:ext cx="1218893" cy="457280"/>
            </a:xfrm>
            <a:prstGeom prst="rect">
              <a:avLst/>
            </a:prstGeom>
          </p:spPr>
        </p:pic>
      </p:grpSp>
      <p:sp>
        <p:nvSpPr>
          <p:cNvPr id="5" name="TextBox 4">
            <a:extLst>
              <a:ext uri="{FF2B5EF4-FFF2-40B4-BE49-F238E27FC236}">
                <a16:creationId xmlns:a16="http://schemas.microsoft.com/office/drawing/2014/main" id="{462F2881-12BD-4AFF-9F0B-030798F3B064}"/>
              </a:ext>
            </a:extLst>
          </p:cNvPr>
          <p:cNvSpPr txBox="1"/>
          <p:nvPr/>
        </p:nvSpPr>
        <p:spPr>
          <a:xfrm>
            <a:off x="4801790" y="4282759"/>
            <a:ext cx="1058832" cy="523220"/>
          </a:xfrm>
          <a:prstGeom prst="rect">
            <a:avLst/>
          </a:prstGeom>
          <a:noFill/>
        </p:spPr>
        <p:txBody>
          <a:bodyPr wrap="square" rtlCol="0">
            <a:spAutoFit/>
          </a:bodyPr>
          <a:lstStyle/>
          <a:p>
            <a:r>
              <a:rPr lang="en-US" dirty="0"/>
              <a:t>Hottest</a:t>
            </a:r>
          </a:p>
          <a:p>
            <a:r>
              <a:rPr lang="en-US" sz="1000" dirty="0"/>
              <a:t>100°C</a:t>
            </a:r>
            <a:endParaRPr lang="en-MY" sz="1000" dirty="0"/>
          </a:p>
        </p:txBody>
      </p:sp>
      <p:sp>
        <p:nvSpPr>
          <p:cNvPr id="44" name="TextBox 43">
            <a:extLst>
              <a:ext uri="{FF2B5EF4-FFF2-40B4-BE49-F238E27FC236}">
                <a16:creationId xmlns:a16="http://schemas.microsoft.com/office/drawing/2014/main" id="{EFBA90BE-57A4-408B-B79C-AD3B00CB3E42}"/>
              </a:ext>
            </a:extLst>
          </p:cNvPr>
          <p:cNvSpPr txBox="1"/>
          <p:nvPr/>
        </p:nvSpPr>
        <p:spPr>
          <a:xfrm>
            <a:off x="4840966" y="4886144"/>
            <a:ext cx="1231450" cy="523220"/>
          </a:xfrm>
          <a:prstGeom prst="rect">
            <a:avLst/>
          </a:prstGeom>
          <a:noFill/>
        </p:spPr>
        <p:txBody>
          <a:bodyPr wrap="square" rtlCol="0">
            <a:spAutoFit/>
          </a:bodyPr>
          <a:lstStyle/>
          <a:p>
            <a:r>
              <a:rPr lang="en-US" dirty="0"/>
              <a:t>Hotter </a:t>
            </a:r>
          </a:p>
          <a:p>
            <a:r>
              <a:rPr lang="en-US" sz="1000" dirty="0"/>
              <a:t>85°C</a:t>
            </a:r>
            <a:endParaRPr lang="en-MY" sz="1000" dirty="0"/>
          </a:p>
        </p:txBody>
      </p:sp>
      <p:sp>
        <p:nvSpPr>
          <p:cNvPr id="62" name="TextBox 61">
            <a:extLst>
              <a:ext uri="{FF2B5EF4-FFF2-40B4-BE49-F238E27FC236}">
                <a16:creationId xmlns:a16="http://schemas.microsoft.com/office/drawing/2014/main" id="{0BF50D57-63B4-4AC6-8458-2FECAC5E6F7C}"/>
              </a:ext>
            </a:extLst>
          </p:cNvPr>
          <p:cNvSpPr txBox="1"/>
          <p:nvPr/>
        </p:nvSpPr>
        <p:spPr>
          <a:xfrm>
            <a:off x="4801789" y="5532475"/>
            <a:ext cx="815190" cy="523220"/>
          </a:xfrm>
          <a:prstGeom prst="rect">
            <a:avLst/>
          </a:prstGeom>
          <a:noFill/>
        </p:spPr>
        <p:txBody>
          <a:bodyPr wrap="square" rtlCol="0">
            <a:spAutoFit/>
          </a:bodyPr>
          <a:lstStyle/>
          <a:p>
            <a:r>
              <a:rPr lang="en-US" dirty="0"/>
              <a:t> Hot</a:t>
            </a:r>
          </a:p>
          <a:p>
            <a:r>
              <a:rPr lang="en-US" sz="1000" dirty="0"/>
              <a:t>  75°C</a:t>
            </a:r>
            <a:endParaRPr lang="en-MY" sz="1000" dirty="0"/>
          </a:p>
        </p:txBody>
      </p:sp>
      <p:sp>
        <p:nvSpPr>
          <p:cNvPr id="63" name="TextBox 62">
            <a:extLst>
              <a:ext uri="{FF2B5EF4-FFF2-40B4-BE49-F238E27FC236}">
                <a16:creationId xmlns:a16="http://schemas.microsoft.com/office/drawing/2014/main" id="{29291EC0-CF81-4068-9E80-DF7BC353697B}"/>
              </a:ext>
            </a:extLst>
          </p:cNvPr>
          <p:cNvSpPr txBox="1"/>
          <p:nvPr/>
        </p:nvSpPr>
        <p:spPr>
          <a:xfrm>
            <a:off x="10073594" y="4266247"/>
            <a:ext cx="1218104" cy="523220"/>
          </a:xfrm>
          <a:prstGeom prst="rect">
            <a:avLst/>
          </a:prstGeom>
          <a:noFill/>
        </p:spPr>
        <p:txBody>
          <a:bodyPr wrap="square" rtlCol="0">
            <a:spAutoFit/>
          </a:bodyPr>
          <a:lstStyle/>
          <a:p>
            <a:r>
              <a:rPr lang="en-US" dirty="0"/>
              <a:t>Coolest </a:t>
            </a:r>
          </a:p>
          <a:p>
            <a:r>
              <a:rPr lang="en-US" sz="1000" dirty="0"/>
              <a:t>0°C</a:t>
            </a:r>
            <a:endParaRPr lang="en-MY" sz="1000" dirty="0"/>
          </a:p>
        </p:txBody>
      </p:sp>
      <p:sp>
        <p:nvSpPr>
          <p:cNvPr id="64" name="TextBox 63">
            <a:extLst>
              <a:ext uri="{FF2B5EF4-FFF2-40B4-BE49-F238E27FC236}">
                <a16:creationId xmlns:a16="http://schemas.microsoft.com/office/drawing/2014/main" id="{8B2F23C8-9AD7-4EE9-AB2C-FB2FCFB39305}"/>
              </a:ext>
            </a:extLst>
          </p:cNvPr>
          <p:cNvSpPr txBox="1"/>
          <p:nvPr/>
        </p:nvSpPr>
        <p:spPr>
          <a:xfrm>
            <a:off x="10092349" y="4947925"/>
            <a:ext cx="815190" cy="523220"/>
          </a:xfrm>
          <a:prstGeom prst="rect">
            <a:avLst/>
          </a:prstGeom>
          <a:noFill/>
        </p:spPr>
        <p:txBody>
          <a:bodyPr wrap="square" rtlCol="0">
            <a:spAutoFit/>
          </a:bodyPr>
          <a:lstStyle/>
          <a:p>
            <a:r>
              <a:rPr lang="en-US" dirty="0"/>
              <a:t>Cooler</a:t>
            </a:r>
          </a:p>
          <a:p>
            <a:r>
              <a:rPr lang="en-US" sz="1000" dirty="0"/>
              <a:t>2°C</a:t>
            </a:r>
            <a:endParaRPr lang="en-MY" sz="1000" dirty="0"/>
          </a:p>
        </p:txBody>
      </p:sp>
      <p:sp>
        <p:nvSpPr>
          <p:cNvPr id="65" name="TextBox 64">
            <a:extLst>
              <a:ext uri="{FF2B5EF4-FFF2-40B4-BE49-F238E27FC236}">
                <a16:creationId xmlns:a16="http://schemas.microsoft.com/office/drawing/2014/main" id="{1F18C6DB-84E9-43F1-833B-694BFD8190D9}"/>
              </a:ext>
            </a:extLst>
          </p:cNvPr>
          <p:cNvSpPr txBox="1"/>
          <p:nvPr/>
        </p:nvSpPr>
        <p:spPr>
          <a:xfrm>
            <a:off x="10045000" y="5583791"/>
            <a:ext cx="815190" cy="523220"/>
          </a:xfrm>
          <a:prstGeom prst="rect">
            <a:avLst/>
          </a:prstGeom>
          <a:noFill/>
        </p:spPr>
        <p:txBody>
          <a:bodyPr wrap="square" rtlCol="0">
            <a:spAutoFit/>
          </a:bodyPr>
          <a:lstStyle/>
          <a:p>
            <a:r>
              <a:rPr lang="en-US" dirty="0"/>
              <a:t> Cool</a:t>
            </a:r>
          </a:p>
          <a:p>
            <a:r>
              <a:rPr lang="en-US" sz="1000" dirty="0"/>
              <a:t>  25°C</a:t>
            </a:r>
            <a:endParaRPr lang="en-MY" sz="1000" dirty="0"/>
          </a:p>
        </p:txBody>
      </p:sp>
      <p:sp>
        <p:nvSpPr>
          <p:cNvPr id="66" name="TextBox 65">
            <a:extLst>
              <a:ext uri="{FF2B5EF4-FFF2-40B4-BE49-F238E27FC236}">
                <a16:creationId xmlns:a16="http://schemas.microsoft.com/office/drawing/2014/main" id="{4348EFE5-CD77-43E0-93CA-4D6E82FCF370}"/>
              </a:ext>
            </a:extLst>
          </p:cNvPr>
          <p:cNvSpPr txBox="1"/>
          <p:nvPr/>
        </p:nvSpPr>
        <p:spPr>
          <a:xfrm>
            <a:off x="3541791" y="2298336"/>
            <a:ext cx="1223955" cy="553998"/>
          </a:xfrm>
          <a:prstGeom prst="rect">
            <a:avLst/>
          </a:prstGeom>
          <a:noFill/>
        </p:spPr>
        <p:txBody>
          <a:bodyPr wrap="square" rtlCol="0">
            <a:spAutoFit/>
          </a:bodyPr>
          <a:lstStyle/>
          <a:p>
            <a:r>
              <a:rPr lang="en-US" dirty="0"/>
              <a:t>Small cup     </a:t>
            </a:r>
            <a:r>
              <a:rPr lang="en-US" sz="1200" dirty="0"/>
              <a:t>(0.24kg)</a:t>
            </a:r>
            <a:endParaRPr lang="en-MY" sz="1200" dirty="0"/>
          </a:p>
        </p:txBody>
      </p:sp>
      <p:sp>
        <p:nvSpPr>
          <p:cNvPr id="67" name="TextBox 66">
            <a:extLst>
              <a:ext uri="{FF2B5EF4-FFF2-40B4-BE49-F238E27FC236}">
                <a16:creationId xmlns:a16="http://schemas.microsoft.com/office/drawing/2014/main" id="{D8949412-79A8-4ABF-BC1D-518BF3110BF7}"/>
              </a:ext>
            </a:extLst>
          </p:cNvPr>
          <p:cNvSpPr txBox="1"/>
          <p:nvPr/>
        </p:nvSpPr>
        <p:spPr>
          <a:xfrm>
            <a:off x="3552140" y="2946169"/>
            <a:ext cx="1181507" cy="553998"/>
          </a:xfrm>
          <a:prstGeom prst="rect">
            <a:avLst/>
          </a:prstGeom>
          <a:noFill/>
        </p:spPr>
        <p:txBody>
          <a:bodyPr wrap="square" rtlCol="0">
            <a:spAutoFit/>
          </a:bodyPr>
          <a:lstStyle/>
          <a:p>
            <a:r>
              <a:rPr lang="en-US" dirty="0"/>
              <a:t>Small mug</a:t>
            </a:r>
          </a:p>
          <a:p>
            <a:r>
              <a:rPr lang="en-US" sz="1200" dirty="0"/>
              <a:t>(0.48kg)</a:t>
            </a:r>
            <a:endParaRPr lang="en-MY" sz="1200" dirty="0"/>
          </a:p>
        </p:txBody>
      </p:sp>
      <p:sp>
        <p:nvSpPr>
          <p:cNvPr id="68" name="TextBox 67">
            <a:extLst>
              <a:ext uri="{FF2B5EF4-FFF2-40B4-BE49-F238E27FC236}">
                <a16:creationId xmlns:a16="http://schemas.microsoft.com/office/drawing/2014/main" id="{72888194-29E4-41D4-A3B7-B670248E08E9}"/>
              </a:ext>
            </a:extLst>
          </p:cNvPr>
          <p:cNvSpPr txBox="1"/>
          <p:nvPr/>
        </p:nvSpPr>
        <p:spPr>
          <a:xfrm>
            <a:off x="3584684" y="3681093"/>
            <a:ext cx="1053085" cy="553998"/>
          </a:xfrm>
          <a:prstGeom prst="rect">
            <a:avLst/>
          </a:prstGeom>
          <a:noFill/>
        </p:spPr>
        <p:txBody>
          <a:bodyPr wrap="square" rtlCol="0">
            <a:spAutoFit/>
          </a:bodyPr>
          <a:lstStyle/>
          <a:p>
            <a:r>
              <a:rPr lang="en-US" dirty="0"/>
              <a:t>Big mug</a:t>
            </a:r>
          </a:p>
          <a:p>
            <a:r>
              <a:rPr lang="en-US" sz="1200" dirty="0"/>
              <a:t>(0.72kg)</a:t>
            </a:r>
            <a:endParaRPr lang="en-MY" sz="1200" dirty="0"/>
          </a:p>
        </p:txBody>
      </p:sp>
      <p:sp>
        <p:nvSpPr>
          <p:cNvPr id="69" name="TextBox 68">
            <a:extLst>
              <a:ext uri="{FF2B5EF4-FFF2-40B4-BE49-F238E27FC236}">
                <a16:creationId xmlns:a16="http://schemas.microsoft.com/office/drawing/2014/main" id="{69C8A85A-5184-4E7E-BA6E-041CA5D1A97A}"/>
              </a:ext>
            </a:extLst>
          </p:cNvPr>
          <p:cNvSpPr txBox="1"/>
          <p:nvPr/>
        </p:nvSpPr>
        <p:spPr>
          <a:xfrm>
            <a:off x="9032859" y="2314754"/>
            <a:ext cx="1293904" cy="553998"/>
          </a:xfrm>
          <a:prstGeom prst="rect">
            <a:avLst/>
          </a:prstGeom>
          <a:noFill/>
        </p:spPr>
        <p:txBody>
          <a:bodyPr wrap="square" rtlCol="0">
            <a:spAutoFit/>
          </a:bodyPr>
          <a:lstStyle/>
          <a:p>
            <a:r>
              <a:rPr lang="en-US" dirty="0"/>
              <a:t>Small cup</a:t>
            </a:r>
          </a:p>
          <a:p>
            <a:r>
              <a:rPr lang="en-US" sz="1200" dirty="0"/>
              <a:t>(0.24kg)</a:t>
            </a:r>
            <a:endParaRPr lang="en-MY" sz="1200" dirty="0"/>
          </a:p>
        </p:txBody>
      </p:sp>
      <p:sp>
        <p:nvSpPr>
          <p:cNvPr id="70" name="TextBox 69">
            <a:extLst>
              <a:ext uri="{FF2B5EF4-FFF2-40B4-BE49-F238E27FC236}">
                <a16:creationId xmlns:a16="http://schemas.microsoft.com/office/drawing/2014/main" id="{AD3CA6E5-8D11-4CCF-95A3-720C71F77935}"/>
              </a:ext>
            </a:extLst>
          </p:cNvPr>
          <p:cNvSpPr txBox="1"/>
          <p:nvPr/>
        </p:nvSpPr>
        <p:spPr>
          <a:xfrm>
            <a:off x="9040664" y="2952444"/>
            <a:ext cx="1181507" cy="830997"/>
          </a:xfrm>
          <a:prstGeom prst="rect">
            <a:avLst/>
          </a:prstGeom>
          <a:noFill/>
        </p:spPr>
        <p:txBody>
          <a:bodyPr wrap="square" rtlCol="0">
            <a:spAutoFit/>
          </a:bodyPr>
          <a:lstStyle/>
          <a:p>
            <a:r>
              <a:rPr lang="en-US" dirty="0"/>
              <a:t>Small mug</a:t>
            </a:r>
          </a:p>
          <a:p>
            <a:r>
              <a:rPr lang="en-US" sz="1200" dirty="0"/>
              <a:t>(0.48kg)</a:t>
            </a:r>
            <a:endParaRPr lang="en-MY" sz="1200" dirty="0"/>
          </a:p>
          <a:p>
            <a:endParaRPr lang="en-MY" dirty="0"/>
          </a:p>
        </p:txBody>
      </p:sp>
      <p:sp>
        <p:nvSpPr>
          <p:cNvPr id="71" name="TextBox 70">
            <a:extLst>
              <a:ext uri="{FF2B5EF4-FFF2-40B4-BE49-F238E27FC236}">
                <a16:creationId xmlns:a16="http://schemas.microsoft.com/office/drawing/2014/main" id="{9859032B-EB75-49C8-99AD-A8B2EB3661DB}"/>
              </a:ext>
            </a:extLst>
          </p:cNvPr>
          <p:cNvSpPr txBox="1"/>
          <p:nvPr/>
        </p:nvSpPr>
        <p:spPr>
          <a:xfrm>
            <a:off x="9073208" y="3687368"/>
            <a:ext cx="1053085" cy="830997"/>
          </a:xfrm>
          <a:prstGeom prst="rect">
            <a:avLst/>
          </a:prstGeom>
          <a:noFill/>
        </p:spPr>
        <p:txBody>
          <a:bodyPr wrap="square" rtlCol="0">
            <a:spAutoFit/>
          </a:bodyPr>
          <a:lstStyle/>
          <a:p>
            <a:r>
              <a:rPr lang="en-US" dirty="0"/>
              <a:t>Big mug</a:t>
            </a:r>
          </a:p>
          <a:p>
            <a:r>
              <a:rPr lang="en-US" sz="1200" dirty="0"/>
              <a:t>(0.72kg)</a:t>
            </a:r>
            <a:endParaRPr lang="en-MY" sz="1200" dirty="0"/>
          </a:p>
          <a:p>
            <a:endParaRPr lang="en-MY" dirty="0"/>
          </a:p>
        </p:txBody>
      </p:sp>
    </p:spTree>
    <p:extLst>
      <p:ext uri="{BB962C8B-B14F-4D97-AF65-F5344CB8AC3E}">
        <p14:creationId xmlns:p14="http://schemas.microsoft.com/office/powerpoint/2010/main" val="298446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762" y="443693"/>
            <a:ext cx="10236707" cy="892956"/>
          </a:xfrm>
        </p:spPr>
        <p:txBody>
          <a:bodyPr/>
          <a:lstStyle/>
          <a:p>
            <a:r>
              <a:rPr lang="en-US" dirty="0"/>
              <a:t>Choose your Ingredient</a:t>
            </a:r>
          </a:p>
        </p:txBody>
      </p:sp>
      <p:sp>
        <p:nvSpPr>
          <p:cNvPr id="3" name="Text Placeholder 2"/>
          <p:cNvSpPr>
            <a:spLocks noGrp="1"/>
          </p:cNvSpPr>
          <p:nvPr>
            <p:ph type="body" idx="1"/>
          </p:nvPr>
        </p:nvSpPr>
        <p:spPr>
          <a:xfrm>
            <a:off x="907902" y="1617754"/>
            <a:ext cx="2233196" cy="627322"/>
          </a:xfrm>
          <a:solidFill>
            <a:schemeClr val="accent1">
              <a:lumMod val="20000"/>
              <a:lumOff val="80000"/>
            </a:schemeClr>
          </a:solidFill>
          <a:ln>
            <a:solidFill>
              <a:schemeClr val="accent1"/>
            </a:solidFill>
          </a:ln>
        </p:spPr>
        <p:txBody>
          <a:bodyPr>
            <a:normAutofit/>
          </a:bodyPr>
          <a:lstStyle/>
          <a:p>
            <a:pPr algn="ctr"/>
            <a:r>
              <a:rPr lang="en-US" sz="4000" dirty="0"/>
              <a:t>TEA</a:t>
            </a:r>
          </a:p>
        </p:txBody>
      </p:sp>
      <p:sp>
        <p:nvSpPr>
          <p:cNvPr id="4" name="Content Placeholder 3"/>
          <p:cNvSpPr>
            <a:spLocks noGrp="1"/>
          </p:cNvSpPr>
          <p:nvPr>
            <p:ph sz="half" idx="2"/>
          </p:nvPr>
        </p:nvSpPr>
        <p:spPr>
          <a:xfrm>
            <a:off x="6236749" y="1931415"/>
            <a:ext cx="5157787" cy="4444218"/>
          </a:xfrm>
        </p:spPr>
        <p:txBody>
          <a:bodyPr/>
          <a:lstStyle/>
          <a:p>
            <a:pPr marL="0" indent="0">
              <a:buNone/>
            </a:pPr>
            <a:r>
              <a:rPr lang="en-US" b="1" dirty="0"/>
              <a:t>Sugar</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b="1" dirty="0"/>
              <a:t>Creamer</a:t>
            </a:r>
          </a:p>
          <a:p>
            <a:pPr marL="0" indent="0">
              <a:buNone/>
            </a:pPr>
            <a:r>
              <a:rPr lang="en-US" dirty="0"/>
              <a:t>(gram)  </a:t>
            </a:r>
          </a:p>
        </p:txBody>
      </p:sp>
      <p:grpSp>
        <p:nvGrpSpPr>
          <p:cNvPr id="10" name="Group 9"/>
          <p:cNvGrpSpPr/>
          <p:nvPr/>
        </p:nvGrpSpPr>
        <p:grpSpPr>
          <a:xfrm>
            <a:off x="7548808" y="4334414"/>
            <a:ext cx="3693661" cy="1812037"/>
            <a:chOff x="6289344" y="1944618"/>
            <a:chExt cx="3693661" cy="1812037"/>
          </a:xfrm>
        </p:grpSpPr>
        <p:pic>
          <p:nvPicPr>
            <p:cNvPr id="9" name="Picture 8"/>
            <p:cNvPicPr>
              <a:picLocks noChangeAspect="1"/>
            </p:cNvPicPr>
            <p:nvPr/>
          </p:nvPicPr>
          <p:blipFill>
            <a:blip r:embed="rId2"/>
            <a:stretch>
              <a:fillRect/>
            </a:stretch>
          </p:blipFill>
          <p:spPr>
            <a:xfrm>
              <a:off x="6873663" y="2037979"/>
              <a:ext cx="1016095" cy="294543"/>
            </a:xfrm>
            <a:prstGeom prst="rect">
              <a:avLst/>
            </a:prstGeom>
          </p:spPr>
        </p:pic>
        <p:sp>
          <p:nvSpPr>
            <p:cNvPr id="67" name="Right Arrow 66"/>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2"/>
            <a:stretch>
              <a:fillRect/>
            </a:stretch>
          </p:blipFill>
          <p:spPr>
            <a:xfrm>
              <a:off x="6862964" y="2737128"/>
              <a:ext cx="1016095" cy="294543"/>
            </a:xfrm>
            <a:prstGeom prst="rect">
              <a:avLst/>
            </a:prstGeom>
          </p:spPr>
        </p:pic>
        <p:pic>
          <p:nvPicPr>
            <p:cNvPr id="71" name="Picture 70"/>
            <p:cNvPicPr>
              <a:picLocks noChangeAspect="1"/>
            </p:cNvPicPr>
            <p:nvPr/>
          </p:nvPicPr>
          <p:blipFill>
            <a:blip r:embed="rId2"/>
            <a:stretch>
              <a:fillRect/>
            </a:stretch>
          </p:blipFill>
          <p:spPr>
            <a:xfrm>
              <a:off x="7889758" y="2694019"/>
              <a:ext cx="1016095" cy="294543"/>
            </a:xfrm>
            <a:prstGeom prst="rect">
              <a:avLst/>
            </a:prstGeom>
          </p:spPr>
        </p:pic>
        <p:pic>
          <p:nvPicPr>
            <p:cNvPr id="72" name="Picture 71"/>
            <p:cNvPicPr>
              <a:picLocks noChangeAspect="1"/>
            </p:cNvPicPr>
            <p:nvPr/>
          </p:nvPicPr>
          <p:blipFill>
            <a:blip r:embed="rId2"/>
            <a:stretch>
              <a:fillRect/>
            </a:stretch>
          </p:blipFill>
          <p:spPr>
            <a:xfrm>
              <a:off x="6873662" y="3453966"/>
              <a:ext cx="1016095" cy="294543"/>
            </a:xfrm>
            <a:prstGeom prst="rect">
              <a:avLst/>
            </a:prstGeom>
          </p:spPr>
        </p:pic>
        <p:pic>
          <p:nvPicPr>
            <p:cNvPr id="73" name="Picture 72"/>
            <p:cNvPicPr>
              <a:picLocks noChangeAspect="1"/>
            </p:cNvPicPr>
            <p:nvPr/>
          </p:nvPicPr>
          <p:blipFill>
            <a:blip r:embed="rId2"/>
            <a:stretch>
              <a:fillRect/>
            </a:stretch>
          </p:blipFill>
          <p:spPr>
            <a:xfrm>
              <a:off x="7920286" y="3462112"/>
              <a:ext cx="1016095" cy="294543"/>
            </a:xfrm>
            <a:prstGeom prst="rect">
              <a:avLst/>
            </a:prstGeom>
          </p:spPr>
        </p:pic>
        <p:pic>
          <p:nvPicPr>
            <p:cNvPr id="74" name="Picture 73"/>
            <p:cNvPicPr>
              <a:picLocks noChangeAspect="1"/>
            </p:cNvPicPr>
            <p:nvPr/>
          </p:nvPicPr>
          <p:blipFill>
            <a:blip r:embed="rId2"/>
            <a:stretch>
              <a:fillRect/>
            </a:stretch>
          </p:blipFill>
          <p:spPr>
            <a:xfrm>
              <a:off x="8966910" y="3453965"/>
              <a:ext cx="1016095" cy="294543"/>
            </a:xfrm>
            <a:prstGeom prst="rect">
              <a:avLst/>
            </a:prstGeom>
          </p:spPr>
        </p:pic>
      </p:grpSp>
      <p:sp>
        <p:nvSpPr>
          <p:cNvPr id="5" name="TextBox 4">
            <a:extLst>
              <a:ext uri="{FF2B5EF4-FFF2-40B4-BE49-F238E27FC236}">
                <a16:creationId xmlns:a16="http://schemas.microsoft.com/office/drawing/2014/main" id="{65996C13-40FA-4582-BDF0-B6E21A142603}"/>
              </a:ext>
            </a:extLst>
          </p:cNvPr>
          <p:cNvSpPr txBox="1"/>
          <p:nvPr/>
        </p:nvSpPr>
        <p:spPr>
          <a:xfrm>
            <a:off x="9471082" y="2221096"/>
            <a:ext cx="2349005" cy="369332"/>
          </a:xfrm>
          <a:prstGeom prst="rect">
            <a:avLst/>
          </a:prstGeom>
          <a:noFill/>
        </p:spPr>
        <p:txBody>
          <a:bodyPr wrap="square" rtlCol="0">
            <a:spAutoFit/>
          </a:bodyPr>
          <a:lstStyle/>
          <a:p>
            <a:r>
              <a:rPr lang="en-US" dirty="0"/>
              <a:t>1 spoon of sugar = 20g</a:t>
            </a:r>
            <a:endParaRPr lang="en-MY" dirty="0"/>
          </a:p>
        </p:txBody>
      </p:sp>
      <p:sp>
        <p:nvSpPr>
          <p:cNvPr id="24" name="TextBox 23">
            <a:extLst>
              <a:ext uri="{FF2B5EF4-FFF2-40B4-BE49-F238E27FC236}">
                <a16:creationId xmlns:a16="http://schemas.microsoft.com/office/drawing/2014/main" id="{AB85EE43-8DD6-403D-81A7-B4074935D38C}"/>
              </a:ext>
            </a:extLst>
          </p:cNvPr>
          <p:cNvSpPr txBox="1"/>
          <p:nvPr/>
        </p:nvSpPr>
        <p:spPr>
          <a:xfrm>
            <a:off x="9519889" y="4364858"/>
            <a:ext cx="2560258" cy="369332"/>
          </a:xfrm>
          <a:prstGeom prst="rect">
            <a:avLst/>
          </a:prstGeom>
          <a:noFill/>
        </p:spPr>
        <p:txBody>
          <a:bodyPr wrap="square" rtlCol="0">
            <a:spAutoFit/>
          </a:bodyPr>
          <a:lstStyle/>
          <a:p>
            <a:r>
              <a:rPr lang="en-US" dirty="0"/>
              <a:t>1 spoon of creamer = 17g</a:t>
            </a:r>
            <a:endParaRPr lang="en-MY" dirty="0"/>
          </a:p>
        </p:txBody>
      </p:sp>
      <p:grpSp>
        <p:nvGrpSpPr>
          <p:cNvPr id="25" name="Group 24">
            <a:extLst>
              <a:ext uri="{FF2B5EF4-FFF2-40B4-BE49-F238E27FC236}">
                <a16:creationId xmlns:a16="http://schemas.microsoft.com/office/drawing/2014/main" id="{11BF6664-420B-4879-A52D-39F273A87A03}"/>
              </a:ext>
            </a:extLst>
          </p:cNvPr>
          <p:cNvGrpSpPr/>
          <p:nvPr/>
        </p:nvGrpSpPr>
        <p:grpSpPr>
          <a:xfrm>
            <a:off x="7548808" y="2262468"/>
            <a:ext cx="3693661" cy="1812037"/>
            <a:chOff x="6289344" y="1944618"/>
            <a:chExt cx="3693661" cy="1812037"/>
          </a:xfrm>
        </p:grpSpPr>
        <p:pic>
          <p:nvPicPr>
            <p:cNvPr id="26" name="Picture 25">
              <a:extLst>
                <a:ext uri="{FF2B5EF4-FFF2-40B4-BE49-F238E27FC236}">
                  <a16:creationId xmlns:a16="http://schemas.microsoft.com/office/drawing/2014/main" id="{5EF70BD1-8585-4670-ADF8-172F0D32C93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7" name="Right Arrow 66">
              <a:extLst>
                <a:ext uri="{FF2B5EF4-FFF2-40B4-BE49-F238E27FC236}">
                  <a16:creationId xmlns:a16="http://schemas.microsoft.com/office/drawing/2014/main" id="{EA2DB7AA-5E83-4405-8B20-B8B07AB3079F}"/>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67">
              <a:extLst>
                <a:ext uri="{FF2B5EF4-FFF2-40B4-BE49-F238E27FC236}">
                  <a16:creationId xmlns:a16="http://schemas.microsoft.com/office/drawing/2014/main" id="{5D769E72-6D95-403F-A9D3-E1484D7EDE85}"/>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68">
              <a:extLst>
                <a:ext uri="{FF2B5EF4-FFF2-40B4-BE49-F238E27FC236}">
                  <a16:creationId xmlns:a16="http://schemas.microsoft.com/office/drawing/2014/main" id="{62A3BF07-8279-493D-95D9-A8C6314F9AAC}"/>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43795A6-98A7-491C-B71D-458CB43D514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31" name="Picture 30">
              <a:extLst>
                <a:ext uri="{FF2B5EF4-FFF2-40B4-BE49-F238E27FC236}">
                  <a16:creationId xmlns:a16="http://schemas.microsoft.com/office/drawing/2014/main" id="{C9C3466E-5464-40FA-9B35-E35167AC7A0C}"/>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2" name="Picture 31">
              <a:extLst>
                <a:ext uri="{FF2B5EF4-FFF2-40B4-BE49-F238E27FC236}">
                  <a16:creationId xmlns:a16="http://schemas.microsoft.com/office/drawing/2014/main" id="{5FA7B0DB-FF36-4AC2-A988-A79A6607D62C}"/>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4" name="Picture 33">
              <a:extLst>
                <a:ext uri="{FF2B5EF4-FFF2-40B4-BE49-F238E27FC236}">
                  <a16:creationId xmlns:a16="http://schemas.microsoft.com/office/drawing/2014/main" id="{CCA40287-F9AD-4964-9673-29A060DDC9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5" name="Picture 34">
              <a:extLst>
                <a:ext uri="{FF2B5EF4-FFF2-40B4-BE49-F238E27FC236}">
                  <a16:creationId xmlns:a16="http://schemas.microsoft.com/office/drawing/2014/main" id="{1B9C6780-7ECB-4957-9A34-6871BF627027}"/>
                </a:ext>
              </a:extLst>
            </p:cNvPr>
            <p:cNvPicPr>
              <a:picLocks noChangeAspect="1"/>
            </p:cNvPicPr>
            <p:nvPr/>
          </p:nvPicPr>
          <p:blipFill>
            <a:blip r:embed="rId2"/>
            <a:stretch>
              <a:fillRect/>
            </a:stretch>
          </p:blipFill>
          <p:spPr>
            <a:xfrm>
              <a:off x="8966910" y="3453965"/>
              <a:ext cx="1016095" cy="294543"/>
            </a:xfrm>
            <a:prstGeom prst="rect">
              <a:avLst/>
            </a:prstGeom>
          </p:spPr>
        </p:pic>
      </p:grpSp>
      <p:grpSp>
        <p:nvGrpSpPr>
          <p:cNvPr id="36" name="Group 35">
            <a:extLst>
              <a:ext uri="{FF2B5EF4-FFF2-40B4-BE49-F238E27FC236}">
                <a16:creationId xmlns:a16="http://schemas.microsoft.com/office/drawing/2014/main" id="{C92F78CD-1B24-41B6-9088-961DCBD28111}"/>
              </a:ext>
            </a:extLst>
          </p:cNvPr>
          <p:cNvGrpSpPr/>
          <p:nvPr/>
        </p:nvGrpSpPr>
        <p:grpSpPr>
          <a:xfrm>
            <a:off x="1454895" y="2956210"/>
            <a:ext cx="3693661" cy="1812037"/>
            <a:chOff x="6289344" y="1944618"/>
            <a:chExt cx="3693661" cy="1812037"/>
          </a:xfrm>
        </p:grpSpPr>
        <p:pic>
          <p:nvPicPr>
            <p:cNvPr id="37" name="Picture 36">
              <a:extLst>
                <a:ext uri="{FF2B5EF4-FFF2-40B4-BE49-F238E27FC236}">
                  <a16:creationId xmlns:a16="http://schemas.microsoft.com/office/drawing/2014/main" id="{C089364B-9D9E-413A-B9F6-3E33EE75992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8" name="Right Arrow 66">
              <a:extLst>
                <a:ext uri="{FF2B5EF4-FFF2-40B4-BE49-F238E27FC236}">
                  <a16:creationId xmlns:a16="http://schemas.microsoft.com/office/drawing/2014/main" id="{DDB56FF5-FE3D-404A-A99A-BE5792053910}"/>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67">
              <a:extLst>
                <a:ext uri="{FF2B5EF4-FFF2-40B4-BE49-F238E27FC236}">
                  <a16:creationId xmlns:a16="http://schemas.microsoft.com/office/drawing/2014/main" id="{499FAAC9-3B90-4B14-9F55-9A77519565E0}"/>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8">
              <a:extLst>
                <a:ext uri="{FF2B5EF4-FFF2-40B4-BE49-F238E27FC236}">
                  <a16:creationId xmlns:a16="http://schemas.microsoft.com/office/drawing/2014/main" id="{203D427F-6A3C-44B3-A405-5611A0760C53}"/>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9F5EE1D-E345-443F-8314-870928515248}"/>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2" name="Picture 41">
              <a:extLst>
                <a:ext uri="{FF2B5EF4-FFF2-40B4-BE49-F238E27FC236}">
                  <a16:creationId xmlns:a16="http://schemas.microsoft.com/office/drawing/2014/main" id="{CDE1AF92-6E18-4060-B9C3-6A134153448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3" name="Picture 42">
              <a:extLst>
                <a:ext uri="{FF2B5EF4-FFF2-40B4-BE49-F238E27FC236}">
                  <a16:creationId xmlns:a16="http://schemas.microsoft.com/office/drawing/2014/main" id="{41C87682-2A9E-4C9B-8868-35645EFD0F46}"/>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4" name="Picture 43">
              <a:extLst>
                <a:ext uri="{FF2B5EF4-FFF2-40B4-BE49-F238E27FC236}">
                  <a16:creationId xmlns:a16="http://schemas.microsoft.com/office/drawing/2014/main" id="{7ECC8E46-16CC-4B4D-AE3C-FB8E39B34A22}"/>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5" name="Picture 44">
              <a:extLst>
                <a:ext uri="{FF2B5EF4-FFF2-40B4-BE49-F238E27FC236}">
                  <a16:creationId xmlns:a16="http://schemas.microsoft.com/office/drawing/2014/main" id="{398F4527-1D6D-4037-A908-ECCC5A51C7C2}"/>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6" name="TextBox 5">
            <a:extLst>
              <a:ext uri="{FF2B5EF4-FFF2-40B4-BE49-F238E27FC236}">
                <a16:creationId xmlns:a16="http://schemas.microsoft.com/office/drawing/2014/main" id="{A2F07A33-6081-400F-90A0-507119F91973}"/>
              </a:ext>
            </a:extLst>
          </p:cNvPr>
          <p:cNvSpPr txBox="1"/>
          <p:nvPr/>
        </p:nvSpPr>
        <p:spPr>
          <a:xfrm>
            <a:off x="276837" y="2843868"/>
            <a:ext cx="1178058" cy="830997"/>
          </a:xfrm>
          <a:prstGeom prst="rect">
            <a:avLst/>
          </a:prstGeom>
          <a:noFill/>
        </p:spPr>
        <p:txBody>
          <a:bodyPr wrap="square" rtlCol="0">
            <a:spAutoFit/>
          </a:bodyPr>
          <a:lstStyle/>
          <a:p>
            <a:r>
              <a:rPr lang="en-US" sz="2400" b="1" dirty="0"/>
              <a:t>Tea</a:t>
            </a:r>
          </a:p>
          <a:p>
            <a:r>
              <a:rPr lang="en-US" sz="2400" dirty="0"/>
              <a:t>(gram)</a:t>
            </a:r>
            <a:endParaRPr lang="en-MY" sz="2400" dirty="0"/>
          </a:p>
        </p:txBody>
      </p:sp>
      <p:sp>
        <p:nvSpPr>
          <p:cNvPr id="46" name="TextBox 45">
            <a:extLst>
              <a:ext uri="{FF2B5EF4-FFF2-40B4-BE49-F238E27FC236}">
                <a16:creationId xmlns:a16="http://schemas.microsoft.com/office/drawing/2014/main" id="{B0630366-FF80-4D2A-A41D-816ECBADDEA1}"/>
              </a:ext>
            </a:extLst>
          </p:cNvPr>
          <p:cNvSpPr txBox="1"/>
          <p:nvPr/>
        </p:nvSpPr>
        <p:spPr>
          <a:xfrm>
            <a:off x="3563356" y="3023913"/>
            <a:ext cx="2349005" cy="369332"/>
          </a:xfrm>
          <a:prstGeom prst="rect">
            <a:avLst/>
          </a:prstGeom>
          <a:noFill/>
        </p:spPr>
        <p:txBody>
          <a:bodyPr wrap="square" rtlCol="0">
            <a:spAutoFit/>
          </a:bodyPr>
          <a:lstStyle/>
          <a:p>
            <a:r>
              <a:rPr lang="en-US" dirty="0"/>
              <a:t>1 spoon of tea = 7g</a:t>
            </a:r>
            <a:endParaRPr lang="en-MY" dirty="0"/>
          </a:p>
        </p:txBody>
      </p:sp>
    </p:spTree>
    <p:extLst>
      <p:ext uri="{BB962C8B-B14F-4D97-AF65-F5344CB8AC3E}">
        <p14:creationId xmlns:p14="http://schemas.microsoft.com/office/powerpoint/2010/main" val="15944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680" y="404038"/>
            <a:ext cx="10236707" cy="892956"/>
          </a:xfrm>
        </p:spPr>
        <p:txBody>
          <a:bodyPr/>
          <a:lstStyle/>
          <a:p>
            <a:r>
              <a:rPr lang="en-US" dirty="0"/>
              <a:t>Choose your Ingredient</a:t>
            </a:r>
          </a:p>
        </p:txBody>
      </p:sp>
      <p:sp>
        <p:nvSpPr>
          <p:cNvPr id="3" name="Text Placeholder 2"/>
          <p:cNvSpPr>
            <a:spLocks noGrp="1"/>
          </p:cNvSpPr>
          <p:nvPr>
            <p:ph type="body" idx="1"/>
          </p:nvPr>
        </p:nvSpPr>
        <p:spPr>
          <a:xfrm>
            <a:off x="498775" y="1410657"/>
            <a:ext cx="2233196" cy="627322"/>
          </a:xfrm>
          <a:solidFill>
            <a:schemeClr val="accent1">
              <a:lumMod val="20000"/>
              <a:lumOff val="80000"/>
            </a:schemeClr>
          </a:solidFill>
          <a:ln>
            <a:solidFill>
              <a:schemeClr val="accent1"/>
            </a:solidFill>
          </a:ln>
        </p:spPr>
        <p:txBody>
          <a:bodyPr>
            <a:normAutofit/>
          </a:bodyPr>
          <a:lstStyle/>
          <a:p>
            <a:pPr algn="ctr"/>
            <a:r>
              <a:rPr lang="en-US" sz="4000" dirty="0"/>
              <a:t>COFFEE</a:t>
            </a:r>
          </a:p>
        </p:txBody>
      </p:sp>
      <p:grpSp>
        <p:nvGrpSpPr>
          <p:cNvPr id="23" name="Group 22">
            <a:extLst>
              <a:ext uri="{FF2B5EF4-FFF2-40B4-BE49-F238E27FC236}">
                <a16:creationId xmlns:a16="http://schemas.microsoft.com/office/drawing/2014/main" id="{90F0D1B9-363C-4E28-A2B3-660063A09B77}"/>
              </a:ext>
            </a:extLst>
          </p:cNvPr>
          <p:cNvGrpSpPr/>
          <p:nvPr/>
        </p:nvGrpSpPr>
        <p:grpSpPr>
          <a:xfrm>
            <a:off x="1382705" y="2795394"/>
            <a:ext cx="3693661" cy="1812037"/>
            <a:chOff x="6289344" y="1944618"/>
            <a:chExt cx="3693661" cy="1812037"/>
          </a:xfrm>
        </p:grpSpPr>
        <p:pic>
          <p:nvPicPr>
            <p:cNvPr id="24" name="Picture 23">
              <a:extLst>
                <a:ext uri="{FF2B5EF4-FFF2-40B4-BE49-F238E27FC236}">
                  <a16:creationId xmlns:a16="http://schemas.microsoft.com/office/drawing/2014/main" id="{95B4C95E-7E0B-444A-B7B7-00F79DCA8CE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5" name="Right Arrow 66">
              <a:extLst>
                <a:ext uri="{FF2B5EF4-FFF2-40B4-BE49-F238E27FC236}">
                  <a16:creationId xmlns:a16="http://schemas.microsoft.com/office/drawing/2014/main" id="{327594C9-F214-49C2-B6E2-11DCFE1B8A31}"/>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67">
              <a:extLst>
                <a:ext uri="{FF2B5EF4-FFF2-40B4-BE49-F238E27FC236}">
                  <a16:creationId xmlns:a16="http://schemas.microsoft.com/office/drawing/2014/main" id="{DD8E55E7-2172-46CF-8417-89018BA0CDEF}"/>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68">
              <a:extLst>
                <a:ext uri="{FF2B5EF4-FFF2-40B4-BE49-F238E27FC236}">
                  <a16:creationId xmlns:a16="http://schemas.microsoft.com/office/drawing/2014/main" id="{6D83D4AD-C7BD-42E3-963F-9BB5A4C5F511}"/>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573CE63-BDDC-40AB-9FEF-70C655BF18EA}"/>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29" name="Picture 28">
              <a:extLst>
                <a:ext uri="{FF2B5EF4-FFF2-40B4-BE49-F238E27FC236}">
                  <a16:creationId xmlns:a16="http://schemas.microsoft.com/office/drawing/2014/main" id="{E1684CB6-B08E-440B-B637-C6E8DC94F41D}"/>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0" name="Picture 29">
              <a:extLst>
                <a:ext uri="{FF2B5EF4-FFF2-40B4-BE49-F238E27FC236}">
                  <a16:creationId xmlns:a16="http://schemas.microsoft.com/office/drawing/2014/main" id="{73C26313-7C97-4CAE-A049-E38D1CD5AA61}"/>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1" name="Picture 30">
              <a:extLst>
                <a:ext uri="{FF2B5EF4-FFF2-40B4-BE49-F238E27FC236}">
                  <a16:creationId xmlns:a16="http://schemas.microsoft.com/office/drawing/2014/main" id="{5073A829-4FAD-4C06-BCEF-A31308C62158}"/>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2" name="Picture 31">
              <a:extLst>
                <a:ext uri="{FF2B5EF4-FFF2-40B4-BE49-F238E27FC236}">
                  <a16:creationId xmlns:a16="http://schemas.microsoft.com/office/drawing/2014/main" id="{73FFEF19-2E0E-4B2E-A77F-B64A9C80096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34" name="TextBox 33">
            <a:extLst>
              <a:ext uri="{FF2B5EF4-FFF2-40B4-BE49-F238E27FC236}">
                <a16:creationId xmlns:a16="http://schemas.microsoft.com/office/drawing/2014/main" id="{A0893244-9B6C-43A2-B4B2-7F6DB6E279B2}"/>
              </a:ext>
            </a:extLst>
          </p:cNvPr>
          <p:cNvSpPr txBox="1"/>
          <p:nvPr/>
        </p:nvSpPr>
        <p:spPr>
          <a:xfrm>
            <a:off x="204647" y="2683052"/>
            <a:ext cx="1178058" cy="830997"/>
          </a:xfrm>
          <a:prstGeom prst="rect">
            <a:avLst/>
          </a:prstGeom>
          <a:noFill/>
        </p:spPr>
        <p:txBody>
          <a:bodyPr wrap="square" rtlCol="0">
            <a:spAutoFit/>
          </a:bodyPr>
          <a:lstStyle/>
          <a:p>
            <a:r>
              <a:rPr lang="en-US" sz="2400" b="1" dirty="0"/>
              <a:t>Coffee</a:t>
            </a:r>
          </a:p>
          <a:p>
            <a:r>
              <a:rPr lang="en-US" sz="2400" dirty="0"/>
              <a:t>(gram)</a:t>
            </a:r>
            <a:endParaRPr lang="en-MY" sz="2400" dirty="0"/>
          </a:p>
        </p:txBody>
      </p:sp>
      <p:sp>
        <p:nvSpPr>
          <p:cNvPr id="35" name="TextBox 34">
            <a:extLst>
              <a:ext uri="{FF2B5EF4-FFF2-40B4-BE49-F238E27FC236}">
                <a16:creationId xmlns:a16="http://schemas.microsoft.com/office/drawing/2014/main" id="{E25221FA-7B80-470D-85E4-A4C18ED34536}"/>
              </a:ext>
            </a:extLst>
          </p:cNvPr>
          <p:cNvSpPr txBox="1"/>
          <p:nvPr/>
        </p:nvSpPr>
        <p:spPr>
          <a:xfrm>
            <a:off x="3491166" y="2824106"/>
            <a:ext cx="2349005" cy="369332"/>
          </a:xfrm>
          <a:prstGeom prst="rect">
            <a:avLst/>
          </a:prstGeom>
          <a:noFill/>
        </p:spPr>
        <p:txBody>
          <a:bodyPr wrap="square" rtlCol="0">
            <a:spAutoFit/>
          </a:bodyPr>
          <a:lstStyle/>
          <a:p>
            <a:r>
              <a:rPr lang="en-US" dirty="0"/>
              <a:t>1 spoon of coffee = 10g</a:t>
            </a:r>
            <a:endParaRPr lang="en-MY" dirty="0"/>
          </a:p>
        </p:txBody>
      </p:sp>
      <p:grpSp>
        <p:nvGrpSpPr>
          <p:cNvPr id="37" name="Group 36">
            <a:extLst>
              <a:ext uri="{FF2B5EF4-FFF2-40B4-BE49-F238E27FC236}">
                <a16:creationId xmlns:a16="http://schemas.microsoft.com/office/drawing/2014/main" id="{2EAF8305-C194-42B0-A0A5-AC76952BABE2}"/>
              </a:ext>
            </a:extLst>
          </p:cNvPr>
          <p:cNvGrpSpPr/>
          <p:nvPr/>
        </p:nvGrpSpPr>
        <p:grpSpPr>
          <a:xfrm>
            <a:off x="7161886" y="4001414"/>
            <a:ext cx="3693661" cy="1812037"/>
            <a:chOff x="6289344" y="1944618"/>
            <a:chExt cx="3693661" cy="1812037"/>
          </a:xfrm>
        </p:grpSpPr>
        <p:pic>
          <p:nvPicPr>
            <p:cNvPr id="38" name="Picture 37">
              <a:extLst>
                <a:ext uri="{FF2B5EF4-FFF2-40B4-BE49-F238E27FC236}">
                  <a16:creationId xmlns:a16="http://schemas.microsoft.com/office/drawing/2014/main" id="{3DA4D3AD-B422-4B9C-9E6E-CE4A5C36708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9" name="Right Arrow 66">
              <a:extLst>
                <a:ext uri="{FF2B5EF4-FFF2-40B4-BE49-F238E27FC236}">
                  <a16:creationId xmlns:a16="http://schemas.microsoft.com/office/drawing/2014/main" id="{916ADDBB-EF37-41A2-8C7B-8A7D699356D5}"/>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7">
              <a:extLst>
                <a:ext uri="{FF2B5EF4-FFF2-40B4-BE49-F238E27FC236}">
                  <a16:creationId xmlns:a16="http://schemas.microsoft.com/office/drawing/2014/main" id="{2869F83E-BD28-41E5-BE05-9B6EA4BE992B}"/>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68">
              <a:extLst>
                <a:ext uri="{FF2B5EF4-FFF2-40B4-BE49-F238E27FC236}">
                  <a16:creationId xmlns:a16="http://schemas.microsoft.com/office/drawing/2014/main" id="{6A803A67-1856-44F2-AF18-0B9AF6667399}"/>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600EF31-E60D-4032-A74E-40C34127EBA3}"/>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3" name="Picture 42">
              <a:extLst>
                <a:ext uri="{FF2B5EF4-FFF2-40B4-BE49-F238E27FC236}">
                  <a16:creationId xmlns:a16="http://schemas.microsoft.com/office/drawing/2014/main" id="{95769B3A-4264-4DA3-B98A-98EA2CDC3FE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4" name="Picture 43">
              <a:extLst>
                <a:ext uri="{FF2B5EF4-FFF2-40B4-BE49-F238E27FC236}">
                  <a16:creationId xmlns:a16="http://schemas.microsoft.com/office/drawing/2014/main" id="{01EC1D10-A887-4005-BE34-422AFF591588}"/>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5" name="Picture 44">
              <a:extLst>
                <a:ext uri="{FF2B5EF4-FFF2-40B4-BE49-F238E27FC236}">
                  <a16:creationId xmlns:a16="http://schemas.microsoft.com/office/drawing/2014/main" id="{B6ECB384-8820-464B-B408-8BEC6D43EB44}"/>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6" name="Picture 45">
              <a:extLst>
                <a:ext uri="{FF2B5EF4-FFF2-40B4-BE49-F238E27FC236}">
                  <a16:creationId xmlns:a16="http://schemas.microsoft.com/office/drawing/2014/main" id="{B40899B5-49FA-425D-9A21-1AFDE00F86E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47" name="TextBox 46">
            <a:extLst>
              <a:ext uri="{FF2B5EF4-FFF2-40B4-BE49-F238E27FC236}">
                <a16:creationId xmlns:a16="http://schemas.microsoft.com/office/drawing/2014/main" id="{23BF68D8-9E72-44A8-AEBA-0DE19AEDED39}"/>
              </a:ext>
            </a:extLst>
          </p:cNvPr>
          <p:cNvSpPr txBox="1"/>
          <p:nvPr/>
        </p:nvSpPr>
        <p:spPr>
          <a:xfrm>
            <a:off x="9084160" y="1888096"/>
            <a:ext cx="2349005" cy="369332"/>
          </a:xfrm>
          <a:prstGeom prst="rect">
            <a:avLst/>
          </a:prstGeom>
          <a:noFill/>
        </p:spPr>
        <p:txBody>
          <a:bodyPr wrap="square" rtlCol="0">
            <a:spAutoFit/>
          </a:bodyPr>
          <a:lstStyle/>
          <a:p>
            <a:r>
              <a:rPr lang="en-US" dirty="0"/>
              <a:t>1 spoon of sugar = 20g</a:t>
            </a:r>
            <a:endParaRPr lang="en-MY" dirty="0"/>
          </a:p>
        </p:txBody>
      </p:sp>
      <p:sp>
        <p:nvSpPr>
          <p:cNvPr id="48" name="TextBox 47">
            <a:extLst>
              <a:ext uri="{FF2B5EF4-FFF2-40B4-BE49-F238E27FC236}">
                <a16:creationId xmlns:a16="http://schemas.microsoft.com/office/drawing/2014/main" id="{D1FCE6B2-B635-424D-85CC-BF7CC4958D96}"/>
              </a:ext>
            </a:extLst>
          </p:cNvPr>
          <p:cNvSpPr txBox="1"/>
          <p:nvPr/>
        </p:nvSpPr>
        <p:spPr>
          <a:xfrm>
            <a:off x="9132967" y="4031858"/>
            <a:ext cx="2560258" cy="369332"/>
          </a:xfrm>
          <a:prstGeom prst="rect">
            <a:avLst/>
          </a:prstGeom>
          <a:noFill/>
        </p:spPr>
        <p:txBody>
          <a:bodyPr wrap="square" rtlCol="0">
            <a:spAutoFit/>
          </a:bodyPr>
          <a:lstStyle/>
          <a:p>
            <a:r>
              <a:rPr lang="en-US" dirty="0"/>
              <a:t>1 spoon of creamer = 17g</a:t>
            </a:r>
            <a:endParaRPr lang="en-MY" dirty="0"/>
          </a:p>
        </p:txBody>
      </p:sp>
      <p:grpSp>
        <p:nvGrpSpPr>
          <p:cNvPr id="49" name="Group 48">
            <a:extLst>
              <a:ext uri="{FF2B5EF4-FFF2-40B4-BE49-F238E27FC236}">
                <a16:creationId xmlns:a16="http://schemas.microsoft.com/office/drawing/2014/main" id="{D6F3FB9E-1BD4-4CF8-859B-18B6D43AE704}"/>
              </a:ext>
            </a:extLst>
          </p:cNvPr>
          <p:cNvGrpSpPr/>
          <p:nvPr/>
        </p:nvGrpSpPr>
        <p:grpSpPr>
          <a:xfrm>
            <a:off x="7161886" y="1929468"/>
            <a:ext cx="3693661" cy="1812037"/>
            <a:chOff x="6289344" y="1944618"/>
            <a:chExt cx="3693661" cy="1812037"/>
          </a:xfrm>
        </p:grpSpPr>
        <p:pic>
          <p:nvPicPr>
            <p:cNvPr id="50" name="Picture 49">
              <a:extLst>
                <a:ext uri="{FF2B5EF4-FFF2-40B4-BE49-F238E27FC236}">
                  <a16:creationId xmlns:a16="http://schemas.microsoft.com/office/drawing/2014/main" id="{E8E39FE4-CEFA-4F60-8CBF-609411D6800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51" name="Right Arrow 66">
              <a:extLst>
                <a:ext uri="{FF2B5EF4-FFF2-40B4-BE49-F238E27FC236}">
                  <a16:creationId xmlns:a16="http://schemas.microsoft.com/office/drawing/2014/main" id="{DDD3E000-65E0-4EA2-A1ED-4E8DE5410BD9}"/>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67">
              <a:extLst>
                <a:ext uri="{FF2B5EF4-FFF2-40B4-BE49-F238E27FC236}">
                  <a16:creationId xmlns:a16="http://schemas.microsoft.com/office/drawing/2014/main" id="{AA074499-CE0E-49BA-9536-457B24FD9BC6}"/>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68">
              <a:extLst>
                <a:ext uri="{FF2B5EF4-FFF2-40B4-BE49-F238E27FC236}">
                  <a16:creationId xmlns:a16="http://schemas.microsoft.com/office/drawing/2014/main" id="{0D3158AC-FF06-4883-8597-B27ACF5C387E}"/>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7BC83A5-6580-4B9F-8484-F3196172630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55" name="Picture 54">
              <a:extLst>
                <a:ext uri="{FF2B5EF4-FFF2-40B4-BE49-F238E27FC236}">
                  <a16:creationId xmlns:a16="http://schemas.microsoft.com/office/drawing/2014/main" id="{97B3DFCA-FA3D-4FD5-81FE-893F4791BFB9}"/>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56" name="Picture 55">
              <a:extLst>
                <a:ext uri="{FF2B5EF4-FFF2-40B4-BE49-F238E27FC236}">
                  <a16:creationId xmlns:a16="http://schemas.microsoft.com/office/drawing/2014/main" id="{3140B096-1C18-40D4-B8C3-EBD54652AE2A}"/>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57" name="Picture 56">
              <a:extLst>
                <a:ext uri="{FF2B5EF4-FFF2-40B4-BE49-F238E27FC236}">
                  <a16:creationId xmlns:a16="http://schemas.microsoft.com/office/drawing/2014/main" id="{E554DDC3-BAF5-4051-9354-6CD9730E4B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58" name="Picture 57">
              <a:extLst>
                <a:ext uri="{FF2B5EF4-FFF2-40B4-BE49-F238E27FC236}">
                  <a16:creationId xmlns:a16="http://schemas.microsoft.com/office/drawing/2014/main" id="{6A40465D-7457-40CA-8A52-839804954CF8}"/>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59" name="TextBox 58">
            <a:extLst>
              <a:ext uri="{FF2B5EF4-FFF2-40B4-BE49-F238E27FC236}">
                <a16:creationId xmlns:a16="http://schemas.microsoft.com/office/drawing/2014/main" id="{4FBD72FA-B4F5-4D9D-8805-7478E1D6927F}"/>
              </a:ext>
            </a:extLst>
          </p:cNvPr>
          <p:cNvSpPr txBox="1"/>
          <p:nvPr/>
        </p:nvSpPr>
        <p:spPr>
          <a:xfrm>
            <a:off x="5864801" y="1762015"/>
            <a:ext cx="1178058" cy="830997"/>
          </a:xfrm>
          <a:prstGeom prst="rect">
            <a:avLst/>
          </a:prstGeom>
          <a:noFill/>
        </p:spPr>
        <p:txBody>
          <a:bodyPr wrap="square" rtlCol="0">
            <a:spAutoFit/>
          </a:bodyPr>
          <a:lstStyle/>
          <a:p>
            <a:r>
              <a:rPr lang="en-US" sz="2400" b="1" dirty="0"/>
              <a:t>Sugar</a:t>
            </a:r>
          </a:p>
          <a:p>
            <a:r>
              <a:rPr lang="en-US" sz="2400" dirty="0"/>
              <a:t>(gram)</a:t>
            </a:r>
            <a:endParaRPr lang="en-MY" sz="2400" dirty="0"/>
          </a:p>
        </p:txBody>
      </p:sp>
      <p:sp>
        <p:nvSpPr>
          <p:cNvPr id="60" name="TextBox 59">
            <a:extLst>
              <a:ext uri="{FF2B5EF4-FFF2-40B4-BE49-F238E27FC236}">
                <a16:creationId xmlns:a16="http://schemas.microsoft.com/office/drawing/2014/main" id="{A9A1CBAB-FEC9-4214-9137-7E15E3B0C7B8}"/>
              </a:ext>
            </a:extLst>
          </p:cNvPr>
          <p:cNvSpPr txBox="1"/>
          <p:nvPr/>
        </p:nvSpPr>
        <p:spPr>
          <a:xfrm>
            <a:off x="5828852" y="3849490"/>
            <a:ext cx="1230938" cy="830997"/>
          </a:xfrm>
          <a:prstGeom prst="rect">
            <a:avLst/>
          </a:prstGeom>
          <a:noFill/>
        </p:spPr>
        <p:txBody>
          <a:bodyPr wrap="square" rtlCol="0">
            <a:spAutoFit/>
          </a:bodyPr>
          <a:lstStyle/>
          <a:p>
            <a:r>
              <a:rPr lang="en-US" sz="2400" b="1" dirty="0"/>
              <a:t>Creamer</a:t>
            </a:r>
          </a:p>
          <a:p>
            <a:r>
              <a:rPr lang="en-US" sz="2400" dirty="0"/>
              <a:t>(gram)</a:t>
            </a:r>
            <a:endParaRPr lang="en-MY" sz="2400" dirty="0"/>
          </a:p>
        </p:txBody>
      </p:sp>
    </p:spTree>
    <p:extLst>
      <p:ext uri="{BB962C8B-B14F-4D97-AF65-F5344CB8AC3E}">
        <p14:creationId xmlns:p14="http://schemas.microsoft.com/office/powerpoint/2010/main" val="505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680" y="404038"/>
            <a:ext cx="10236707" cy="892956"/>
          </a:xfrm>
        </p:spPr>
        <p:txBody>
          <a:bodyPr/>
          <a:lstStyle/>
          <a:p>
            <a:r>
              <a:rPr lang="en-US" dirty="0"/>
              <a:t>Choose your Ingredient</a:t>
            </a:r>
          </a:p>
        </p:txBody>
      </p:sp>
      <p:sp>
        <p:nvSpPr>
          <p:cNvPr id="3" name="Text Placeholder 2"/>
          <p:cNvSpPr>
            <a:spLocks noGrp="1"/>
          </p:cNvSpPr>
          <p:nvPr>
            <p:ph type="body" idx="1"/>
          </p:nvPr>
        </p:nvSpPr>
        <p:spPr>
          <a:xfrm>
            <a:off x="498775" y="1410657"/>
            <a:ext cx="2233196" cy="627322"/>
          </a:xfrm>
          <a:solidFill>
            <a:schemeClr val="accent1">
              <a:lumMod val="20000"/>
              <a:lumOff val="80000"/>
            </a:schemeClr>
          </a:solidFill>
          <a:ln>
            <a:solidFill>
              <a:schemeClr val="accent1"/>
            </a:solidFill>
          </a:ln>
        </p:spPr>
        <p:txBody>
          <a:bodyPr>
            <a:normAutofit/>
          </a:bodyPr>
          <a:lstStyle/>
          <a:p>
            <a:pPr algn="ctr"/>
            <a:r>
              <a:rPr lang="en-US" sz="4000" dirty="0"/>
              <a:t>Cocoa</a:t>
            </a:r>
          </a:p>
        </p:txBody>
      </p:sp>
      <p:grpSp>
        <p:nvGrpSpPr>
          <p:cNvPr id="23" name="Group 22">
            <a:extLst>
              <a:ext uri="{FF2B5EF4-FFF2-40B4-BE49-F238E27FC236}">
                <a16:creationId xmlns:a16="http://schemas.microsoft.com/office/drawing/2014/main" id="{90F0D1B9-363C-4E28-A2B3-660063A09B77}"/>
              </a:ext>
            </a:extLst>
          </p:cNvPr>
          <p:cNvGrpSpPr/>
          <p:nvPr/>
        </p:nvGrpSpPr>
        <p:grpSpPr>
          <a:xfrm>
            <a:off x="1382705" y="2795394"/>
            <a:ext cx="3693661" cy="1812037"/>
            <a:chOff x="6289344" y="1944618"/>
            <a:chExt cx="3693661" cy="1812037"/>
          </a:xfrm>
        </p:grpSpPr>
        <p:pic>
          <p:nvPicPr>
            <p:cNvPr id="24" name="Picture 23">
              <a:extLst>
                <a:ext uri="{FF2B5EF4-FFF2-40B4-BE49-F238E27FC236}">
                  <a16:creationId xmlns:a16="http://schemas.microsoft.com/office/drawing/2014/main" id="{95B4C95E-7E0B-444A-B7B7-00F79DCA8CE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5" name="Right Arrow 66">
              <a:extLst>
                <a:ext uri="{FF2B5EF4-FFF2-40B4-BE49-F238E27FC236}">
                  <a16:creationId xmlns:a16="http://schemas.microsoft.com/office/drawing/2014/main" id="{327594C9-F214-49C2-B6E2-11DCFE1B8A31}"/>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67">
              <a:extLst>
                <a:ext uri="{FF2B5EF4-FFF2-40B4-BE49-F238E27FC236}">
                  <a16:creationId xmlns:a16="http://schemas.microsoft.com/office/drawing/2014/main" id="{DD8E55E7-2172-46CF-8417-89018BA0CDEF}"/>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68">
              <a:extLst>
                <a:ext uri="{FF2B5EF4-FFF2-40B4-BE49-F238E27FC236}">
                  <a16:creationId xmlns:a16="http://schemas.microsoft.com/office/drawing/2014/main" id="{6D83D4AD-C7BD-42E3-963F-9BB5A4C5F511}"/>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573CE63-BDDC-40AB-9FEF-70C655BF18EA}"/>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29" name="Picture 28">
              <a:extLst>
                <a:ext uri="{FF2B5EF4-FFF2-40B4-BE49-F238E27FC236}">
                  <a16:creationId xmlns:a16="http://schemas.microsoft.com/office/drawing/2014/main" id="{E1684CB6-B08E-440B-B637-C6E8DC94F41D}"/>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0" name="Picture 29">
              <a:extLst>
                <a:ext uri="{FF2B5EF4-FFF2-40B4-BE49-F238E27FC236}">
                  <a16:creationId xmlns:a16="http://schemas.microsoft.com/office/drawing/2014/main" id="{73C26313-7C97-4CAE-A049-E38D1CD5AA61}"/>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1" name="Picture 30">
              <a:extLst>
                <a:ext uri="{FF2B5EF4-FFF2-40B4-BE49-F238E27FC236}">
                  <a16:creationId xmlns:a16="http://schemas.microsoft.com/office/drawing/2014/main" id="{5073A829-4FAD-4C06-BCEF-A31308C62158}"/>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2" name="Picture 31">
              <a:extLst>
                <a:ext uri="{FF2B5EF4-FFF2-40B4-BE49-F238E27FC236}">
                  <a16:creationId xmlns:a16="http://schemas.microsoft.com/office/drawing/2014/main" id="{73FFEF19-2E0E-4B2E-A77F-B64A9C80096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34" name="TextBox 33">
            <a:extLst>
              <a:ext uri="{FF2B5EF4-FFF2-40B4-BE49-F238E27FC236}">
                <a16:creationId xmlns:a16="http://schemas.microsoft.com/office/drawing/2014/main" id="{A0893244-9B6C-43A2-B4B2-7F6DB6E279B2}"/>
              </a:ext>
            </a:extLst>
          </p:cNvPr>
          <p:cNvSpPr txBox="1"/>
          <p:nvPr/>
        </p:nvSpPr>
        <p:spPr>
          <a:xfrm>
            <a:off x="204647" y="2683052"/>
            <a:ext cx="1178058" cy="830997"/>
          </a:xfrm>
          <a:prstGeom prst="rect">
            <a:avLst/>
          </a:prstGeom>
          <a:noFill/>
        </p:spPr>
        <p:txBody>
          <a:bodyPr wrap="square" rtlCol="0">
            <a:spAutoFit/>
          </a:bodyPr>
          <a:lstStyle/>
          <a:p>
            <a:r>
              <a:rPr lang="en-US" sz="2400" b="1" dirty="0"/>
              <a:t>Cocoa</a:t>
            </a:r>
          </a:p>
          <a:p>
            <a:r>
              <a:rPr lang="en-US" sz="2400" dirty="0"/>
              <a:t>(gram)</a:t>
            </a:r>
            <a:endParaRPr lang="en-MY" sz="2400" dirty="0"/>
          </a:p>
        </p:txBody>
      </p:sp>
      <p:sp>
        <p:nvSpPr>
          <p:cNvPr id="35" name="TextBox 34">
            <a:extLst>
              <a:ext uri="{FF2B5EF4-FFF2-40B4-BE49-F238E27FC236}">
                <a16:creationId xmlns:a16="http://schemas.microsoft.com/office/drawing/2014/main" id="{E25221FA-7B80-470D-85E4-A4C18ED34536}"/>
              </a:ext>
            </a:extLst>
          </p:cNvPr>
          <p:cNvSpPr txBox="1"/>
          <p:nvPr/>
        </p:nvSpPr>
        <p:spPr>
          <a:xfrm>
            <a:off x="3491166" y="2824106"/>
            <a:ext cx="2349005" cy="369332"/>
          </a:xfrm>
          <a:prstGeom prst="rect">
            <a:avLst/>
          </a:prstGeom>
          <a:noFill/>
        </p:spPr>
        <p:txBody>
          <a:bodyPr wrap="square" rtlCol="0">
            <a:spAutoFit/>
          </a:bodyPr>
          <a:lstStyle/>
          <a:p>
            <a:r>
              <a:rPr lang="en-US" dirty="0"/>
              <a:t>1 spoon of cocoa = 8g</a:t>
            </a:r>
            <a:endParaRPr lang="en-MY" dirty="0"/>
          </a:p>
        </p:txBody>
      </p:sp>
      <p:grpSp>
        <p:nvGrpSpPr>
          <p:cNvPr id="37" name="Group 36">
            <a:extLst>
              <a:ext uri="{FF2B5EF4-FFF2-40B4-BE49-F238E27FC236}">
                <a16:creationId xmlns:a16="http://schemas.microsoft.com/office/drawing/2014/main" id="{2EAF8305-C194-42B0-A0A5-AC76952BABE2}"/>
              </a:ext>
            </a:extLst>
          </p:cNvPr>
          <p:cNvGrpSpPr/>
          <p:nvPr/>
        </p:nvGrpSpPr>
        <p:grpSpPr>
          <a:xfrm>
            <a:off x="7161886" y="4001414"/>
            <a:ext cx="3693661" cy="1812037"/>
            <a:chOff x="6289344" y="1944618"/>
            <a:chExt cx="3693661" cy="1812037"/>
          </a:xfrm>
        </p:grpSpPr>
        <p:pic>
          <p:nvPicPr>
            <p:cNvPr id="38" name="Picture 37">
              <a:extLst>
                <a:ext uri="{FF2B5EF4-FFF2-40B4-BE49-F238E27FC236}">
                  <a16:creationId xmlns:a16="http://schemas.microsoft.com/office/drawing/2014/main" id="{3DA4D3AD-B422-4B9C-9E6E-CE4A5C36708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9" name="Right Arrow 66">
              <a:extLst>
                <a:ext uri="{FF2B5EF4-FFF2-40B4-BE49-F238E27FC236}">
                  <a16:creationId xmlns:a16="http://schemas.microsoft.com/office/drawing/2014/main" id="{916ADDBB-EF37-41A2-8C7B-8A7D699356D5}"/>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7">
              <a:extLst>
                <a:ext uri="{FF2B5EF4-FFF2-40B4-BE49-F238E27FC236}">
                  <a16:creationId xmlns:a16="http://schemas.microsoft.com/office/drawing/2014/main" id="{2869F83E-BD28-41E5-BE05-9B6EA4BE992B}"/>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68">
              <a:extLst>
                <a:ext uri="{FF2B5EF4-FFF2-40B4-BE49-F238E27FC236}">
                  <a16:creationId xmlns:a16="http://schemas.microsoft.com/office/drawing/2014/main" id="{6A803A67-1856-44F2-AF18-0B9AF6667399}"/>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600EF31-E60D-4032-A74E-40C34127EBA3}"/>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3" name="Picture 42">
              <a:extLst>
                <a:ext uri="{FF2B5EF4-FFF2-40B4-BE49-F238E27FC236}">
                  <a16:creationId xmlns:a16="http://schemas.microsoft.com/office/drawing/2014/main" id="{95769B3A-4264-4DA3-B98A-98EA2CDC3FE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4" name="Picture 43">
              <a:extLst>
                <a:ext uri="{FF2B5EF4-FFF2-40B4-BE49-F238E27FC236}">
                  <a16:creationId xmlns:a16="http://schemas.microsoft.com/office/drawing/2014/main" id="{01EC1D10-A887-4005-BE34-422AFF591588}"/>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5" name="Picture 44">
              <a:extLst>
                <a:ext uri="{FF2B5EF4-FFF2-40B4-BE49-F238E27FC236}">
                  <a16:creationId xmlns:a16="http://schemas.microsoft.com/office/drawing/2014/main" id="{B6ECB384-8820-464B-B408-8BEC6D43EB44}"/>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6" name="Picture 45">
              <a:extLst>
                <a:ext uri="{FF2B5EF4-FFF2-40B4-BE49-F238E27FC236}">
                  <a16:creationId xmlns:a16="http://schemas.microsoft.com/office/drawing/2014/main" id="{B40899B5-49FA-425D-9A21-1AFDE00F86E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47" name="TextBox 46">
            <a:extLst>
              <a:ext uri="{FF2B5EF4-FFF2-40B4-BE49-F238E27FC236}">
                <a16:creationId xmlns:a16="http://schemas.microsoft.com/office/drawing/2014/main" id="{23BF68D8-9E72-44A8-AEBA-0DE19AEDED39}"/>
              </a:ext>
            </a:extLst>
          </p:cNvPr>
          <p:cNvSpPr txBox="1"/>
          <p:nvPr/>
        </p:nvSpPr>
        <p:spPr>
          <a:xfrm>
            <a:off x="9084160" y="1888096"/>
            <a:ext cx="2349005" cy="369332"/>
          </a:xfrm>
          <a:prstGeom prst="rect">
            <a:avLst/>
          </a:prstGeom>
          <a:noFill/>
        </p:spPr>
        <p:txBody>
          <a:bodyPr wrap="square" rtlCol="0">
            <a:spAutoFit/>
          </a:bodyPr>
          <a:lstStyle/>
          <a:p>
            <a:r>
              <a:rPr lang="en-US" dirty="0"/>
              <a:t>1 spoon of sugar = 20g</a:t>
            </a:r>
            <a:endParaRPr lang="en-MY" dirty="0"/>
          </a:p>
        </p:txBody>
      </p:sp>
      <p:sp>
        <p:nvSpPr>
          <p:cNvPr id="48" name="TextBox 47">
            <a:extLst>
              <a:ext uri="{FF2B5EF4-FFF2-40B4-BE49-F238E27FC236}">
                <a16:creationId xmlns:a16="http://schemas.microsoft.com/office/drawing/2014/main" id="{D1FCE6B2-B635-424D-85CC-BF7CC4958D96}"/>
              </a:ext>
            </a:extLst>
          </p:cNvPr>
          <p:cNvSpPr txBox="1"/>
          <p:nvPr/>
        </p:nvSpPr>
        <p:spPr>
          <a:xfrm>
            <a:off x="9132967" y="4031858"/>
            <a:ext cx="2560258" cy="369332"/>
          </a:xfrm>
          <a:prstGeom prst="rect">
            <a:avLst/>
          </a:prstGeom>
          <a:noFill/>
        </p:spPr>
        <p:txBody>
          <a:bodyPr wrap="square" rtlCol="0">
            <a:spAutoFit/>
          </a:bodyPr>
          <a:lstStyle/>
          <a:p>
            <a:r>
              <a:rPr lang="en-US" dirty="0"/>
              <a:t>1 spoon of creamer = 17g</a:t>
            </a:r>
            <a:endParaRPr lang="en-MY" dirty="0"/>
          </a:p>
        </p:txBody>
      </p:sp>
      <p:grpSp>
        <p:nvGrpSpPr>
          <p:cNvPr id="49" name="Group 48">
            <a:extLst>
              <a:ext uri="{FF2B5EF4-FFF2-40B4-BE49-F238E27FC236}">
                <a16:creationId xmlns:a16="http://schemas.microsoft.com/office/drawing/2014/main" id="{D6F3FB9E-1BD4-4CF8-859B-18B6D43AE704}"/>
              </a:ext>
            </a:extLst>
          </p:cNvPr>
          <p:cNvGrpSpPr/>
          <p:nvPr/>
        </p:nvGrpSpPr>
        <p:grpSpPr>
          <a:xfrm>
            <a:off x="7161886" y="1929468"/>
            <a:ext cx="3693661" cy="1812037"/>
            <a:chOff x="6289344" y="1944618"/>
            <a:chExt cx="3693661" cy="1812037"/>
          </a:xfrm>
        </p:grpSpPr>
        <p:pic>
          <p:nvPicPr>
            <p:cNvPr id="50" name="Picture 49">
              <a:extLst>
                <a:ext uri="{FF2B5EF4-FFF2-40B4-BE49-F238E27FC236}">
                  <a16:creationId xmlns:a16="http://schemas.microsoft.com/office/drawing/2014/main" id="{E8E39FE4-CEFA-4F60-8CBF-609411D6800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51" name="Right Arrow 66">
              <a:extLst>
                <a:ext uri="{FF2B5EF4-FFF2-40B4-BE49-F238E27FC236}">
                  <a16:creationId xmlns:a16="http://schemas.microsoft.com/office/drawing/2014/main" id="{DDD3E000-65E0-4EA2-A1ED-4E8DE5410BD9}"/>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67">
              <a:extLst>
                <a:ext uri="{FF2B5EF4-FFF2-40B4-BE49-F238E27FC236}">
                  <a16:creationId xmlns:a16="http://schemas.microsoft.com/office/drawing/2014/main" id="{AA074499-CE0E-49BA-9536-457B24FD9BC6}"/>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68">
              <a:extLst>
                <a:ext uri="{FF2B5EF4-FFF2-40B4-BE49-F238E27FC236}">
                  <a16:creationId xmlns:a16="http://schemas.microsoft.com/office/drawing/2014/main" id="{0D3158AC-FF06-4883-8597-B27ACF5C387E}"/>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7BC83A5-6580-4B9F-8484-F3196172630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55" name="Picture 54">
              <a:extLst>
                <a:ext uri="{FF2B5EF4-FFF2-40B4-BE49-F238E27FC236}">
                  <a16:creationId xmlns:a16="http://schemas.microsoft.com/office/drawing/2014/main" id="{97B3DFCA-FA3D-4FD5-81FE-893F4791BFB9}"/>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56" name="Picture 55">
              <a:extLst>
                <a:ext uri="{FF2B5EF4-FFF2-40B4-BE49-F238E27FC236}">
                  <a16:creationId xmlns:a16="http://schemas.microsoft.com/office/drawing/2014/main" id="{3140B096-1C18-40D4-B8C3-EBD54652AE2A}"/>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57" name="Picture 56">
              <a:extLst>
                <a:ext uri="{FF2B5EF4-FFF2-40B4-BE49-F238E27FC236}">
                  <a16:creationId xmlns:a16="http://schemas.microsoft.com/office/drawing/2014/main" id="{E554DDC3-BAF5-4051-9354-6CD9730E4B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58" name="Picture 57">
              <a:extLst>
                <a:ext uri="{FF2B5EF4-FFF2-40B4-BE49-F238E27FC236}">
                  <a16:creationId xmlns:a16="http://schemas.microsoft.com/office/drawing/2014/main" id="{6A40465D-7457-40CA-8A52-839804954CF8}"/>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59" name="TextBox 58">
            <a:extLst>
              <a:ext uri="{FF2B5EF4-FFF2-40B4-BE49-F238E27FC236}">
                <a16:creationId xmlns:a16="http://schemas.microsoft.com/office/drawing/2014/main" id="{4FBD72FA-B4F5-4D9D-8805-7478E1D6927F}"/>
              </a:ext>
            </a:extLst>
          </p:cNvPr>
          <p:cNvSpPr txBox="1"/>
          <p:nvPr/>
        </p:nvSpPr>
        <p:spPr>
          <a:xfrm>
            <a:off x="5864801" y="1762015"/>
            <a:ext cx="1178058" cy="830997"/>
          </a:xfrm>
          <a:prstGeom prst="rect">
            <a:avLst/>
          </a:prstGeom>
          <a:noFill/>
        </p:spPr>
        <p:txBody>
          <a:bodyPr wrap="square" rtlCol="0">
            <a:spAutoFit/>
          </a:bodyPr>
          <a:lstStyle/>
          <a:p>
            <a:r>
              <a:rPr lang="en-US" sz="2400" b="1" dirty="0"/>
              <a:t>Sugar</a:t>
            </a:r>
          </a:p>
          <a:p>
            <a:r>
              <a:rPr lang="en-US" sz="2400" dirty="0"/>
              <a:t>(gram)</a:t>
            </a:r>
            <a:endParaRPr lang="en-MY" sz="2400" dirty="0"/>
          </a:p>
        </p:txBody>
      </p:sp>
      <p:sp>
        <p:nvSpPr>
          <p:cNvPr id="60" name="TextBox 59">
            <a:extLst>
              <a:ext uri="{FF2B5EF4-FFF2-40B4-BE49-F238E27FC236}">
                <a16:creationId xmlns:a16="http://schemas.microsoft.com/office/drawing/2014/main" id="{A9A1CBAB-FEC9-4214-9137-7E15E3B0C7B8}"/>
              </a:ext>
            </a:extLst>
          </p:cNvPr>
          <p:cNvSpPr txBox="1"/>
          <p:nvPr/>
        </p:nvSpPr>
        <p:spPr>
          <a:xfrm>
            <a:off x="5828852" y="3849490"/>
            <a:ext cx="1230938" cy="830997"/>
          </a:xfrm>
          <a:prstGeom prst="rect">
            <a:avLst/>
          </a:prstGeom>
          <a:noFill/>
        </p:spPr>
        <p:txBody>
          <a:bodyPr wrap="square" rtlCol="0">
            <a:spAutoFit/>
          </a:bodyPr>
          <a:lstStyle/>
          <a:p>
            <a:r>
              <a:rPr lang="en-US" sz="2400" b="1" dirty="0"/>
              <a:t>Creamer</a:t>
            </a:r>
          </a:p>
          <a:p>
            <a:r>
              <a:rPr lang="en-US" sz="2400" dirty="0"/>
              <a:t>(gram)</a:t>
            </a:r>
            <a:endParaRPr lang="en-MY" sz="2400" dirty="0"/>
          </a:p>
        </p:txBody>
      </p:sp>
    </p:spTree>
    <p:extLst>
      <p:ext uri="{BB962C8B-B14F-4D97-AF65-F5344CB8AC3E}">
        <p14:creationId xmlns:p14="http://schemas.microsoft.com/office/powerpoint/2010/main" val="89736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34984"/>
          </a:xfrm>
        </p:spPr>
        <p:txBody>
          <a:bodyPr/>
          <a:lstStyle/>
          <a:p>
            <a:r>
              <a:rPr lang="en-US" dirty="0"/>
              <a:t>Calculation</a:t>
            </a:r>
          </a:p>
        </p:txBody>
      </p:sp>
      <mc:AlternateContent xmlns:mc="http://schemas.openxmlformats.org/markup-compatibility/2006" xmlns:a14="http://schemas.microsoft.com/office/drawing/2010/main">
        <mc:Choice Requires="a14">
          <p:sp>
            <p:nvSpPr>
              <p:cNvPr id="4" name="TextBox 3"/>
              <p:cNvSpPr txBox="1"/>
              <p:nvPr/>
            </p:nvSpPr>
            <p:spPr>
              <a:xfrm>
                <a:off x="3579307" y="1847711"/>
                <a:ext cx="4171673" cy="615553"/>
              </a:xfrm>
              <a:prstGeom prst="rect">
                <a:avLst/>
              </a:prstGeom>
              <a:solidFill>
                <a:schemeClr val="accent1">
                  <a:lumMod val="20000"/>
                  <a:lumOff val="80000"/>
                </a:schemeClr>
              </a:solidFill>
              <a:ln>
                <a:solidFill>
                  <a:schemeClr val="accent1"/>
                </a:solidFill>
              </a:ln>
            </p:spPr>
            <p:txBody>
              <a:bodyPr wrap="square" lIns="0" tIns="0" rIns="0" bIns="0" rtlCol="0">
                <a:spAutoFit/>
              </a:bodyPr>
              <a:lstStyle/>
              <a:p>
                <a:pPr algn="ctr"/>
                <a:r>
                  <a:rPr lang="en-US" sz="4000" dirty="0"/>
                  <a:t>-m</a:t>
                </a:r>
                <a:r>
                  <a:rPr lang="en-US" sz="4000" baseline="-25000" dirty="0"/>
                  <a:t>1</a:t>
                </a:r>
                <a:r>
                  <a:rPr lang="en-US" sz="4000" dirty="0"/>
                  <a:t>c</a:t>
                </a:r>
                <a:r>
                  <a:rPr lang="en-US" sz="4000" baseline="-25000" dirty="0"/>
                  <a:t>1</a:t>
                </a:r>
                <a:r>
                  <a:rPr lang="en-US" sz="4000" dirty="0"/>
                  <a:t>∆</a:t>
                </a:r>
                <a:r>
                  <a:rPr lang="el-GR" sz="4000" dirty="0"/>
                  <a:t>θ</a:t>
                </a:r>
                <a14:m>
                  <m:oMath xmlns:m="http://schemas.openxmlformats.org/officeDocument/2006/math">
                    <m:r>
                      <a:rPr lang="en-US" sz="4000" b="0" i="0" smtClean="0">
                        <a:latin typeface="Cambria Math" panose="02040503050406030204" pitchFamily="18" charset="0"/>
                      </a:rPr>
                      <m:t> </m:t>
                    </m:r>
                    <m:r>
                      <a:rPr lang="en-US" sz="4000" i="1" smtClean="0">
                        <a:latin typeface="Cambria Math" panose="02040503050406030204" pitchFamily="18" charset="0"/>
                      </a:rPr>
                      <m:t>=</m:t>
                    </m:r>
                  </m:oMath>
                </a14:m>
                <a:r>
                  <a:rPr lang="en-US" sz="4000" dirty="0"/>
                  <a:t> m</a:t>
                </a:r>
                <a:r>
                  <a:rPr lang="en-US" sz="4000" baseline="-25000" dirty="0"/>
                  <a:t>2</a:t>
                </a:r>
                <a:r>
                  <a:rPr lang="en-US" sz="4000" dirty="0"/>
                  <a:t>c</a:t>
                </a:r>
                <a:r>
                  <a:rPr lang="en-US" sz="4000" baseline="-25000" dirty="0"/>
                  <a:t>2</a:t>
                </a:r>
                <a:r>
                  <a:rPr lang="en-US" sz="4000" dirty="0"/>
                  <a:t>∆</a:t>
                </a:r>
                <a:r>
                  <a:rPr lang="el-GR" sz="4000" dirty="0"/>
                  <a:t>θ</a:t>
                </a:r>
                <a:endParaRPr lang="en-US" sz="4000" dirty="0"/>
              </a:p>
            </p:txBody>
          </p:sp>
        </mc:Choice>
        <mc:Fallback xmlns="">
          <p:sp>
            <p:nvSpPr>
              <p:cNvPr id="4" name="TextBox 3"/>
              <p:cNvSpPr txBox="1">
                <a:spLocks noRot="1" noChangeAspect="1" noMove="1" noResize="1" noEditPoints="1" noAdjustHandles="1" noChangeArrowheads="1" noChangeShapeType="1" noTextEdit="1"/>
              </p:cNvSpPr>
              <p:nvPr/>
            </p:nvSpPr>
            <p:spPr>
              <a:xfrm>
                <a:off x="3579307" y="1847711"/>
                <a:ext cx="4171673" cy="615553"/>
              </a:xfrm>
              <a:prstGeom prst="rect">
                <a:avLst/>
              </a:prstGeom>
              <a:blipFill>
                <a:blip r:embed="rId2"/>
                <a:stretch>
                  <a:fillRect l="-2478" t="-23301" r="-2478" b="-47573"/>
                </a:stretch>
              </a:blipFill>
              <a:ln>
                <a:solidFill>
                  <a:schemeClr val="accent1"/>
                </a:solidFill>
              </a:ln>
            </p:spPr>
            <p:txBody>
              <a:bodyPr/>
              <a:lstStyle/>
              <a:p>
                <a:r>
                  <a:rPr lang="en-MY">
                    <a:noFill/>
                  </a:rPr>
                  <a:t> </a:t>
                </a:r>
              </a:p>
            </p:txBody>
          </p:sp>
        </mc:Fallback>
      </mc:AlternateContent>
      <p:sp>
        <p:nvSpPr>
          <p:cNvPr id="3" name="TextBox 2">
            <a:extLst>
              <a:ext uri="{FF2B5EF4-FFF2-40B4-BE49-F238E27FC236}">
                <a16:creationId xmlns:a16="http://schemas.microsoft.com/office/drawing/2014/main" id="{57489BF9-8FD1-428B-B093-E4F79873BF0D}"/>
              </a:ext>
            </a:extLst>
          </p:cNvPr>
          <p:cNvSpPr txBox="1"/>
          <p:nvPr/>
        </p:nvSpPr>
        <p:spPr>
          <a:xfrm>
            <a:off x="1367406" y="2740427"/>
            <a:ext cx="7482979" cy="369332"/>
          </a:xfrm>
          <a:prstGeom prst="rect">
            <a:avLst/>
          </a:prstGeom>
          <a:noFill/>
        </p:spPr>
        <p:txBody>
          <a:bodyPr wrap="square" rtlCol="0">
            <a:spAutoFit/>
          </a:bodyPr>
          <a:lstStyle/>
          <a:p>
            <a:r>
              <a:rPr lang="en-US" dirty="0"/>
              <a:t>Example Calculation : (A cup of hot coffee)</a:t>
            </a:r>
          </a:p>
        </p:txBody>
      </p:sp>
      <p:graphicFrame>
        <p:nvGraphicFramePr>
          <p:cNvPr id="5" name="Table 4">
            <a:extLst>
              <a:ext uri="{FF2B5EF4-FFF2-40B4-BE49-F238E27FC236}">
                <a16:creationId xmlns:a16="http://schemas.microsoft.com/office/drawing/2014/main" id="{FE175202-DF7A-4C6C-B658-00ED87CEBCA8}"/>
              </a:ext>
            </a:extLst>
          </p:cNvPr>
          <p:cNvGraphicFramePr>
            <a:graphicFrameLocks noGrp="1"/>
          </p:cNvGraphicFramePr>
          <p:nvPr>
            <p:extLst>
              <p:ext uri="{D42A27DB-BD31-4B8C-83A1-F6EECF244321}">
                <p14:modId xmlns:p14="http://schemas.microsoft.com/office/powerpoint/2010/main" val="2168921430"/>
              </p:ext>
            </p:extLst>
          </p:nvPr>
        </p:nvGraphicFramePr>
        <p:xfrm>
          <a:off x="1456888" y="3305689"/>
          <a:ext cx="9278223" cy="2219960"/>
        </p:xfrm>
        <a:graphic>
          <a:graphicData uri="http://schemas.openxmlformats.org/drawingml/2006/table">
            <a:tbl>
              <a:tblPr firstRow="1" bandRow="1">
                <a:tableStyleId>{5C22544A-7EE6-4342-B048-85BDC9FD1C3A}</a:tableStyleId>
              </a:tblPr>
              <a:tblGrid>
                <a:gridCol w="2541864">
                  <a:extLst>
                    <a:ext uri="{9D8B030D-6E8A-4147-A177-3AD203B41FA5}">
                      <a16:colId xmlns:a16="http://schemas.microsoft.com/office/drawing/2014/main" val="128205960"/>
                    </a:ext>
                  </a:extLst>
                </a:gridCol>
                <a:gridCol w="2793534">
                  <a:extLst>
                    <a:ext uri="{9D8B030D-6E8A-4147-A177-3AD203B41FA5}">
                      <a16:colId xmlns:a16="http://schemas.microsoft.com/office/drawing/2014/main" val="1235504863"/>
                    </a:ext>
                  </a:extLst>
                </a:gridCol>
                <a:gridCol w="1392572">
                  <a:extLst>
                    <a:ext uri="{9D8B030D-6E8A-4147-A177-3AD203B41FA5}">
                      <a16:colId xmlns:a16="http://schemas.microsoft.com/office/drawing/2014/main" val="1395073571"/>
                    </a:ext>
                  </a:extLst>
                </a:gridCol>
                <a:gridCol w="1233182">
                  <a:extLst>
                    <a:ext uri="{9D8B030D-6E8A-4147-A177-3AD203B41FA5}">
                      <a16:colId xmlns:a16="http://schemas.microsoft.com/office/drawing/2014/main" val="2828606721"/>
                    </a:ext>
                  </a:extLst>
                </a:gridCol>
                <a:gridCol w="1317071">
                  <a:extLst>
                    <a:ext uri="{9D8B030D-6E8A-4147-A177-3AD203B41FA5}">
                      <a16:colId xmlns:a16="http://schemas.microsoft.com/office/drawing/2014/main" val="1107521725"/>
                    </a:ext>
                  </a:extLst>
                </a:gridCol>
              </a:tblGrid>
              <a:tr h="370840">
                <a:tc>
                  <a:txBody>
                    <a:bodyPr/>
                    <a:lstStyle/>
                    <a:p>
                      <a:endParaRPr lang="en-MY" dirty="0"/>
                    </a:p>
                  </a:txBody>
                  <a:tcPr/>
                </a:tc>
                <a:tc>
                  <a:txBody>
                    <a:bodyPr/>
                    <a:lstStyle/>
                    <a:p>
                      <a:pPr algn="ctr"/>
                      <a:r>
                        <a:rPr lang="en-US" b="1" dirty="0" err="1">
                          <a:solidFill>
                            <a:schemeClr val="tx1"/>
                          </a:solidFill>
                        </a:rPr>
                        <a:t>Qloss</a:t>
                      </a:r>
                      <a:endParaRPr lang="en-MY" b="1" dirty="0">
                        <a:solidFill>
                          <a:schemeClr val="tx1"/>
                        </a:solidFill>
                      </a:endParaRPr>
                    </a:p>
                  </a:txBody>
                  <a:tcPr/>
                </a:tc>
                <a:tc gridSpan="3">
                  <a:txBody>
                    <a:bodyPr/>
                    <a:lstStyle/>
                    <a:p>
                      <a:pPr algn="ctr"/>
                      <a:r>
                        <a:rPr lang="en-US" b="1" dirty="0" err="1">
                          <a:solidFill>
                            <a:schemeClr val="tx1"/>
                          </a:solidFill>
                        </a:rPr>
                        <a:t>Qgain</a:t>
                      </a:r>
                      <a:endParaRPr lang="en-MY" b="1" dirty="0">
                        <a:solidFill>
                          <a:schemeClr val="tx1"/>
                        </a:solidFill>
                      </a:endParaRPr>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640677258"/>
                  </a:ext>
                </a:extLst>
              </a:tr>
              <a:tr h="370840">
                <a:tc>
                  <a:txBody>
                    <a:bodyPr/>
                    <a:lstStyle/>
                    <a:p>
                      <a:endParaRPr lang="en-MY" dirty="0"/>
                    </a:p>
                  </a:txBody>
                  <a:tcPr/>
                </a:tc>
                <a:tc>
                  <a:txBody>
                    <a:bodyPr/>
                    <a:lstStyle/>
                    <a:p>
                      <a:r>
                        <a:rPr lang="en-US" b="1" dirty="0"/>
                        <a:t>Hot Water</a:t>
                      </a:r>
                      <a:endParaRPr lang="en-MY" b="1" dirty="0"/>
                    </a:p>
                  </a:txBody>
                  <a:tcPr/>
                </a:tc>
                <a:tc>
                  <a:txBody>
                    <a:bodyPr/>
                    <a:lstStyle/>
                    <a:p>
                      <a:r>
                        <a:rPr lang="en-US" b="1" dirty="0"/>
                        <a:t>Coffee</a:t>
                      </a:r>
                      <a:endParaRPr lang="en-MY" b="1" dirty="0"/>
                    </a:p>
                  </a:txBody>
                  <a:tcPr>
                    <a:lnR w="12700" cap="flat" cmpd="sng" algn="ctr">
                      <a:solidFill>
                        <a:schemeClr val="tx1"/>
                      </a:solidFill>
                      <a:prstDash val="solid"/>
                      <a:round/>
                      <a:headEnd type="none" w="med" len="med"/>
                      <a:tailEnd type="none" w="med" len="med"/>
                    </a:lnR>
                  </a:tcPr>
                </a:tc>
                <a:tc>
                  <a:txBody>
                    <a:bodyPr/>
                    <a:lstStyle/>
                    <a:p>
                      <a:r>
                        <a:rPr lang="en-US" b="1" dirty="0"/>
                        <a:t>Sugar</a:t>
                      </a:r>
                      <a:endParaRPr lang="en-MY"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b="1" dirty="0"/>
                        <a:t>Creamer</a:t>
                      </a:r>
                      <a:endParaRPr lang="en-MY"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99456764"/>
                  </a:ext>
                </a:extLst>
              </a:tr>
              <a:tr h="370840">
                <a:tc>
                  <a:txBody>
                    <a:bodyPr/>
                    <a:lstStyle/>
                    <a:p>
                      <a:r>
                        <a:rPr lang="en-US" b="1" dirty="0"/>
                        <a:t>Mass (kg)</a:t>
                      </a:r>
                      <a:endParaRPr lang="en-MY" b="1" dirty="0"/>
                    </a:p>
                  </a:txBody>
                  <a:tcPr/>
                </a:tc>
                <a:tc>
                  <a:txBody>
                    <a:bodyPr/>
                    <a:lstStyle/>
                    <a:p>
                      <a:r>
                        <a:rPr lang="en-US" dirty="0"/>
                        <a:t>0.24</a:t>
                      </a:r>
                      <a:endParaRPr lang="en-MY" dirty="0"/>
                    </a:p>
                  </a:txBody>
                  <a:tcPr/>
                </a:tc>
                <a:tc>
                  <a:txBody>
                    <a:bodyPr/>
                    <a:lstStyle/>
                    <a:p>
                      <a:r>
                        <a:rPr lang="en-US" dirty="0"/>
                        <a:t>0.01</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0.04</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0.017</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63075510"/>
                  </a:ext>
                </a:extLst>
              </a:tr>
              <a:tr h="370840">
                <a:tc>
                  <a:txBody>
                    <a:bodyPr/>
                    <a:lstStyle/>
                    <a:p>
                      <a:r>
                        <a:rPr lang="en-US" b="1" dirty="0"/>
                        <a:t>Initial temperature (°C), </a:t>
                      </a:r>
                      <a:r>
                        <a:rPr lang="el-GR" sz="1800" dirty="0"/>
                        <a:t>θ</a:t>
                      </a:r>
                      <a:r>
                        <a:rPr lang="en-US" sz="1800" dirty="0" err="1"/>
                        <a:t>i</a:t>
                      </a:r>
                      <a:endParaRPr lang="en-MY" b="1" dirty="0"/>
                    </a:p>
                  </a:txBody>
                  <a:tcPr/>
                </a:tc>
                <a:tc>
                  <a:txBody>
                    <a:bodyPr/>
                    <a:lstStyle/>
                    <a:p>
                      <a:r>
                        <a:rPr lang="en-US" dirty="0"/>
                        <a:t>100</a:t>
                      </a:r>
                      <a:endParaRPr lang="en-MY" dirty="0"/>
                    </a:p>
                  </a:txBody>
                  <a:tcPr/>
                </a:tc>
                <a:tc>
                  <a:txBody>
                    <a:bodyPr/>
                    <a:lstStyle/>
                    <a:p>
                      <a:r>
                        <a:rPr lang="en-US" dirty="0"/>
                        <a:t>28</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28</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28</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233196"/>
                  </a:ext>
                </a:extLst>
              </a:tr>
              <a:tr h="0">
                <a:tc>
                  <a:txBody>
                    <a:bodyPr/>
                    <a:lstStyle/>
                    <a:p>
                      <a:r>
                        <a:rPr lang="en-US" b="1" dirty="0"/>
                        <a:t>Specific heat capacity, c</a:t>
                      </a:r>
                      <a:endParaRPr lang="en-MY" b="1" dirty="0"/>
                    </a:p>
                  </a:txBody>
                  <a:tcPr/>
                </a:tc>
                <a:tc>
                  <a:txBody>
                    <a:bodyPr/>
                    <a:lstStyle/>
                    <a:p>
                      <a:r>
                        <a:rPr lang="en-US" dirty="0"/>
                        <a:t>4200 J/</a:t>
                      </a:r>
                      <a:r>
                        <a:rPr lang="en-US" dirty="0" err="1"/>
                        <a:t>kg°C</a:t>
                      </a:r>
                      <a:endParaRPr lang="en-MY" dirty="0"/>
                    </a:p>
                  </a:txBody>
                  <a:tcPr/>
                </a:tc>
                <a:tc>
                  <a:txBody>
                    <a:bodyPr/>
                    <a:lstStyle/>
                    <a:p>
                      <a:r>
                        <a:rPr lang="en-US" dirty="0"/>
                        <a:t>4182 J/</a:t>
                      </a:r>
                      <a:r>
                        <a:rPr lang="en-US" dirty="0" err="1"/>
                        <a:t>kg°C</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2700J/</a:t>
                      </a:r>
                      <a:r>
                        <a:rPr lang="en-US" dirty="0" err="1"/>
                        <a:t>kg°C</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3632 J/</a:t>
                      </a:r>
                      <a:r>
                        <a:rPr lang="en-US" dirty="0" err="1"/>
                        <a:t>kg°C</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215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Final temperature, </a:t>
                      </a:r>
                      <a:r>
                        <a:rPr lang="el-GR" sz="1800" dirty="0"/>
                        <a:t>θ</a:t>
                      </a:r>
                      <a:r>
                        <a:rPr lang="en-US" sz="1800" baseline="-25000" dirty="0"/>
                        <a:t>f</a:t>
                      </a:r>
                      <a:endParaRPr lang="en-MY" b="1" baseline="-25000" dirty="0"/>
                    </a:p>
                  </a:txBody>
                  <a:tcPr/>
                </a:tc>
                <a:tc gridSpan="4">
                  <a:txBody>
                    <a:bodyPr/>
                    <a:lstStyle/>
                    <a:p>
                      <a:pPr algn="ctr"/>
                      <a:r>
                        <a:rPr lang="en-US" dirty="0"/>
                        <a:t>?</a:t>
                      </a:r>
                      <a:endParaRPr lang="en-MY" dirty="0"/>
                    </a:p>
                  </a:txBody>
                  <a:tcPr/>
                </a:tc>
                <a:tc hMerge="1">
                  <a:txBody>
                    <a:bodyPr/>
                    <a:lstStyle/>
                    <a:p>
                      <a:endParaRPr lang="en-MY" dirty="0"/>
                    </a:p>
                  </a:txBody>
                  <a:tcPr>
                    <a:lnR w="12700" cap="flat" cmpd="sng" algn="ctr">
                      <a:solidFill>
                        <a:schemeClr val="tx1"/>
                      </a:solidFill>
                      <a:prstDash val="solid"/>
                      <a:round/>
                      <a:headEnd type="none" w="med" len="med"/>
                      <a:tailEnd type="none" w="med" len="med"/>
                    </a:lnR>
                  </a:tcPr>
                </a:tc>
                <a:tc hMerge="1">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91011265"/>
                  </a:ext>
                </a:extLst>
              </a:tr>
            </a:tbl>
          </a:graphicData>
        </a:graphic>
      </p:graphicFrame>
      <p:sp>
        <p:nvSpPr>
          <p:cNvPr id="6" name="TextBox 5">
            <a:extLst>
              <a:ext uri="{FF2B5EF4-FFF2-40B4-BE49-F238E27FC236}">
                <a16:creationId xmlns:a16="http://schemas.microsoft.com/office/drawing/2014/main" id="{0B02633F-7B04-49C2-9813-89EAD2BBE939}"/>
              </a:ext>
            </a:extLst>
          </p:cNvPr>
          <p:cNvSpPr txBox="1"/>
          <p:nvPr/>
        </p:nvSpPr>
        <p:spPr>
          <a:xfrm>
            <a:off x="1456888" y="5721579"/>
            <a:ext cx="5503178" cy="369332"/>
          </a:xfrm>
          <a:prstGeom prst="rect">
            <a:avLst/>
          </a:prstGeom>
          <a:noFill/>
        </p:spPr>
        <p:txBody>
          <a:bodyPr wrap="square" rtlCol="0">
            <a:spAutoFit/>
          </a:bodyPr>
          <a:lstStyle/>
          <a:p>
            <a:r>
              <a:rPr lang="en-MY" i="1" dirty="0"/>
              <a:t>1 kilocalorie = 4184 joules.</a:t>
            </a:r>
          </a:p>
        </p:txBody>
      </p:sp>
    </p:spTree>
    <p:extLst>
      <p:ext uri="{BB962C8B-B14F-4D97-AF65-F5344CB8AC3E}">
        <p14:creationId xmlns:p14="http://schemas.microsoft.com/office/powerpoint/2010/main" val="150696669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873</TotalTime>
  <Words>712</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Cambria Math</vt:lpstr>
      <vt:lpstr>Metropolitan</vt:lpstr>
      <vt:lpstr>PowerPoint Presentation</vt:lpstr>
      <vt:lpstr>Introduction</vt:lpstr>
      <vt:lpstr>Animasi Barista (gambar cawan kemudian ada air dituang beserta bunyi) </vt:lpstr>
      <vt:lpstr>Choose your drink</vt:lpstr>
      <vt:lpstr>Choose your Water</vt:lpstr>
      <vt:lpstr>Choose your Ingredient</vt:lpstr>
      <vt:lpstr>Choose your Ingredient</vt:lpstr>
      <vt:lpstr>Choose your Ingredient</vt:lpstr>
      <vt:lpstr>Calculation</vt:lpstr>
      <vt:lpstr>Calculation</vt:lpstr>
      <vt:lpstr>Animation how to make a cup of tea</vt:lpstr>
      <vt:lpstr>Animation how to make a cup of coffee</vt:lpstr>
      <vt:lpstr>Animation how to make a cup of cocoa</vt:lpstr>
      <vt:lpstr> Explanation for each drink (font merah bertukar ikut result)  From the calculation, hot water will loss/gain the energy while other three substances (coffee, sugar and creamer) will loss/gain the energy and this make the temperature of mixture reduce to 19.91 ⁰C. At this point, they are in a state of thermal equilibrium.    </vt:lpstr>
      <vt:lpstr>Quizizz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SHAHIDA NORDIN</dc:creator>
  <cp:lastModifiedBy>MOHE2</cp:lastModifiedBy>
  <cp:revision>45</cp:revision>
  <dcterms:created xsi:type="dcterms:W3CDTF">2023-04-10T05:04:44Z</dcterms:created>
  <dcterms:modified xsi:type="dcterms:W3CDTF">2023-06-01T01:51:26Z</dcterms:modified>
</cp:coreProperties>
</file>