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0" r:id="rId3"/>
    <p:sldMasterId id="2147483732" r:id="rId4"/>
    <p:sldMasterId id="2147483744" r:id="rId5"/>
    <p:sldMasterId id="2147483756" r:id="rId6"/>
    <p:sldMasterId id="2147483768" r:id="rId7"/>
  </p:sldMasterIdLst>
  <p:notesMasterIdLst>
    <p:notesMasterId r:id="rId20"/>
  </p:notesMasterIdLst>
  <p:sldIdLst>
    <p:sldId id="273" r:id="rId8"/>
    <p:sldId id="274" r:id="rId9"/>
    <p:sldId id="287" r:id="rId10"/>
    <p:sldId id="285" r:id="rId11"/>
    <p:sldId id="288" r:id="rId12"/>
    <p:sldId id="289" r:id="rId13"/>
    <p:sldId id="282" r:id="rId14"/>
    <p:sldId id="290" r:id="rId15"/>
    <p:sldId id="277" r:id="rId16"/>
    <p:sldId id="286" r:id="rId17"/>
    <p:sldId id="284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FE706C-AB29-40D7-ABEF-90BE8F508999}">
          <p14:sldIdLst>
            <p14:sldId id="273"/>
            <p14:sldId id="274"/>
            <p14:sldId id="287"/>
            <p14:sldId id="285"/>
            <p14:sldId id="288"/>
            <p14:sldId id="289"/>
            <p14:sldId id="282"/>
            <p14:sldId id="290"/>
            <p14:sldId id="277"/>
            <p14:sldId id="286"/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D48"/>
    <a:srgbClr val="3A9092"/>
    <a:srgbClr val="FFFFFF"/>
    <a:srgbClr val="F29724"/>
    <a:srgbClr val="2B6A6C"/>
    <a:srgbClr val="40404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023" autoAdjust="0"/>
  </p:normalViewPr>
  <p:slideViewPr>
    <p:cSldViewPr snapToGrid="0">
      <p:cViewPr varScale="1">
        <p:scale>
          <a:sx n="117" d="100"/>
          <a:sy n="11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Burglaries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Einbrüche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B80D4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D5A-42EE-83A3-DD7B74A23FC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5A-42EE-83A3-DD7B74A23FCE}"/>
              </c:ext>
            </c:extLst>
          </c:dPt>
          <c:cat>
            <c:strRef>
              <c:f>Sheet1!$A$2:$A$3</c:f>
              <c:strCache>
                <c:ptCount val="2"/>
                <c:pt idx="0">
                  <c:v>Unsolved</c:v>
                </c:pt>
                <c:pt idx="1">
                  <c:v>Solved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A-42EE-83A3-DD7B74A23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4794-C5D7-49F5-AA47-47FD8F601273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CD13-8D5B-4B2C-9372-FA0523EB5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1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– 3: Basti 3 min</a:t>
            </a:r>
          </a:p>
          <a:p>
            <a:r>
              <a:rPr lang="de-DE" dirty="0"/>
              <a:t>4 – 5: Ron 5 min</a:t>
            </a:r>
          </a:p>
          <a:p>
            <a:r>
              <a:rPr lang="de-DE" dirty="0"/>
              <a:t>6 – 7: Basti </a:t>
            </a:r>
          </a:p>
          <a:p>
            <a:r>
              <a:rPr lang="de-DE" dirty="0"/>
              <a:t>8 – 11: Ron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29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macht unser Produkt besonders?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Drohne kann sich entgegen von Menschen anderen Objekten auch in der vertikalen frei bewegen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Professionelle Drohne Kostengünstiger als mehrere Kameras einzusetzen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Agil und Flexibel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Warum ist der Markt so interessant?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Einbrüche gehen insgesamt zurück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aber die Aufklärungsrate liegt aktuell bei 18 % </a:t>
            </a:r>
            <a:r>
              <a:rPr lang="de-DE" dirty="0">
                <a:sym typeface="Wingdings" panose="05000000000000000000" pitchFamily="2" charset="2"/>
              </a:rPr>
              <a:t> das heißt mehr als 80 % werden nicht aufgeklärt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Warum ist das so?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Niemand ist halt anwesend, um den Einbruch zu Beobachten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Einbrecher werden innovativer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Thema „Sicherheit“ ist wichtig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Generell ist hier ein steigender Markt zu erkennen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Deutschland steigt die Nachfrage stark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USA sogar noch mehr </a:t>
            </a:r>
            <a:r>
              <a:rPr lang="de-DE" dirty="0">
                <a:sym typeface="Wingdings" panose="05000000000000000000" pitchFamily="2" charset="2"/>
              </a:rPr>
              <a:t> wobei hier Geld wahrscheinlich in Waffen fließt</a:t>
            </a:r>
          </a:p>
          <a:p>
            <a:pPr marL="171450" lvl="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Frage, welche Märkte man bedienen kann</a:t>
            </a: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Hängt von Anforderungen an Drohne ab</a:t>
            </a: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Welche sind diese?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Man braucht große freie Fläche (Fläche und Höhe)</a:t>
            </a:r>
          </a:p>
          <a:p>
            <a:pPr marL="1085850" lvl="2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Große alleinstehende Häuser und Gewerbekomplexe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Daraus ergeben sich folgende Märkte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Regionen: USA, Europa</a:t>
            </a:r>
          </a:p>
          <a:p>
            <a:pPr marL="171450" indent="-171450">
              <a:buFontTx/>
              <a:buChar char="-"/>
            </a:pPr>
            <a:r>
              <a:rPr lang="de-DE" dirty="0"/>
              <a:t>Marktsegment: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Europa: Gewerbe, große Anwesen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USA: Alles (außer </a:t>
            </a:r>
            <a:r>
              <a:rPr lang="de-DE" dirty="0" err="1"/>
              <a:t>Wohungen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1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ist das Produkt eigentlich?</a:t>
            </a:r>
          </a:p>
          <a:p>
            <a:pPr marL="171450" indent="-171450">
              <a:buFontTx/>
              <a:buChar char="-"/>
            </a:pPr>
            <a:r>
              <a:rPr lang="de-DE" dirty="0"/>
              <a:t>Hardware beschreiben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Drohne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WLAN, Einsteigerdrohne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Kommunikation über UDP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1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Edge-Device hat vier Kernaufgaben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Bewegung erkennen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Farbcode visualisieren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Statuswechsel über Knopfdruck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Daten übertragen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Farbenbedeutung erklären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Einfacher Button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Infrarot Bewegungssensor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Reichweite und Time Delay haben wir auf den mittleren Wert eingestellt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Außerhalb des PoC: In der Produktion kann ein kleineren Arduino verwenden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Datenübertragung und nicht Logik auf Edge-Device aus Sicherheitsgründen </a:t>
            </a:r>
            <a:r>
              <a:rPr lang="de-DE" dirty="0">
                <a:sym typeface="Wingdings" panose="05000000000000000000" pitchFamily="2" charset="2"/>
              </a:rPr>
              <a:t> Abkappen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34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Interrups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Button PIN: HIGH (gedrückt ist)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terrupt</a:t>
            </a:r>
            <a:r>
              <a:rPr lang="de-DE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wird getriggert, wenn der Pin HIGH ist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Motion PIN: RISING (Strom fliest und muss aus LOW gekommen sein) </a:t>
            </a:r>
            <a:r>
              <a:rPr lang="de-DE" dirty="0">
                <a:sym typeface="Wingdings" panose="05000000000000000000" pitchFamily="2" charset="2"/>
              </a:rPr>
              <a:t> I</a:t>
            </a:r>
            <a:r>
              <a:rPr lang="de-DE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nterrupt wird getriggert, wenn der Pin von LOW auf HIGH wechselt (aufsteigende Flanke)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InterruptServiceRoutine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Im Main-Programm hat das einfach nicht solide funktioniert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Zudem sauberer programmiert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Serial: 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Serial Beginn 9600 Bit/s (Baudrate)</a:t>
            </a:r>
          </a:p>
          <a:p>
            <a:pPr marL="171450" indent="-171450">
              <a:buFontTx/>
              <a:buChar char="-"/>
            </a:pPr>
            <a:r>
              <a:rPr lang="de-DE" dirty="0"/>
              <a:t>Read &amp;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listen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Logik auf Arduino-Seite reduzieren  Sicherheitsgründe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Threads: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Detektor für Kommunikation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Dauerhaft den Status abfragen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mit Drohne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Wir hatten das Problem dass die Drohne ausgeht, wenn sie nicht gebraucht wird </a:t>
            </a:r>
            <a:r>
              <a:rPr lang="de-DE" dirty="0">
                <a:sym typeface="Wingdings" panose="05000000000000000000" pitchFamily="2" charset="2"/>
              </a:rPr>
              <a:t> also dauerhaft Akkustand abgefragt, bis 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Logging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 Spätere Nachvollziehbarkeit von Events wie Detektion einer Person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Yolov5s: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Pytorch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Konfiguriert, um nur Personen zu erkennen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87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Energielevel geholt, da sonst Drohne ausgeht (s. Bild </a:t>
            </a:r>
            <a:r>
              <a:rPr lang="de-DE" dirty="0">
                <a:sym typeface="Wingdings" panose="05000000000000000000" pitchFamily="2" charset="2"/>
              </a:rPr>
              <a:t> schneller Verlust der Energie)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Die 2 unteren Videos sind reingeschnitten und nicht Teil des Dashboards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3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https://youtu.be/2tt0-oihb0E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Und jetzt gehen wir weiter [PAUSE]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24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weiteren Premium-Content freuen uns über ein Abo</a:t>
            </a:r>
          </a:p>
          <a:p>
            <a:endParaRPr lang="de-DE" dirty="0"/>
          </a:p>
          <a:p>
            <a:r>
              <a:rPr lang="de-DE" dirty="0"/>
              <a:t>Ron, einen kurzen Moment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4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Unangebracht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Twitch Kanal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Drohne WLAN: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Website nicht online verfügbar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Reichweite eingeschränkt</a:t>
            </a:r>
          </a:p>
          <a:p>
            <a:pPr marL="171450" indent="-171450">
              <a:buFontTx/>
              <a:buChar char="-"/>
            </a:pPr>
            <a:r>
              <a:rPr lang="de-DE" dirty="0"/>
              <a:t>Arduino nicht mit PC verbindbar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Arduino ohne WLAN-Modul:</a:t>
            </a:r>
          </a:p>
          <a:p>
            <a:pPr marL="171450" indent="-171450">
              <a:buFontTx/>
              <a:buChar char="-"/>
            </a:pPr>
            <a:r>
              <a:rPr lang="de-DE" dirty="0"/>
              <a:t>Arduino muss kabelgebunden mit PC verbunden werden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Drohne: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Keine gute Kameraauflösung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Geringer Akku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Schlechte Flugfähigkeiten im Freien (Gewicht, Stabilität)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Website: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und Drohne erst dann übertragen, wenn Website läuft/aufgerufen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Website selbst nicht geschützt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Yolov5: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Modell offline trainieren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Issue</a:t>
            </a:r>
            <a:r>
              <a:rPr lang="de-DE" dirty="0">
                <a:sym typeface="Wingdings" panose="05000000000000000000" pitchFamily="2" charset="2"/>
              </a:rPr>
              <a:t> zum öffnen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90146E-5022-44B2-9AF3-535F26F27B5A}"/>
              </a:ext>
            </a:extLst>
          </p:cNvPr>
          <p:cNvSpPr/>
          <p:nvPr userDrawn="1"/>
        </p:nvSpPr>
        <p:spPr>
          <a:xfrm>
            <a:off x="1169349" y="3509962"/>
            <a:ext cx="9853301" cy="54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4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5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71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78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9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3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2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7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77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3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0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91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17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99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80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34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65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66C3A0-FFAD-4281-A21F-C095E37127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356350"/>
            <a:ext cx="2743200" cy="36512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4622726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25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44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694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55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030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964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69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242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0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7142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00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768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71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949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83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353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5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9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84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33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91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29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687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6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089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66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21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8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14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918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40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2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041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2941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977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4472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148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9071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277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05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174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127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3906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759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37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5731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2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4184BE30-76EF-4CD8-B8BC-C7724EE5303F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Ron Holzapfel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51A0D0-C8E9-4ECC-B6FF-316EFC2B47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AB4C67-7D87-425B-83A1-D31B004027E9}"/>
              </a:ext>
            </a:extLst>
          </p:cNvPr>
          <p:cNvSpPr/>
          <p:nvPr userDrawn="1"/>
        </p:nvSpPr>
        <p:spPr>
          <a:xfrm>
            <a:off x="0" y="6176962"/>
            <a:ext cx="12192000" cy="5400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80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AA877-FBE5-4575-AB01-21C817467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5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tt0-oihb0E?feature=oembed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D7172-E3C8-486F-899C-8C11BFE1D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AIC Security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97A499-052D-4105-9048-B74DEBD4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6328"/>
            <a:ext cx="9144000" cy="3984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Praxispart - Integrationsseminar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D24B85-1924-438C-8095-28E89D357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321" y="57150"/>
            <a:ext cx="2020529" cy="103028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9D812F9-AE69-45DD-9A6B-F3A6C5F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11.02.2022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94C1D5C-690E-4DA8-BDB8-641A018C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</a:t>
            </a:r>
            <a:r>
              <a:rPr lang="de-DE" dirty="0" err="1"/>
              <a:t>Berle</a:t>
            </a:r>
            <a:r>
              <a:rPr lang="de-DE" dirty="0"/>
              <a:t>, Ron Holzapfel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05B27C9-DCBE-4FE5-BCD3-73A343FD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</a:t>
            </a:fld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9A569B-250F-7578-40F0-F5E6E6BA4AE5}"/>
              </a:ext>
            </a:extLst>
          </p:cNvPr>
          <p:cNvSpPr/>
          <p:nvPr/>
        </p:nvSpPr>
        <p:spPr>
          <a:xfrm>
            <a:off x="3678382" y="3636328"/>
            <a:ext cx="5195454" cy="842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8682C0-C514-776D-F467-015C34DB2E6F}"/>
              </a:ext>
            </a:extLst>
          </p:cNvPr>
          <p:cNvSpPr/>
          <p:nvPr/>
        </p:nvSpPr>
        <p:spPr>
          <a:xfrm>
            <a:off x="6944592" y="0"/>
            <a:ext cx="5195454" cy="1314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2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0016-3A04-45DA-A544-DB6B6D34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commercial</a:t>
            </a:r>
            <a:r>
              <a:rPr lang="de-DE" dirty="0"/>
              <a:t> 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2571-8EF9-4037-AD05-8A99727D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10</a:t>
            </a:fld>
            <a:endParaRPr lang="de-DE"/>
          </a:p>
        </p:txBody>
      </p:sp>
      <p:pic>
        <p:nvPicPr>
          <p:cNvPr id="1028" name="Picture 4" descr="Silber play button youtube-modell | Premium-PSD-Datei">
            <a:extLst>
              <a:ext uri="{FF2B5EF4-FFF2-40B4-BE49-F238E27FC236}">
                <a16:creationId xmlns:a16="http://schemas.microsoft.com/office/drawing/2014/main" id="{A6164DBE-1EF9-4317-8358-D022647F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54951"/>
            <a:ext cx="59626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duct Placement und Schleichwerbung – was ist erlaubt? | Rechtsanwalt  Christian Solmecke - YouTube">
            <a:extLst>
              <a:ext uri="{FF2B5EF4-FFF2-40B4-BE49-F238E27FC236}">
                <a16:creationId xmlns:a16="http://schemas.microsoft.com/office/drawing/2014/main" id="{5039D4C1-DD8D-47A0-B987-441A3DE2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1210"/>
            <a:ext cx="4231017" cy="23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2338824-72EB-43A2-B797-8E4908B5C8F4}"/>
              </a:ext>
            </a:extLst>
          </p:cNvPr>
          <p:cNvSpPr/>
          <p:nvPr/>
        </p:nvSpPr>
        <p:spPr>
          <a:xfrm rot="1259240">
            <a:off x="4954123" y="2721859"/>
            <a:ext cx="2882900" cy="1104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492E8-91B5-4017-A8C3-2E47B4B84157}"/>
              </a:ext>
            </a:extLst>
          </p:cNvPr>
          <p:cNvSpPr/>
          <p:nvPr/>
        </p:nvSpPr>
        <p:spPr>
          <a:xfrm>
            <a:off x="7810501" y="3643313"/>
            <a:ext cx="890588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6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EFA39-787B-4E02-B46D-7C70927E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D9E2F-16ED-4F6E-8589-EC9520FC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Drone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via </a:t>
            </a:r>
            <a:r>
              <a:rPr lang="de-DE" dirty="0" err="1"/>
              <a:t>standalone</a:t>
            </a:r>
            <a:r>
              <a:rPr lang="de-DE" dirty="0"/>
              <a:t> WLAN</a:t>
            </a:r>
          </a:p>
          <a:p>
            <a:r>
              <a:rPr lang="de-DE" dirty="0"/>
              <a:t>Arduino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WLAN </a:t>
            </a:r>
            <a:r>
              <a:rPr lang="de-DE" dirty="0" err="1"/>
              <a:t>module</a:t>
            </a:r>
            <a:endParaRPr lang="de-DE" dirty="0"/>
          </a:p>
          <a:p>
            <a:r>
              <a:rPr lang="de-DE" dirty="0" err="1"/>
              <a:t>Drone</a:t>
            </a:r>
            <a:endParaRPr lang="de-DE" dirty="0"/>
          </a:p>
          <a:p>
            <a:r>
              <a:rPr lang="de-DE" dirty="0" err="1"/>
              <a:t>Dependency</a:t>
            </a:r>
            <a:r>
              <a:rPr lang="de-DE" dirty="0"/>
              <a:t> on </a:t>
            </a:r>
            <a:r>
              <a:rPr lang="de-DE" dirty="0" err="1"/>
              <a:t>website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83714A-F2D1-4F0B-88ED-D394122B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C98A6-75F5-43C6-B9BD-6A7CE4387FDC}"/>
              </a:ext>
            </a:extLst>
          </p:cNvPr>
          <p:cNvSpPr txBox="1"/>
          <p:nvPr/>
        </p:nvSpPr>
        <p:spPr>
          <a:xfrm>
            <a:off x="11268448" y="5961519"/>
            <a:ext cx="1524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twitch.tv/qunorus</a:t>
            </a:r>
          </a:p>
        </p:txBody>
      </p:sp>
    </p:spTree>
    <p:extLst>
      <p:ext uri="{BB962C8B-B14F-4D97-AF65-F5344CB8AC3E}">
        <p14:creationId xmlns:p14="http://schemas.microsoft.com/office/powerpoint/2010/main" val="239643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A4512-5BC9-4325-A279-76FB893A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pic>
        <p:nvPicPr>
          <p:cNvPr id="6" name="Inhaltsplatzhalter 5" descr="Kundenbewertung">
            <a:extLst>
              <a:ext uri="{FF2B5EF4-FFF2-40B4-BE49-F238E27FC236}">
                <a16:creationId xmlns:a16="http://schemas.microsoft.com/office/drawing/2014/main" id="{2B370BFD-D343-4462-9B45-975B22A23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4922" y="2000216"/>
            <a:ext cx="4002156" cy="400215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E74CBC-3EB1-4E37-B454-91FB956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2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7FC1E-36C0-41E3-A4F0-F75D9DC2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AA9F6-F852-49F6-AD5D-9D5E7642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Doncept</a:t>
            </a:r>
            <a:r>
              <a:rPr lang="de-DE" dirty="0"/>
              <a:t> &amp; Design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Technical Concept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Circuit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Dashboard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Critical Review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E5837-62F4-400A-8593-615D33F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1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CB8681-6369-E79E-B0AE-2BFB1770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3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45F4E22-1777-04DB-03C3-A58FE5ECDF86}"/>
              </a:ext>
            </a:extLst>
          </p:cNvPr>
          <p:cNvCxnSpPr>
            <a:cxnSpLocks/>
          </p:cNvCxnSpPr>
          <p:nvPr/>
        </p:nvCxnSpPr>
        <p:spPr>
          <a:xfrm>
            <a:off x="6833714" y="2334957"/>
            <a:ext cx="0" cy="167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F13DF33-D4C1-B681-607C-E7D717E6D8EB}"/>
              </a:ext>
            </a:extLst>
          </p:cNvPr>
          <p:cNvCxnSpPr>
            <a:cxnSpLocks/>
          </p:cNvCxnSpPr>
          <p:nvPr/>
        </p:nvCxnSpPr>
        <p:spPr>
          <a:xfrm>
            <a:off x="8277202" y="3522527"/>
            <a:ext cx="0" cy="167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A898CC9-5E52-103A-79C3-2FD33E6B560D}"/>
              </a:ext>
            </a:extLst>
          </p:cNvPr>
          <p:cNvCxnSpPr>
            <a:cxnSpLocks/>
          </p:cNvCxnSpPr>
          <p:nvPr/>
        </p:nvCxnSpPr>
        <p:spPr>
          <a:xfrm>
            <a:off x="6827964" y="4008482"/>
            <a:ext cx="1449238" cy="1187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B820FA0-5F3D-9A24-E0A2-513CF2C7ECF3}"/>
              </a:ext>
            </a:extLst>
          </p:cNvPr>
          <p:cNvCxnSpPr>
            <a:cxnSpLocks/>
          </p:cNvCxnSpPr>
          <p:nvPr/>
        </p:nvCxnSpPr>
        <p:spPr>
          <a:xfrm>
            <a:off x="6827964" y="2334957"/>
            <a:ext cx="1443488" cy="1187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E5B9FC6-2FCE-EC5E-FE1D-879B953F24D2}"/>
              </a:ext>
            </a:extLst>
          </p:cNvPr>
          <p:cNvCxnSpPr>
            <a:cxnSpLocks/>
          </p:cNvCxnSpPr>
          <p:nvPr/>
        </p:nvCxnSpPr>
        <p:spPr>
          <a:xfrm>
            <a:off x="11560991" y="3522527"/>
            <a:ext cx="0" cy="167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B278181-3684-EAA7-4A16-9F6B5083E202}"/>
              </a:ext>
            </a:extLst>
          </p:cNvPr>
          <p:cNvCxnSpPr>
            <a:cxnSpLocks/>
          </p:cNvCxnSpPr>
          <p:nvPr/>
        </p:nvCxnSpPr>
        <p:spPr>
          <a:xfrm>
            <a:off x="8268577" y="3522527"/>
            <a:ext cx="328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F7A7AA-3756-9A86-3629-9099BC0C5B64}"/>
              </a:ext>
            </a:extLst>
          </p:cNvPr>
          <p:cNvCxnSpPr>
            <a:cxnSpLocks/>
          </p:cNvCxnSpPr>
          <p:nvPr/>
        </p:nvCxnSpPr>
        <p:spPr>
          <a:xfrm>
            <a:off x="8277202" y="5190301"/>
            <a:ext cx="328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7DA89EB-FC17-BA65-FA86-4C029D0271B4}"/>
              </a:ext>
            </a:extLst>
          </p:cNvPr>
          <p:cNvCxnSpPr>
            <a:cxnSpLocks/>
          </p:cNvCxnSpPr>
          <p:nvPr/>
        </p:nvCxnSpPr>
        <p:spPr>
          <a:xfrm flipV="1">
            <a:off x="6829402" y="2041659"/>
            <a:ext cx="1522561" cy="293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550916B-9DE4-A1F4-75DA-64A75322262A}"/>
              </a:ext>
            </a:extLst>
          </p:cNvPr>
          <p:cNvCxnSpPr>
            <a:cxnSpLocks/>
          </p:cNvCxnSpPr>
          <p:nvPr/>
        </p:nvCxnSpPr>
        <p:spPr>
          <a:xfrm flipV="1">
            <a:off x="8271452" y="2035909"/>
            <a:ext cx="80511" cy="1480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8C27CAB-DB83-8894-40B2-92E1E2EBC677}"/>
              </a:ext>
            </a:extLst>
          </p:cNvPr>
          <p:cNvCxnSpPr>
            <a:cxnSpLocks/>
          </p:cNvCxnSpPr>
          <p:nvPr/>
        </p:nvCxnSpPr>
        <p:spPr>
          <a:xfrm>
            <a:off x="8351963" y="2038785"/>
            <a:ext cx="19840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8F85E9-F085-3F2B-7B19-D05A7660C00C}"/>
              </a:ext>
            </a:extLst>
          </p:cNvPr>
          <p:cNvCxnSpPr>
            <a:cxnSpLocks/>
          </p:cNvCxnSpPr>
          <p:nvPr/>
        </p:nvCxnSpPr>
        <p:spPr>
          <a:xfrm flipH="1" flipV="1">
            <a:off x="10336039" y="2033034"/>
            <a:ext cx="1227828" cy="1495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F144488-34BE-A5A1-C07A-7844E8012CE6}"/>
              </a:ext>
            </a:extLst>
          </p:cNvPr>
          <p:cNvCxnSpPr>
            <a:cxnSpLocks/>
          </p:cNvCxnSpPr>
          <p:nvPr/>
        </p:nvCxnSpPr>
        <p:spPr>
          <a:xfrm>
            <a:off x="7299542" y="3314844"/>
            <a:ext cx="365184" cy="300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B4DAF4C-2733-BBEE-D459-BBBA679EB8A3}"/>
              </a:ext>
            </a:extLst>
          </p:cNvPr>
          <p:cNvCxnSpPr>
            <a:cxnSpLocks/>
          </p:cNvCxnSpPr>
          <p:nvPr/>
        </p:nvCxnSpPr>
        <p:spPr>
          <a:xfrm>
            <a:off x="7293072" y="3314844"/>
            <a:ext cx="0" cy="1050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8D567B-610F-9DBA-E5D4-09344EE1E5F5}"/>
              </a:ext>
            </a:extLst>
          </p:cNvPr>
          <p:cNvCxnSpPr>
            <a:cxnSpLocks/>
          </p:cNvCxnSpPr>
          <p:nvPr/>
        </p:nvCxnSpPr>
        <p:spPr>
          <a:xfrm>
            <a:off x="7650889" y="3615284"/>
            <a:ext cx="0" cy="1050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A32C15B-0B7E-EC0E-65E6-ED6953C10D3A}"/>
              </a:ext>
            </a:extLst>
          </p:cNvPr>
          <p:cNvCxnSpPr>
            <a:cxnSpLocks/>
          </p:cNvCxnSpPr>
          <p:nvPr/>
        </p:nvCxnSpPr>
        <p:spPr>
          <a:xfrm>
            <a:off x="7545928" y="4064296"/>
            <a:ext cx="73952" cy="60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Überwachungskamera">
            <a:extLst>
              <a:ext uri="{FF2B5EF4-FFF2-40B4-BE49-F238E27FC236}">
                <a16:creationId xmlns:a16="http://schemas.microsoft.com/office/drawing/2014/main" id="{C75A8487-02B2-29D6-908F-EDC8DCAF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47083" y="2906539"/>
            <a:ext cx="530359" cy="530359"/>
          </a:xfrm>
          <a:prstGeom prst="rect">
            <a:avLst/>
          </a:prstGeom>
        </p:spPr>
      </p:pic>
      <p:pic>
        <p:nvPicPr>
          <p:cNvPr id="21" name="Grafik 20" descr="Computer">
            <a:extLst>
              <a:ext uri="{FF2B5EF4-FFF2-40B4-BE49-F238E27FC236}">
                <a16:creationId xmlns:a16="http://schemas.microsoft.com/office/drawing/2014/main" id="{0B46F32D-D6C8-2CF2-834B-F446BA5B2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7457" y="4222036"/>
            <a:ext cx="914400" cy="914400"/>
          </a:xfrm>
          <a:prstGeom prst="rect">
            <a:avLst/>
          </a:prstGeom>
        </p:spPr>
      </p:pic>
      <p:pic>
        <p:nvPicPr>
          <p:cNvPr id="22" name="Grafik 21" descr="Drahtlosrouter">
            <a:extLst>
              <a:ext uri="{FF2B5EF4-FFF2-40B4-BE49-F238E27FC236}">
                <a16:creationId xmlns:a16="http://schemas.microsoft.com/office/drawing/2014/main" id="{0F623ED4-14CF-7031-E767-1A9F21E39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0767" y="4357597"/>
            <a:ext cx="743219" cy="743219"/>
          </a:xfrm>
          <a:prstGeom prst="rect">
            <a:avLst/>
          </a:prstGeom>
        </p:spPr>
      </p:pic>
      <p:cxnSp>
        <p:nvCxnSpPr>
          <p:cNvPr id="23" name="Gerader Verbinder 24">
            <a:extLst>
              <a:ext uri="{FF2B5EF4-FFF2-40B4-BE49-F238E27FC236}">
                <a16:creationId xmlns:a16="http://schemas.microsoft.com/office/drawing/2014/main" id="{FB19829D-97D8-0B0F-B2C8-BA5937DBD63E}"/>
              </a:ext>
            </a:extLst>
          </p:cNvPr>
          <p:cNvCxnSpPr>
            <a:cxnSpLocks/>
          </p:cNvCxnSpPr>
          <p:nvPr/>
        </p:nvCxnSpPr>
        <p:spPr>
          <a:xfrm>
            <a:off x="9577171" y="4915600"/>
            <a:ext cx="24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09E28F0-E800-CEEB-92CC-D9CE96BF6ACC}"/>
              </a:ext>
            </a:extLst>
          </p:cNvPr>
          <p:cNvGrpSpPr/>
          <p:nvPr/>
        </p:nvGrpSpPr>
        <p:grpSpPr>
          <a:xfrm>
            <a:off x="654346" y="4477842"/>
            <a:ext cx="7677572" cy="915463"/>
            <a:chOff x="82625" y="3733795"/>
            <a:chExt cx="7677572" cy="915463"/>
          </a:xfrm>
        </p:grpSpPr>
        <p:pic>
          <p:nvPicPr>
            <p:cNvPr id="25" name="Grafik 24" descr="Zaun">
              <a:extLst>
                <a:ext uri="{FF2B5EF4-FFF2-40B4-BE49-F238E27FC236}">
                  <a16:creationId xmlns:a16="http://schemas.microsoft.com/office/drawing/2014/main" id="{D19CB349-6C8A-6A2E-A50B-60A28E36F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45797" y="3733795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Zaun">
              <a:extLst>
                <a:ext uri="{FF2B5EF4-FFF2-40B4-BE49-F238E27FC236}">
                  <a16:creationId xmlns:a16="http://schemas.microsoft.com/office/drawing/2014/main" id="{BD0C192C-1B3A-8127-B1C1-82E353E57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03046" y="3733799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Zaun">
              <a:extLst>
                <a:ext uri="{FF2B5EF4-FFF2-40B4-BE49-F238E27FC236}">
                  <a16:creationId xmlns:a16="http://schemas.microsoft.com/office/drawing/2014/main" id="{A257250B-C9BC-05E0-0AB6-D1CBB9A64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46078" y="3733798"/>
              <a:ext cx="914400" cy="914400"/>
            </a:xfrm>
            <a:prstGeom prst="rect">
              <a:avLst/>
            </a:prstGeom>
          </p:spPr>
        </p:pic>
        <p:pic>
          <p:nvPicPr>
            <p:cNvPr id="28" name="Grafik 27" descr="Zaun">
              <a:extLst>
                <a:ext uri="{FF2B5EF4-FFF2-40B4-BE49-F238E27FC236}">
                  <a16:creationId xmlns:a16="http://schemas.microsoft.com/office/drawing/2014/main" id="{4FC7C264-16D9-D1CC-65F4-D4812AE11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4349" y="3733797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Zaun">
              <a:extLst>
                <a:ext uri="{FF2B5EF4-FFF2-40B4-BE49-F238E27FC236}">
                  <a16:creationId xmlns:a16="http://schemas.microsoft.com/office/drawing/2014/main" id="{424E591A-A5AA-79E8-146B-E646B4735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3644" y="3733796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Zaun">
              <a:extLst>
                <a:ext uri="{FF2B5EF4-FFF2-40B4-BE49-F238E27FC236}">
                  <a16:creationId xmlns:a16="http://schemas.microsoft.com/office/drawing/2014/main" id="{15A3DCDC-94BC-83A0-F1AF-9FD175110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2363" y="3733795"/>
              <a:ext cx="914400" cy="914400"/>
            </a:xfrm>
            <a:prstGeom prst="rect">
              <a:avLst/>
            </a:prstGeom>
          </p:spPr>
        </p:pic>
        <p:pic>
          <p:nvPicPr>
            <p:cNvPr id="31" name="Grafik 30" descr="Zaun">
              <a:extLst>
                <a:ext uri="{FF2B5EF4-FFF2-40B4-BE49-F238E27FC236}">
                  <a16:creationId xmlns:a16="http://schemas.microsoft.com/office/drawing/2014/main" id="{1D1E24B5-9B45-F52A-94F8-BC0CD55AC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9612" y="3733795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Zaun">
              <a:extLst>
                <a:ext uri="{FF2B5EF4-FFF2-40B4-BE49-F238E27FC236}">
                  <a16:creationId xmlns:a16="http://schemas.microsoft.com/office/drawing/2014/main" id="{8B2BF29C-9229-04C2-C91C-572EB4190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5059" y="3733795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Zaun">
              <a:extLst>
                <a:ext uri="{FF2B5EF4-FFF2-40B4-BE49-F238E27FC236}">
                  <a16:creationId xmlns:a16="http://schemas.microsoft.com/office/drawing/2014/main" id="{5922C06F-BB78-3DB3-D966-8F90A794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3711" y="3733795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Zaun">
              <a:extLst>
                <a:ext uri="{FF2B5EF4-FFF2-40B4-BE49-F238E27FC236}">
                  <a16:creationId xmlns:a16="http://schemas.microsoft.com/office/drawing/2014/main" id="{8DB2CC2A-5CC4-DF3E-32EF-DA132B1A9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625" y="3734858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00BD6DF-D6A7-517B-2FF6-EFE2171E0FA9}"/>
              </a:ext>
            </a:extLst>
          </p:cNvPr>
          <p:cNvGrpSpPr/>
          <p:nvPr/>
        </p:nvGrpSpPr>
        <p:grpSpPr>
          <a:xfrm>
            <a:off x="718635" y="3335992"/>
            <a:ext cx="6172593" cy="915467"/>
            <a:chOff x="155333" y="2516411"/>
            <a:chExt cx="6172593" cy="915467"/>
          </a:xfrm>
        </p:grpSpPr>
        <p:pic>
          <p:nvPicPr>
            <p:cNvPr id="36" name="Grafik 35" descr="Zaun">
              <a:extLst>
                <a:ext uri="{FF2B5EF4-FFF2-40B4-BE49-F238E27FC236}">
                  <a16:creationId xmlns:a16="http://schemas.microsoft.com/office/drawing/2014/main" id="{C6628D08-767E-56E6-1D48-3F4E9F11C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13526" y="2517474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Zaun">
              <a:extLst>
                <a:ext uri="{FF2B5EF4-FFF2-40B4-BE49-F238E27FC236}">
                  <a16:creationId xmlns:a16="http://schemas.microsoft.com/office/drawing/2014/main" id="{BC9188EF-BF16-B85E-86D8-674DD0E5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70775" y="2517478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Zaun">
              <a:extLst>
                <a:ext uri="{FF2B5EF4-FFF2-40B4-BE49-F238E27FC236}">
                  <a16:creationId xmlns:a16="http://schemas.microsoft.com/office/drawing/2014/main" id="{9F301471-A5B7-22DD-9C4E-5EAA7F220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13807" y="2517477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Zaun">
              <a:extLst>
                <a:ext uri="{FF2B5EF4-FFF2-40B4-BE49-F238E27FC236}">
                  <a16:creationId xmlns:a16="http://schemas.microsoft.com/office/drawing/2014/main" id="{B247468F-4790-C715-1179-8669AA39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2078" y="2517476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Zaun">
              <a:extLst>
                <a:ext uri="{FF2B5EF4-FFF2-40B4-BE49-F238E27FC236}">
                  <a16:creationId xmlns:a16="http://schemas.microsoft.com/office/drawing/2014/main" id="{B53B6C7B-FF61-1450-C1A8-DF09D920C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1373" y="2517475"/>
              <a:ext cx="914400" cy="914400"/>
            </a:xfrm>
            <a:prstGeom prst="rect">
              <a:avLst/>
            </a:prstGeom>
          </p:spPr>
        </p:pic>
        <p:pic>
          <p:nvPicPr>
            <p:cNvPr id="41" name="Grafik 40" descr="Zaun">
              <a:extLst>
                <a:ext uri="{FF2B5EF4-FFF2-40B4-BE49-F238E27FC236}">
                  <a16:creationId xmlns:a16="http://schemas.microsoft.com/office/drawing/2014/main" id="{5624540F-4003-9335-0C9D-7D4BEB38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50092" y="2517474"/>
              <a:ext cx="914400" cy="914400"/>
            </a:xfrm>
            <a:prstGeom prst="rect">
              <a:avLst/>
            </a:prstGeom>
          </p:spPr>
        </p:pic>
        <p:pic>
          <p:nvPicPr>
            <p:cNvPr id="42" name="Grafik 41" descr="Zaun">
              <a:extLst>
                <a:ext uri="{FF2B5EF4-FFF2-40B4-BE49-F238E27FC236}">
                  <a16:creationId xmlns:a16="http://schemas.microsoft.com/office/drawing/2014/main" id="{B8DBFC6B-E0C9-17AE-4F06-6CD9C155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062" y="2516411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Zaun">
              <a:extLst>
                <a:ext uri="{FF2B5EF4-FFF2-40B4-BE49-F238E27FC236}">
                  <a16:creationId xmlns:a16="http://schemas.microsoft.com/office/drawing/2014/main" id="{6AC6B912-9506-5F16-5C51-AFE447CB9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5333" y="2516411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Textfeld 115">
            <a:extLst>
              <a:ext uri="{FF2B5EF4-FFF2-40B4-BE49-F238E27FC236}">
                <a16:creationId xmlns:a16="http://schemas.microsoft.com/office/drawing/2014/main" id="{C4CCD15B-208B-F065-4246-D5BDAEAD4D92}"/>
              </a:ext>
            </a:extLst>
          </p:cNvPr>
          <p:cNvSpPr txBox="1"/>
          <p:nvPr/>
        </p:nvSpPr>
        <p:spPr>
          <a:xfrm>
            <a:off x="628132" y="2457522"/>
            <a:ext cx="189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Motion </a:t>
            </a:r>
            <a:r>
              <a:rPr lang="de-DE" sz="2000" b="1" dirty="0" err="1"/>
              <a:t>sensor</a:t>
            </a:r>
            <a:endParaRPr lang="de-DE" sz="2000" b="1" dirty="0"/>
          </a:p>
        </p:txBody>
      </p:sp>
      <p:sp>
        <p:nvSpPr>
          <p:cNvPr id="45" name="Textfeld 116">
            <a:extLst>
              <a:ext uri="{FF2B5EF4-FFF2-40B4-BE49-F238E27FC236}">
                <a16:creationId xmlns:a16="http://schemas.microsoft.com/office/drawing/2014/main" id="{E89A115F-8B1F-3578-E9F8-EA227C5E6B4E}"/>
              </a:ext>
            </a:extLst>
          </p:cNvPr>
          <p:cNvSpPr txBox="1"/>
          <p:nvPr/>
        </p:nvSpPr>
        <p:spPr>
          <a:xfrm>
            <a:off x="9531687" y="3894304"/>
            <a:ext cx="157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Dashboard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08AFA0B6-7D17-4EAC-E966-26761DBC01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64" y="1949593"/>
            <a:ext cx="477430" cy="477430"/>
          </a:xfrm>
          <a:prstGeom prst="rect">
            <a:avLst/>
          </a:prstGeom>
        </p:spPr>
      </p:pic>
      <p:cxnSp>
        <p:nvCxnSpPr>
          <p:cNvPr id="47" name="Gerader Verbinder 30">
            <a:extLst>
              <a:ext uri="{FF2B5EF4-FFF2-40B4-BE49-F238E27FC236}">
                <a16:creationId xmlns:a16="http://schemas.microsoft.com/office/drawing/2014/main" id="{891186EC-E1AD-54B2-6043-30944DB3617F}"/>
              </a:ext>
            </a:extLst>
          </p:cNvPr>
          <p:cNvCxnSpPr>
            <a:cxnSpLocks/>
            <a:stCxn id="20" idx="1"/>
            <a:endCxn id="52" idx="1"/>
          </p:cNvCxnSpPr>
          <p:nvPr/>
        </p:nvCxnSpPr>
        <p:spPr>
          <a:xfrm>
            <a:off x="1477442" y="3171719"/>
            <a:ext cx="1264568" cy="13051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32">
            <a:extLst>
              <a:ext uri="{FF2B5EF4-FFF2-40B4-BE49-F238E27FC236}">
                <a16:creationId xmlns:a16="http://schemas.microsoft.com/office/drawing/2014/main" id="{40538ACE-7CAE-2701-E698-2256AAE7CB40}"/>
              </a:ext>
            </a:extLst>
          </p:cNvPr>
          <p:cNvCxnSpPr>
            <a:cxnSpLocks/>
            <a:stCxn id="52" idx="3"/>
            <a:endCxn id="22" idx="1"/>
          </p:cNvCxnSpPr>
          <p:nvPr/>
        </p:nvCxnSpPr>
        <p:spPr>
          <a:xfrm>
            <a:off x="3948036" y="3184770"/>
            <a:ext cx="5002731" cy="1544437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33">
            <a:extLst>
              <a:ext uri="{FF2B5EF4-FFF2-40B4-BE49-F238E27FC236}">
                <a16:creationId xmlns:a16="http://schemas.microsoft.com/office/drawing/2014/main" id="{6EA39342-5E4B-6419-C739-A166B30602A4}"/>
              </a:ext>
            </a:extLst>
          </p:cNvPr>
          <p:cNvCxnSpPr>
            <a:cxnSpLocks/>
            <a:stCxn id="46" idx="3"/>
            <a:endCxn id="22" idx="0"/>
          </p:cNvCxnSpPr>
          <p:nvPr/>
        </p:nvCxnSpPr>
        <p:spPr>
          <a:xfrm>
            <a:off x="5608794" y="2188308"/>
            <a:ext cx="3713583" cy="2169289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65B9ADC-D208-7F8B-4491-2AE6A360C49B}"/>
              </a:ext>
            </a:extLst>
          </p:cNvPr>
          <p:cNvGrpSpPr/>
          <p:nvPr/>
        </p:nvGrpSpPr>
        <p:grpSpPr>
          <a:xfrm>
            <a:off x="2742010" y="2985111"/>
            <a:ext cx="1206026" cy="400110"/>
            <a:chOff x="2616859" y="2974528"/>
            <a:chExt cx="1206026" cy="400110"/>
          </a:xfrm>
        </p:grpSpPr>
        <p:sp>
          <p:nvSpPr>
            <p:cNvPr id="51" name="Textfeld 123">
              <a:extLst>
                <a:ext uri="{FF2B5EF4-FFF2-40B4-BE49-F238E27FC236}">
                  <a16:creationId xmlns:a16="http://schemas.microsoft.com/office/drawing/2014/main" id="{B94FEE20-824A-E04D-7815-DE53FCC44B2C}"/>
                </a:ext>
              </a:extLst>
            </p:cNvPr>
            <p:cNvSpPr txBox="1"/>
            <p:nvPr/>
          </p:nvSpPr>
          <p:spPr>
            <a:xfrm>
              <a:off x="2642274" y="2974528"/>
              <a:ext cx="1146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000" b="1" dirty="0"/>
                <a:t>Arduino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F4E8921-21B5-68DD-7B74-7AD41EBD16F1}"/>
                </a:ext>
              </a:extLst>
            </p:cNvPr>
            <p:cNvSpPr/>
            <p:nvPr/>
          </p:nvSpPr>
          <p:spPr>
            <a:xfrm>
              <a:off x="2616859" y="3011850"/>
              <a:ext cx="1206026" cy="3246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cxnSp>
        <p:nvCxnSpPr>
          <p:cNvPr id="53" name="Gerader Verbinder 35">
            <a:extLst>
              <a:ext uri="{FF2B5EF4-FFF2-40B4-BE49-F238E27FC236}">
                <a16:creationId xmlns:a16="http://schemas.microsoft.com/office/drawing/2014/main" id="{E064A8CA-A988-B79F-2A2F-A248A8E58877}"/>
              </a:ext>
            </a:extLst>
          </p:cNvPr>
          <p:cNvCxnSpPr>
            <a:cxnSpLocks/>
            <a:stCxn id="22" idx="1"/>
            <a:endCxn id="46" idx="2"/>
          </p:cNvCxnSpPr>
          <p:nvPr/>
        </p:nvCxnSpPr>
        <p:spPr>
          <a:xfrm flipH="1" flipV="1">
            <a:off x="5370079" y="2427023"/>
            <a:ext cx="3580688" cy="2302184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 descr="Balkendiagramm">
            <a:extLst>
              <a:ext uri="{FF2B5EF4-FFF2-40B4-BE49-F238E27FC236}">
                <a16:creationId xmlns:a16="http://schemas.microsoft.com/office/drawing/2014/main" id="{702CF9F6-38EA-BD33-A690-0822AF44A3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42" y="4495278"/>
            <a:ext cx="239658" cy="239658"/>
          </a:xfrm>
          <a:prstGeom prst="rect">
            <a:avLst/>
          </a:prstGeom>
        </p:spPr>
      </p:pic>
      <p:pic>
        <p:nvPicPr>
          <p:cNvPr id="55" name="Grafik 54" descr="Kreisdiagramm">
            <a:extLst>
              <a:ext uri="{FF2B5EF4-FFF2-40B4-BE49-F238E27FC236}">
                <a16:creationId xmlns:a16="http://schemas.microsoft.com/office/drawing/2014/main" id="{9290F86C-97DC-F352-1C61-080FCF8098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87951" y="4513345"/>
            <a:ext cx="200725" cy="2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F8B3-D98D-4903-A7BF-FD0679C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potential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797F-8E35-4DC2-8191-86B15E6E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DB4675B-91F8-46A5-B513-AA034D9A8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283545"/>
              </p:ext>
            </p:extLst>
          </p:nvPr>
        </p:nvGraphicFramePr>
        <p:xfrm>
          <a:off x="199644" y="1908217"/>
          <a:ext cx="5867400" cy="366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618C1E-F017-426A-864F-143494C41388}"/>
              </a:ext>
            </a:extLst>
          </p:cNvPr>
          <p:cNvSpPr txBox="1"/>
          <p:nvPr/>
        </p:nvSpPr>
        <p:spPr>
          <a:xfrm>
            <a:off x="751332" y="5713217"/>
            <a:ext cx="476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accent3"/>
                </a:solidFill>
                <a:latin typeface="Open Sans" panose="020B0606030504020204" pitchFamily="34" charset="0"/>
              </a:defRPr>
            </a:lvl1pPr>
          </a:lstStyle>
          <a:p>
            <a:r>
              <a:rPr lang="de-DE" dirty="0"/>
              <a:t>*Police </a:t>
            </a:r>
            <a:r>
              <a:rPr lang="de-DE" dirty="0" err="1"/>
              <a:t>crime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(PKS) 2020 -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1987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591C24-607A-4A43-936A-EDA1EF41E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62" y="1783021"/>
            <a:ext cx="5853038" cy="3788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70CEEA-862A-4489-AC8C-6FD6DB6596DC}"/>
              </a:ext>
            </a:extLst>
          </p:cNvPr>
          <p:cNvSpPr txBox="1"/>
          <p:nvPr/>
        </p:nvSpPr>
        <p:spPr>
          <a:xfrm>
            <a:off x="6045268" y="5620884"/>
            <a:ext cx="53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de-DE" dirty="0">
                <a:latin typeface="Open Sans" panose="020B0606030504020204" pitchFamily="34" charset="0"/>
              </a:rPr>
              <a:t>*Smart Home - Forecast </a:t>
            </a:r>
            <a:r>
              <a:rPr lang="de-DE" dirty="0" err="1">
                <a:latin typeface="Open Sans" panose="020B0606030504020204" pitchFamily="34" charset="0"/>
              </a:rPr>
              <a:t>for</a:t>
            </a:r>
            <a:r>
              <a:rPr lang="de-DE" dirty="0">
                <a:latin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</a:rPr>
              <a:t>sales</a:t>
            </a:r>
            <a:r>
              <a:rPr lang="de-DE" dirty="0">
                <a:latin typeface="Open Sans" panose="020B0606030504020204" pitchFamily="34" charset="0"/>
              </a:rPr>
              <a:t> in </a:t>
            </a:r>
            <a:r>
              <a:rPr lang="de-DE" dirty="0" err="1">
                <a:latin typeface="Open Sans" panose="020B0606030504020204" pitchFamily="34" charset="0"/>
              </a:rPr>
              <a:t>the</a:t>
            </a:r>
            <a:r>
              <a:rPr lang="de-DE" dirty="0">
                <a:latin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</a:rPr>
              <a:t>building</a:t>
            </a:r>
            <a:r>
              <a:rPr lang="de-DE" dirty="0">
                <a:latin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</a:rPr>
              <a:t>security</a:t>
            </a:r>
            <a:r>
              <a:rPr lang="de-DE" dirty="0">
                <a:latin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</a:rPr>
              <a:t>segment</a:t>
            </a:r>
            <a:r>
              <a:rPr lang="de-DE" dirty="0">
                <a:latin typeface="Open Sans" panose="020B0606030504020204" pitchFamily="34" charset="0"/>
              </a:rPr>
              <a:t> in Germany </a:t>
            </a:r>
            <a:r>
              <a:rPr lang="de-DE" dirty="0" err="1">
                <a:latin typeface="Open Sans" panose="020B0606030504020204" pitchFamily="34" charset="0"/>
              </a:rPr>
              <a:t>for</a:t>
            </a:r>
            <a:r>
              <a:rPr lang="de-DE" dirty="0">
                <a:latin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</a:rPr>
              <a:t>the</a:t>
            </a:r>
            <a:r>
              <a:rPr lang="de-DE" dirty="0">
                <a:latin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</a:rPr>
              <a:t>years</a:t>
            </a:r>
            <a:r>
              <a:rPr lang="de-DE" dirty="0">
                <a:latin typeface="Open Sans" panose="020B0606030504020204" pitchFamily="34" charset="0"/>
              </a:rPr>
              <a:t> 2017 </a:t>
            </a:r>
            <a:r>
              <a:rPr lang="de-DE" dirty="0" err="1">
                <a:latin typeface="Open Sans" panose="020B0606030504020204" pitchFamily="34" charset="0"/>
              </a:rPr>
              <a:t>to</a:t>
            </a:r>
            <a:r>
              <a:rPr lang="de-DE" dirty="0">
                <a:latin typeface="Open Sans" panose="020B0606030504020204" pitchFamily="34" charset="0"/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175359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CE147-71DD-4762-9BA1-84C68ED8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3144BC-D0BA-4AF0-916B-5C371B2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5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BA95D3-4638-408D-AA74-A20CF80D9A57}"/>
              </a:ext>
            </a:extLst>
          </p:cNvPr>
          <p:cNvSpPr/>
          <p:nvPr/>
        </p:nvSpPr>
        <p:spPr>
          <a:xfrm>
            <a:off x="2598821" y="1780674"/>
            <a:ext cx="1756612" cy="1648326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0D52A-9B35-497B-AECC-281AADE19F4B}"/>
              </a:ext>
            </a:extLst>
          </p:cNvPr>
          <p:cNvSpPr/>
          <p:nvPr/>
        </p:nvSpPr>
        <p:spPr>
          <a:xfrm>
            <a:off x="838201" y="3823786"/>
            <a:ext cx="3517232" cy="1648326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0E17CF-7D56-4AA7-914B-00F47D3E0018}"/>
              </a:ext>
            </a:extLst>
          </p:cNvPr>
          <p:cNvSpPr/>
          <p:nvPr/>
        </p:nvSpPr>
        <p:spPr>
          <a:xfrm>
            <a:off x="7836567" y="1780674"/>
            <a:ext cx="3517233" cy="3691438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7A810B-C8C8-493B-8CEE-EC5B7306F726}"/>
              </a:ext>
            </a:extLst>
          </p:cNvPr>
          <p:cNvCxnSpPr>
            <a:cxnSpLocks/>
          </p:cNvCxnSpPr>
          <p:nvPr/>
        </p:nvCxnSpPr>
        <p:spPr>
          <a:xfrm>
            <a:off x="4567990" y="2285440"/>
            <a:ext cx="3056021" cy="0"/>
          </a:xfrm>
          <a:prstGeom prst="straightConnector1">
            <a:avLst/>
          </a:prstGeom>
          <a:ln w="76200">
            <a:solidFill>
              <a:srgbClr val="F297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7E90CB9-B6BC-4A8E-BCFF-D1E9477FF2AC}"/>
              </a:ext>
            </a:extLst>
          </p:cNvPr>
          <p:cNvCxnSpPr>
            <a:cxnSpLocks/>
          </p:cNvCxnSpPr>
          <p:nvPr/>
        </p:nvCxnSpPr>
        <p:spPr>
          <a:xfrm rot="10800000">
            <a:off x="4567990" y="4014042"/>
            <a:ext cx="3056021" cy="0"/>
          </a:xfrm>
          <a:prstGeom prst="straightConnector1">
            <a:avLst/>
          </a:prstGeom>
          <a:ln w="76200">
            <a:solidFill>
              <a:srgbClr val="3A9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C2ED979-788E-4860-B91C-883AB2132120}"/>
              </a:ext>
            </a:extLst>
          </p:cNvPr>
          <p:cNvSpPr txBox="1"/>
          <p:nvPr/>
        </p:nvSpPr>
        <p:spPr>
          <a:xfrm>
            <a:off x="2628177" y="17806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Microcontroller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1C971E-7FA0-4C76-B057-F7391965D0D8}"/>
              </a:ext>
            </a:extLst>
          </p:cNvPr>
          <p:cNvSpPr txBox="1"/>
          <p:nvPr/>
        </p:nvSpPr>
        <p:spPr>
          <a:xfrm>
            <a:off x="1619594" y="3823786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Tello Edu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Drone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313DE6-8264-488C-9EC6-669EB7F35528}"/>
              </a:ext>
            </a:extLst>
          </p:cNvPr>
          <p:cNvSpPr txBox="1"/>
          <p:nvPr/>
        </p:nvSpPr>
        <p:spPr>
          <a:xfrm>
            <a:off x="8746233" y="17806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PC/Dashboard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CD2EB28-A2CC-414E-AD7A-2B426F5380DD}"/>
              </a:ext>
            </a:extLst>
          </p:cNvPr>
          <p:cNvSpPr/>
          <p:nvPr/>
        </p:nvSpPr>
        <p:spPr>
          <a:xfrm>
            <a:off x="838200" y="1780674"/>
            <a:ext cx="781394" cy="1648326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E4E7205-A824-4CD6-91A6-9889F173F465}"/>
              </a:ext>
            </a:extLst>
          </p:cNvPr>
          <p:cNvSpPr txBox="1"/>
          <p:nvPr/>
        </p:nvSpPr>
        <p:spPr>
          <a:xfrm>
            <a:off x="774227" y="178067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5888844-1635-4C0D-B243-34AEBF2FC2FC}"/>
              </a:ext>
            </a:extLst>
          </p:cNvPr>
          <p:cNvCxnSpPr>
            <a:cxnSpLocks/>
          </p:cNvCxnSpPr>
          <p:nvPr/>
        </p:nvCxnSpPr>
        <p:spPr>
          <a:xfrm>
            <a:off x="1752096" y="2604837"/>
            <a:ext cx="714224" cy="0"/>
          </a:xfrm>
          <a:prstGeom prst="straightConnector1">
            <a:avLst/>
          </a:prstGeom>
          <a:ln w="76200">
            <a:solidFill>
              <a:srgbClr val="F297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B9F60-DBF9-489B-B6C8-C2C278C76115}"/>
              </a:ext>
            </a:extLst>
          </p:cNvPr>
          <p:cNvCxnSpPr>
            <a:cxnSpLocks/>
          </p:cNvCxnSpPr>
          <p:nvPr/>
        </p:nvCxnSpPr>
        <p:spPr>
          <a:xfrm>
            <a:off x="4567990" y="4652837"/>
            <a:ext cx="3056021" cy="0"/>
          </a:xfrm>
          <a:prstGeom prst="straightConnector1">
            <a:avLst/>
          </a:prstGeom>
          <a:ln w="76200">
            <a:solidFill>
              <a:srgbClr val="3A9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F5BE091-7F99-4710-B7D1-E93B9EB72820}"/>
              </a:ext>
            </a:extLst>
          </p:cNvPr>
          <p:cNvCxnSpPr>
            <a:cxnSpLocks/>
          </p:cNvCxnSpPr>
          <p:nvPr/>
        </p:nvCxnSpPr>
        <p:spPr>
          <a:xfrm>
            <a:off x="4567990" y="5291632"/>
            <a:ext cx="3056021" cy="0"/>
          </a:xfrm>
          <a:prstGeom prst="straightConnector1">
            <a:avLst/>
          </a:prstGeom>
          <a:ln w="76200">
            <a:solidFill>
              <a:srgbClr val="3A9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AC45BAD-45B7-4D7E-A5B3-C6E8F530985E}"/>
              </a:ext>
            </a:extLst>
          </p:cNvPr>
          <p:cNvCxnSpPr>
            <a:cxnSpLocks/>
          </p:cNvCxnSpPr>
          <p:nvPr/>
        </p:nvCxnSpPr>
        <p:spPr>
          <a:xfrm>
            <a:off x="4567990" y="2924235"/>
            <a:ext cx="3056021" cy="0"/>
          </a:xfrm>
          <a:prstGeom prst="straightConnector1">
            <a:avLst/>
          </a:prstGeom>
          <a:ln w="76200">
            <a:solidFill>
              <a:srgbClr val="F297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B194A2B-4DE4-4447-A1CE-539ED8C3F982}"/>
              </a:ext>
            </a:extLst>
          </p:cNvPr>
          <p:cNvSpPr txBox="1"/>
          <p:nvPr/>
        </p:nvSpPr>
        <p:spPr>
          <a:xfrm>
            <a:off x="5234225" y="256819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55F818-BC85-4CC9-8CF8-A786711DEB55}"/>
              </a:ext>
            </a:extLst>
          </p:cNvPr>
          <p:cNvSpPr txBox="1"/>
          <p:nvPr/>
        </p:nvSpPr>
        <p:spPr>
          <a:xfrm>
            <a:off x="1677040" y="195850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De-</a:t>
            </a:r>
          </a:p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2209A0-96D9-4758-B88D-956705D46CCE}"/>
              </a:ext>
            </a:extLst>
          </p:cNvPr>
          <p:cNvSpPr txBox="1"/>
          <p:nvPr/>
        </p:nvSpPr>
        <p:spPr>
          <a:xfrm>
            <a:off x="5204871" y="192875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Monitoring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428CB5F-3545-4698-9873-871427D91518}"/>
              </a:ext>
            </a:extLst>
          </p:cNvPr>
          <p:cNvSpPr txBox="1"/>
          <p:nvPr/>
        </p:nvSpPr>
        <p:spPr>
          <a:xfrm>
            <a:off x="4900801" y="364471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Launch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D50057B-B475-4AED-AD91-EAD044D538D4}"/>
              </a:ext>
            </a:extLst>
          </p:cNvPr>
          <p:cNvSpPr txBox="1"/>
          <p:nvPr/>
        </p:nvSpPr>
        <p:spPr>
          <a:xfrm>
            <a:off x="5298346" y="428350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3DA8F83-AC10-46DF-8A47-87C7CDF8FF97}"/>
              </a:ext>
            </a:extLst>
          </p:cNvPr>
          <p:cNvSpPr txBox="1"/>
          <p:nvPr/>
        </p:nvSpPr>
        <p:spPr>
          <a:xfrm>
            <a:off x="5317582" y="4922300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footage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C5E773E-7E2A-47A6-97BA-356611CAD190}"/>
              </a:ext>
            </a:extLst>
          </p:cNvPr>
          <p:cNvSpPr/>
          <p:nvPr/>
        </p:nvSpPr>
        <p:spPr>
          <a:xfrm>
            <a:off x="7836567" y="703709"/>
            <a:ext cx="360000" cy="360000"/>
          </a:xfrm>
          <a:prstGeom prst="rect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A8D8873-C536-49F4-92EE-39DB425C08CD}"/>
              </a:ext>
            </a:extLst>
          </p:cNvPr>
          <p:cNvSpPr/>
          <p:nvPr/>
        </p:nvSpPr>
        <p:spPr>
          <a:xfrm>
            <a:off x="7836567" y="1240674"/>
            <a:ext cx="360000" cy="36000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B255A9D-E388-4D85-8223-0565E4034A41}"/>
              </a:ext>
            </a:extLst>
          </p:cNvPr>
          <p:cNvSpPr txBox="1"/>
          <p:nvPr/>
        </p:nvSpPr>
        <p:spPr>
          <a:xfrm>
            <a:off x="8196567" y="69904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Wired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496AFB-C201-4F68-8907-20289F412268}"/>
              </a:ext>
            </a:extLst>
          </p:cNvPr>
          <p:cNvSpPr txBox="1"/>
          <p:nvPr/>
        </p:nvSpPr>
        <p:spPr>
          <a:xfrm>
            <a:off x="8196567" y="1242153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Wireless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Wi-Fi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9CF007-1E43-41C4-A906-3A25C2194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76" y="2281671"/>
            <a:ext cx="1797332" cy="17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 – Wikipedia">
            <a:extLst>
              <a:ext uri="{FF2B5EF4-FFF2-40B4-BE49-F238E27FC236}">
                <a16:creationId xmlns:a16="http://schemas.microsoft.com/office/drawing/2014/main" id="{3C59EB39-C5BC-451F-B96E-EE283C7A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68" y="4290665"/>
            <a:ext cx="2759022" cy="107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E1EFF92-7265-44BC-87B1-932DC56D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83" y="2238601"/>
            <a:ext cx="1556836" cy="10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JI Tello: Test und Angebote">
            <a:extLst>
              <a:ext uri="{FF2B5EF4-FFF2-40B4-BE49-F238E27FC236}">
                <a16:creationId xmlns:a16="http://schemas.microsoft.com/office/drawing/2014/main" id="{F4D67841-0AA8-4DE4-96FA-CFB092F5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40" y="4116920"/>
            <a:ext cx="2383754" cy="13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9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2CCAD-8C8A-4EAE-86D9-FD8060EE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1325563"/>
          </a:xfrm>
        </p:spPr>
        <p:txBody>
          <a:bodyPr/>
          <a:lstStyle/>
          <a:p>
            <a:r>
              <a:rPr lang="de-DE" dirty="0"/>
              <a:t>Circuit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6087A5-B968-4536-BD7D-FD360A6F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86C58F4-AAF1-4D25-BDC5-86799D99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3516"/>
            <a:ext cx="5029902" cy="48203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97F3214-4D00-4404-A07B-7B64A588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776480" y="2746072"/>
            <a:ext cx="2514249" cy="18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9348048-5253-499F-866D-DD027AA2DF3A}"/>
              </a:ext>
            </a:extLst>
          </p:cNvPr>
          <p:cNvSpPr txBox="1"/>
          <p:nvPr/>
        </p:nvSpPr>
        <p:spPr>
          <a:xfrm>
            <a:off x="8199107" y="2545776"/>
            <a:ext cx="34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</a:t>
            </a:r>
            <a:r>
              <a:rPr lang="en-GB" dirty="0">
                <a:sym typeface="Wingdings" panose="05000000000000000000" pitchFamily="2" charset="2"/>
              </a:rPr>
              <a:t> ignore any movements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3C1E81C-2EFC-4DC2-8739-E4D2B9909AA7}"/>
              </a:ext>
            </a:extLst>
          </p:cNvPr>
          <p:cNvSpPr txBox="1"/>
          <p:nvPr/>
        </p:nvSpPr>
        <p:spPr>
          <a:xfrm>
            <a:off x="8199107" y="3302994"/>
            <a:ext cx="34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Activated</a:t>
            </a:r>
            <a:r>
              <a:rPr lang="de-DE" dirty="0"/>
              <a:t> and </a:t>
            </a:r>
            <a:r>
              <a:rPr lang="de-DE" dirty="0" err="1"/>
              <a:t>listening</a:t>
            </a:r>
            <a:endParaRPr lang="de-DE" dirty="0"/>
          </a:p>
          <a:p>
            <a:pPr algn="r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record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movements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motion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AB2451-B5C9-4F3F-9268-38A272C795AD}"/>
              </a:ext>
            </a:extLst>
          </p:cNvPr>
          <p:cNvSpPr txBox="1"/>
          <p:nvPr/>
        </p:nvSpPr>
        <p:spPr>
          <a:xfrm>
            <a:off x="8199106" y="4256326"/>
            <a:ext cx="3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Activated</a:t>
            </a:r>
            <a:r>
              <a:rPr lang="de-DE" dirty="0"/>
              <a:t> and </a:t>
            </a:r>
            <a:r>
              <a:rPr lang="de-DE" dirty="0" err="1"/>
              <a:t>detected</a:t>
            </a:r>
            <a:endParaRPr lang="de-DE" dirty="0"/>
          </a:p>
          <a:p>
            <a:pPr algn="r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movements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motion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detected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06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BDE44-7C41-48F6-ABCF-65D46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7595E-255E-46A9-8537-7BBE3B25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  <a:p>
            <a:r>
              <a:rPr lang="de-DE" dirty="0"/>
              <a:t>Serielle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Threads</a:t>
            </a:r>
          </a:p>
          <a:p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Yolov5s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3B1EBB-41CF-4185-B642-9845ABE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39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1AB96-4B34-4125-8325-8255AD5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02E1E-C933-43B1-B4A4-6685029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3CEC1D-E192-456A-A5DC-18FE5D47A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2" b="22797"/>
          <a:stretch/>
        </p:blipFill>
        <p:spPr>
          <a:xfrm>
            <a:off x="1552575" y="1406105"/>
            <a:ext cx="9086850" cy="358153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59DC93-E87C-4AB6-9821-7F980A887CE3}"/>
              </a:ext>
            </a:extLst>
          </p:cNvPr>
          <p:cNvSpPr/>
          <p:nvPr/>
        </p:nvSpPr>
        <p:spPr>
          <a:xfrm>
            <a:off x="5145350" y="1829609"/>
            <a:ext cx="1895475" cy="219075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CCC87B-0B58-40F9-8061-82F7755EBE7B}"/>
              </a:ext>
            </a:extLst>
          </p:cNvPr>
          <p:cNvSpPr/>
          <p:nvPr/>
        </p:nvSpPr>
        <p:spPr>
          <a:xfrm>
            <a:off x="1552575" y="2217536"/>
            <a:ext cx="4072370" cy="2591781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408EE40-D961-4132-B895-406CC586CF68}"/>
              </a:ext>
            </a:extLst>
          </p:cNvPr>
          <p:cNvSpPr/>
          <p:nvPr/>
        </p:nvSpPr>
        <p:spPr>
          <a:xfrm>
            <a:off x="6567055" y="2217536"/>
            <a:ext cx="4072370" cy="2591781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3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01F3-7DE9-4967-A267-9CD5201B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5" name="Onlinemedien 4" title="Integrationsseminar - AIC Security">
            <a:hlinkClick r:id="" action="ppaction://media"/>
            <a:extLst>
              <a:ext uri="{FF2B5EF4-FFF2-40B4-BE49-F238E27FC236}">
                <a16:creationId xmlns:a16="http://schemas.microsoft.com/office/drawing/2014/main" id="{DFDAB623-D7C3-4A0A-8E3F-27407942692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3630" y="1230282"/>
            <a:ext cx="8764740" cy="49300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277EF-9433-476E-8F14-50350D1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289516-1901-43BD-9BC7-1006B1BDB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444" y="4552949"/>
            <a:ext cx="1540711" cy="15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710</Words>
  <Application>Microsoft Macintosh PowerPoint</Application>
  <PresentationFormat>Breitbild</PresentationFormat>
  <Paragraphs>188</Paragraphs>
  <Slides>12</Slides>
  <Notes>10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1_Office</vt:lpstr>
      <vt:lpstr>2_Office</vt:lpstr>
      <vt:lpstr>3_Office</vt:lpstr>
      <vt:lpstr>4_Office</vt:lpstr>
      <vt:lpstr>5_Office</vt:lpstr>
      <vt:lpstr>6_Office</vt:lpstr>
      <vt:lpstr>7_Office</vt:lpstr>
      <vt:lpstr>AIC Security</vt:lpstr>
      <vt:lpstr>Agenda</vt:lpstr>
      <vt:lpstr>PowerPoint-Präsentation</vt:lpstr>
      <vt:lpstr>Use case offers growing business potential</vt:lpstr>
      <vt:lpstr>Architecture</vt:lpstr>
      <vt:lpstr>Circuit</vt:lpstr>
      <vt:lpstr>Highlights within the software</vt:lpstr>
      <vt:lpstr>Dashboard</vt:lpstr>
      <vt:lpstr>Demo</vt:lpstr>
      <vt:lpstr>Short commercial break</vt:lpstr>
      <vt:lpstr>Critical review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Loading Analysis</dc:title>
  <dc:creator>Ron Robin Holzapfel</dc:creator>
  <cp:lastModifiedBy>Bastian Berle</cp:lastModifiedBy>
  <cp:revision>84</cp:revision>
  <dcterms:created xsi:type="dcterms:W3CDTF">2021-11-09T19:39:34Z</dcterms:created>
  <dcterms:modified xsi:type="dcterms:W3CDTF">2023-03-05T21:21:19Z</dcterms:modified>
</cp:coreProperties>
</file>