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20" r:id="rId3"/>
    <p:sldMasterId id="2147483732" r:id="rId4"/>
    <p:sldMasterId id="2147483744" r:id="rId5"/>
    <p:sldMasterId id="2147483756" r:id="rId6"/>
    <p:sldMasterId id="2147483768" r:id="rId7"/>
  </p:sldMasterIdLst>
  <p:notesMasterIdLst>
    <p:notesMasterId r:id="rId21"/>
  </p:notesMasterIdLst>
  <p:sldIdLst>
    <p:sldId id="273" r:id="rId8"/>
    <p:sldId id="274" r:id="rId9"/>
    <p:sldId id="275" r:id="rId10"/>
    <p:sldId id="285" r:id="rId11"/>
    <p:sldId id="276" r:id="rId12"/>
    <p:sldId id="280" r:id="rId13"/>
    <p:sldId id="282" r:id="rId14"/>
    <p:sldId id="283" r:id="rId15"/>
    <p:sldId id="290" r:id="rId16"/>
    <p:sldId id="277" r:id="rId17"/>
    <p:sldId id="286" r:id="rId18"/>
    <p:sldId id="284" r:id="rId19"/>
    <p:sldId id="27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FFE706C-AB29-40D7-ABEF-90BE8F508999}">
          <p14:sldIdLst>
            <p14:sldId id="273"/>
            <p14:sldId id="274"/>
            <p14:sldId id="275"/>
            <p14:sldId id="285"/>
            <p14:sldId id="276"/>
            <p14:sldId id="280"/>
            <p14:sldId id="282"/>
            <p14:sldId id="283"/>
            <p14:sldId id="290"/>
            <p14:sldId id="277"/>
            <p14:sldId id="286"/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D48"/>
    <a:srgbClr val="3A9092"/>
    <a:srgbClr val="FFFFFF"/>
    <a:srgbClr val="F29724"/>
    <a:srgbClr val="2B6A6C"/>
    <a:srgbClr val="40404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034" autoAdjust="0"/>
  </p:normalViewPr>
  <p:slideViewPr>
    <p:cSldViewPr snapToGrid="0">
      <p:cViewPr varScale="1">
        <p:scale>
          <a:sx n="115" d="100"/>
          <a:sy n="115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Einbrüche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B80D48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D5A-42EE-83A3-DD7B74A23FCE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5A-42EE-83A3-DD7B74A23FCE}"/>
              </c:ext>
            </c:extLst>
          </c:dPt>
          <c:cat>
            <c:strRef>
              <c:f>Sheet1!$A$2:$A$3</c:f>
              <c:strCache>
                <c:ptCount val="2"/>
                <c:pt idx="0">
                  <c:v>Nicht aufgeklärt</c:v>
                </c:pt>
                <c:pt idx="1">
                  <c:v>Aufgeklärt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5A-42EE-83A3-DD7B74A23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44794-C5D7-49F5-AA47-47FD8F601273}" type="datetimeFigureOut">
              <a:rPr lang="de-DE" smtClean="0"/>
              <a:t>05.03.23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CD13-8D5B-4B2C-9372-FA0523EB5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1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– 3: Basti 3 min</a:t>
            </a:r>
          </a:p>
          <a:p>
            <a:r>
              <a:rPr lang="de-DE" dirty="0"/>
              <a:t>4 – 5: Ron 5 min</a:t>
            </a:r>
          </a:p>
          <a:p>
            <a:r>
              <a:rPr lang="de-DE" dirty="0"/>
              <a:t>6 – 7: Basti </a:t>
            </a:r>
          </a:p>
          <a:p>
            <a:r>
              <a:rPr lang="de-DE" dirty="0"/>
              <a:t>8 – 11: Ron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68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weiteren Premium-Content freuen uns über ein Abo</a:t>
            </a:r>
          </a:p>
          <a:p>
            <a:endParaRPr lang="de-DE" dirty="0"/>
          </a:p>
          <a:p>
            <a:r>
              <a:rPr lang="de-DE" dirty="0"/>
              <a:t>Ron, einen kurzen Moment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94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Unangebracht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Twitch Kanal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Drohne WLAN:</a:t>
            </a:r>
          </a:p>
          <a:p>
            <a:pPr marL="171450" indent="-171450">
              <a:buFontTx/>
              <a:buChar char="-"/>
            </a:pPr>
            <a:r>
              <a:rPr lang="de-DE" dirty="0"/>
              <a:t>Website nicht online verfügbar</a:t>
            </a:r>
          </a:p>
          <a:p>
            <a:pPr marL="171450" indent="-171450">
              <a:buFontTx/>
              <a:buChar char="-"/>
            </a:pPr>
            <a:r>
              <a:rPr lang="de-DE" dirty="0"/>
              <a:t>Reichweite eingeschränkt</a:t>
            </a:r>
          </a:p>
          <a:p>
            <a:pPr marL="171450" indent="-171450">
              <a:buFontTx/>
              <a:buChar char="-"/>
            </a:pPr>
            <a:r>
              <a:rPr lang="de-DE" dirty="0"/>
              <a:t>Arduino nicht mit PC verbindbar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Arduino ohne WLAN-Modul:</a:t>
            </a:r>
          </a:p>
          <a:p>
            <a:pPr marL="171450" indent="-171450">
              <a:buFontTx/>
              <a:buChar char="-"/>
            </a:pPr>
            <a:r>
              <a:rPr lang="de-DE" dirty="0"/>
              <a:t>Arduino muss kabelgebunden mit PC verbunden werden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Drohne:</a:t>
            </a:r>
          </a:p>
          <a:p>
            <a:pPr marL="171450" indent="-171450">
              <a:buFontTx/>
              <a:buChar char="-"/>
            </a:pPr>
            <a:r>
              <a:rPr lang="de-DE" dirty="0"/>
              <a:t>Keine gute Kameraauflösung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Geringer Akku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Schlechte Flugfähigkeiten im Freien (Gewicht, Stabilität)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Website: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 und Drohne erst dann übertragen, wenn Website läuft/aufgerufen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Website selbst nicht geschützt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Yolov5: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Modell offline trainieren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Issue</a:t>
            </a:r>
            <a:r>
              <a:rPr lang="de-DE" dirty="0">
                <a:sym typeface="Wingdings" panose="05000000000000000000" pitchFamily="2" charset="2"/>
              </a:rPr>
              <a:t> zum öffnen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9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29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Wie soll das Produkt eingesetzt werden?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Einfamilienhäuser (mit großen Grundstück) &amp; Gewerbegebiete, nicht unbedingt bei Wohnungen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23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Was macht unser Produkt besonders?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Drohne kann sich entgegen von Menschen anderen Objekten auch in der vertikalen frei bewegen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Professionelle Drohne Kostengünstiger als mehrere Kameras einzusetzen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Agil und Flexibel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Warum ist der Markt so interessant?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Einbrüche gehen insgesamt zurück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aber die Aufklärungsrate liegt aktuell bei 18 % </a:t>
            </a:r>
            <a:r>
              <a:rPr lang="de-DE" dirty="0">
                <a:sym typeface="Wingdings" panose="05000000000000000000" pitchFamily="2" charset="2"/>
              </a:rPr>
              <a:t> das heißt mehr als 80 % werden nicht aufgeklärt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Warum ist das so?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Niemand ist halt anwesend, um den Einbruch zu Beobachten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Einbrecher werden innovativer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Thema „Sicherheit“ ist wichtig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Generell ist hier ein steigender Markt zu erkennen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Deutschland steigt die Nachfrage stark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USA sogar noch mehr </a:t>
            </a:r>
            <a:r>
              <a:rPr lang="de-DE" dirty="0">
                <a:sym typeface="Wingdings" panose="05000000000000000000" pitchFamily="2" charset="2"/>
              </a:rPr>
              <a:t> wobei hier Geld wahrscheinlich in Waffen fließt</a:t>
            </a:r>
          </a:p>
          <a:p>
            <a:pPr marL="171450" lvl="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Frage, welche Märkte man bedienen kann</a:t>
            </a:r>
          </a:p>
          <a:p>
            <a:pPr marL="171450" lvl="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Hängt von Anforderungen an Drohne ab</a:t>
            </a:r>
          </a:p>
          <a:p>
            <a:pPr marL="171450" lvl="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Welche sind diese?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Man braucht große freie Fläche (Fläche und Höhe)</a:t>
            </a:r>
          </a:p>
          <a:p>
            <a:pPr marL="1085850" lvl="2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Große alleinstehende Häuser und Gewerbekomplexe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Daraus ergeben sich folgende Märkte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Regionen: USA, Europa</a:t>
            </a:r>
          </a:p>
          <a:p>
            <a:pPr marL="171450" indent="-171450">
              <a:buFontTx/>
              <a:buChar char="-"/>
            </a:pPr>
            <a:r>
              <a:rPr lang="de-DE" dirty="0"/>
              <a:t>Marktsegment: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Europa: Gewerbe, große Anwesen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USA: Alles (außer </a:t>
            </a:r>
            <a:r>
              <a:rPr lang="de-DE" dirty="0" err="1"/>
              <a:t>Wohungen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11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Was ist das Produkt eigentlich?</a:t>
            </a:r>
          </a:p>
          <a:p>
            <a:pPr marL="171450" indent="-171450">
              <a:buFontTx/>
              <a:buChar char="-"/>
            </a:pPr>
            <a:r>
              <a:rPr lang="de-DE" dirty="0"/>
              <a:t>Hardware beschreiben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Drohne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WLAN, Einsteigerdrohne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Kommunikation über UDP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33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Edge-Device hat vier Kernaufgaben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Bewegung erkennen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Farbcode visualisieren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Statuswechsel über Knopfdruck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Daten übertragen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Farbenbedeutung erklären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Einfacher Button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Infrarot Bewegungssensor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Reichweite und Time Delay haben wir auf den mittleren Wert eingestellt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Außerhalb des PoC: In der Produktion kann ein kleineren Arduino verwenden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Datenübertragung und nicht Logik auf Edge-Device aus Sicherheitsgründen </a:t>
            </a:r>
            <a:r>
              <a:rPr lang="de-DE" dirty="0">
                <a:sym typeface="Wingdings" panose="05000000000000000000" pitchFamily="2" charset="2"/>
              </a:rPr>
              <a:t> Abkappen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8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Interrups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Button PIN: HIGH (gedrückt ist)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terrupt</a:t>
            </a:r>
            <a:r>
              <a:rPr lang="de-DE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wird getriggert, wenn der Pin HIGH ist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Motion PIN: RISING (Strom fliest und muss aus LOW gekommen sein) </a:t>
            </a:r>
            <a:r>
              <a:rPr lang="de-DE" dirty="0">
                <a:sym typeface="Wingdings" panose="05000000000000000000" pitchFamily="2" charset="2"/>
              </a:rPr>
              <a:t> I</a:t>
            </a:r>
            <a:r>
              <a:rPr lang="de-DE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nterrupt wird getriggert, wenn der Pin von LOW auf HIGH wechselt (aufsteigende Flanke)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InterruptServiceRoutine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Im Main-Programm hat das einfach nicht solide funktioniert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Zudem sauberer programmiert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Serial: </a:t>
            </a:r>
          </a:p>
          <a:p>
            <a:pPr marL="171450" indent="-171450">
              <a:buFontTx/>
              <a:buChar char="-"/>
            </a:pPr>
            <a:r>
              <a:rPr lang="de-DE" dirty="0"/>
              <a:t>Serial Beginn 9600 Bit/s (Baudrate)</a:t>
            </a:r>
          </a:p>
          <a:p>
            <a:pPr marL="171450" indent="-171450">
              <a:buFontTx/>
              <a:buChar char="-"/>
            </a:pPr>
            <a:r>
              <a:rPr lang="de-DE" dirty="0"/>
              <a:t>Read &amp;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listen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Logik auf Arduino-Seite reduzieren  Sicherheitsgründe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Threads:</a:t>
            </a:r>
          </a:p>
          <a:p>
            <a:pPr marL="171450" indent="-171450">
              <a:buFontTx/>
              <a:buChar char="-"/>
            </a:pPr>
            <a:r>
              <a:rPr lang="de-DE" dirty="0"/>
              <a:t>Detektor für Kommunikation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Dauerhaft den Status abfragen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mit Drohne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Wir hatten das Problem dass die Drohne ausgeht, wenn sie nicht gebraucht wird </a:t>
            </a:r>
            <a:r>
              <a:rPr lang="de-DE" dirty="0">
                <a:sym typeface="Wingdings" panose="05000000000000000000" pitchFamily="2" charset="2"/>
              </a:rPr>
              <a:t> also dauerhaft Akkustand abgefragt, bis 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Logging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 Spätere Nachvollziehbarkeit von Events wie Detektion einer Person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Yolov5s: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Pytorch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Konfiguriert, um nur Personen zu erkennen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87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Energielevel geholt, da sonst Drohne ausgeht (s. Bild </a:t>
            </a:r>
            <a:r>
              <a:rPr lang="de-DE" dirty="0">
                <a:sym typeface="Wingdings" panose="05000000000000000000" pitchFamily="2" charset="2"/>
              </a:rPr>
              <a:t> schneller Verlust der Energie)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Die 2 unteren Videos sind reingeschnitten und nicht Teil des Dashboards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00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Energielevel geholt, da sonst Drohne ausgeht (s. Bild </a:t>
            </a:r>
            <a:r>
              <a:rPr lang="de-DE" dirty="0">
                <a:sym typeface="Wingdings" panose="05000000000000000000" pitchFamily="2" charset="2"/>
              </a:rPr>
              <a:t> schneller Verlust der Energie)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Die 2 unteren Videos sind reingeschnitten und nicht Teil des Dashboards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53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https://youtu.be/2tt0-oihb0E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Und jetzt gehen wir weiter [PAUSE]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CCD13-8D5B-4B2C-9372-FA0523EB58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24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490146E-5022-44B2-9AF3-535F26F27B5A}"/>
              </a:ext>
            </a:extLst>
          </p:cNvPr>
          <p:cNvSpPr/>
          <p:nvPr userDrawn="1"/>
        </p:nvSpPr>
        <p:spPr>
          <a:xfrm>
            <a:off x="1169349" y="3509962"/>
            <a:ext cx="9853301" cy="54000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5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40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05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711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78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39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39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2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873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77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32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720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0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691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17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99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780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34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0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965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9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966C3A0-FFAD-4281-A21F-C095E37127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356350"/>
            <a:ext cx="2743200" cy="36512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4622726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25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447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694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055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030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964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969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9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242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04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7142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006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768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304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71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9949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83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0353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0958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293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840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8332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91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829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6872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66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089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966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7213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780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6149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918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9403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22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041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2941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977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4472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633F-78BF-42D9-9B0F-6FD36512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F9F78-37D0-4ECF-8F94-74E845C8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C399-B8B9-4EDD-A5B9-5C0BD759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BC8D6B-645A-470A-8F33-DD9232E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69FC5-FD3C-48EE-86E0-1758209F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0148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52B4-4BB3-433B-8162-99A2490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9BE6-26C4-4AC3-B903-DCF74A5F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92750-13B6-4CBD-8EC6-1726A2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A810E-1BF4-4609-B3D8-160F552F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FC21-F61D-4D1E-9D90-DCF441E8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6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9071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B17F9-DEBE-415D-92FB-C1502EC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866345-745E-4813-A844-DAB740070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C1A9C-4D73-4023-B849-5EC2269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22EE5D-282B-4178-AEF5-35C5F4AD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43203-1B93-4A07-BCEB-4CFF9D7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277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824F-4372-4816-946F-1A6AE4D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68C78-5B32-4F94-8EB0-06A2C60B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CCB25-3513-4D07-B33E-778F70CF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04855-E24B-4767-BC0C-8C1131A2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DA817-5FCF-4EBD-A869-1B6891B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5D8748-2ACA-445D-A1B9-B168980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5056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C5EB-D9D6-400B-A490-A827C7D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3894B-5C99-4A98-B045-B95501E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B39E5-6F27-48CB-8048-768971DF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F521E4-1260-4F7D-8F79-166ABCA9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B3AEE1-6642-4DB1-8AE1-0A5FED29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C30A4F-5669-47C6-9B2D-C4B391AD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36557A-9EF3-4737-BC43-1708855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4DCA0-A15E-436E-86AD-EE144451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9174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D6242-5E80-4ED0-99D8-AFAAE89E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C6811-F3D7-4E14-914B-102AEE2D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EE8D1-F3B7-498F-808D-BE7AAC0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E44D70-4682-4951-BDE0-20C29890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127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3906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759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72C3-D829-4A1A-8594-2FB93C8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82EBD3-C042-41F3-A3CC-DD4AC251C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AD639-C8F6-415C-805E-A19C6836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01B8F4-D0A6-4D95-9EC3-97E206B9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79B02B-0D09-4542-B8C4-17956F1F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36EE03-963F-4EBC-95FD-3D71BAE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337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34CED-723D-45E5-903F-A8C3A9D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6E087-E0FE-47EA-9455-2A78851D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0AC14-A7BA-41C3-A37B-B5F22500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96395-9B75-469D-AE6C-8721479D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218BD-166B-42C3-BA22-F7C4A4C7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5731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4AEBFC-055E-41EE-9CCF-C4088C937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E54D0-3225-4C1E-9265-1A46D9A7F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D5EB31-9BFF-4296-A7AC-A2B56655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B4255-1055-4CA5-A5EF-937D5AFD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8C275-7E6C-4B26-95F6-14FB4BF5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6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19E911-960C-410E-8909-BE3CA29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526A1-DE8C-4389-A903-7B60824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04B3D-0CF1-4981-A369-E9860D10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1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AE96-2817-480F-974D-9FB81BC6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B1143-0E18-48E0-A1A3-993E2615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5882C-0A64-4E0A-AAF1-7992EA53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81DDE-04D9-4945-B3FE-0429D898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17.01.2022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4723ED-579A-4596-8675-F85C71CD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Ron Holzapfel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4C795-C007-4C96-805C-D0038C1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2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4184BE30-76EF-4CD8-B8BC-C7724EE5303F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rgbClr val="2B6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Ron Holzapfel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51A0D0-C8E9-4ECC-B6FF-316EFC2B47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AB4C67-7D87-425B-83A1-D31B004027E9}"/>
              </a:ext>
            </a:extLst>
          </p:cNvPr>
          <p:cNvSpPr/>
          <p:nvPr userDrawn="1"/>
        </p:nvSpPr>
        <p:spPr>
          <a:xfrm>
            <a:off x="0" y="6176962"/>
            <a:ext cx="12192000" cy="54000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8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80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0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1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295F30-0502-4ADB-AB73-76D6D7BCEE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A0D0-C8E9-4ECC-B6FF-316EFC2B470D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9AA877-FBE5-4575-AB01-21C817467F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55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79158E-0297-4F30-893D-F5FB684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2871C-5C5E-4D48-ACB7-4798F4F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4D7AF-BC26-4C87-BB20-E9576D5D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68C1C-15A4-41E8-8A4A-907A7D45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Ron Holzapfel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200BE-B684-48A2-9854-F576E06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3E54-8D69-420B-9162-51FE12BD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0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tt0-oihb0E?feature=oembed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D7172-E3C8-486F-899C-8C11BFE1D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AIC Security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97A499-052D-4105-9048-B74DEBD49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6328"/>
            <a:ext cx="9144000" cy="3984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Praxispart - Integrationsseminar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D24B85-1924-438C-8095-28E89D357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321" y="57150"/>
            <a:ext cx="2020529" cy="1030288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9D812F9-AE69-45DD-9A6B-F3A6C5F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11.02.2022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94C1D5C-690E-4DA8-BDB8-641A018C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</a:t>
            </a:r>
            <a:r>
              <a:rPr lang="de-DE" dirty="0" err="1"/>
              <a:t>Berle</a:t>
            </a:r>
            <a:r>
              <a:rPr lang="de-DE" dirty="0"/>
              <a:t>, Ron Holzapfel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05B27C9-DCBE-4FE5-BCD3-73A343FD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</a:t>
            </a:fld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05CC85-9A44-CD88-6EED-86C4BAA10714}"/>
              </a:ext>
            </a:extLst>
          </p:cNvPr>
          <p:cNvSpPr/>
          <p:nvPr/>
        </p:nvSpPr>
        <p:spPr>
          <a:xfrm>
            <a:off x="3581400" y="3636328"/>
            <a:ext cx="5796516" cy="925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C95DFCC-F5A5-5A64-1403-5B78BCFF7A8B}"/>
              </a:ext>
            </a:extLst>
          </p:cNvPr>
          <p:cNvSpPr/>
          <p:nvPr/>
        </p:nvSpPr>
        <p:spPr>
          <a:xfrm>
            <a:off x="6338334" y="22225"/>
            <a:ext cx="5796516" cy="1292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2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01F3-7DE9-4967-A267-9CD5201B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5" name="Onlinemedien 4" title="Integrationsseminar - AIC Security">
            <a:hlinkClick r:id="" action="ppaction://media"/>
            <a:extLst>
              <a:ext uri="{FF2B5EF4-FFF2-40B4-BE49-F238E27FC236}">
                <a16:creationId xmlns:a16="http://schemas.microsoft.com/office/drawing/2014/main" id="{DFDAB623-D7C3-4A0A-8E3F-27407942692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3630" y="1230282"/>
            <a:ext cx="8764740" cy="493005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A277EF-9433-476E-8F14-50350D1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289516-1901-43BD-9BC7-1006B1BDB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444" y="4552949"/>
            <a:ext cx="1540711" cy="15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0016-3A04-45DA-A544-DB6B6D34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Werbeunterbrechung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42571-8EF9-4037-AD05-8A99727D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11</a:t>
            </a:fld>
            <a:endParaRPr lang="de-DE"/>
          </a:p>
        </p:txBody>
      </p:sp>
      <p:pic>
        <p:nvPicPr>
          <p:cNvPr id="1028" name="Picture 4" descr="Silber play button youtube-modell | Premium-PSD-Datei">
            <a:extLst>
              <a:ext uri="{FF2B5EF4-FFF2-40B4-BE49-F238E27FC236}">
                <a16:creationId xmlns:a16="http://schemas.microsoft.com/office/drawing/2014/main" id="{A6164DBE-1EF9-4317-8358-D022647F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54951"/>
            <a:ext cx="59626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duct Placement und Schleichwerbung – was ist erlaubt? | Rechtsanwalt  Christian Solmecke - YouTube">
            <a:extLst>
              <a:ext uri="{FF2B5EF4-FFF2-40B4-BE49-F238E27FC236}">
                <a16:creationId xmlns:a16="http://schemas.microsoft.com/office/drawing/2014/main" id="{5039D4C1-DD8D-47A0-B987-441A3DE2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1210"/>
            <a:ext cx="4231017" cy="237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2338824-72EB-43A2-B797-8E4908B5C8F4}"/>
              </a:ext>
            </a:extLst>
          </p:cNvPr>
          <p:cNvSpPr/>
          <p:nvPr/>
        </p:nvSpPr>
        <p:spPr>
          <a:xfrm rot="1259240">
            <a:off x="4954123" y="2721859"/>
            <a:ext cx="2882900" cy="11049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0492E8-91B5-4017-A8C3-2E47B4B84157}"/>
              </a:ext>
            </a:extLst>
          </p:cNvPr>
          <p:cNvSpPr/>
          <p:nvPr/>
        </p:nvSpPr>
        <p:spPr>
          <a:xfrm>
            <a:off x="7810501" y="3643313"/>
            <a:ext cx="890588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6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EFA39-787B-4E02-B46D-7C70927E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Kritische Betrachtung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D9E2F-16ED-4F6E-8589-EC9520FC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Drohne via eigenständigem WLAN verbunden</a:t>
            </a:r>
          </a:p>
          <a:p>
            <a:r>
              <a:rPr lang="de-DE" dirty="0"/>
              <a:t>Arduino ohne WLAN-Modul</a:t>
            </a:r>
          </a:p>
          <a:p>
            <a:r>
              <a:rPr lang="de-DE" dirty="0"/>
              <a:t>Drohne</a:t>
            </a:r>
          </a:p>
          <a:p>
            <a:r>
              <a:rPr lang="de-DE" dirty="0"/>
              <a:t>Abhängigkeit von Website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83714A-F2D1-4F0B-88ED-D394122B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12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C98A6-75F5-43C6-B9BD-6A7CE4387FDC}"/>
              </a:ext>
            </a:extLst>
          </p:cNvPr>
          <p:cNvSpPr txBox="1"/>
          <p:nvPr/>
        </p:nvSpPr>
        <p:spPr>
          <a:xfrm>
            <a:off x="11268448" y="5961519"/>
            <a:ext cx="1524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twitch.tv/qunorus</a:t>
            </a:r>
          </a:p>
        </p:txBody>
      </p:sp>
    </p:spTree>
    <p:extLst>
      <p:ext uri="{BB962C8B-B14F-4D97-AF65-F5344CB8AC3E}">
        <p14:creationId xmlns:p14="http://schemas.microsoft.com/office/powerpoint/2010/main" val="239643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A4512-5BC9-4325-A279-76FB893A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pic>
        <p:nvPicPr>
          <p:cNvPr id="6" name="Inhaltsplatzhalter 5" descr="Kundenbewertung">
            <a:extLst>
              <a:ext uri="{FF2B5EF4-FFF2-40B4-BE49-F238E27FC236}">
                <a16:creationId xmlns:a16="http://schemas.microsoft.com/office/drawing/2014/main" id="{2B370BFD-D343-4462-9B45-975B22A23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4922" y="2000216"/>
            <a:ext cx="4002156" cy="400215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E74CBC-3EB1-4E37-B454-91FB956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02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7FC1E-36C0-41E3-A4F0-F75D9DC2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7AA9F6-F852-49F6-AD5D-9D5E7642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Grundkonzept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Technisches Konzept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Schaltung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Programmierung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Dashboard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Kritische Betrachtung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Diskussion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E5837-62F4-400A-8593-615D33FA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11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90E2D-A936-417F-BA6D-438BBE29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Grundkonzept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61A564-F658-4DEC-9EB9-CDDD2648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3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5E6447-D2DF-4EB3-BA46-2160DC36ABAB}"/>
              </a:ext>
            </a:extLst>
          </p:cNvPr>
          <p:cNvCxnSpPr>
            <a:cxnSpLocks/>
          </p:cNvCxnSpPr>
          <p:nvPr/>
        </p:nvCxnSpPr>
        <p:spPr>
          <a:xfrm>
            <a:off x="6833714" y="2334957"/>
            <a:ext cx="0" cy="1673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98B3AD2-9E10-4FD4-BF2A-CFE0103EC076}"/>
              </a:ext>
            </a:extLst>
          </p:cNvPr>
          <p:cNvCxnSpPr>
            <a:cxnSpLocks/>
          </p:cNvCxnSpPr>
          <p:nvPr/>
        </p:nvCxnSpPr>
        <p:spPr>
          <a:xfrm>
            <a:off x="8277202" y="3522527"/>
            <a:ext cx="0" cy="1673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CBAA44F-D899-4CD2-B751-2521EBF04893}"/>
              </a:ext>
            </a:extLst>
          </p:cNvPr>
          <p:cNvCxnSpPr>
            <a:cxnSpLocks/>
          </p:cNvCxnSpPr>
          <p:nvPr/>
        </p:nvCxnSpPr>
        <p:spPr>
          <a:xfrm>
            <a:off x="6827964" y="4008482"/>
            <a:ext cx="1449238" cy="1187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B21A2F-19B8-4C77-9AA4-50E7F5C9896C}"/>
              </a:ext>
            </a:extLst>
          </p:cNvPr>
          <p:cNvCxnSpPr>
            <a:cxnSpLocks/>
          </p:cNvCxnSpPr>
          <p:nvPr/>
        </p:nvCxnSpPr>
        <p:spPr>
          <a:xfrm>
            <a:off x="6827964" y="2334957"/>
            <a:ext cx="1443488" cy="1187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20F8D47-635B-42C9-8049-A0ECF376248C}"/>
              </a:ext>
            </a:extLst>
          </p:cNvPr>
          <p:cNvCxnSpPr>
            <a:cxnSpLocks/>
          </p:cNvCxnSpPr>
          <p:nvPr/>
        </p:nvCxnSpPr>
        <p:spPr>
          <a:xfrm>
            <a:off x="11560991" y="3522527"/>
            <a:ext cx="0" cy="1673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E697107-11EB-4A7D-B9AB-72347DAD221C}"/>
              </a:ext>
            </a:extLst>
          </p:cNvPr>
          <p:cNvCxnSpPr>
            <a:cxnSpLocks/>
          </p:cNvCxnSpPr>
          <p:nvPr/>
        </p:nvCxnSpPr>
        <p:spPr>
          <a:xfrm>
            <a:off x="8268577" y="3522527"/>
            <a:ext cx="328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0D60BEB-DCDE-44CA-88AD-86085FCE97CD}"/>
              </a:ext>
            </a:extLst>
          </p:cNvPr>
          <p:cNvCxnSpPr>
            <a:cxnSpLocks/>
          </p:cNvCxnSpPr>
          <p:nvPr/>
        </p:nvCxnSpPr>
        <p:spPr>
          <a:xfrm>
            <a:off x="8277202" y="5190301"/>
            <a:ext cx="328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6AAA316-FE1A-497D-B3F1-3EE86B082ABE}"/>
              </a:ext>
            </a:extLst>
          </p:cNvPr>
          <p:cNvCxnSpPr>
            <a:cxnSpLocks/>
          </p:cNvCxnSpPr>
          <p:nvPr/>
        </p:nvCxnSpPr>
        <p:spPr>
          <a:xfrm flipV="1">
            <a:off x="6829402" y="2041659"/>
            <a:ext cx="1522561" cy="293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7E7A84B-7A21-4384-955D-49B728C1BF15}"/>
              </a:ext>
            </a:extLst>
          </p:cNvPr>
          <p:cNvCxnSpPr>
            <a:cxnSpLocks/>
          </p:cNvCxnSpPr>
          <p:nvPr/>
        </p:nvCxnSpPr>
        <p:spPr>
          <a:xfrm flipV="1">
            <a:off x="8271452" y="2035909"/>
            <a:ext cx="80511" cy="1480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BB3D408-BADA-4899-A312-34EA93DF53BB}"/>
              </a:ext>
            </a:extLst>
          </p:cNvPr>
          <p:cNvCxnSpPr>
            <a:cxnSpLocks/>
          </p:cNvCxnSpPr>
          <p:nvPr/>
        </p:nvCxnSpPr>
        <p:spPr>
          <a:xfrm>
            <a:off x="8351963" y="2038785"/>
            <a:ext cx="19840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C232A35-2D37-4BCD-BC64-1AA8A7371CC3}"/>
              </a:ext>
            </a:extLst>
          </p:cNvPr>
          <p:cNvCxnSpPr>
            <a:cxnSpLocks/>
          </p:cNvCxnSpPr>
          <p:nvPr/>
        </p:nvCxnSpPr>
        <p:spPr>
          <a:xfrm flipH="1" flipV="1">
            <a:off x="10336039" y="2033034"/>
            <a:ext cx="1227828" cy="14952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F2C7C23-73E4-46CE-8EB5-F93C1A8FE799}"/>
              </a:ext>
            </a:extLst>
          </p:cNvPr>
          <p:cNvCxnSpPr>
            <a:cxnSpLocks/>
          </p:cNvCxnSpPr>
          <p:nvPr/>
        </p:nvCxnSpPr>
        <p:spPr>
          <a:xfrm>
            <a:off x="7299542" y="3314844"/>
            <a:ext cx="365184" cy="300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CD01A3-7215-4F99-B073-0024D119A575}"/>
              </a:ext>
            </a:extLst>
          </p:cNvPr>
          <p:cNvCxnSpPr>
            <a:cxnSpLocks/>
          </p:cNvCxnSpPr>
          <p:nvPr/>
        </p:nvCxnSpPr>
        <p:spPr>
          <a:xfrm>
            <a:off x="7293072" y="3314844"/>
            <a:ext cx="0" cy="1050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87C1298-F611-405E-80C8-F363BB9E4726}"/>
              </a:ext>
            </a:extLst>
          </p:cNvPr>
          <p:cNvCxnSpPr>
            <a:cxnSpLocks/>
          </p:cNvCxnSpPr>
          <p:nvPr/>
        </p:nvCxnSpPr>
        <p:spPr>
          <a:xfrm>
            <a:off x="7650889" y="3615284"/>
            <a:ext cx="0" cy="1050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57BB35A-4FB3-4FE9-A3E7-0ADC7D46E34D}"/>
              </a:ext>
            </a:extLst>
          </p:cNvPr>
          <p:cNvCxnSpPr>
            <a:cxnSpLocks/>
          </p:cNvCxnSpPr>
          <p:nvPr/>
        </p:nvCxnSpPr>
        <p:spPr>
          <a:xfrm>
            <a:off x="7545928" y="4064296"/>
            <a:ext cx="73952" cy="608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Überwachungskamera">
            <a:extLst>
              <a:ext uri="{FF2B5EF4-FFF2-40B4-BE49-F238E27FC236}">
                <a16:creationId xmlns:a16="http://schemas.microsoft.com/office/drawing/2014/main" id="{BFC89B77-492B-4726-9288-382CB659B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47083" y="2906539"/>
            <a:ext cx="530359" cy="530359"/>
          </a:xfrm>
          <a:prstGeom prst="rect">
            <a:avLst/>
          </a:prstGeom>
        </p:spPr>
      </p:pic>
      <p:pic>
        <p:nvPicPr>
          <p:cNvPr id="61" name="Grafik 60" descr="Computer">
            <a:extLst>
              <a:ext uri="{FF2B5EF4-FFF2-40B4-BE49-F238E27FC236}">
                <a16:creationId xmlns:a16="http://schemas.microsoft.com/office/drawing/2014/main" id="{266762F9-A2EF-4F96-A6F1-BDEF947B91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57457" y="4222036"/>
            <a:ext cx="914400" cy="914400"/>
          </a:xfrm>
          <a:prstGeom prst="rect">
            <a:avLst/>
          </a:prstGeom>
        </p:spPr>
      </p:pic>
      <p:pic>
        <p:nvPicPr>
          <p:cNvPr id="23" name="Grafik 22" descr="Drahtlosrouter">
            <a:extLst>
              <a:ext uri="{FF2B5EF4-FFF2-40B4-BE49-F238E27FC236}">
                <a16:creationId xmlns:a16="http://schemas.microsoft.com/office/drawing/2014/main" id="{07B1864B-ADBB-4062-8D6C-BC64015AA5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0767" y="4357597"/>
            <a:ext cx="743219" cy="743219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C2E5E1B-43E6-4A43-8DEC-890A460CC451}"/>
              </a:ext>
            </a:extLst>
          </p:cNvPr>
          <p:cNvCxnSpPr>
            <a:cxnSpLocks/>
          </p:cNvCxnSpPr>
          <p:nvPr/>
        </p:nvCxnSpPr>
        <p:spPr>
          <a:xfrm>
            <a:off x="9577171" y="4915600"/>
            <a:ext cx="241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B7D09E7-732B-4D71-9840-60291F7460B5}"/>
              </a:ext>
            </a:extLst>
          </p:cNvPr>
          <p:cNvGrpSpPr/>
          <p:nvPr/>
        </p:nvGrpSpPr>
        <p:grpSpPr>
          <a:xfrm>
            <a:off x="654346" y="4477842"/>
            <a:ext cx="7677572" cy="915463"/>
            <a:chOff x="82625" y="3733795"/>
            <a:chExt cx="7677572" cy="915463"/>
          </a:xfrm>
        </p:grpSpPr>
        <p:pic>
          <p:nvPicPr>
            <p:cNvPr id="50" name="Grafik 49" descr="Zaun">
              <a:extLst>
                <a:ext uri="{FF2B5EF4-FFF2-40B4-BE49-F238E27FC236}">
                  <a16:creationId xmlns:a16="http://schemas.microsoft.com/office/drawing/2014/main" id="{6AD04618-1419-470A-BBAD-3EF58D7A9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45797" y="3733795"/>
              <a:ext cx="914400" cy="914400"/>
            </a:xfrm>
            <a:prstGeom prst="rect">
              <a:avLst/>
            </a:prstGeom>
          </p:spPr>
        </p:pic>
        <p:pic>
          <p:nvPicPr>
            <p:cNvPr id="51" name="Grafik 50" descr="Zaun">
              <a:extLst>
                <a:ext uri="{FF2B5EF4-FFF2-40B4-BE49-F238E27FC236}">
                  <a16:creationId xmlns:a16="http://schemas.microsoft.com/office/drawing/2014/main" id="{3942DAD7-078E-4678-AD5A-1B3206F5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03046" y="3733799"/>
              <a:ext cx="914400" cy="914400"/>
            </a:xfrm>
            <a:prstGeom prst="rect">
              <a:avLst/>
            </a:prstGeom>
          </p:spPr>
        </p:pic>
        <p:pic>
          <p:nvPicPr>
            <p:cNvPr id="52" name="Grafik 51" descr="Zaun">
              <a:extLst>
                <a:ext uri="{FF2B5EF4-FFF2-40B4-BE49-F238E27FC236}">
                  <a16:creationId xmlns:a16="http://schemas.microsoft.com/office/drawing/2014/main" id="{F0980803-FAF1-4F0C-A8D8-A69E26885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46078" y="3733798"/>
              <a:ext cx="914400" cy="914400"/>
            </a:xfrm>
            <a:prstGeom prst="rect">
              <a:avLst/>
            </a:prstGeom>
          </p:spPr>
        </p:pic>
        <p:pic>
          <p:nvPicPr>
            <p:cNvPr id="53" name="Grafik 52" descr="Zaun">
              <a:extLst>
                <a:ext uri="{FF2B5EF4-FFF2-40B4-BE49-F238E27FC236}">
                  <a16:creationId xmlns:a16="http://schemas.microsoft.com/office/drawing/2014/main" id="{914B1FCC-1866-404C-8628-114503DC8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4349" y="3733797"/>
              <a:ext cx="914400" cy="914400"/>
            </a:xfrm>
            <a:prstGeom prst="rect">
              <a:avLst/>
            </a:prstGeom>
          </p:spPr>
        </p:pic>
        <p:pic>
          <p:nvPicPr>
            <p:cNvPr id="54" name="Grafik 53" descr="Zaun">
              <a:extLst>
                <a:ext uri="{FF2B5EF4-FFF2-40B4-BE49-F238E27FC236}">
                  <a16:creationId xmlns:a16="http://schemas.microsoft.com/office/drawing/2014/main" id="{9CFE860E-F0BB-467E-965F-6FACC3327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43644" y="3733796"/>
              <a:ext cx="914400" cy="914400"/>
            </a:xfrm>
            <a:prstGeom prst="rect">
              <a:avLst/>
            </a:prstGeom>
          </p:spPr>
        </p:pic>
        <p:pic>
          <p:nvPicPr>
            <p:cNvPr id="55" name="Grafik 54" descr="Zaun">
              <a:extLst>
                <a:ext uri="{FF2B5EF4-FFF2-40B4-BE49-F238E27FC236}">
                  <a16:creationId xmlns:a16="http://schemas.microsoft.com/office/drawing/2014/main" id="{AA71B03E-3C9E-4F4D-A88B-99899A4A5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82363" y="3733795"/>
              <a:ext cx="914400" cy="914400"/>
            </a:xfrm>
            <a:prstGeom prst="rect">
              <a:avLst/>
            </a:prstGeom>
          </p:spPr>
        </p:pic>
        <p:pic>
          <p:nvPicPr>
            <p:cNvPr id="56" name="Grafik 55" descr="Zaun">
              <a:extLst>
                <a:ext uri="{FF2B5EF4-FFF2-40B4-BE49-F238E27FC236}">
                  <a16:creationId xmlns:a16="http://schemas.microsoft.com/office/drawing/2014/main" id="{3DF1F0BE-F9A9-4CF7-A7B4-55792E9D3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39612" y="3733795"/>
              <a:ext cx="914400" cy="914400"/>
            </a:xfrm>
            <a:prstGeom prst="rect">
              <a:avLst/>
            </a:prstGeom>
          </p:spPr>
        </p:pic>
        <p:pic>
          <p:nvPicPr>
            <p:cNvPr id="57" name="Grafik 56" descr="Zaun">
              <a:extLst>
                <a:ext uri="{FF2B5EF4-FFF2-40B4-BE49-F238E27FC236}">
                  <a16:creationId xmlns:a16="http://schemas.microsoft.com/office/drawing/2014/main" id="{0E437295-BCFC-45E9-A90E-825825F33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85059" y="3733795"/>
              <a:ext cx="914400" cy="914400"/>
            </a:xfrm>
            <a:prstGeom prst="rect">
              <a:avLst/>
            </a:prstGeom>
          </p:spPr>
        </p:pic>
        <p:pic>
          <p:nvPicPr>
            <p:cNvPr id="58" name="Grafik 57" descr="Zaun">
              <a:extLst>
                <a:ext uri="{FF2B5EF4-FFF2-40B4-BE49-F238E27FC236}">
                  <a16:creationId xmlns:a16="http://schemas.microsoft.com/office/drawing/2014/main" id="{E5F22DAC-5222-44A2-90EF-EB99228C4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3711" y="3733795"/>
              <a:ext cx="914400" cy="914400"/>
            </a:xfrm>
            <a:prstGeom prst="rect">
              <a:avLst/>
            </a:prstGeom>
          </p:spPr>
        </p:pic>
        <p:pic>
          <p:nvPicPr>
            <p:cNvPr id="59" name="Grafik 58" descr="Zaun">
              <a:extLst>
                <a:ext uri="{FF2B5EF4-FFF2-40B4-BE49-F238E27FC236}">
                  <a16:creationId xmlns:a16="http://schemas.microsoft.com/office/drawing/2014/main" id="{12AF9EEA-98B5-44C4-8AFC-0AFF71DAA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625" y="3734858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75B0178-8A0D-4235-96B9-BC3A5D120CE5}"/>
              </a:ext>
            </a:extLst>
          </p:cNvPr>
          <p:cNvGrpSpPr/>
          <p:nvPr/>
        </p:nvGrpSpPr>
        <p:grpSpPr>
          <a:xfrm>
            <a:off x="718635" y="3335992"/>
            <a:ext cx="6172593" cy="915467"/>
            <a:chOff x="155333" y="2516411"/>
            <a:chExt cx="6172593" cy="915467"/>
          </a:xfrm>
        </p:grpSpPr>
        <p:pic>
          <p:nvPicPr>
            <p:cNvPr id="42" name="Grafik 41" descr="Zaun">
              <a:extLst>
                <a:ext uri="{FF2B5EF4-FFF2-40B4-BE49-F238E27FC236}">
                  <a16:creationId xmlns:a16="http://schemas.microsoft.com/office/drawing/2014/main" id="{90648CFC-6136-4EBB-9100-19DD5B39E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13526" y="2517474"/>
              <a:ext cx="914400" cy="914400"/>
            </a:xfrm>
            <a:prstGeom prst="rect">
              <a:avLst/>
            </a:prstGeom>
          </p:spPr>
        </p:pic>
        <p:pic>
          <p:nvPicPr>
            <p:cNvPr id="43" name="Grafik 42" descr="Zaun">
              <a:extLst>
                <a:ext uri="{FF2B5EF4-FFF2-40B4-BE49-F238E27FC236}">
                  <a16:creationId xmlns:a16="http://schemas.microsoft.com/office/drawing/2014/main" id="{416CDBDF-0217-4DAB-B9EA-7058C1711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70775" y="2517478"/>
              <a:ext cx="914400" cy="914400"/>
            </a:xfrm>
            <a:prstGeom prst="rect">
              <a:avLst/>
            </a:prstGeom>
          </p:spPr>
        </p:pic>
        <p:pic>
          <p:nvPicPr>
            <p:cNvPr id="44" name="Grafik 43" descr="Zaun">
              <a:extLst>
                <a:ext uri="{FF2B5EF4-FFF2-40B4-BE49-F238E27FC236}">
                  <a16:creationId xmlns:a16="http://schemas.microsoft.com/office/drawing/2014/main" id="{86238731-CBB0-48A4-958A-C21BF11CE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13807" y="2517477"/>
              <a:ext cx="914400" cy="914400"/>
            </a:xfrm>
            <a:prstGeom prst="rect">
              <a:avLst/>
            </a:prstGeom>
          </p:spPr>
        </p:pic>
        <p:pic>
          <p:nvPicPr>
            <p:cNvPr id="45" name="Grafik 44" descr="Zaun">
              <a:extLst>
                <a:ext uri="{FF2B5EF4-FFF2-40B4-BE49-F238E27FC236}">
                  <a16:creationId xmlns:a16="http://schemas.microsoft.com/office/drawing/2014/main" id="{9B6395F3-6417-4217-95CF-E43DE121F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72078" y="2517476"/>
              <a:ext cx="914400" cy="914400"/>
            </a:xfrm>
            <a:prstGeom prst="rect">
              <a:avLst/>
            </a:prstGeom>
          </p:spPr>
        </p:pic>
        <p:pic>
          <p:nvPicPr>
            <p:cNvPr id="46" name="Grafik 45" descr="Zaun">
              <a:extLst>
                <a:ext uri="{FF2B5EF4-FFF2-40B4-BE49-F238E27FC236}">
                  <a16:creationId xmlns:a16="http://schemas.microsoft.com/office/drawing/2014/main" id="{3CB36E06-3ACB-4AA1-ACB6-A94E821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11373" y="2517475"/>
              <a:ext cx="914400" cy="914400"/>
            </a:xfrm>
            <a:prstGeom prst="rect">
              <a:avLst/>
            </a:prstGeom>
          </p:spPr>
        </p:pic>
        <p:pic>
          <p:nvPicPr>
            <p:cNvPr id="47" name="Grafik 46" descr="Zaun">
              <a:extLst>
                <a:ext uri="{FF2B5EF4-FFF2-40B4-BE49-F238E27FC236}">
                  <a16:creationId xmlns:a16="http://schemas.microsoft.com/office/drawing/2014/main" id="{A04E7A96-46D6-4D59-8D1D-C5A07CE51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50092" y="2517474"/>
              <a:ext cx="914400" cy="914400"/>
            </a:xfrm>
            <a:prstGeom prst="rect">
              <a:avLst/>
            </a:prstGeom>
          </p:spPr>
        </p:pic>
        <p:pic>
          <p:nvPicPr>
            <p:cNvPr id="48" name="Grafik 47" descr="Zaun">
              <a:extLst>
                <a:ext uri="{FF2B5EF4-FFF2-40B4-BE49-F238E27FC236}">
                  <a16:creationId xmlns:a16="http://schemas.microsoft.com/office/drawing/2014/main" id="{A5B60D9D-9380-4E21-B227-B5DF39C3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7062" y="2516411"/>
              <a:ext cx="914400" cy="914400"/>
            </a:xfrm>
            <a:prstGeom prst="rect">
              <a:avLst/>
            </a:prstGeom>
          </p:spPr>
        </p:pic>
        <p:pic>
          <p:nvPicPr>
            <p:cNvPr id="49" name="Grafik 48" descr="Zaun">
              <a:extLst>
                <a:ext uri="{FF2B5EF4-FFF2-40B4-BE49-F238E27FC236}">
                  <a16:creationId xmlns:a16="http://schemas.microsoft.com/office/drawing/2014/main" id="{6AA1202A-2A59-4DC5-BBF4-1CC1C2F7B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5333" y="2516411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feld 115">
            <a:extLst>
              <a:ext uri="{FF2B5EF4-FFF2-40B4-BE49-F238E27FC236}">
                <a16:creationId xmlns:a16="http://schemas.microsoft.com/office/drawing/2014/main" id="{7E08FA80-0E76-4E30-9FB5-386AE4BF53E2}"/>
              </a:ext>
            </a:extLst>
          </p:cNvPr>
          <p:cNvSpPr txBox="1"/>
          <p:nvPr/>
        </p:nvSpPr>
        <p:spPr>
          <a:xfrm>
            <a:off x="628132" y="245752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Motion </a:t>
            </a:r>
            <a:r>
              <a:rPr lang="de-DE" sz="1200" dirty="0" err="1"/>
              <a:t>sensor</a:t>
            </a:r>
            <a:endParaRPr lang="de-DE" sz="1200" dirty="0"/>
          </a:p>
        </p:txBody>
      </p:sp>
      <p:sp>
        <p:nvSpPr>
          <p:cNvPr id="29" name="Textfeld 116">
            <a:extLst>
              <a:ext uri="{FF2B5EF4-FFF2-40B4-BE49-F238E27FC236}">
                <a16:creationId xmlns:a16="http://schemas.microsoft.com/office/drawing/2014/main" id="{120368B1-3BF6-4750-A252-EFDB63AFC6D3}"/>
              </a:ext>
            </a:extLst>
          </p:cNvPr>
          <p:cNvSpPr txBox="1"/>
          <p:nvPr/>
        </p:nvSpPr>
        <p:spPr>
          <a:xfrm>
            <a:off x="9502154" y="3994734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Dashboard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5DDFF28-6FBB-4DF1-A89D-B565CAF66C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64" y="1949593"/>
            <a:ext cx="477430" cy="47743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1D9E31A-4D11-4215-A921-FE0C288A1366}"/>
              </a:ext>
            </a:extLst>
          </p:cNvPr>
          <p:cNvCxnSpPr>
            <a:cxnSpLocks/>
            <a:stCxn id="21" idx="1"/>
            <a:endCxn id="35" idx="1"/>
          </p:cNvCxnSpPr>
          <p:nvPr/>
        </p:nvCxnSpPr>
        <p:spPr>
          <a:xfrm flipV="1">
            <a:off x="1477442" y="3171718"/>
            <a:ext cx="1264568" cy="1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DC9646-4466-461E-ACCE-D991A90D756F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>
            <a:off x="3513577" y="3171718"/>
            <a:ext cx="5437190" cy="155748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FB0871B-F059-4AB3-90CC-D6240C6AC51C}"/>
              </a:ext>
            </a:extLst>
          </p:cNvPr>
          <p:cNvCxnSpPr>
            <a:cxnSpLocks/>
            <a:stCxn id="30" idx="3"/>
            <a:endCxn id="23" idx="0"/>
          </p:cNvCxnSpPr>
          <p:nvPr/>
        </p:nvCxnSpPr>
        <p:spPr>
          <a:xfrm>
            <a:off x="5608794" y="2188308"/>
            <a:ext cx="3713583" cy="2169289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88525C2-4B21-405E-8F4C-F15E20E708E4}"/>
              </a:ext>
            </a:extLst>
          </p:cNvPr>
          <p:cNvGrpSpPr/>
          <p:nvPr/>
        </p:nvGrpSpPr>
        <p:grpSpPr>
          <a:xfrm>
            <a:off x="2742010" y="2996329"/>
            <a:ext cx="771567" cy="350778"/>
            <a:chOff x="2616859" y="2985746"/>
            <a:chExt cx="771567" cy="350778"/>
          </a:xfrm>
        </p:grpSpPr>
        <p:sp>
          <p:nvSpPr>
            <p:cNvPr id="32" name="Textfeld 123">
              <a:extLst>
                <a:ext uri="{FF2B5EF4-FFF2-40B4-BE49-F238E27FC236}">
                  <a16:creationId xmlns:a16="http://schemas.microsoft.com/office/drawing/2014/main" id="{03C970D6-052B-4022-818F-F231D657D932}"/>
                </a:ext>
              </a:extLst>
            </p:cNvPr>
            <p:cNvSpPr txBox="1"/>
            <p:nvPr/>
          </p:nvSpPr>
          <p:spPr>
            <a:xfrm>
              <a:off x="2654521" y="3011851"/>
              <a:ext cx="696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/>
                <a:t>Arduino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0EE7B02-C5CC-44FA-9189-2CD123A60071}"/>
                </a:ext>
              </a:extLst>
            </p:cNvPr>
            <p:cNvSpPr/>
            <p:nvPr/>
          </p:nvSpPr>
          <p:spPr>
            <a:xfrm>
              <a:off x="2616859" y="2985746"/>
              <a:ext cx="771567" cy="35077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4FE4795-5771-4E40-80FB-C1479FD5F9AD}"/>
              </a:ext>
            </a:extLst>
          </p:cNvPr>
          <p:cNvCxnSpPr>
            <a:cxnSpLocks/>
            <a:stCxn id="23" idx="1"/>
            <a:endCxn id="30" idx="2"/>
          </p:cNvCxnSpPr>
          <p:nvPr/>
        </p:nvCxnSpPr>
        <p:spPr>
          <a:xfrm flipH="1" flipV="1">
            <a:off x="5370079" y="2427023"/>
            <a:ext cx="3580688" cy="2302184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fik 62" descr="Balkendiagramm">
            <a:extLst>
              <a:ext uri="{FF2B5EF4-FFF2-40B4-BE49-F238E27FC236}">
                <a16:creationId xmlns:a16="http://schemas.microsoft.com/office/drawing/2014/main" id="{220FD203-C01E-423E-8964-754302CE77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42542" y="4495278"/>
            <a:ext cx="239658" cy="239658"/>
          </a:xfrm>
          <a:prstGeom prst="rect">
            <a:avLst/>
          </a:prstGeom>
        </p:spPr>
      </p:pic>
      <p:pic>
        <p:nvPicPr>
          <p:cNvPr id="65" name="Grafik 64" descr="Kreisdiagramm">
            <a:extLst>
              <a:ext uri="{FF2B5EF4-FFF2-40B4-BE49-F238E27FC236}">
                <a16:creationId xmlns:a16="http://schemas.microsoft.com/office/drawing/2014/main" id="{02AAFECA-E9C3-4862-A85E-9855BBD447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87951" y="4513345"/>
            <a:ext cx="200725" cy="2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5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F8B3-D98D-4903-A7BF-FD0679C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bietet wachsendes Potential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797F-8E35-4DC2-8191-86B15E6E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DB4675B-91F8-46A5-B513-AA034D9A8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446147"/>
              </p:ext>
            </p:extLst>
          </p:nvPr>
        </p:nvGraphicFramePr>
        <p:xfrm>
          <a:off x="199644" y="1908217"/>
          <a:ext cx="5867400" cy="3663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F618C1E-F017-426A-864F-143494C41388}"/>
              </a:ext>
            </a:extLst>
          </p:cNvPr>
          <p:cNvSpPr txBox="1"/>
          <p:nvPr/>
        </p:nvSpPr>
        <p:spPr>
          <a:xfrm>
            <a:off x="751332" y="5713217"/>
            <a:ext cx="4764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3"/>
                </a:solidFill>
              </a:rPr>
              <a:t>*</a:t>
            </a:r>
            <a:r>
              <a:rPr lang="de-DE" sz="1200" dirty="0">
                <a:solidFill>
                  <a:schemeClr val="accent3"/>
                </a:solidFill>
                <a:latin typeface="Open Sans" panose="020B0606030504020204" pitchFamily="34" charset="0"/>
              </a:rPr>
              <a:t>Polizeiliche Kriminalstatistik (PKS) 2020 - Zeitreihen ab 1987</a:t>
            </a:r>
            <a:endParaRPr lang="de-DE" sz="1200" dirty="0">
              <a:solidFill>
                <a:schemeClr val="accent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591C24-607A-4A43-936A-EDA1EF41E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762" y="1783021"/>
            <a:ext cx="5853038" cy="37887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70CEEA-862A-4489-AC8C-6FD6DB6596DC}"/>
              </a:ext>
            </a:extLst>
          </p:cNvPr>
          <p:cNvSpPr txBox="1"/>
          <p:nvPr/>
        </p:nvSpPr>
        <p:spPr>
          <a:xfrm>
            <a:off x="6045268" y="5620884"/>
            <a:ext cx="539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de-DE" dirty="0">
                <a:latin typeface="Open Sans" panose="020B0606030504020204" pitchFamily="34" charset="0"/>
              </a:rPr>
              <a:t>*Smart Home - Prognose zum Umsatz im Segment Gebäudesicherheit in Deutschland für die Jahre 2017 bis 2025</a:t>
            </a:r>
          </a:p>
        </p:txBody>
      </p:sp>
    </p:spTree>
    <p:extLst>
      <p:ext uri="{BB962C8B-B14F-4D97-AF65-F5344CB8AC3E}">
        <p14:creationId xmlns:p14="http://schemas.microsoft.com/office/powerpoint/2010/main" val="175359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CE147-71DD-4762-9BA1-84C68ED8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3144BC-D0BA-4AF0-916B-5C371B24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5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BA95D3-4638-408D-AA74-A20CF80D9A57}"/>
              </a:ext>
            </a:extLst>
          </p:cNvPr>
          <p:cNvSpPr/>
          <p:nvPr/>
        </p:nvSpPr>
        <p:spPr>
          <a:xfrm>
            <a:off x="2598821" y="1780674"/>
            <a:ext cx="1756612" cy="1648326"/>
          </a:xfrm>
          <a:prstGeom prst="rect">
            <a:avLst/>
          </a:prstGeom>
          <a:noFill/>
          <a:ln w="38100">
            <a:solidFill>
              <a:srgbClr val="2B6A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390D52A-9B35-497B-AECC-281AADE19F4B}"/>
              </a:ext>
            </a:extLst>
          </p:cNvPr>
          <p:cNvSpPr/>
          <p:nvPr/>
        </p:nvSpPr>
        <p:spPr>
          <a:xfrm>
            <a:off x="838201" y="3823786"/>
            <a:ext cx="3517232" cy="1648326"/>
          </a:xfrm>
          <a:prstGeom prst="rect">
            <a:avLst/>
          </a:prstGeom>
          <a:noFill/>
          <a:ln w="38100">
            <a:solidFill>
              <a:srgbClr val="2B6A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0E17CF-7D56-4AA7-914B-00F47D3E0018}"/>
              </a:ext>
            </a:extLst>
          </p:cNvPr>
          <p:cNvSpPr/>
          <p:nvPr/>
        </p:nvSpPr>
        <p:spPr>
          <a:xfrm>
            <a:off x="7836567" y="1780674"/>
            <a:ext cx="3517233" cy="3691438"/>
          </a:xfrm>
          <a:prstGeom prst="rect">
            <a:avLst/>
          </a:prstGeom>
          <a:noFill/>
          <a:ln w="38100">
            <a:solidFill>
              <a:srgbClr val="2B6A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F7A810B-C8C8-493B-8CEE-EC5B7306F726}"/>
              </a:ext>
            </a:extLst>
          </p:cNvPr>
          <p:cNvCxnSpPr>
            <a:cxnSpLocks/>
          </p:cNvCxnSpPr>
          <p:nvPr/>
        </p:nvCxnSpPr>
        <p:spPr>
          <a:xfrm>
            <a:off x="4567990" y="2285440"/>
            <a:ext cx="3056021" cy="0"/>
          </a:xfrm>
          <a:prstGeom prst="straightConnector1">
            <a:avLst/>
          </a:prstGeom>
          <a:ln w="76200">
            <a:solidFill>
              <a:srgbClr val="F297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7E90CB9-B6BC-4A8E-BCFF-D1E9477FF2AC}"/>
              </a:ext>
            </a:extLst>
          </p:cNvPr>
          <p:cNvCxnSpPr>
            <a:cxnSpLocks/>
          </p:cNvCxnSpPr>
          <p:nvPr/>
        </p:nvCxnSpPr>
        <p:spPr>
          <a:xfrm rot="10800000">
            <a:off x="4567990" y="4014042"/>
            <a:ext cx="3056021" cy="0"/>
          </a:xfrm>
          <a:prstGeom prst="straightConnector1">
            <a:avLst/>
          </a:prstGeom>
          <a:ln w="76200">
            <a:solidFill>
              <a:srgbClr val="3A9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C2ED979-788E-4860-B91C-883AB2132120}"/>
              </a:ext>
            </a:extLst>
          </p:cNvPr>
          <p:cNvSpPr txBox="1"/>
          <p:nvPr/>
        </p:nvSpPr>
        <p:spPr>
          <a:xfrm>
            <a:off x="2628177" y="178067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Mikrokontroller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1C971E-7FA0-4C76-B057-F7391965D0D8}"/>
              </a:ext>
            </a:extLst>
          </p:cNvPr>
          <p:cNvSpPr txBox="1"/>
          <p:nvPr/>
        </p:nvSpPr>
        <p:spPr>
          <a:xfrm>
            <a:off x="1619594" y="3823786"/>
            <a:ext cx="195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Tello Edu Drohne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F313DE6-8264-488C-9EC6-669EB7F35528}"/>
              </a:ext>
            </a:extLst>
          </p:cNvPr>
          <p:cNvSpPr txBox="1"/>
          <p:nvPr/>
        </p:nvSpPr>
        <p:spPr>
          <a:xfrm>
            <a:off x="8746233" y="178067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PC/Dashboard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CD2EB28-A2CC-414E-AD7A-2B426F5380DD}"/>
              </a:ext>
            </a:extLst>
          </p:cNvPr>
          <p:cNvSpPr/>
          <p:nvPr/>
        </p:nvSpPr>
        <p:spPr>
          <a:xfrm>
            <a:off x="838200" y="1780674"/>
            <a:ext cx="781394" cy="1648326"/>
          </a:xfrm>
          <a:prstGeom prst="rect">
            <a:avLst/>
          </a:prstGeom>
          <a:noFill/>
          <a:ln w="38100">
            <a:solidFill>
              <a:srgbClr val="2B6A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E4E7205-A824-4CD6-91A6-9889F173F465}"/>
              </a:ext>
            </a:extLst>
          </p:cNvPr>
          <p:cNvSpPr txBox="1"/>
          <p:nvPr/>
        </p:nvSpPr>
        <p:spPr>
          <a:xfrm>
            <a:off x="774227" y="178067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Bewe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gungs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5888844-1635-4C0D-B243-34AEBF2FC2FC}"/>
              </a:ext>
            </a:extLst>
          </p:cNvPr>
          <p:cNvCxnSpPr>
            <a:cxnSpLocks/>
          </p:cNvCxnSpPr>
          <p:nvPr/>
        </p:nvCxnSpPr>
        <p:spPr>
          <a:xfrm>
            <a:off x="1752096" y="2604837"/>
            <a:ext cx="714224" cy="0"/>
          </a:xfrm>
          <a:prstGeom prst="straightConnector1">
            <a:avLst/>
          </a:prstGeom>
          <a:ln w="76200">
            <a:solidFill>
              <a:srgbClr val="F297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B9F60-DBF9-489B-B6C8-C2C278C76115}"/>
              </a:ext>
            </a:extLst>
          </p:cNvPr>
          <p:cNvCxnSpPr>
            <a:cxnSpLocks/>
          </p:cNvCxnSpPr>
          <p:nvPr/>
        </p:nvCxnSpPr>
        <p:spPr>
          <a:xfrm>
            <a:off x="4567990" y="4652837"/>
            <a:ext cx="3056021" cy="0"/>
          </a:xfrm>
          <a:prstGeom prst="straightConnector1">
            <a:avLst/>
          </a:prstGeom>
          <a:ln w="76200">
            <a:solidFill>
              <a:srgbClr val="3A9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F5BE091-7F99-4710-B7D1-E93B9EB72820}"/>
              </a:ext>
            </a:extLst>
          </p:cNvPr>
          <p:cNvCxnSpPr>
            <a:cxnSpLocks/>
          </p:cNvCxnSpPr>
          <p:nvPr/>
        </p:nvCxnSpPr>
        <p:spPr>
          <a:xfrm>
            <a:off x="4567990" y="5291632"/>
            <a:ext cx="3056021" cy="0"/>
          </a:xfrm>
          <a:prstGeom prst="straightConnector1">
            <a:avLst/>
          </a:prstGeom>
          <a:ln w="76200">
            <a:solidFill>
              <a:srgbClr val="3A9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AC45BAD-45B7-4D7E-A5B3-C6E8F530985E}"/>
              </a:ext>
            </a:extLst>
          </p:cNvPr>
          <p:cNvCxnSpPr>
            <a:cxnSpLocks/>
          </p:cNvCxnSpPr>
          <p:nvPr/>
        </p:nvCxnSpPr>
        <p:spPr>
          <a:xfrm>
            <a:off x="4567990" y="2924235"/>
            <a:ext cx="3056021" cy="0"/>
          </a:xfrm>
          <a:prstGeom prst="straightConnector1">
            <a:avLst/>
          </a:prstGeom>
          <a:ln w="76200">
            <a:solidFill>
              <a:srgbClr val="F297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B194A2B-4DE4-4447-A1CE-539ED8C3F982}"/>
              </a:ext>
            </a:extLst>
          </p:cNvPr>
          <p:cNvSpPr txBox="1"/>
          <p:nvPr/>
        </p:nvSpPr>
        <p:spPr>
          <a:xfrm>
            <a:off x="5150870" y="255490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Detektionsstatus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55F818-BC85-4CC9-8CF8-A786711DEB55}"/>
              </a:ext>
            </a:extLst>
          </p:cNvPr>
          <p:cNvSpPr txBox="1"/>
          <p:nvPr/>
        </p:nvSpPr>
        <p:spPr>
          <a:xfrm>
            <a:off x="1677038" y="1958506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Detek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2209A0-96D9-4758-B88D-956705D46CCE}"/>
              </a:ext>
            </a:extLst>
          </p:cNvPr>
          <p:cNvSpPr txBox="1"/>
          <p:nvPr/>
        </p:nvSpPr>
        <p:spPr>
          <a:xfrm>
            <a:off x="4926449" y="191610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Überwachungsstatus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428CB5F-3545-4698-9873-871427D91518}"/>
              </a:ext>
            </a:extLst>
          </p:cNvPr>
          <p:cNvSpPr txBox="1"/>
          <p:nvPr/>
        </p:nvSpPr>
        <p:spPr>
          <a:xfrm>
            <a:off x="5432998" y="364471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Aktivierung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D50057B-B475-4AED-AD91-EAD044D538D4}"/>
              </a:ext>
            </a:extLst>
          </p:cNvPr>
          <p:cNvSpPr txBox="1"/>
          <p:nvPr/>
        </p:nvSpPr>
        <p:spPr>
          <a:xfrm>
            <a:off x="5298346" y="428350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Batteriestatus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3DA8F83-AC10-46DF-8A47-87C7CDF8FF97}"/>
              </a:ext>
            </a:extLst>
          </p:cNvPr>
          <p:cNvSpPr txBox="1"/>
          <p:nvPr/>
        </p:nvSpPr>
        <p:spPr>
          <a:xfrm>
            <a:off x="5317582" y="49223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Kamerabilder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C5E773E-7E2A-47A6-97BA-356611CAD190}"/>
              </a:ext>
            </a:extLst>
          </p:cNvPr>
          <p:cNvSpPr/>
          <p:nvPr/>
        </p:nvSpPr>
        <p:spPr>
          <a:xfrm>
            <a:off x="7836567" y="703709"/>
            <a:ext cx="360000" cy="360000"/>
          </a:xfrm>
          <a:prstGeom prst="rect">
            <a:avLst/>
          </a:prstGeom>
          <a:solidFill>
            <a:srgbClr val="F29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A8D8873-C536-49F4-92EE-39DB425C08CD}"/>
              </a:ext>
            </a:extLst>
          </p:cNvPr>
          <p:cNvSpPr/>
          <p:nvPr/>
        </p:nvSpPr>
        <p:spPr>
          <a:xfrm>
            <a:off x="7836567" y="1240674"/>
            <a:ext cx="360000" cy="360000"/>
          </a:xfrm>
          <a:prstGeom prst="rect">
            <a:avLst/>
          </a:prstGeom>
          <a:solidFill>
            <a:srgbClr val="3A9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B255A9D-E388-4D85-8223-0565E4034A41}"/>
              </a:ext>
            </a:extLst>
          </p:cNvPr>
          <p:cNvSpPr txBox="1"/>
          <p:nvPr/>
        </p:nvSpPr>
        <p:spPr>
          <a:xfrm>
            <a:off x="8196567" y="699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Kabelgebunden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496AFB-C201-4F68-8907-20289F412268}"/>
              </a:ext>
            </a:extLst>
          </p:cNvPr>
          <p:cNvSpPr txBox="1"/>
          <p:nvPr/>
        </p:nvSpPr>
        <p:spPr>
          <a:xfrm>
            <a:off x="8196567" y="12421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9CF007-1E43-41C4-A906-3A25C2194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76" y="2281671"/>
            <a:ext cx="1797332" cy="17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sk – Wikipedia">
            <a:extLst>
              <a:ext uri="{FF2B5EF4-FFF2-40B4-BE49-F238E27FC236}">
                <a16:creationId xmlns:a16="http://schemas.microsoft.com/office/drawing/2014/main" id="{3C59EB39-C5BC-451F-B96E-EE283C7A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668" y="4290665"/>
            <a:ext cx="2759022" cy="107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E1EFF92-7265-44BC-87B1-932DC56D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183" y="2238601"/>
            <a:ext cx="1556836" cy="105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JI Tello: Test und Angebote">
            <a:extLst>
              <a:ext uri="{FF2B5EF4-FFF2-40B4-BE49-F238E27FC236}">
                <a16:creationId xmlns:a16="http://schemas.microsoft.com/office/drawing/2014/main" id="{F4D67841-0AA8-4DE4-96FA-CFB092F5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40" y="4116920"/>
            <a:ext cx="2383754" cy="13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2CCAD-8C8A-4EAE-86D9-FD8060EE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6087A5-B968-4536-BD7D-FD360A6F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86C58F4-AAF1-4D25-BDC5-86799D999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6640"/>
            <a:ext cx="5029902" cy="482032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97F3214-4D00-4404-A07B-7B64A588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776480" y="2829196"/>
            <a:ext cx="2514249" cy="187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9348048-5253-499F-866D-DD027AA2DF3A}"/>
              </a:ext>
            </a:extLst>
          </p:cNvPr>
          <p:cNvSpPr txBox="1"/>
          <p:nvPr/>
        </p:nvSpPr>
        <p:spPr>
          <a:xfrm>
            <a:off x="8199107" y="2628900"/>
            <a:ext cx="341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Zuhause </a:t>
            </a:r>
            <a:r>
              <a:rPr lang="de-DE" dirty="0">
                <a:sym typeface="Wingdings" panose="05000000000000000000" pitchFamily="2" charset="2"/>
              </a:rPr>
              <a:t> ignoriere Bewegungen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3C1E81C-2EFC-4DC2-8739-E4D2B9909AA7}"/>
              </a:ext>
            </a:extLst>
          </p:cNvPr>
          <p:cNvSpPr txBox="1"/>
          <p:nvPr/>
        </p:nvSpPr>
        <p:spPr>
          <a:xfrm>
            <a:off x="8199107" y="3524617"/>
            <a:ext cx="353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Aktiviert </a:t>
            </a:r>
            <a:r>
              <a:rPr lang="de-DE" dirty="0">
                <a:sym typeface="Wingdings" panose="05000000000000000000" pitchFamily="2" charset="2"/>
              </a:rPr>
              <a:t> registriere Bewegungen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FAB2451-B5C9-4F3F-9268-38A272C795AD}"/>
              </a:ext>
            </a:extLst>
          </p:cNvPr>
          <p:cNvSpPr txBox="1"/>
          <p:nvPr/>
        </p:nvSpPr>
        <p:spPr>
          <a:xfrm>
            <a:off x="8199107" y="4420335"/>
            <a:ext cx="326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Aktiviert </a:t>
            </a:r>
            <a:r>
              <a:rPr lang="de-DE" dirty="0">
                <a:sym typeface="Wingdings" panose="05000000000000000000" pitchFamily="2" charset="2"/>
              </a:rPr>
              <a:t> Bewegung registriert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44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BDE44-7C41-48F6-ABCF-65D46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7595E-255E-46A9-8537-7BBE3B25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Interrupts</a:t>
            </a:r>
          </a:p>
          <a:p>
            <a:r>
              <a:rPr lang="de-DE" dirty="0"/>
              <a:t>Serielle Kommunikation</a:t>
            </a:r>
          </a:p>
          <a:p>
            <a:r>
              <a:rPr lang="de-DE" dirty="0"/>
              <a:t>Threads</a:t>
            </a:r>
          </a:p>
          <a:p>
            <a:r>
              <a:rPr lang="de-DE" dirty="0" err="1"/>
              <a:t>Logging</a:t>
            </a:r>
            <a:endParaRPr lang="de-DE" dirty="0"/>
          </a:p>
          <a:p>
            <a:r>
              <a:rPr lang="de-DE" dirty="0"/>
              <a:t>Yolov5s zur Personenerkennung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3B1EBB-41CF-4185-B642-9845ABE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39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1AB96-4B34-4125-8325-8255AD5B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102E1E-C933-43B1-B4A4-66850292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13CEC1D-E192-456A-A5DC-18FE5D47A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2"/>
          <a:stretch/>
        </p:blipFill>
        <p:spPr>
          <a:xfrm>
            <a:off x="1552575" y="1406105"/>
            <a:ext cx="9086850" cy="474675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59DC93-E87C-4AB6-9821-7F980A887CE3}"/>
              </a:ext>
            </a:extLst>
          </p:cNvPr>
          <p:cNvSpPr/>
          <p:nvPr/>
        </p:nvSpPr>
        <p:spPr>
          <a:xfrm>
            <a:off x="5145350" y="1829609"/>
            <a:ext cx="1895475" cy="219075"/>
          </a:xfrm>
          <a:prstGeom prst="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CCC87B-0B58-40F9-8061-82F7755EBE7B}"/>
              </a:ext>
            </a:extLst>
          </p:cNvPr>
          <p:cNvSpPr/>
          <p:nvPr/>
        </p:nvSpPr>
        <p:spPr>
          <a:xfrm>
            <a:off x="1552575" y="2217536"/>
            <a:ext cx="4072370" cy="2591781"/>
          </a:xfrm>
          <a:prstGeom prst="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408EE40-D961-4132-B895-406CC586CF68}"/>
              </a:ext>
            </a:extLst>
          </p:cNvPr>
          <p:cNvSpPr/>
          <p:nvPr/>
        </p:nvSpPr>
        <p:spPr>
          <a:xfrm>
            <a:off x="6567055" y="2217536"/>
            <a:ext cx="4072370" cy="2591781"/>
          </a:xfrm>
          <a:prstGeom prst="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70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1AB96-4B34-4125-8325-8255AD5B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102E1E-C933-43B1-B4A4-66850292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1A0D0-C8E9-4ECC-B6FF-316EFC2B470D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13CEC1D-E192-456A-A5DC-18FE5D47A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2" b="22797"/>
          <a:stretch/>
        </p:blipFill>
        <p:spPr>
          <a:xfrm>
            <a:off x="1552575" y="1406105"/>
            <a:ext cx="9086850" cy="358153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59DC93-E87C-4AB6-9821-7F980A887CE3}"/>
              </a:ext>
            </a:extLst>
          </p:cNvPr>
          <p:cNvSpPr/>
          <p:nvPr/>
        </p:nvSpPr>
        <p:spPr>
          <a:xfrm>
            <a:off x="5145350" y="1829609"/>
            <a:ext cx="1895475" cy="219075"/>
          </a:xfrm>
          <a:prstGeom prst="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CCC87B-0B58-40F9-8061-82F7755EBE7B}"/>
              </a:ext>
            </a:extLst>
          </p:cNvPr>
          <p:cNvSpPr/>
          <p:nvPr/>
        </p:nvSpPr>
        <p:spPr>
          <a:xfrm>
            <a:off x="1552575" y="2217536"/>
            <a:ext cx="4072370" cy="2591781"/>
          </a:xfrm>
          <a:prstGeom prst="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408EE40-D961-4132-B895-406CC586CF68}"/>
              </a:ext>
            </a:extLst>
          </p:cNvPr>
          <p:cNvSpPr/>
          <p:nvPr/>
        </p:nvSpPr>
        <p:spPr>
          <a:xfrm>
            <a:off x="6567055" y="2217536"/>
            <a:ext cx="4072370" cy="2591781"/>
          </a:xfrm>
          <a:prstGeom prst="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322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728</Words>
  <Application>Microsoft Macintosh PowerPoint</Application>
  <PresentationFormat>Breitbild</PresentationFormat>
  <Paragraphs>198</Paragraphs>
  <Slides>13</Slides>
  <Notes>12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1_Office</vt:lpstr>
      <vt:lpstr>2_Office</vt:lpstr>
      <vt:lpstr>3_Office</vt:lpstr>
      <vt:lpstr>4_Office</vt:lpstr>
      <vt:lpstr>5_Office</vt:lpstr>
      <vt:lpstr>6_Office</vt:lpstr>
      <vt:lpstr>7_Office</vt:lpstr>
      <vt:lpstr>AIC Security</vt:lpstr>
      <vt:lpstr>Agenda</vt:lpstr>
      <vt:lpstr>Grundkonzept</vt:lpstr>
      <vt:lpstr>Use Case bietet wachsendes Potential</vt:lpstr>
      <vt:lpstr>Technisches Konzept</vt:lpstr>
      <vt:lpstr>Schaltung</vt:lpstr>
      <vt:lpstr>Programmierung</vt:lpstr>
      <vt:lpstr>Dashboard</vt:lpstr>
      <vt:lpstr>Dashboard</vt:lpstr>
      <vt:lpstr>Demo</vt:lpstr>
      <vt:lpstr>Kurze Werbeunterbrechung</vt:lpstr>
      <vt:lpstr>Kritische Betrachtung</vt:lpstr>
      <vt:lpstr>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Loading Analysis</dc:title>
  <dc:creator>Ron Robin Holzapfel</dc:creator>
  <cp:lastModifiedBy>Bastian Berle</cp:lastModifiedBy>
  <cp:revision>75</cp:revision>
  <dcterms:created xsi:type="dcterms:W3CDTF">2021-11-09T19:39:34Z</dcterms:created>
  <dcterms:modified xsi:type="dcterms:W3CDTF">2023-03-05T15:31:47Z</dcterms:modified>
</cp:coreProperties>
</file>