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8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52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3B2E3-CA98-4EF2-8240-810D765A680C}" type="datetimeFigureOut">
              <a:rPr lang="en-US" smtClean="0"/>
              <a:t>5/11/2011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40904-E262-432E-98EB-95B16C30FF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0904-E262-432E-98EB-95B16C30FFC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0904-E262-432E-98EB-95B16C30FFC8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0904-E262-432E-98EB-95B16C30FFC8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0904-E262-432E-98EB-95B16C30FFC8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0904-E262-432E-98EB-95B16C30FFC8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0904-E262-432E-98EB-95B16C30FFC8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0904-E262-432E-98EB-95B16C30FFC8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0904-E262-432E-98EB-95B16C30FFC8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0904-E262-432E-98EB-95B16C30FFC8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0904-E262-432E-98EB-95B16C30FFC8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0904-E262-432E-98EB-95B16C30FFC8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0904-E262-432E-98EB-95B16C30FFC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0904-E262-432E-98EB-95B16C30FFC8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0904-E262-432E-98EB-95B16C30FFC8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0904-E262-432E-98EB-95B16C30FFC8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0904-E262-432E-98EB-95B16C30FFC8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0904-E262-432E-98EB-95B16C30FFC8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0904-E262-432E-98EB-95B16C30FFC8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0904-E262-432E-98EB-95B16C30FFC8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0904-E262-432E-98EB-95B16C30FFC8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0904-E262-432E-98EB-95B16C30FFC8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0904-E262-432E-98EB-95B16C30FFC8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0904-E262-432E-98EB-95B16C30FFC8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0904-E262-432E-98EB-95B16C30FFC8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0904-E262-432E-98EB-95B16C30FFC8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0904-E262-432E-98EB-95B16C30FFC8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0904-E262-432E-98EB-95B16C30FFC8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0904-E262-432E-98EB-95B16C30FFC8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0904-E262-432E-98EB-95B16C30FFC8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0904-E262-432E-98EB-95B16C30FFC8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0904-E262-432E-98EB-95B16C30FFC8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0904-E262-432E-98EB-95B16C30FFC8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0904-E262-432E-98EB-95B16C30FFC8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0904-E262-432E-98EB-95B16C30FFC8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066800"/>
            <a:ext cx="7772400" cy="1470025"/>
          </a:xfrm>
        </p:spPr>
        <p:txBody>
          <a:bodyPr>
            <a:normAutofit/>
          </a:bodyPr>
          <a:lstStyle/>
          <a:p>
            <a:r>
              <a:rPr lang="de-CH" sz="8000" dirty="0" smtClean="0"/>
              <a:t>Lagranto 2.0</a:t>
            </a:r>
            <a:endParaRPr lang="en-US" sz="8000" dirty="0"/>
          </a:p>
        </p:txBody>
      </p:sp>
      <p:sp>
        <p:nvSpPr>
          <p:cNvPr id="4" name="Smiley Face 3"/>
          <p:cNvSpPr/>
          <p:nvPr/>
        </p:nvSpPr>
        <p:spPr>
          <a:xfrm>
            <a:off x="5410200" y="2362200"/>
            <a:ext cx="1524000" cy="1447800"/>
          </a:xfrm>
          <a:prstGeom prst="smileyFace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304800" y="-228600"/>
            <a:ext cx="6781800" cy="1143000"/>
          </a:xfrm>
        </p:spPr>
        <p:txBody>
          <a:bodyPr>
            <a:normAutofit/>
          </a:bodyPr>
          <a:lstStyle/>
          <a:p>
            <a:r>
              <a:rPr lang="de-CH" i="1" dirty="0" smtClean="0"/>
              <a:t>C. Preselecting Trajectories</a:t>
            </a:r>
            <a:endParaRPr lang="en-US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990600"/>
            <a:ext cx="58007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28600" y="914400"/>
            <a:ext cx="6096000" cy="533400"/>
          </a:xfrm>
          <a:prstGeom prst="rect">
            <a:avLst/>
          </a:pr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33600" y="1981200"/>
            <a:ext cx="2268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pressure is larger than</a:t>
            </a:r>
          </a:p>
          <a:p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700 hPa at first</a:t>
            </a:r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2819400" y="16764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48200" y="1905000"/>
            <a:ext cx="41451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take all times from 0 to 48 h and take the</a:t>
            </a:r>
          </a:p>
          <a:p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minimum pressure for these times; then </a:t>
            </a:r>
          </a:p>
          <a:p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select trajectories where p(min) &lt; 400 hPa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6200000" flipV="1">
            <a:off x="5295900" y="15621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200400"/>
            <a:ext cx="7600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5105400"/>
            <a:ext cx="20764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8600" y="6248400"/>
            <a:ext cx="62007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228600" y="3048000"/>
            <a:ext cx="7620000" cy="533400"/>
          </a:xfrm>
          <a:prstGeom prst="rect">
            <a:avLst/>
          </a:prstGeom>
          <a:solidFill>
            <a:srgbClr val="FFC0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8600" y="4953000"/>
            <a:ext cx="6324600" cy="2057400"/>
          </a:xfrm>
          <a:prstGeom prst="rect">
            <a:avLst/>
          </a:prstGeom>
          <a:solidFill>
            <a:srgbClr val="FF0000">
              <a:alpha val="3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76800" y="3886200"/>
            <a:ext cx="30324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distance to starting position at</a:t>
            </a:r>
          </a:p>
          <a:p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time 48 h larger than 5000 km</a:t>
            </a:r>
          </a:p>
          <a:p>
            <a:r>
              <a:rPr lang="de-CH" dirty="0" smtClean="0">
                <a:solidFill>
                  <a:schemeClr val="accent6">
                    <a:lumMod val="75000"/>
                  </a:schemeClr>
                </a:solidFill>
              </a:rPr>
              <a:t>(DIST0 is implicit!)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477000" y="3657600"/>
            <a:ext cx="228602" cy="228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8000" y="56388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rgbClr val="FF0000"/>
                </a:solidFill>
              </a:rPr>
              <a:t>trajectory is within region 2 at any time between 42 h and 54 h</a:t>
            </a:r>
          </a:p>
        </p:txBody>
      </p:sp>
      <p:cxnSp>
        <p:nvCxnSpPr>
          <p:cNvPr id="26" name="Straight Arrow Connector 25"/>
          <p:cNvCxnSpPr>
            <a:stCxn id="22" idx="1"/>
          </p:cNvCxnSpPr>
          <p:nvPr/>
        </p:nvCxnSpPr>
        <p:spPr>
          <a:xfrm rot="10800000" flipV="1">
            <a:off x="6553200" y="6100464"/>
            <a:ext cx="304800" cy="2241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6019800" cy="1143000"/>
          </a:xfrm>
        </p:spPr>
        <p:txBody>
          <a:bodyPr>
            <a:normAutofit fontScale="90000"/>
          </a:bodyPr>
          <a:lstStyle/>
          <a:p>
            <a:r>
              <a:rPr lang="de-CH" i="1" dirty="0" smtClean="0"/>
              <a:t>D. Tracing along Trajectories</a:t>
            </a:r>
            <a:endParaRPr lang="en-US" i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143000"/>
            <a:ext cx="1828800" cy="1070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2514600"/>
            <a:ext cx="2000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3219450"/>
            <a:ext cx="681037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000" y="2743200"/>
            <a:ext cx="50196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81000" y="1066800"/>
            <a:ext cx="1828800" cy="11430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7200" y="5410200"/>
            <a:ext cx="278130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381000" y="2514600"/>
            <a:ext cx="6705600" cy="2514600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1000" y="5334000"/>
            <a:ext cx="2819400" cy="533400"/>
          </a:xfrm>
          <a:prstGeom prst="rect">
            <a:avLst/>
          </a:prstGeom>
          <a:solidFill>
            <a:srgbClr val="00B0F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8150" y="6172200"/>
            <a:ext cx="35242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381000" y="6096000"/>
            <a:ext cx="3429000" cy="533400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895600" y="838200"/>
            <a:ext cx="272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specify fields in &lt;tracevar&gt;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10800000" flipV="1">
            <a:off x="2286000" y="10668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19400" y="1840468"/>
            <a:ext cx="1838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online calculation</a:t>
            </a: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rot="10800000" flipV="1">
            <a:off x="2362200" y="2025134"/>
            <a:ext cx="457200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84824" y="5345668"/>
            <a:ext cx="337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 extra column to trajectory file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rot="10800000" flipV="1">
            <a:off x="3276600" y="5562600"/>
            <a:ext cx="457200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43400" y="6248400"/>
            <a:ext cx="346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extract columns from  trajecory file</a:t>
            </a:r>
          </a:p>
        </p:txBody>
      </p:sp>
      <p:cxnSp>
        <p:nvCxnSpPr>
          <p:cNvPr id="29" name="Straight Arrow Connector 28"/>
          <p:cNvCxnSpPr>
            <a:stCxn id="27" idx="1"/>
            <a:endCxn id="7175" idx="3"/>
          </p:cNvCxnSpPr>
          <p:nvPr/>
        </p:nvCxnSpPr>
        <p:spPr>
          <a:xfrm rot="10800000">
            <a:off x="3962400" y="6381750"/>
            <a:ext cx="381000" cy="5131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" y="0"/>
            <a:ext cx="7397416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0"/>
            <a:ext cx="72771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200400"/>
            <a:ext cx="71247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2" y="685800"/>
            <a:ext cx="912018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505200" y="685800"/>
            <a:ext cx="1219200" cy="304800"/>
          </a:xfrm>
          <a:prstGeom prst="rect">
            <a:avLst/>
          </a:prstGeom>
          <a:solidFill>
            <a:srgbClr val="00B05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Rectangle 5"/>
          <p:cNvSpPr/>
          <p:nvPr/>
        </p:nvSpPr>
        <p:spPr>
          <a:xfrm>
            <a:off x="3505200" y="1600200"/>
            <a:ext cx="609600" cy="304800"/>
          </a:xfrm>
          <a:prstGeom prst="rect">
            <a:avLst/>
          </a:prstGeom>
          <a:solidFill>
            <a:srgbClr val="00B05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743200"/>
            <a:ext cx="87456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52400" y="1600200"/>
            <a:ext cx="80010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76200" y="-228600"/>
            <a:ext cx="7620000" cy="1143000"/>
          </a:xfrm>
        </p:spPr>
        <p:txBody>
          <a:bodyPr>
            <a:normAutofit/>
          </a:bodyPr>
          <a:lstStyle/>
          <a:p>
            <a:r>
              <a:rPr lang="de-CH" i="1" dirty="0" smtClean="0"/>
              <a:t>E. Final Selection of Trajectories</a:t>
            </a:r>
            <a:endParaRPr lang="en-US" i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71600"/>
            <a:ext cx="77057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495800"/>
            <a:ext cx="72294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1295400"/>
            <a:ext cx="7772400" cy="533400"/>
          </a:xfrm>
          <a:prstGeom prst="rect">
            <a:avLst/>
          </a:prstGeom>
          <a:solidFill>
            <a:srgbClr val="00B05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Rectangle 7"/>
          <p:cNvSpPr/>
          <p:nvPr/>
        </p:nvSpPr>
        <p:spPr>
          <a:xfrm>
            <a:off x="457200" y="1981200"/>
            <a:ext cx="4038600" cy="304800"/>
          </a:xfrm>
          <a:prstGeom prst="rect">
            <a:avLst/>
          </a:prstGeom>
          <a:solidFill>
            <a:srgbClr val="FFFF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09600"/>
            <a:ext cx="8350344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57200" y="609600"/>
            <a:ext cx="7772400" cy="381000"/>
          </a:xfrm>
          <a:prstGeom prst="rect">
            <a:avLst/>
          </a:prstGeom>
          <a:solidFill>
            <a:srgbClr val="00B05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Rectangle 5"/>
          <p:cNvSpPr/>
          <p:nvPr/>
        </p:nvSpPr>
        <p:spPr>
          <a:xfrm>
            <a:off x="457200" y="1066800"/>
            <a:ext cx="6477000" cy="304800"/>
          </a:xfrm>
          <a:prstGeom prst="rect">
            <a:avLst/>
          </a:prstGeom>
          <a:solidFill>
            <a:srgbClr val="FFFF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457200" y="5105400"/>
            <a:ext cx="3810000" cy="304800"/>
          </a:xfrm>
          <a:prstGeom prst="rect">
            <a:avLst/>
          </a:prstGeom>
          <a:solidFill>
            <a:srgbClr val="FFFF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995" y="1066800"/>
            <a:ext cx="8398405" cy="421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1066800"/>
            <a:ext cx="8305800" cy="609600"/>
          </a:xfrm>
          <a:prstGeom prst="rect">
            <a:avLst/>
          </a:prstGeom>
          <a:solidFill>
            <a:srgbClr val="00B05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457200" y="4876800"/>
            <a:ext cx="5334000" cy="381000"/>
          </a:xfrm>
          <a:prstGeom prst="rect">
            <a:avLst/>
          </a:prstGeom>
          <a:solidFill>
            <a:srgbClr val="FFFF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04800"/>
            <a:ext cx="75628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304800"/>
            <a:ext cx="8305800" cy="609600"/>
          </a:xfrm>
          <a:prstGeom prst="rect">
            <a:avLst/>
          </a:prstGeom>
          <a:solidFill>
            <a:srgbClr val="00B05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9" name="Straight Arrow Connector 8"/>
          <p:cNvCxnSpPr>
            <a:stCxn id="12" idx="1"/>
          </p:cNvCxnSpPr>
          <p:nvPr/>
        </p:nvCxnSpPr>
        <p:spPr>
          <a:xfrm rot="10800000">
            <a:off x="6096000" y="1295400"/>
            <a:ext cx="60960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05600" y="1295400"/>
            <a:ext cx="10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wrong !!!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2925" y="1905000"/>
            <a:ext cx="67722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457200" y="1905000"/>
            <a:ext cx="7010400" cy="381000"/>
          </a:xfrm>
          <a:prstGeom prst="rect">
            <a:avLst/>
          </a:prstGeom>
          <a:solidFill>
            <a:srgbClr val="FFFF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2362200"/>
            <a:ext cx="7086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5867400"/>
            <a:ext cx="464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1"/>
          <p:cNvSpPr/>
          <p:nvPr/>
        </p:nvSpPr>
        <p:spPr>
          <a:xfrm>
            <a:off x="609600" y="5791200"/>
            <a:ext cx="7010400" cy="381000"/>
          </a:xfrm>
          <a:prstGeom prst="rect">
            <a:avLst/>
          </a:prstGeom>
          <a:solidFill>
            <a:srgbClr val="FFFF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81000"/>
            <a:ext cx="77152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276350"/>
            <a:ext cx="779145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2362200"/>
            <a:ext cx="77628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3400" y="3124200"/>
            <a:ext cx="77057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" y="4038600"/>
            <a:ext cx="76581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09600" y="5029200"/>
            <a:ext cx="759142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457200" y="381000"/>
            <a:ext cx="609600" cy="304800"/>
          </a:xfrm>
          <a:prstGeom prst="rect">
            <a:avLst/>
          </a:prstGeom>
          <a:solidFill>
            <a:srgbClr val="00B05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Rectangle 10"/>
          <p:cNvSpPr/>
          <p:nvPr/>
        </p:nvSpPr>
        <p:spPr>
          <a:xfrm>
            <a:off x="457200" y="1219200"/>
            <a:ext cx="609600" cy="304800"/>
          </a:xfrm>
          <a:prstGeom prst="rect">
            <a:avLst/>
          </a:prstGeom>
          <a:solidFill>
            <a:srgbClr val="00B05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Rectangle 11"/>
          <p:cNvSpPr/>
          <p:nvPr/>
        </p:nvSpPr>
        <p:spPr>
          <a:xfrm>
            <a:off x="457200" y="2362200"/>
            <a:ext cx="838200" cy="304800"/>
          </a:xfrm>
          <a:prstGeom prst="rect">
            <a:avLst/>
          </a:prstGeom>
          <a:solidFill>
            <a:srgbClr val="00B05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Rectangle 12"/>
          <p:cNvSpPr/>
          <p:nvPr/>
        </p:nvSpPr>
        <p:spPr>
          <a:xfrm>
            <a:off x="457200" y="3124200"/>
            <a:ext cx="838200" cy="304800"/>
          </a:xfrm>
          <a:prstGeom prst="rect">
            <a:avLst/>
          </a:prstGeom>
          <a:solidFill>
            <a:srgbClr val="00B05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Rectangle 14"/>
          <p:cNvSpPr/>
          <p:nvPr/>
        </p:nvSpPr>
        <p:spPr>
          <a:xfrm>
            <a:off x="533400" y="4114800"/>
            <a:ext cx="457200" cy="304800"/>
          </a:xfrm>
          <a:prstGeom prst="rect">
            <a:avLst/>
          </a:prstGeom>
          <a:solidFill>
            <a:srgbClr val="00B05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Rectangle 15"/>
          <p:cNvSpPr/>
          <p:nvPr/>
        </p:nvSpPr>
        <p:spPr>
          <a:xfrm>
            <a:off x="533400" y="5029200"/>
            <a:ext cx="1143000" cy="304800"/>
          </a:xfrm>
          <a:prstGeom prst="rect">
            <a:avLst/>
          </a:prstGeom>
          <a:solidFill>
            <a:srgbClr val="00B05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TextBox 16"/>
          <p:cNvSpPr txBox="1"/>
          <p:nvPr/>
        </p:nvSpPr>
        <p:spPr>
          <a:xfrm>
            <a:off x="533400" y="6248400"/>
            <a:ext cx="539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… and many more options  ( 5 pages in reference guide)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33400" y="6324600"/>
            <a:ext cx="5257800" cy="304800"/>
          </a:xfrm>
          <a:prstGeom prst="rect">
            <a:avLst/>
          </a:prstGeom>
          <a:solidFill>
            <a:srgbClr val="00B05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An new object - trajectory </a:t>
            </a:r>
          </a:p>
          <a:p>
            <a:r>
              <a:rPr lang="de-CH" dirty="0" smtClean="0"/>
              <a:t>Tutorial trajectory case study </a:t>
            </a:r>
          </a:p>
          <a:p>
            <a:r>
              <a:rPr lang="de-CH" dirty="0" smtClean="0"/>
              <a:t>Goodies</a:t>
            </a:r>
          </a:p>
          <a:p>
            <a:r>
              <a:rPr lang="de-CH" dirty="0" smtClean="0"/>
              <a:t>Documentation</a:t>
            </a:r>
          </a:p>
          <a:p>
            <a:r>
              <a:rPr lang="de-CH" dirty="0" smtClean="0"/>
              <a:t>Libraries</a:t>
            </a:r>
          </a:p>
          <a:p>
            <a:r>
              <a:rPr lang="de-CH" dirty="0" smtClean="0"/>
              <a:t>Installation</a:t>
            </a:r>
          </a:p>
          <a:p>
            <a:r>
              <a:rPr lang="de-CH" dirty="0" smtClean="0"/>
              <a:t>Outlook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6600825" cy="5567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5562600"/>
            <a:ext cx="6762750" cy="1380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6248400"/>
            <a:ext cx="67818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248400"/>
            <a:ext cx="6934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6629400" cy="1295400"/>
          </a:xfrm>
          <a:prstGeom prst="rect">
            <a:avLst/>
          </a:prstGeom>
          <a:solidFill>
            <a:srgbClr val="00B05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Rectangle 8"/>
          <p:cNvSpPr/>
          <p:nvPr/>
        </p:nvSpPr>
        <p:spPr>
          <a:xfrm>
            <a:off x="0" y="1371600"/>
            <a:ext cx="6629400" cy="4876800"/>
          </a:xfrm>
          <a:prstGeom prst="rect">
            <a:avLst/>
          </a:prstGeom>
          <a:solidFill>
            <a:srgbClr val="FFFF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76200" y="-228600"/>
            <a:ext cx="6324600" cy="1143000"/>
          </a:xfrm>
        </p:spPr>
        <p:txBody>
          <a:bodyPr>
            <a:normAutofit/>
          </a:bodyPr>
          <a:lstStyle/>
          <a:p>
            <a:r>
              <a:rPr lang="de-CH" i="1" dirty="0" smtClean="0"/>
              <a:t>F. Gridding of Trajectories</a:t>
            </a:r>
            <a:endParaRPr lang="en-US" i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000125"/>
            <a:ext cx="2438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1122642"/>
            <a:ext cx="4562475" cy="2382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3733800"/>
            <a:ext cx="73342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81200" y="4114800"/>
            <a:ext cx="4800600" cy="2598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28600"/>
            <a:ext cx="78390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1020579"/>
            <a:ext cx="5453063" cy="583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467600" y="2057400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21611" y="5269468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 24 h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04800"/>
            <a:ext cx="776287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352800" y="228600"/>
            <a:ext cx="1219200" cy="304800"/>
          </a:xfrm>
          <a:prstGeom prst="rect">
            <a:avLst/>
          </a:prstGeom>
          <a:solidFill>
            <a:srgbClr val="00B05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Rectangle 5"/>
          <p:cNvSpPr/>
          <p:nvPr/>
        </p:nvSpPr>
        <p:spPr>
          <a:xfrm>
            <a:off x="3352800" y="762000"/>
            <a:ext cx="1219200" cy="304800"/>
          </a:xfrm>
          <a:prstGeom prst="rect">
            <a:avLst/>
          </a:prstGeom>
          <a:solidFill>
            <a:srgbClr val="00B05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3352800" y="1676400"/>
            <a:ext cx="1219200" cy="304800"/>
          </a:xfrm>
          <a:prstGeom prst="rect">
            <a:avLst/>
          </a:prstGeom>
          <a:solidFill>
            <a:srgbClr val="00B05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895600"/>
            <a:ext cx="74771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352800" y="2819400"/>
            <a:ext cx="1219200" cy="304800"/>
          </a:xfrm>
          <a:prstGeom prst="rect">
            <a:avLst/>
          </a:prstGeom>
          <a:solidFill>
            <a:srgbClr val="00B05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3429000"/>
            <a:ext cx="76295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3276600" y="3352800"/>
            <a:ext cx="1600200" cy="304800"/>
          </a:xfrm>
          <a:prstGeom prst="rect">
            <a:avLst/>
          </a:prstGeom>
          <a:solidFill>
            <a:srgbClr val="00B05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de-CH" i="1" dirty="0" smtClean="0"/>
              <a:t>G. Can we use &lt;lagranto&gt;?</a:t>
            </a:r>
            <a:br>
              <a:rPr lang="de-CH" i="1" dirty="0" smtClean="0"/>
            </a:br>
            <a:r>
              <a:rPr lang="de-CH" i="1" dirty="0" smtClean="0"/>
              <a:t>					</a:t>
            </a:r>
            <a:r>
              <a:rPr lang="de-CH" i="1" dirty="0" smtClean="0">
                <a:solidFill>
                  <a:srgbClr val="FF0000"/>
                </a:solidFill>
              </a:rPr>
              <a:t>„ Yes, we can!“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981200"/>
            <a:ext cx="57626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6200" y="1828800"/>
            <a:ext cx="5791200" cy="533400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2743200"/>
            <a:ext cx="299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run Lagranto in local directory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1333500" y="25527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19600" y="2667000"/>
            <a:ext cx="217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 selection criterion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4724400" y="24384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3324225"/>
            <a:ext cx="67056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76200" y="3200400"/>
            <a:ext cx="6858000" cy="1066800"/>
          </a:xfrm>
          <a:prstGeom prst="rect">
            <a:avLst/>
          </a:prstGeom>
          <a:solidFill>
            <a:srgbClr val="FFFF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76400" y="4800600"/>
            <a:ext cx="47345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three different files will be saved</a:t>
            </a:r>
          </a:p>
          <a:p>
            <a:pPr marL="800100" lvl="1" indent="-342900">
              <a:buAutoNum type="arabicPeriod"/>
            </a:pPr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output trajectory file (lsl_19891020_00)</a:t>
            </a:r>
          </a:p>
          <a:p>
            <a:pPr marL="800100" lvl="1" indent="-342900">
              <a:buAutoNum type="arabicPeriod"/>
            </a:pPr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log file (runscript.logfile)</a:t>
            </a:r>
          </a:p>
          <a:p>
            <a:pPr marL="800100" lvl="1" indent="-342900">
              <a:buAutoNum type="arabicPeriod"/>
            </a:pPr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run script (runscript.sh)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810000" y="43434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775" y="6315075"/>
            <a:ext cx="62198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76200" y="6248400"/>
            <a:ext cx="6248400" cy="533400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741996" y="6248400"/>
            <a:ext cx="240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FF0000"/>
                </a:solidFill>
              </a:rPr>
              <a:t>prepare, but do not ru</a:t>
            </a:r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rot="10800000">
            <a:off x="6400801" y="6477000"/>
            <a:ext cx="228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81000"/>
            <a:ext cx="8429625" cy="606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371600" y="381000"/>
            <a:ext cx="914400" cy="304800"/>
          </a:xfrm>
          <a:prstGeom prst="rect">
            <a:avLst/>
          </a:prstGeom>
          <a:solidFill>
            <a:srgbClr val="00B05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Rectangle 5"/>
          <p:cNvSpPr/>
          <p:nvPr/>
        </p:nvSpPr>
        <p:spPr>
          <a:xfrm>
            <a:off x="381000" y="1371600"/>
            <a:ext cx="2667000" cy="381000"/>
          </a:xfrm>
          <a:prstGeom prst="rect">
            <a:avLst/>
          </a:prstGeom>
          <a:solidFill>
            <a:srgbClr val="FFFF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381000" y="3886200"/>
            <a:ext cx="2667000" cy="381000"/>
          </a:xfrm>
          <a:prstGeom prst="rect">
            <a:avLst/>
          </a:prstGeom>
          <a:solidFill>
            <a:srgbClr val="FFFF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Rectangle 7"/>
          <p:cNvSpPr/>
          <p:nvPr/>
        </p:nvSpPr>
        <p:spPr>
          <a:xfrm>
            <a:off x="381000" y="5181600"/>
            <a:ext cx="6781800" cy="381000"/>
          </a:xfrm>
          <a:prstGeom prst="rect">
            <a:avLst/>
          </a:prstGeom>
          <a:solidFill>
            <a:srgbClr val="FFFF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Box 8"/>
          <p:cNvSpPr txBox="1"/>
          <p:nvPr/>
        </p:nvSpPr>
        <p:spPr>
          <a:xfrm>
            <a:off x="4191000" y="3801070"/>
            <a:ext cx="3446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files in the &lt;tra&gt; directory</a:t>
            </a:r>
          </a:p>
          <a:p>
            <a:pPr marL="342900" indent="-342900">
              <a:buAutoNum type="arabicPeriod"/>
            </a:pPr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startf                   3. polygon files</a:t>
            </a:r>
          </a:p>
          <a:p>
            <a:pPr marL="342900" indent="-342900">
              <a:buAutoNum type="arabicPeriod"/>
            </a:pPr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tracevars            4. region files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114800" y="3810000"/>
            <a:ext cx="3581400" cy="914400"/>
          </a:xfrm>
          <a:prstGeom prst="rect">
            <a:avLst/>
          </a:prstGeom>
          <a:solidFill>
            <a:srgbClr val="FF000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rot="10800000">
            <a:off x="3124200" y="4114800"/>
            <a:ext cx="9906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800100"/>
            <a:ext cx="581977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753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de-CH" sz="4000" i="1" dirty="0" smtClean="0"/>
              <a:t>„And now for something completely different!“</a:t>
            </a:r>
            <a:r>
              <a:rPr lang="de-CH" i="1" dirty="0" smtClean="0"/>
              <a:t/>
            </a:r>
            <a:br>
              <a:rPr lang="de-CH" i="1" dirty="0" smtClean="0"/>
            </a:br>
            <a:r>
              <a:rPr lang="de-CH" i="1" dirty="0" smtClean="0"/>
              <a:t>				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62751" y="4724400"/>
            <a:ext cx="40190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6600" dirty="0" smtClean="0"/>
              <a:t>Goodies !!!</a:t>
            </a:r>
            <a:endParaRPr lang="en-US" sz="6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533400"/>
            <a:ext cx="633891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de-CH" dirty="0" smtClean="0">
                <a:solidFill>
                  <a:srgbClr val="FF0000"/>
                </a:solidFill>
              </a:rPr>
              <a:t> trainfo </a:t>
            </a:r>
            <a:r>
              <a:rPr lang="de-CH" dirty="0" smtClean="0"/>
              <a:t>- metainformation about trajectories</a:t>
            </a:r>
          </a:p>
          <a:p>
            <a:endParaRPr lang="de-CH" dirty="0" smtClean="0"/>
          </a:p>
          <a:p>
            <a:pPr>
              <a:buFont typeface="Arial" pitchFamily="34" charset="0"/>
              <a:buChar char="•"/>
            </a:pPr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smtClean="0">
                <a:solidFill>
                  <a:srgbClr val="FF0000"/>
                </a:solidFill>
              </a:rPr>
              <a:t>reformat </a:t>
            </a:r>
            <a:r>
              <a:rPr lang="de-CH" dirty="0" smtClean="0"/>
              <a:t>- change format of trajectory file</a:t>
            </a:r>
          </a:p>
          <a:p>
            <a:pPr>
              <a:buFont typeface="Arial" pitchFamily="34" charset="0"/>
              <a:buChar char="•"/>
            </a:pPr>
            <a:endParaRPr lang="de-CH" dirty="0" smtClean="0"/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</a:t>
            </a:r>
            <a:r>
              <a:rPr lang="de-CH" dirty="0" smtClean="0">
                <a:solidFill>
                  <a:srgbClr val="FF0000"/>
                </a:solidFill>
              </a:rPr>
              <a:t>extract</a:t>
            </a:r>
            <a:r>
              <a:rPr lang="de-CH" dirty="0" smtClean="0"/>
              <a:t> - extract columns, times or single trajectories</a:t>
            </a:r>
          </a:p>
          <a:p>
            <a:pPr>
              <a:buFont typeface="Arial" pitchFamily="34" charset="0"/>
              <a:buChar char="•"/>
            </a:pPr>
            <a:endParaRPr lang="de-CH" dirty="0" smtClean="0"/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</a:t>
            </a:r>
            <a:r>
              <a:rPr lang="de-CH" dirty="0" smtClean="0">
                <a:solidFill>
                  <a:srgbClr val="FF0000"/>
                </a:solidFill>
              </a:rPr>
              <a:t>difference</a:t>
            </a:r>
            <a:r>
              <a:rPr lang="de-CH" dirty="0" smtClean="0"/>
              <a:t> - get the difference between two trajectory files</a:t>
            </a:r>
          </a:p>
          <a:p>
            <a:pPr>
              <a:buFont typeface="Arial" pitchFamily="34" charset="0"/>
              <a:buChar char="•"/>
            </a:pPr>
            <a:endParaRPr lang="de-CH" dirty="0" smtClean="0"/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</a:t>
            </a:r>
            <a:r>
              <a:rPr lang="de-CH" dirty="0" smtClean="0">
                <a:solidFill>
                  <a:srgbClr val="FF0000"/>
                </a:solidFill>
              </a:rPr>
              <a:t>mergetra</a:t>
            </a:r>
            <a:r>
              <a:rPr lang="de-CH" dirty="0" smtClean="0"/>
              <a:t> - merge two trajectory files</a:t>
            </a:r>
          </a:p>
          <a:p>
            <a:pPr>
              <a:buFont typeface="Arial" pitchFamily="34" charset="0"/>
              <a:buChar char="•"/>
            </a:pPr>
            <a:endParaRPr lang="de-CH" dirty="0" smtClean="0"/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</a:t>
            </a:r>
            <a:r>
              <a:rPr lang="de-CH" dirty="0" smtClean="0">
                <a:solidFill>
                  <a:srgbClr val="FF0000"/>
                </a:solidFill>
              </a:rPr>
              <a:t>list2lsl</a:t>
            </a:r>
            <a:r>
              <a:rPr lang="de-CH" dirty="0" smtClean="0"/>
              <a:t> - change (lon,lat,p) list to trajectory file</a:t>
            </a:r>
          </a:p>
          <a:p>
            <a:pPr>
              <a:buFont typeface="Arial" pitchFamily="34" charset="0"/>
              <a:buChar char="•"/>
            </a:pPr>
            <a:endParaRPr lang="de-CH" dirty="0" smtClean="0"/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</a:t>
            </a:r>
            <a:r>
              <a:rPr lang="de-CH" dirty="0" smtClean="0">
                <a:solidFill>
                  <a:srgbClr val="FF0000"/>
                </a:solidFill>
              </a:rPr>
              <a:t>lsl2list</a:t>
            </a:r>
            <a:r>
              <a:rPr lang="de-CH" dirty="0" smtClean="0"/>
              <a:t> - write trajectory positions to (lon,lat,p) list</a:t>
            </a:r>
          </a:p>
          <a:p>
            <a:pPr>
              <a:buFont typeface="Arial" pitchFamily="34" charset="0"/>
              <a:buChar char="•"/>
            </a:pPr>
            <a:endParaRPr lang="de-CH" dirty="0" smtClean="0"/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</a:t>
            </a:r>
            <a:r>
              <a:rPr lang="de-CH" dirty="0" smtClean="0">
                <a:solidFill>
                  <a:srgbClr val="FF0000"/>
                </a:solidFill>
              </a:rPr>
              <a:t>datelist</a:t>
            </a:r>
            <a:r>
              <a:rPr lang="de-CH" dirty="0" smtClean="0"/>
              <a:t> - create and handle date lists</a:t>
            </a:r>
          </a:p>
          <a:p>
            <a:pPr>
              <a:buFont typeface="Arial" pitchFamily="34" charset="0"/>
              <a:buChar char="•"/>
            </a:pPr>
            <a:endParaRPr lang="de-CH" dirty="0" smtClean="0"/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</a:t>
            </a:r>
            <a:r>
              <a:rPr lang="de-CH" dirty="0" smtClean="0">
                <a:solidFill>
                  <a:srgbClr val="FF0000"/>
                </a:solidFill>
              </a:rPr>
              <a:t>timeres</a:t>
            </a:r>
            <a:r>
              <a:rPr lang="de-CH" dirty="0" smtClean="0"/>
              <a:t> - change time resolution of trajectory file (interpolation)</a:t>
            </a:r>
          </a:p>
          <a:p>
            <a:pPr>
              <a:buFont typeface="Arial" pitchFamily="34" charset="0"/>
              <a:buChar char="•"/>
            </a:pPr>
            <a:endParaRPr lang="de-CH" dirty="0" smtClean="0"/>
          </a:p>
          <a:p>
            <a:pPr>
              <a:buFont typeface="Arial" pitchFamily="34" charset="0"/>
              <a:buChar char="•"/>
            </a:pPr>
            <a:r>
              <a:rPr lang="de-CH" dirty="0" smtClean="0"/>
              <a:t> </a:t>
            </a:r>
            <a:r>
              <a:rPr lang="de-CH" dirty="0" smtClean="0">
                <a:solidFill>
                  <a:srgbClr val="FF0000"/>
                </a:solidFill>
              </a:rPr>
              <a:t>lagrantohelp</a:t>
            </a:r>
            <a:r>
              <a:rPr lang="de-CH" dirty="0" smtClean="0"/>
              <a:t> - show help pages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5154" y="0"/>
            <a:ext cx="630024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" y="8786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&gt; lagrantohelp trainfo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" y="76200"/>
            <a:ext cx="2209800" cy="381000"/>
          </a:xfrm>
          <a:prstGeom prst="rect">
            <a:avLst/>
          </a:prstGeom>
          <a:solidFill>
            <a:srgbClr val="00B05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04800"/>
            <a:ext cx="46672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33400" y="304800"/>
            <a:ext cx="4572000" cy="228600"/>
          </a:xfrm>
          <a:prstGeom prst="rect">
            <a:avLst/>
          </a:prstGeom>
          <a:solidFill>
            <a:srgbClr val="00B05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438400"/>
            <a:ext cx="68484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57200" y="2438400"/>
            <a:ext cx="6248400" cy="1752600"/>
          </a:xfrm>
          <a:prstGeom prst="rect">
            <a:avLst/>
          </a:prstGeom>
          <a:solidFill>
            <a:srgbClr val="00B05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4676775"/>
            <a:ext cx="835342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57200" y="4648200"/>
            <a:ext cx="8305800" cy="1600200"/>
          </a:xfrm>
          <a:prstGeom prst="rect">
            <a:avLst/>
          </a:prstGeom>
          <a:solidFill>
            <a:srgbClr val="FFFF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38200" y="-228600"/>
            <a:ext cx="8229600" cy="1143000"/>
          </a:xfrm>
        </p:spPr>
        <p:txBody>
          <a:bodyPr/>
          <a:lstStyle/>
          <a:p>
            <a:r>
              <a:rPr lang="de-CH" i="1" dirty="0" smtClean="0"/>
              <a:t>„It‘s the </a:t>
            </a:r>
            <a:r>
              <a:rPr lang="de-CH" i="1" dirty="0" smtClean="0">
                <a:solidFill>
                  <a:srgbClr val="FF0000"/>
                </a:solidFill>
              </a:rPr>
              <a:t>trajectory</a:t>
            </a:r>
            <a:r>
              <a:rPr lang="de-CH" i="1" dirty="0" smtClean="0"/>
              <a:t>, stupid!“</a:t>
            </a:r>
            <a:endParaRPr lang="en-US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4025" y="2484054"/>
            <a:ext cx="5743575" cy="4069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1106269"/>
            <a:ext cx="769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Philospohy: There is a object called trajectory and Lagranto offers tools to create,</a:t>
            </a:r>
          </a:p>
          <a:p>
            <a:r>
              <a:rPr lang="de-CH" dirty="0" smtClean="0"/>
              <a:t> </a:t>
            </a:r>
            <a:r>
              <a:rPr lang="de-CH" dirty="0" smtClean="0"/>
              <a:t>                     modify, select, extend, visualise, .. these objects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52600" y="2743200"/>
            <a:ext cx="2590800" cy="228600"/>
          </a:xfrm>
          <a:prstGeom prst="rect">
            <a:avLst/>
          </a:prstGeom>
          <a:solidFill>
            <a:schemeClr val="accent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0" y="2743200"/>
            <a:ext cx="2133600" cy="228600"/>
          </a:xfrm>
          <a:prstGeom prst="rect">
            <a:avLst/>
          </a:prstGeom>
          <a:solidFill>
            <a:srgbClr val="FFFF00">
              <a:alpha val="5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4419600" y="22098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25996" y="1981200"/>
            <a:ext cx="17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accent1"/>
                </a:solidFill>
              </a:rPr>
              <a:t>New header line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838200"/>
            <a:ext cx="5105399" cy="5774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52400"/>
            <a:ext cx="8799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600" dirty="0" smtClean="0"/>
              <a:t>Working with Trajectories in Fortran - Libraries</a:t>
            </a:r>
            <a:endParaRPr lang="en-US" sz="3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164134"/>
            <a:ext cx="76962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c     Read parameters</a:t>
            </a:r>
          </a:p>
          <a:p>
            <a:r>
              <a:rPr lang="en-US" sz="1400" dirty="0" smtClean="0"/>
              <a:t>      open(10,file='</a:t>
            </a:r>
            <a:r>
              <a:rPr lang="en-US" sz="1400" dirty="0" err="1" smtClean="0"/>
              <a:t>reformat.param</a:t>
            </a:r>
            <a:r>
              <a:rPr lang="en-US" sz="1400" dirty="0" smtClean="0"/>
              <a:t>')</a:t>
            </a:r>
          </a:p>
          <a:p>
            <a:r>
              <a:rPr lang="en-US" sz="1400" dirty="0" smtClean="0"/>
              <a:t>       read(10,*) </a:t>
            </a:r>
            <a:r>
              <a:rPr lang="en-US" sz="1400" dirty="0" err="1" smtClean="0"/>
              <a:t>inpfile</a:t>
            </a:r>
            <a:endParaRPr lang="en-US" sz="1400" dirty="0" smtClean="0"/>
          </a:p>
          <a:p>
            <a:r>
              <a:rPr lang="en-US" sz="1400" dirty="0" smtClean="0"/>
              <a:t>       read(10,*) </a:t>
            </a:r>
            <a:r>
              <a:rPr lang="en-US" sz="1400" dirty="0" err="1" smtClean="0"/>
              <a:t>outfile</a:t>
            </a:r>
            <a:endParaRPr lang="en-US" sz="1400" dirty="0" smtClean="0"/>
          </a:p>
          <a:p>
            <a:r>
              <a:rPr lang="en-US" sz="1400" dirty="0" smtClean="0"/>
              <a:t>       read(10,*) </a:t>
            </a:r>
            <a:r>
              <a:rPr lang="en-US" sz="1400" dirty="0" err="1" smtClean="0"/>
              <a:t>ntra,ntim,ncol</a:t>
            </a:r>
            <a:endParaRPr lang="en-US" sz="1400" dirty="0" smtClean="0"/>
          </a:p>
          <a:p>
            <a:r>
              <a:rPr lang="en-US" sz="1400" dirty="0" smtClean="0"/>
              <a:t>      </a:t>
            </a:r>
            <a:r>
              <a:rPr lang="en-US" sz="1400" dirty="0" smtClean="0"/>
              <a:t>close(10)</a:t>
            </a:r>
            <a:endParaRPr lang="en-US" sz="1400" dirty="0" smtClean="0"/>
          </a:p>
          <a:p>
            <a:r>
              <a:rPr lang="en-US" sz="1400" dirty="0" smtClean="0"/>
              <a:t>      </a:t>
            </a:r>
          </a:p>
          <a:p>
            <a:r>
              <a:rPr lang="en-US" sz="1400" b="1" dirty="0" smtClean="0"/>
              <a:t>c     Determine the formats</a:t>
            </a:r>
          </a:p>
          <a:p>
            <a:r>
              <a:rPr lang="en-US" sz="1400" dirty="0" smtClean="0"/>
              <a:t>      call </a:t>
            </a:r>
            <a:r>
              <a:rPr lang="en-US" sz="1400" b="1" dirty="0" err="1" smtClean="0">
                <a:solidFill>
                  <a:srgbClr val="FF0000"/>
                </a:solidFill>
              </a:rPr>
              <a:t>mode_tra</a:t>
            </a:r>
            <a:r>
              <a:rPr lang="en-US" sz="1400" dirty="0" smtClean="0"/>
              <a:t>(</a:t>
            </a:r>
            <a:r>
              <a:rPr lang="en-US" sz="1400" dirty="0" err="1" smtClean="0"/>
              <a:t>inpmode,inpfile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     if (inpmode.eq.-1) </a:t>
            </a:r>
            <a:r>
              <a:rPr lang="en-US" sz="1400" dirty="0" err="1" smtClean="0"/>
              <a:t>inpmode</a:t>
            </a:r>
            <a:r>
              <a:rPr lang="en-US" sz="1400" dirty="0" smtClean="0"/>
              <a:t>=1</a:t>
            </a:r>
          </a:p>
          <a:p>
            <a:r>
              <a:rPr lang="en-US" sz="1400" dirty="0" smtClean="0"/>
              <a:t>      call </a:t>
            </a:r>
            <a:r>
              <a:rPr lang="en-US" sz="1400" b="1" dirty="0" err="1" smtClean="0">
                <a:solidFill>
                  <a:srgbClr val="FF0000"/>
                </a:solidFill>
              </a:rPr>
              <a:t>mode_tra</a:t>
            </a:r>
            <a:r>
              <a:rPr lang="en-US" sz="1400" dirty="0" smtClean="0"/>
              <a:t>(</a:t>
            </a:r>
            <a:r>
              <a:rPr lang="en-US" sz="1400" dirty="0" err="1" smtClean="0"/>
              <a:t>outmode,outfile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     if (outmode.eq.-1) outmode=1</a:t>
            </a:r>
          </a:p>
          <a:p>
            <a:endParaRPr lang="en-US" sz="1400" dirty="0" smtClean="0"/>
          </a:p>
          <a:p>
            <a:r>
              <a:rPr lang="en-US" sz="1400" b="1" dirty="0" smtClean="0"/>
              <a:t>c     Allocate memory</a:t>
            </a:r>
          </a:p>
          <a:p>
            <a:r>
              <a:rPr lang="en-US" sz="1400" dirty="0" smtClean="0"/>
              <a:t>      allocate(</a:t>
            </a:r>
            <a:r>
              <a:rPr lang="en-US" sz="1400" dirty="0" err="1" smtClean="0"/>
              <a:t>tra</a:t>
            </a:r>
            <a:r>
              <a:rPr lang="en-US" sz="1400" dirty="0" smtClean="0"/>
              <a:t>(</a:t>
            </a:r>
            <a:r>
              <a:rPr lang="en-US" sz="1400" dirty="0" err="1" smtClean="0"/>
              <a:t>ntra,ntim,ncol</a:t>
            </a:r>
            <a:r>
              <a:rPr lang="en-US" sz="1400" dirty="0" smtClean="0"/>
              <a:t>),stat=stat)</a:t>
            </a:r>
          </a:p>
          <a:p>
            <a:r>
              <a:rPr lang="en-US" sz="1400" dirty="0" smtClean="0"/>
              <a:t>      if (stat.ne.0) print*,'*** error allocating array </a:t>
            </a:r>
            <a:r>
              <a:rPr lang="en-US" sz="1400" dirty="0" err="1" smtClean="0"/>
              <a:t>tra</a:t>
            </a:r>
            <a:r>
              <a:rPr lang="en-US" sz="1400" dirty="0" smtClean="0"/>
              <a:t>      ***' </a:t>
            </a:r>
          </a:p>
          <a:p>
            <a:endParaRPr lang="en-US" sz="1400" dirty="0" smtClean="0"/>
          </a:p>
          <a:p>
            <a:r>
              <a:rPr lang="en-US" sz="1400" b="1" dirty="0" smtClean="0"/>
              <a:t>c     Read </a:t>
            </a:r>
            <a:r>
              <a:rPr lang="en-US" sz="1400" b="1" dirty="0" err="1" smtClean="0"/>
              <a:t>inpufile</a:t>
            </a:r>
            <a:endParaRPr lang="en-US" sz="1400" b="1" dirty="0" smtClean="0"/>
          </a:p>
          <a:p>
            <a:r>
              <a:rPr lang="en-US" sz="1400" dirty="0" smtClean="0"/>
              <a:t>      call </a:t>
            </a:r>
            <a:r>
              <a:rPr lang="en-US" sz="1400" b="1" dirty="0" err="1" smtClean="0">
                <a:solidFill>
                  <a:srgbClr val="FF0000"/>
                </a:solidFill>
              </a:rPr>
              <a:t>ropen_tra</a:t>
            </a:r>
            <a:r>
              <a:rPr lang="en-US" sz="1400" dirty="0" smtClean="0"/>
              <a:t>(</a:t>
            </a:r>
            <a:r>
              <a:rPr lang="en-US" sz="1400" dirty="0" err="1" smtClean="0"/>
              <a:t>fid,inpfile,ntra,ntim,ncol,refdate,vars,inpmode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     call </a:t>
            </a:r>
            <a:r>
              <a:rPr lang="en-US" sz="1400" b="1" dirty="0" err="1" smtClean="0">
                <a:solidFill>
                  <a:srgbClr val="FF0000"/>
                </a:solidFill>
              </a:rPr>
              <a:t>read_tra</a:t>
            </a:r>
            <a:r>
              <a:rPr lang="en-US" sz="1400" dirty="0" smtClean="0"/>
              <a:t> (</a:t>
            </a:r>
            <a:r>
              <a:rPr lang="en-US" sz="1400" dirty="0" err="1" smtClean="0"/>
              <a:t>fid,tra,ntra,ntim,ncol,inpmode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     call </a:t>
            </a:r>
            <a:r>
              <a:rPr lang="en-US" sz="1400" b="1" dirty="0" err="1" smtClean="0">
                <a:solidFill>
                  <a:srgbClr val="FF0000"/>
                </a:solidFill>
              </a:rPr>
              <a:t>close_tra</a:t>
            </a:r>
            <a:r>
              <a:rPr lang="en-US" sz="1400" dirty="0" smtClean="0"/>
              <a:t>(</a:t>
            </a:r>
            <a:r>
              <a:rPr lang="en-US" sz="1400" dirty="0" err="1" smtClean="0"/>
              <a:t>fid,inpmode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   </a:t>
            </a:r>
          </a:p>
          <a:p>
            <a:r>
              <a:rPr lang="en-US" sz="1400" b="1" dirty="0" smtClean="0"/>
              <a:t>c     Write output file</a:t>
            </a:r>
          </a:p>
          <a:p>
            <a:r>
              <a:rPr lang="en-US" sz="1400" dirty="0" smtClean="0"/>
              <a:t>      call </a:t>
            </a:r>
            <a:r>
              <a:rPr lang="en-US" sz="1400" b="1" dirty="0" err="1" smtClean="0">
                <a:solidFill>
                  <a:srgbClr val="FF0000"/>
                </a:solidFill>
              </a:rPr>
              <a:t>wopen_tra</a:t>
            </a:r>
            <a:r>
              <a:rPr lang="en-US" sz="1400" dirty="0" smtClean="0"/>
              <a:t>(</a:t>
            </a:r>
            <a:r>
              <a:rPr lang="en-US" sz="1400" dirty="0" err="1" smtClean="0"/>
              <a:t>fid,outfile,ntra,ntim,ncol,refdate,vars,outmode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     call </a:t>
            </a:r>
            <a:r>
              <a:rPr lang="en-US" sz="1400" b="1" dirty="0" err="1" smtClean="0">
                <a:solidFill>
                  <a:srgbClr val="FF0000"/>
                </a:solidFill>
              </a:rPr>
              <a:t>write_tra</a:t>
            </a:r>
            <a:r>
              <a:rPr lang="en-US" sz="1400" dirty="0" smtClean="0"/>
              <a:t>(</a:t>
            </a:r>
            <a:r>
              <a:rPr lang="en-US" sz="1400" dirty="0" err="1" smtClean="0"/>
              <a:t>fid,tra,ntra,ntim,ncol,outmode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      call </a:t>
            </a:r>
            <a:r>
              <a:rPr lang="en-US" sz="1400" b="1" dirty="0" err="1" smtClean="0">
                <a:solidFill>
                  <a:srgbClr val="FF0000"/>
                </a:solidFill>
              </a:rPr>
              <a:t>close_tra</a:t>
            </a:r>
            <a:r>
              <a:rPr lang="en-US" sz="1400" dirty="0" smtClean="0"/>
              <a:t>(</a:t>
            </a:r>
            <a:r>
              <a:rPr lang="en-US" sz="1400" dirty="0" err="1" smtClean="0"/>
              <a:t>fid,outmode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419600" y="228600"/>
            <a:ext cx="4815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600" dirty="0" smtClean="0"/>
              <a:t>tra(1:ntra,1:ntim,1:ncol)</a:t>
            </a:r>
            <a:endParaRPr lang="en-US" sz="3600" dirty="0"/>
          </a:p>
        </p:txBody>
      </p:sp>
      <p:sp>
        <p:nvSpPr>
          <p:cNvPr id="6" name="Rounded Rectangle 5"/>
          <p:cNvSpPr/>
          <p:nvPr/>
        </p:nvSpPr>
        <p:spPr>
          <a:xfrm>
            <a:off x="4419600" y="228600"/>
            <a:ext cx="4648200" cy="685800"/>
          </a:xfrm>
          <a:prstGeom prst="roundRect">
            <a:avLst/>
          </a:prstGeom>
          <a:solidFill>
            <a:srgbClr val="FF0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57199"/>
            <a:ext cx="8153400" cy="6400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172200" y="5943600"/>
            <a:ext cx="1524000" cy="3048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5334000"/>
          </a:xfrm>
        </p:spPr>
        <p:txBody>
          <a:bodyPr>
            <a:normAutofit fontScale="85000" lnSpcReduction="10000"/>
          </a:bodyPr>
          <a:lstStyle/>
          <a:p>
            <a:r>
              <a:rPr lang="de-CH" dirty="0" smtClean="0"/>
              <a:t>c</a:t>
            </a:r>
            <a:r>
              <a:rPr lang="de-CH" dirty="0" smtClean="0"/>
              <a:t>ompact trajectory format (JPEG compression - Harald!)</a:t>
            </a:r>
          </a:p>
          <a:p>
            <a:r>
              <a:rPr lang="de-CH" dirty="0" smtClean="0">
                <a:solidFill>
                  <a:srgbClr val="0070C0"/>
                </a:solidFill>
              </a:rPr>
              <a:t>interface to CF-netCDF and ECMWF GRIB</a:t>
            </a:r>
          </a:p>
          <a:p>
            <a:r>
              <a:rPr lang="de-CH" dirty="0" smtClean="0"/>
              <a:t>trace fields along 3d-box around air parcel (min, max, sum, …)</a:t>
            </a:r>
          </a:p>
          <a:p>
            <a:r>
              <a:rPr lang="de-CH" dirty="0" smtClean="0">
                <a:solidFill>
                  <a:srgbClr val="0070C0"/>
                </a:solidFill>
              </a:rPr>
              <a:t>stochastic or physical wind fluctuations (turbulence)</a:t>
            </a:r>
          </a:p>
          <a:p>
            <a:r>
              <a:rPr lang="de-CH" dirty="0" smtClean="0"/>
              <a:t>webLagranto</a:t>
            </a:r>
          </a:p>
          <a:p>
            <a:r>
              <a:rPr lang="de-CH" dirty="0" smtClean="0">
                <a:solidFill>
                  <a:srgbClr val="0070C0"/>
                </a:solidFill>
              </a:rPr>
              <a:t>cosmoLagranto</a:t>
            </a:r>
          </a:p>
          <a:p>
            <a:r>
              <a:rPr lang="de-CH" dirty="0" smtClean="0"/>
              <a:t>gridding of the type time vs PV, lat vs p, TH vs RH,…</a:t>
            </a:r>
          </a:p>
          <a:p>
            <a:r>
              <a:rPr lang="de-CH" dirty="0" smtClean="0">
                <a:solidFill>
                  <a:srgbClr val="0070C0"/>
                </a:solidFill>
              </a:rPr>
              <a:t>g</a:t>
            </a:r>
            <a:r>
              <a:rPr lang="de-CH" dirty="0" smtClean="0">
                <a:solidFill>
                  <a:srgbClr val="0070C0"/>
                </a:solidFill>
              </a:rPr>
              <a:t>oody &lt;residence&gt;: time within region/polygon</a:t>
            </a:r>
          </a:p>
          <a:p>
            <a:r>
              <a:rPr lang="de-CH" dirty="0" smtClean="0"/>
              <a:t>g</a:t>
            </a:r>
            <a:r>
              <a:rPr lang="de-CH" dirty="0" smtClean="0"/>
              <a:t>oody &lt;distance&gt;: distance from specified point</a:t>
            </a:r>
          </a:p>
          <a:p>
            <a:r>
              <a:rPr lang="de-CH" dirty="0" smtClean="0">
                <a:solidFill>
                  <a:srgbClr val="0070C0"/>
                </a:solidFill>
              </a:rPr>
              <a:t>extension forward and backward of an existing trajectory</a:t>
            </a:r>
          </a:p>
          <a:p>
            <a:r>
              <a:rPr lang="de-CH" dirty="0" smtClean="0"/>
              <a:t>…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28600"/>
            <a:ext cx="9067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i="1" dirty="0" smtClean="0"/>
              <a:t>“Ask not what </a:t>
            </a:r>
            <a:r>
              <a:rPr lang="en-US" sz="3600" i="1" dirty="0" err="1" smtClean="0"/>
              <a:t>Lagranto</a:t>
            </a:r>
            <a:r>
              <a:rPr lang="en-US" sz="3600" i="1" dirty="0" smtClean="0"/>
              <a:t> can do for </a:t>
            </a:r>
            <a:r>
              <a:rPr lang="en-US" sz="3600" i="1" dirty="0" smtClean="0"/>
              <a:t>y</a:t>
            </a:r>
            <a:r>
              <a:rPr lang="en-US" sz="3600" i="1" dirty="0" smtClean="0"/>
              <a:t>ou.</a:t>
            </a:r>
          </a:p>
          <a:p>
            <a:r>
              <a:rPr lang="en-US" sz="3600" i="1" dirty="0" smtClean="0"/>
              <a:t>	            </a:t>
            </a:r>
            <a:r>
              <a:rPr lang="en-US" sz="3600" i="1" dirty="0" smtClean="0">
                <a:solidFill>
                  <a:srgbClr val="0070C0"/>
                </a:solidFill>
              </a:rPr>
              <a:t>Ask what you can do for </a:t>
            </a:r>
            <a:r>
              <a:rPr lang="en-US" sz="3600" i="1" dirty="0" err="1" smtClean="0">
                <a:solidFill>
                  <a:srgbClr val="0070C0"/>
                </a:solidFill>
              </a:rPr>
              <a:t>Lagranto</a:t>
            </a:r>
            <a:r>
              <a:rPr lang="en-US" sz="3600" i="1" dirty="0" smtClean="0"/>
              <a:t>!” </a:t>
            </a:r>
            <a:endParaRPr lang="en-US" sz="36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340261" y="2228671"/>
            <a:ext cx="785458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de-CH" dirty="0" smtClean="0"/>
              <a:t> compare sample trajectories of old and new Lagranto - report any discrepancy!!!</a:t>
            </a:r>
          </a:p>
          <a:p>
            <a:pPr>
              <a:buFontTx/>
              <a:buChar char="-"/>
            </a:pPr>
            <a:endParaRPr lang="de-CH" dirty="0" smtClean="0"/>
          </a:p>
          <a:p>
            <a:pPr>
              <a:buFontTx/>
              <a:buChar char="-"/>
            </a:pPr>
            <a:r>
              <a:rPr lang="de-CH" dirty="0" smtClean="0"/>
              <a:t> the online calculation of fields needs some thorough testing. Help!!</a:t>
            </a:r>
          </a:p>
          <a:p>
            <a:pPr>
              <a:buFontTx/>
              <a:buChar char="-"/>
            </a:pPr>
            <a:endParaRPr lang="de-CH" dirty="0" smtClean="0"/>
          </a:p>
          <a:p>
            <a:pPr>
              <a:buFontTx/>
              <a:buChar char="-"/>
            </a:pPr>
            <a:r>
              <a:rPr lang="de-CH" dirty="0" smtClean="0"/>
              <a:t> report any bug, inconsistency, counter-intuitive behaviour of any program….</a:t>
            </a:r>
          </a:p>
          <a:p>
            <a:pPr>
              <a:buFontTx/>
              <a:buChar char="-"/>
            </a:pPr>
            <a:endParaRPr lang="de-CH" dirty="0" smtClean="0"/>
          </a:p>
          <a:p>
            <a:pPr>
              <a:buFontTx/>
              <a:buChar char="-"/>
            </a:pPr>
            <a:r>
              <a:rPr lang="de-CH" dirty="0" smtClean="0"/>
              <a:t> read the tutorial and reference guide: whoever finds most errors wins a Haribo </a:t>
            </a:r>
          </a:p>
          <a:p>
            <a:r>
              <a:rPr lang="de-CH" dirty="0" smtClean="0"/>
              <a:t> </a:t>
            </a:r>
            <a:r>
              <a:rPr lang="de-CH" dirty="0" smtClean="0"/>
              <a:t> Gummibärli-Pack. </a:t>
            </a:r>
            <a:r>
              <a:rPr lang="de-CH" dirty="0" smtClean="0">
                <a:solidFill>
                  <a:srgbClr val="FF0000"/>
                </a:solidFill>
              </a:rPr>
              <a:t>I have written the tutorial and the reference guide, but I have</a:t>
            </a:r>
          </a:p>
          <a:p>
            <a:r>
              <a:rPr lang="de-CH" dirty="0" smtClean="0">
                <a:solidFill>
                  <a:srgbClr val="FF0000"/>
                </a:solidFill>
              </a:rPr>
              <a:t> </a:t>
            </a:r>
            <a:r>
              <a:rPr lang="de-CH" dirty="0" smtClean="0">
                <a:solidFill>
                  <a:srgbClr val="FF0000"/>
                </a:solidFill>
              </a:rPr>
              <a:t> never read it!!!</a:t>
            </a:r>
          </a:p>
          <a:p>
            <a:endParaRPr lang="de-CH" dirty="0" smtClean="0"/>
          </a:p>
          <a:p>
            <a:pPr>
              <a:buFontTx/>
              <a:buChar char="-"/>
            </a:pPr>
            <a:r>
              <a:rPr lang="de-CH" dirty="0" smtClean="0"/>
              <a:t>bring in or implement new ideas what can be done with trajectories</a:t>
            </a:r>
          </a:p>
          <a:p>
            <a:pPr>
              <a:buFontTx/>
              <a:buChar char="-"/>
            </a:pPr>
            <a:endParaRPr lang="de-CH" dirty="0" smtClean="0"/>
          </a:p>
          <a:p>
            <a:pPr>
              <a:buFontTx/>
              <a:buChar char="-"/>
            </a:pPr>
            <a:r>
              <a:rPr lang="de-CH" b="1" dirty="0" smtClean="0">
                <a:solidFill>
                  <a:srgbClr val="00B050"/>
                </a:solidFill>
              </a:rPr>
              <a:t> don‘t give up, if it doesn‘t work! It‘s not yet perfect….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93837"/>
            <a:ext cx="8991600" cy="4525963"/>
          </a:xfrm>
        </p:spPr>
        <p:txBody>
          <a:bodyPr>
            <a:normAutofit fontScale="92500" lnSpcReduction="20000"/>
          </a:bodyPr>
          <a:lstStyle/>
          <a:p>
            <a:r>
              <a:rPr lang="de-CH" dirty="0" smtClean="0"/>
              <a:t>Main programs</a:t>
            </a:r>
          </a:p>
          <a:p>
            <a:pPr>
              <a:buNone/>
            </a:pPr>
            <a:r>
              <a:rPr lang="de-CH" dirty="0" smtClean="0"/>
              <a:t>	</a:t>
            </a:r>
            <a:r>
              <a:rPr lang="de-CH" dirty="0" smtClean="0"/>
              <a:t>     </a:t>
            </a:r>
            <a:r>
              <a:rPr lang="de-CH" dirty="0" smtClean="0">
                <a:solidFill>
                  <a:srgbClr val="FF0000"/>
                </a:solidFill>
              </a:rPr>
              <a:t>startf, caltra, trace, select, density, lagranto</a:t>
            </a:r>
          </a:p>
          <a:p>
            <a:pPr>
              <a:buNone/>
            </a:pPr>
            <a:endParaRPr lang="de-CH" dirty="0" smtClean="0"/>
          </a:p>
          <a:p>
            <a:r>
              <a:rPr lang="de-CH" dirty="0" smtClean="0"/>
              <a:t>Goodies</a:t>
            </a:r>
          </a:p>
          <a:p>
            <a:pPr>
              <a:buNone/>
            </a:pPr>
            <a:r>
              <a:rPr lang="de-CH" dirty="0" smtClean="0"/>
              <a:t>	</a:t>
            </a:r>
            <a:r>
              <a:rPr lang="de-CH" dirty="0" smtClean="0">
                <a:solidFill>
                  <a:schemeClr val="tx2"/>
                </a:solidFill>
              </a:rPr>
              <a:t>     trainfo, reformat, extract, mergetra, datelist,</a:t>
            </a:r>
          </a:p>
          <a:p>
            <a:pPr>
              <a:buNone/>
            </a:pPr>
            <a:r>
              <a:rPr lang="de-CH" dirty="0" smtClean="0">
                <a:solidFill>
                  <a:schemeClr val="tx2"/>
                </a:solidFill>
              </a:rPr>
              <a:t>	     difference, list2lsl, lsl2list, timeres, lagrantohelp</a:t>
            </a:r>
          </a:p>
          <a:p>
            <a:endParaRPr lang="de-CH" dirty="0" smtClean="0"/>
          </a:p>
          <a:p>
            <a:r>
              <a:rPr lang="de-CH" dirty="0" smtClean="0"/>
              <a:t>Documentation</a:t>
            </a:r>
          </a:p>
          <a:p>
            <a:pPr>
              <a:buNone/>
            </a:pPr>
            <a:r>
              <a:rPr lang="de-CH" dirty="0" smtClean="0"/>
              <a:t>	     </a:t>
            </a:r>
            <a:r>
              <a:rPr lang="de-CH" dirty="0" smtClean="0">
                <a:solidFill>
                  <a:schemeClr val="accent3"/>
                </a:solidFill>
              </a:rPr>
              <a:t>man pages, tutorial (PDF), reference guide (PDF)</a:t>
            </a:r>
          </a:p>
          <a:p>
            <a:pPr lvl="1">
              <a:buNone/>
            </a:pPr>
            <a:r>
              <a:rPr lang="de-CH" dirty="0" smtClean="0"/>
              <a:t> </a:t>
            </a:r>
            <a:r>
              <a:rPr lang="de-CH" dirty="0" smtClean="0"/>
              <a:t> 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533400" y="-76200"/>
            <a:ext cx="3733800" cy="1143000"/>
          </a:xfrm>
        </p:spPr>
        <p:txBody>
          <a:bodyPr/>
          <a:lstStyle/>
          <a:p>
            <a:r>
              <a:rPr lang="de-CH" i="1" dirty="0" smtClean="0"/>
              <a:t>Overview</a:t>
            </a:r>
            <a:endParaRPr lang="en-US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304800"/>
            <a:ext cx="7772400" cy="635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/>
        </p:nvSpPr>
        <p:spPr>
          <a:xfrm>
            <a:off x="1524000" y="1524000"/>
            <a:ext cx="2514600" cy="13716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smtClean="0">
                <a:solidFill>
                  <a:schemeClr val="tx1"/>
                </a:solidFill>
              </a:rPr>
              <a:t>A now a tutorial </a:t>
            </a:r>
          </a:p>
          <a:p>
            <a:pPr algn="ctr"/>
            <a:r>
              <a:rPr lang="de-CH" sz="2800" dirty="0" smtClean="0">
                <a:solidFill>
                  <a:schemeClr val="tx1"/>
                </a:solidFill>
              </a:rPr>
              <a:t>case stud</a:t>
            </a:r>
            <a:r>
              <a:rPr lang="de-CH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93837"/>
            <a:ext cx="8991600" cy="4525963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de-CH" dirty="0" smtClean="0"/>
              <a:t>  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76200" y="-22860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de-CH" i="1" dirty="0" smtClean="0"/>
              <a:t>A. Creating the starting positions</a:t>
            </a:r>
            <a:endParaRPr lang="en-US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19200"/>
            <a:ext cx="16573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2476500"/>
            <a:ext cx="6067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4191000"/>
            <a:ext cx="52959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743200" y="1066800"/>
            <a:ext cx="35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Region 1: 80 W to 20 E, 40 N to 80 N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1219200"/>
            <a:ext cx="1600200" cy="533400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2286000" y="12954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09600" y="2514600"/>
            <a:ext cx="6172200" cy="533400"/>
          </a:xfrm>
          <a:prstGeom prst="rect">
            <a:avLst/>
          </a:prstGeom>
          <a:solidFill>
            <a:schemeClr val="accent6">
              <a:lumMod val="75000"/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38600" y="1600200"/>
            <a:ext cx="305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quidistant (80 km) in region 1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4876800" y="2133600"/>
            <a:ext cx="381000" cy="22860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91000" y="3352800"/>
            <a:ext cx="277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100 hPa above ground level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16200000" flipV="1">
            <a:off x="4914900" y="3162300"/>
            <a:ext cx="228600" cy="15240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51043" y="1981200"/>
            <a:ext cx="3169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ame and format of starting file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16200000" flipH="1">
            <a:off x="3314700" y="2324101"/>
            <a:ext cx="152400" cy="7620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47800" y="3429000"/>
            <a:ext cx="1556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bg2">
                    <a:lumMod val="50000"/>
                  </a:schemeClr>
                </a:solidFill>
              </a:rPr>
              <a:t>reference date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8" name="Straight Arrow Connector 27"/>
          <p:cNvCxnSpPr>
            <a:stCxn id="27" idx="0"/>
          </p:cNvCxnSpPr>
          <p:nvPr/>
        </p:nvCxnSpPr>
        <p:spPr>
          <a:xfrm rot="5400000" flipH="1" flipV="1">
            <a:off x="2141602" y="3208400"/>
            <a:ext cx="304800" cy="13640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09600" y="4114800"/>
            <a:ext cx="5181600" cy="2590800"/>
          </a:xfrm>
          <a:prstGeom prst="rect">
            <a:avLst/>
          </a:prstGeom>
          <a:solidFill>
            <a:srgbClr val="C0000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141179" y="5040868"/>
            <a:ext cx="2791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rgbClr val="FF0000"/>
                </a:solidFill>
              </a:rPr>
              <a:t>the starting file can be itself</a:t>
            </a:r>
          </a:p>
          <a:p>
            <a:r>
              <a:rPr lang="de-CH" dirty="0" smtClean="0">
                <a:solidFill>
                  <a:srgbClr val="FF0000"/>
                </a:solidFill>
              </a:rPr>
              <a:t>a trajectory file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rot="10800000">
            <a:off x="5822221" y="5257800"/>
            <a:ext cx="349979" cy="1062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533400" y="-304800"/>
            <a:ext cx="5181600" cy="1143000"/>
          </a:xfrm>
        </p:spPr>
        <p:txBody>
          <a:bodyPr>
            <a:normAutofit/>
          </a:bodyPr>
          <a:lstStyle/>
          <a:p>
            <a:r>
              <a:rPr lang="de-CH" i="1" dirty="0" smtClean="0"/>
              <a:t>Further examples</a:t>
            </a:r>
            <a:endParaRPr lang="en-US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943725" cy="3252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" y="4038600"/>
            <a:ext cx="7180852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191000" y="685800"/>
            <a:ext cx="1143000" cy="304800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48200" y="1371600"/>
            <a:ext cx="685800" cy="304800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43400" y="3124200"/>
            <a:ext cx="1447800" cy="304800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86400" y="685800"/>
            <a:ext cx="381000" cy="304800"/>
          </a:xfrm>
          <a:prstGeom prst="rect">
            <a:avLst/>
          </a:prstGeom>
          <a:solidFill>
            <a:schemeClr val="tx2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86400" y="1371600"/>
            <a:ext cx="609600" cy="304800"/>
          </a:xfrm>
          <a:prstGeom prst="rect">
            <a:avLst/>
          </a:prstGeom>
          <a:solidFill>
            <a:schemeClr val="tx2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91200" y="2133600"/>
            <a:ext cx="304800" cy="304800"/>
          </a:xfrm>
          <a:prstGeom prst="rect">
            <a:avLst/>
          </a:prstGeom>
          <a:solidFill>
            <a:schemeClr val="tx2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24200" y="685800"/>
            <a:ext cx="990600" cy="304800"/>
          </a:xfrm>
          <a:prstGeom prst="rect">
            <a:avLst/>
          </a:prstGeom>
          <a:solidFill>
            <a:srgbClr val="00B05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Rectangle 14"/>
          <p:cNvSpPr/>
          <p:nvPr/>
        </p:nvSpPr>
        <p:spPr>
          <a:xfrm>
            <a:off x="3200400" y="1371600"/>
            <a:ext cx="1295400" cy="304800"/>
          </a:xfrm>
          <a:prstGeom prst="rect">
            <a:avLst/>
          </a:prstGeom>
          <a:solidFill>
            <a:srgbClr val="00B05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Rectangle 15"/>
          <p:cNvSpPr/>
          <p:nvPr/>
        </p:nvSpPr>
        <p:spPr>
          <a:xfrm>
            <a:off x="3200400" y="2133600"/>
            <a:ext cx="1447800" cy="304800"/>
          </a:xfrm>
          <a:prstGeom prst="rect">
            <a:avLst/>
          </a:prstGeom>
          <a:solidFill>
            <a:srgbClr val="00B05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Rectangle 16"/>
          <p:cNvSpPr/>
          <p:nvPr/>
        </p:nvSpPr>
        <p:spPr>
          <a:xfrm>
            <a:off x="3200400" y="3124200"/>
            <a:ext cx="1066800" cy="304800"/>
          </a:xfrm>
          <a:prstGeom prst="rect">
            <a:avLst/>
          </a:prstGeom>
          <a:solidFill>
            <a:srgbClr val="00B05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Rectangle 17"/>
          <p:cNvSpPr/>
          <p:nvPr/>
        </p:nvSpPr>
        <p:spPr>
          <a:xfrm>
            <a:off x="3200400" y="3962400"/>
            <a:ext cx="1524000" cy="304800"/>
          </a:xfrm>
          <a:prstGeom prst="rect">
            <a:avLst/>
          </a:prstGeom>
          <a:solidFill>
            <a:srgbClr val="00B05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Rectangle 18"/>
          <p:cNvSpPr/>
          <p:nvPr/>
        </p:nvSpPr>
        <p:spPr>
          <a:xfrm>
            <a:off x="3200400" y="5029200"/>
            <a:ext cx="1676400" cy="304800"/>
          </a:xfrm>
          <a:prstGeom prst="rect">
            <a:avLst/>
          </a:prstGeom>
          <a:solidFill>
            <a:srgbClr val="00B05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Rectangle 19"/>
          <p:cNvSpPr/>
          <p:nvPr/>
        </p:nvSpPr>
        <p:spPr>
          <a:xfrm>
            <a:off x="6629400" y="5791200"/>
            <a:ext cx="838200" cy="304800"/>
          </a:xfrm>
          <a:prstGeom prst="rect">
            <a:avLst/>
          </a:prstGeom>
          <a:solidFill>
            <a:srgbClr val="FFFF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228600" y="-152400"/>
            <a:ext cx="6553200" cy="1143000"/>
          </a:xfrm>
        </p:spPr>
        <p:txBody>
          <a:bodyPr>
            <a:normAutofit/>
          </a:bodyPr>
          <a:lstStyle/>
          <a:p>
            <a:r>
              <a:rPr lang="de-CH" i="1" dirty="0" smtClean="0"/>
              <a:t>B. Calculating Trajectories</a:t>
            </a:r>
            <a:endParaRPr lang="en-US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219200"/>
            <a:ext cx="48482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" y="1219200"/>
            <a:ext cx="4724400" cy="533400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3547" y="990600"/>
            <a:ext cx="168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jumping flag set</a:t>
            </a:r>
          </a:p>
        </p:txBody>
      </p:sp>
      <p:cxnSp>
        <p:nvCxnSpPr>
          <p:cNvPr id="9" name="Straight Arrow Connector 8"/>
          <p:cNvCxnSpPr>
            <a:stCxn id="7" idx="1"/>
            <a:endCxn id="4098" idx="3"/>
          </p:cNvCxnSpPr>
          <p:nvPr/>
        </p:nvCxnSpPr>
        <p:spPr>
          <a:xfrm rot="10800000" flipV="1">
            <a:off x="5000625" y="1175265"/>
            <a:ext cx="252922" cy="2630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" y="2057400"/>
            <a:ext cx="1086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start date</a:t>
            </a:r>
          </a:p>
        </p:txBody>
      </p:sp>
      <p:cxnSp>
        <p:nvCxnSpPr>
          <p:cNvPr id="13" name="Straight Arrow Connector 12"/>
          <p:cNvCxnSpPr>
            <a:stCxn id="11" idx="0"/>
          </p:cNvCxnSpPr>
          <p:nvPr/>
        </p:nvCxnSpPr>
        <p:spPr>
          <a:xfrm rot="5400000" flipH="1" flipV="1">
            <a:off x="1186093" y="1871893"/>
            <a:ext cx="228600" cy="142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54983" y="2221468"/>
            <a:ext cx="101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end date</a:t>
            </a:r>
          </a:p>
        </p:txBody>
      </p:sp>
      <p:cxnSp>
        <p:nvCxnSpPr>
          <p:cNvPr id="16" name="Straight Arrow Connector 15"/>
          <p:cNvCxnSpPr>
            <a:stCxn id="14" idx="0"/>
          </p:cNvCxnSpPr>
          <p:nvPr/>
        </p:nvCxnSpPr>
        <p:spPr>
          <a:xfrm rot="16200000" flipV="1">
            <a:off x="2254562" y="2012638"/>
            <a:ext cx="392668" cy="24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14600" y="2667000"/>
            <a:ext cx="1799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starting positions</a:t>
            </a:r>
          </a:p>
        </p:txBody>
      </p:sp>
      <p:cxnSp>
        <p:nvCxnSpPr>
          <p:cNvPr id="19" name="Straight Arrow Connector 18"/>
          <p:cNvCxnSpPr>
            <a:stCxn id="17" idx="0"/>
          </p:cNvCxnSpPr>
          <p:nvPr/>
        </p:nvCxnSpPr>
        <p:spPr>
          <a:xfrm rot="5400000" flipH="1" flipV="1">
            <a:off x="3002679" y="2240679"/>
            <a:ext cx="838200" cy="14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0" y="2286000"/>
            <a:ext cx="306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output trajectory in netCDF (4)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4305300" y="17907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3276600"/>
            <a:ext cx="522922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Rectangle 23"/>
          <p:cNvSpPr/>
          <p:nvPr/>
        </p:nvSpPr>
        <p:spPr>
          <a:xfrm>
            <a:off x="152400" y="3124200"/>
            <a:ext cx="5029200" cy="2590800"/>
          </a:xfrm>
          <a:prstGeom prst="rect">
            <a:avLst/>
          </a:prstGeom>
          <a:solidFill>
            <a:schemeClr val="accent6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42672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chemeClr val="accent6"/>
                </a:solidFill>
              </a:rPr>
              <a:t>reformat trajectory into ASCII (1) and then show it</a:t>
            </a:r>
          </a:p>
        </p:txBody>
      </p:sp>
      <p:cxnSp>
        <p:nvCxnSpPr>
          <p:cNvPr id="27" name="Straight Arrow Connector 26"/>
          <p:cNvCxnSpPr>
            <a:stCxn id="25" idx="1"/>
          </p:cNvCxnSpPr>
          <p:nvPr/>
        </p:nvCxnSpPr>
        <p:spPr>
          <a:xfrm rot="10800000">
            <a:off x="5257800" y="4419600"/>
            <a:ext cx="685800" cy="170766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6096000"/>
            <a:ext cx="22955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28"/>
          <p:cNvSpPr/>
          <p:nvPr/>
        </p:nvSpPr>
        <p:spPr>
          <a:xfrm>
            <a:off x="152400" y="6019800"/>
            <a:ext cx="2438400" cy="533400"/>
          </a:xfrm>
          <a:prstGeom prst="rect">
            <a:avLst/>
          </a:prstGeom>
          <a:solidFill>
            <a:srgbClr val="00B050">
              <a:alpha val="2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048000" y="633626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>
                <a:solidFill>
                  <a:srgbClr val="00B050"/>
                </a:solidFill>
              </a:rPr>
              <a:t>show it without reformatting</a:t>
            </a:r>
          </a:p>
        </p:txBody>
      </p:sp>
      <p:cxnSp>
        <p:nvCxnSpPr>
          <p:cNvPr id="32" name="Straight Arrow Connector 31"/>
          <p:cNvCxnSpPr>
            <a:stCxn id="30" idx="1"/>
          </p:cNvCxnSpPr>
          <p:nvPr/>
        </p:nvCxnSpPr>
        <p:spPr>
          <a:xfrm rot="10800000">
            <a:off x="2743200" y="6324600"/>
            <a:ext cx="304800" cy="19633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533400"/>
            <a:ext cx="8839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990600" y="1524000"/>
            <a:ext cx="2667000" cy="304800"/>
          </a:xfrm>
          <a:prstGeom prst="rect">
            <a:avLst/>
          </a:prstGeom>
          <a:solidFill>
            <a:srgbClr val="00B05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Rectangle 5"/>
          <p:cNvSpPr/>
          <p:nvPr/>
        </p:nvSpPr>
        <p:spPr>
          <a:xfrm>
            <a:off x="5867400" y="1524000"/>
            <a:ext cx="838200" cy="304800"/>
          </a:xfrm>
          <a:prstGeom prst="rect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4495800" y="533400"/>
            <a:ext cx="990600" cy="304800"/>
          </a:xfrm>
          <a:prstGeom prst="rect">
            <a:avLst/>
          </a:prstGeom>
          <a:solidFill>
            <a:srgbClr val="FFFF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657600"/>
            <a:ext cx="291465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04800" y="3581400"/>
            <a:ext cx="3048000" cy="20574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14800" y="3352800"/>
            <a:ext cx="33444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use &lt;trainfo&gt; to get metadata for </a:t>
            </a:r>
          </a:p>
          <a:p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trajectory</a:t>
            </a:r>
          </a:p>
          <a:p>
            <a:endParaRPr lang="de-CH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Tx/>
              <a:buChar char="-"/>
            </a:pPr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names of variables</a:t>
            </a:r>
          </a:p>
          <a:p>
            <a:pPr>
              <a:buFontTx/>
              <a:buChar char="-"/>
            </a:pPr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dimensions</a:t>
            </a:r>
          </a:p>
          <a:p>
            <a:pPr>
              <a:buFontTx/>
              <a:buChar char="-"/>
            </a:pPr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startdate</a:t>
            </a:r>
          </a:p>
          <a:p>
            <a:r>
              <a:rPr lang="de-CH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 …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3505200" y="4038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0C0C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799</Words>
  <Application>Microsoft Office PowerPoint</Application>
  <PresentationFormat>On-screen Show (4:3)</PresentationFormat>
  <Paragraphs>193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Lagranto 2.0</vt:lpstr>
      <vt:lpstr>Contents</vt:lpstr>
      <vt:lpstr>„It‘s the trajectory, stupid!“</vt:lpstr>
      <vt:lpstr>Overview</vt:lpstr>
      <vt:lpstr>Slide 5</vt:lpstr>
      <vt:lpstr>A. Creating the starting positions</vt:lpstr>
      <vt:lpstr>Further examples</vt:lpstr>
      <vt:lpstr>B. Calculating Trajectories</vt:lpstr>
      <vt:lpstr>Slide 9</vt:lpstr>
      <vt:lpstr>C. Preselecting Trajectories</vt:lpstr>
      <vt:lpstr>D. Tracing along Trajectories</vt:lpstr>
      <vt:lpstr>Slide 12</vt:lpstr>
      <vt:lpstr>Slide 13</vt:lpstr>
      <vt:lpstr>Slide 14</vt:lpstr>
      <vt:lpstr>E. Final Selection of Trajectories</vt:lpstr>
      <vt:lpstr>Slide 16</vt:lpstr>
      <vt:lpstr>Slide 17</vt:lpstr>
      <vt:lpstr>Slide 18</vt:lpstr>
      <vt:lpstr>Slide 19</vt:lpstr>
      <vt:lpstr>Slide 20</vt:lpstr>
      <vt:lpstr>F. Gridding of Trajectories</vt:lpstr>
      <vt:lpstr>Slide 22</vt:lpstr>
      <vt:lpstr>Slide 23</vt:lpstr>
      <vt:lpstr>G. Can we use &lt;lagranto&gt;?      „ Yes, we can!“</vt:lpstr>
      <vt:lpstr>Slide 25</vt:lpstr>
      <vt:lpstr>„And now for something completely different!“     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Lagranto 2.0</dc:title>
  <dc:creator/>
  <cp:lastModifiedBy>MSP</cp:lastModifiedBy>
  <cp:revision>38</cp:revision>
  <dcterms:created xsi:type="dcterms:W3CDTF">2006-08-16T00:00:00Z</dcterms:created>
  <dcterms:modified xsi:type="dcterms:W3CDTF">2011-05-11T10:02:03Z</dcterms:modified>
</cp:coreProperties>
</file>