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82" r:id="rId8"/>
    <p:sldId id="260" r:id="rId9"/>
    <p:sldId id="285" r:id="rId10"/>
    <p:sldId id="283" r:id="rId11"/>
    <p:sldId id="286" r:id="rId12"/>
    <p:sldId id="266" r:id="rId13"/>
    <p:sldId id="267" r:id="rId14"/>
    <p:sldId id="287" r:id="rId15"/>
    <p:sldId id="288" r:id="rId16"/>
    <p:sldId id="292" r:id="rId17"/>
    <p:sldId id="289" r:id="rId18"/>
    <p:sldId id="290" r:id="rId19"/>
    <p:sldId id="291" r:id="rId20"/>
    <p:sldId id="293" r:id="rId21"/>
    <p:sldId id="273" r:id="rId22"/>
    <p:sldId id="296" r:id="rId23"/>
    <p:sldId id="297" r:id="rId24"/>
    <p:sldId id="298" r:id="rId25"/>
    <p:sldId id="281" r:id="rId26"/>
  </p:sldIdLst>
  <p:sldSz cx="24384000" cy="13716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>
      <p:cViewPr varScale="1">
        <p:scale>
          <a:sx n="51" d="100"/>
          <a:sy n="51" d="100"/>
        </p:scale>
        <p:origin x="448" y="2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图片 72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4" name="图片 73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12" name="图片 111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图片 148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50" name="图片 149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背景5.jpg"/>
          <p:cNvPicPr/>
          <p:nvPr/>
        </p:nvPicPr>
        <p:blipFill>
          <a:blip r:embed="rId14"/>
          <a:stretch/>
        </p:blipFill>
        <p:spPr>
          <a:xfrm>
            <a:off x="-3240" y="0"/>
            <a:ext cx="24371640" cy="13714200"/>
          </a:xfrm>
          <a:prstGeom prst="rect">
            <a:avLst/>
          </a:prstGeom>
          <a:ln w="12600">
            <a:noFill/>
          </a:ln>
        </p:spPr>
      </p:pic>
      <p:pic>
        <p:nvPicPr>
          <p:cNvPr id="5" name="ppt背景3.jpg"/>
          <p:cNvPicPr/>
          <p:nvPr/>
        </p:nvPicPr>
        <p:blipFill>
          <a:blip r:embed="rId15"/>
          <a:stretch/>
        </p:blipFill>
        <p:spPr>
          <a:xfrm>
            <a:off x="5400" y="0"/>
            <a:ext cx="24371640" cy="1371420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背景5.jpg"/>
          <p:cNvPicPr/>
          <p:nvPr/>
        </p:nvPicPr>
        <p:blipFill>
          <a:blip r:embed="rId14"/>
          <a:stretch/>
        </p:blipFill>
        <p:spPr>
          <a:xfrm>
            <a:off x="-3240" y="0"/>
            <a:ext cx="24371640" cy="13714200"/>
          </a:xfrm>
          <a:prstGeom prst="rect">
            <a:avLst/>
          </a:prstGeom>
          <a:ln w="1260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pt背景5.jpg"/>
          <p:cNvPicPr/>
          <p:nvPr/>
        </p:nvPicPr>
        <p:blipFill>
          <a:blip r:embed="rId14"/>
          <a:stretch/>
        </p:blipFill>
        <p:spPr>
          <a:xfrm>
            <a:off x="-3240" y="0"/>
            <a:ext cx="24371640" cy="13714200"/>
          </a:xfrm>
          <a:prstGeom prst="rect">
            <a:avLst/>
          </a:prstGeom>
          <a:ln w="12600">
            <a:noFill/>
          </a:ln>
        </p:spPr>
      </p:pic>
      <p:pic>
        <p:nvPicPr>
          <p:cNvPr id="76" name="ppt背景4.jpg"/>
          <p:cNvPicPr/>
          <p:nvPr/>
        </p:nvPicPr>
        <p:blipFill>
          <a:blip r:embed="rId15"/>
          <a:stretch/>
        </p:blipFill>
        <p:spPr>
          <a:xfrm>
            <a:off x="5400" y="0"/>
            <a:ext cx="24371640" cy="13714200"/>
          </a:xfrm>
          <a:prstGeom prst="rect">
            <a:avLst/>
          </a:prstGeom>
          <a:ln w="1260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pt背景5.jpg"/>
          <p:cNvPicPr/>
          <p:nvPr/>
        </p:nvPicPr>
        <p:blipFill>
          <a:blip r:embed="rId14"/>
          <a:stretch/>
        </p:blipFill>
        <p:spPr>
          <a:xfrm>
            <a:off x="-3240" y="0"/>
            <a:ext cx="24371640" cy="13714200"/>
          </a:xfrm>
          <a:prstGeom prst="rect">
            <a:avLst/>
          </a:prstGeom>
          <a:ln w="12600">
            <a:noFill/>
          </a:ln>
        </p:spPr>
      </p:pic>
      <p:pic>
        <p:nvPicPr>
          <p:cNvPr id="114" name="ppt背景3.jpg"/>
          <p:cNvPicPr/>
          <p:nvPr/>
        </p:nvPicPr>
        <p:blipFill>
          <a:blip r:embed="rId15"/>
          <a:stretch/>
        </p:blipFill>
        <p:spPr>
          <a:xfrm>
            <a:off x="5400" y="0"/>
            <a:ext cx="24371640" cy="13714200"/>
          </a:xfrm>
          <a:prstGeom prst="rect">
            <a:avLst/>
          </a:prstGeom>
          <a:ln w="1260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docs.openstack.org/developer/keystone/policy_mapping.html" TargetMode="Externa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developer.openstack.org/api-ref-identity-v2.html" TargetMode="External"/><Relationship Id="rId3" Type="http://schemas.openxmlformats.org/officeDocument/2006/relationships/hyperlink" Target="http://developer.openstack.org/api-ref-identity-v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docs.openstack.org/developer/keystone/api_curl_examp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-7200" y="3975480"/>
            <a:ext cx="24396840" cy="32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Keystone</a:t>
            </a:r>
            <a:r>
              <a:rPr lang="en-US" sz="10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</a:t>
            </a:r>
            <a:r>
              <a:rPr lang="en-US" sz="10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10680" y="2033464"/>
            <a:ext cx="23690632" cy="5112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Keystone</a:t>
            </a:r>
            <a:r>
              <a:rPr lang="zh-CN" altLang="en-US" sz="49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的主要功能</a:t>
            </a: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4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用户身份验证</a:t>
            </a:r>
            <a:endParaRPr lang="en-US" altLang="zh-CN" sz="49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2、token</a:t>
            </a:r>
            <a:r>
              <a:rPr lang="zh-CN" altLang="en-US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zh-CN" sz="49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服务目录列表</a:t>
            </a:r>
            <a:endParaRPr lang="en-US" altLang="zh-CN" sz="4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4、</a:t>
            </a:r>
            <a:r>
              <a:rPr lang="en-US" altLang="zh-CN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policy</a:t>
            </a:r>
            <a:r>
              <a:rPr lang="zh-CN" altLang="en-US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鉴权</a:t>
            </a:r>
            <a:endParaRPr lang="en-US" sz="4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c:\users\root\appdata\roaming\360se6\User Data\temp\0822105757867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0" y="2926940"/>
            <a:ext cx="18379298" cy="100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用户身份验证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17143" y="3257600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）通过 </a:t>
            </a:r>
            <a:r>
              <a:rPr lang="en-US" altLang="zh-CN" dirty="0"/>
              <a:t>user name </a:t>
            </a:r>
            <a:r>
              <a:rPr lang="zh-CN" altLang="en-US" dirty="0"/>
              <a:t>获取 </a:t>
            </a:r>
            <a:r>
              <a:rPr lang="en-US" altLang="zh-CN" dirty="0"/>
              <a:t>user id</a:t>
            </a:r>
            <a:r>
              <a:rPr lang="zh-CN" altLang="en-US" dirty="0"/>
              <a:t>，最终会从 </a:t>
            </a:r>
            <a:r>
              <a:rPr lang="en-US" altLang="zh-CN" dirty="0"/>
              <a:t>identity backend </a:t>
            </a:r>
            <a:r>
              <a:rPr lang="zh-CN" altLang="en-US" dirty="0"/>
              <a:t>中获取到。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）校验用户的 </a:t>
            </a:r>
            <a:r>
              <a:rPr lang="en-US" altLang="zh-CN" dirty="0"/>
              <a:t>password </a:t>
            </a:r>
            <a:r>
              <a:rPr lang="zh-CN" altLang="en-US" dirty="0"/>
              <a:t>和 </a:t>
            </a:r>
            <a:r>
              <a:rPr lang="en-US" altLang="zh-CN" dirty="0"/>
              <a:t>identity backend </a:t>
            </a:r>
            <a:r>
              <a:rPr lang="zh-CN" altLang="en-US" dirty="0"/>
              <a:t>中的 </a:t>
            </a:r>
            <a:r>
              <a:rPr lang="en-US" altLang="zh-CN" dirty="0"/>
              <a:t>password </a:t>
            </a:r>
            <a:r>
              <a:rPr lang="zh-CN" altLang="en-US" dirty="0"/>
              <a:t>的一致性。</a:t>
            </a:r>
            <a:r>
              <a:rPr lang="en-US" altLang="zh-CN" dirty="0"/>
              <a:t>sql backend </a:t>
            </a:r>
            <a:r>
              <a:rPr lang="zh-CN" altLang="en-US" dirty="0"/>
              <a:t>的话，直接比较两个值。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）获取 </a:t>
            </a:r>
            <a:r>
              <a:rPr lang="en-US" altLang="zh-CN" dirty="0"/>
              <a:t>project info</a:t>
            </a:r>
            <a:r>
              <a:rPr lang="zh-CN" altLang="en-US" dirty="0"/>
              <a:t>，接下来检查 </a:t>
            </a:r>
            <a:r>
              <a:rPr lang="en-US" altLang="zh-CN" dirty="0"/>
              <a:t>domain</a:t>
            </a:r>
            <a:r>
              <a:rPr lang="zh-CN" altLang="en-US" dirty="0"/>
              <a:t>，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是否</a:t>
            </a:r>
            <a:r>
              <a:rPr lang="zh-CN" altLang="en-US" dirty="0"/>
              <a:t>都是 </a:t>
            </a:r>
            <a:r>
              <a:rPr lang="en-US" altLang="zh-CN" dirty="0"/>
              <a:t>enabled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19</a:t>
            </a:r>
            <a:r>
              <a:rPr lang="zh-CN" altLang="en-US" dirty="0"/>
              <a:t>）获取 </a:t>
            </a:r>
            <a:r>
              <a:rPr lang="en-US" altLang="zh-CN" dirty="0"/>
              <a:t>catalog </a:t>
            </a:r>
            <a:r>
              <a:rPr lang="zh-CN" altLang="en-US" dirty="0"/>
              <a:t>和 </a:t>
            </a:r>
            <a:r>
              <a:rPr lang="en-US" altLang="zh-CN" dirty="0"/>
              <a:t>roles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22</a:t>
            </a:r>
            <a:r>
              <a:rPr lang="zh-CN" altLang="en-US" dirty="0"/>
              <a:t>）使用  </a:t>
            </a:r>
            <a:r>
              <a:rPr lang="en-US" altLang="zh-CN" dirty="0" smtClean="0"/>
              <a:t>user_ref,tenant_ref,metadata_ref</a:t>
            </a:r>
            <a:r>
              <a:rPr lang="zh-CN" altLang="en-US" dirty="0" smtClean="0"/>
              <a:t>构造 </a:t>
            </a:r>
            <a:r>
              <a:rPr lang="en-US" altLang="zh-CN" dirty="0"/>
              <a:t>token_auth_data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23</a:t>
            </a:r>
            <a:r>
              <a:rPr lang="zh-CN" altLang="en-US" dirty="0"/>
              <a:t>）再基于 </a:t>
            </a:r>
            <a:r>
              <a:rPr lang="en-US" altLang="zh-CN" dirty="0"/>
              <a:t>catalog</a:t>
            </a:r>
            <a:r>
              <a:rPr lang="zh-CN" altLang="en-US" dirty="0"/>
              <a:t>，</a:t>
            </a:r>
            <a:r>
              <a:rPr lang="en-US" altLang="zh-CN" dirty="0"/>
              <a:t>roles </a:t>
            </a:r>
            <a:r>
              <a:rPr lang="zh-CN" altLang="en-US" dirty="0"/>
              <a:t>和 </a:t>
            </a:r>
            <a:r>
              <a:rPr lang="en-US" altLang="zh-CN" dirty="0"/>
              <a:t>token_auth_data</a:t>
            </a:r>
            <a:r>
              <a:rPr lang="zh-CN" altLang="en-US" dirty="0"/>
              <a:t>，创建 </a:t>
            </a:r>
            <a:r>
              <a:rPr lang="en-US" altLang="zh-CN" dirty="0"/>
              <a:t>token data</a:t>
            </a:r>
            <a:r>
              <a:rPr lang="zh-CN" altLang="en-US" dirty="0"/>
              <a:t>，创建好了以后该 </a:t>
            </a:r>
            <a:r>
              <a:rPr lang="en-US" altLang="zh-CN" dirty="0"/>
              <a:t>token </a:t>
            </a:r>
            <a:r>
              <a:rPr lang="zh-CN" altLang="en-US" dirty="0"/>
              <a:t>会被保存到 </a:t>
            </a:r>
            <a:r>
              <a:rPr lang="en-US" altLang="zh-CN" dirty="0"/>
              <a:t>persistence backend 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91540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6" y="3038022"/>
            <a:ext cx="10629444" cy="10300698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b="1" dirty="0" smtClean="0">
                <a:latin typeface="微软雅黑" pitchFamily="34" charset="-122"/>
                <a:ea typeface="微软雅黑" pitchFamily="34" charset="-122"/>
              </a:rPr>
              <a:t>Token UUID</a:t>
            </a:r>
          </a:p>
        </p:txBody>
      </p:sp>
      <p:sp>
        <p:nvSpPr>
          <p:cNvPr id="6" name="CustomShape 2"/>
          <p:cNvSpPr/>
          <p:nvPr/>
        </p:nvSpPr>
        <p:spPr>
          <a:xfrm>
            <a:off x="13560152" y="3833664"/>
            <a:ext cx="8928992" cy="27740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令牌。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的令牌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令牌副本发送回客户机。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客户端缓存令牌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用户每次请求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,API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端点发送这个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keystone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0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b="1" dirty="0" smtClean="0">
                <a:latin typeface="微软雅黑" pitchFamily="34" charset="-122"/>
                <a:ea typeface="微软雅黑" pitchFamily="34" charset="-122"/>
              </a:rPr>
              <a:t>Token PKI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29" y="3005412"/>
            <a:ext cx="10855124" cy="10261300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13560152" y="3833664"/>
            <a:ext cx="8928992" cy="27740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signing key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和签名证书对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签名。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Keystone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相同的签名证书，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keystone API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使用签名证书和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证书，验证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token。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端保存签名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证书、撤销列表、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证书的镜像。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直接在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端验证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请求，没有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必要直接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keystone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验证。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632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2376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目录列表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</a:p>
          <a:p>
            <a:pPr>
              <a:lnSpc>
                <a:spcPct val="100000"/>
              </a:lnSpc>
            </a:pPr>
            <a:endParaRPr lang="en-US" altLang="zh-CN" sz="49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1664423" y="4553744"/>
            <a:ext cx="19658184" cy="7776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40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1008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b="1" dirty="0" smtClean="0">
                <a:latin typeface="微软雅黑" pitchFamily="34" charset="-122"/>
                <a:ea typeface="微软雅黑" pitchFamily="34" charset="-122"/>
              </a:rPr>
              <a:t>Endpoint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/>
        </p:blipFill>
        <p:spPr>
          <a:xfrm>
            <a:off x="469250" y="3041576"/>
            <a:ext cx="23388046" cy="8064896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389965" y="12186592"/>
            <a:ext cx="23546616" cy="1008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可以自定义</a:t>
            </a:r>
            <a:r>
              <a:rPr lang="en-US" altLang="zh-CN" sz="49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900" dirty="0" smtClean="0">
                <a:latin typeface="微软雅黑" pitchFamily="34" charset="-122"/>
                <a:ea typeface="微软雅黑" pitchFamily="34" charset="-122"/>
              </a:rPr>
              <a:t>endpoint。</a:t>
            </a:r>
          </a:p>
        </p:txBody>
      </p:sp>
    </p:spTree>
    <p:extLst>
      <p:ext uri="{BB962C8B-B14F-4D97-AF65-F5344CB8AC3E}">
        <p14:creationId xmlns:p14="http://schemas.microsoft.com/office/powerpoint/2010/main" val="456437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53285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b="1" dirty="0" smtClean="0">
                <a:latin typeface="微软雅黑" pitchFamily="34" charset="-122"/>
                <a:ea typeface="微软雅黑" pitchFamily="34" charset="-122"/>
              </a:rPr>
              <a:t>Policy</a:t>
            </a: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鉴权</a:t>
            </a:r>
            <a:endParaRPr lang="en-US" altLang="zh-CN" sz="49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policy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role based access controls(RBAC)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最终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暴露给用户的是一种简单的可编辑的语义规则。</a:t>
            </a:r>
          </a:p>
          <a:p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举个例子如下：</a:t>
            </a:r>
          </a:p>
          <a:p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     {...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admin_required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role:admin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or is_admin:1",</a:t>
            </a:r>
          </a:p>
          <a:p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identity:get_user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rule:admin_required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",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     …}</a:t>
            </a:r>
          </a:p>
        </p:txBody>
      </p:sp>
      <p:sp>
        <p:nvSpPr>
          <p:cNvPr id="7" name="CustomShape 2"/>
          <p:cNvSpPr/>
          <p:nvPr/>
        </p:nvSpPr>
        <p:spPr>
          <a:xfrm>
            <a:off x="389965" y="8298160"/>
            <a:ext cx="23467331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/>
              <a:t>每个相应的</a:t>
            </a:r>
            <a:r>
              <a:rPr lang="en-US" altLang="zh-CN" sz="4000" dirty="0"/>
              <a:t>API</a:t>
            </a:r>
            <a:r>
              <a:rPr lang="zh-CN" altLang="en-US" sz="4000" dirty="0"/>
              <a:t>的访问请求都会经过相应</a:t>
            </a:r>
            <a:r>
              <a:rPr lang="en-US" altLang="zh-CN" sz="4000" dirty="0"/>
              <a:t>RBAC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检测：</a:t>
            </a:r>
            <a:endParaRPr lang="en-US" altLang="zh-CN" sz="4000" dirty="0" smtClean="0"/>
          </a:p>
          <a:p>
            <a:pPr>
              <a:lnSpc>
                <a:spcPct val="10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  <a:hlinkClick r:id="rId2"/>
              </a:rPr>
              <a:t>http://docs.openstack.org/developer/keystone/policy_mapping.html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0" y="10026352"/>
            <a:ext cx="13221199" cy="317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08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b="0" strike="noStrike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功能详解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46" name="Picture 2" descr="c:\users\root\appdata\roaming\360se6\User Data\temp\21335514_1406789025k3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56" y="3329608"/>
            <a:ext cx="19874208" cy="91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/>
          <p:cNvSpPr/>
          <p:nvPr/>
        </p:nvSpPr>
        <p:spPr>
          <a:xfrm>
            <a:off x="389965" y="1961456"/>
            <a:ext cx="23539339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4900" dirty="0" err="1" smtClean="0">
                <a:latin typeface="微软雅黑" pitchFamily="34" charset="-122"/>
                <a:ea typeface="微软雅黑" pitchFamily="34" charset="-122"/>
              </a:rPr>
              <a:t>et_user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时序图：</a:t>
            </a:r>
            <a:endParaRPr lang="en-US" altLang="zh-CN" sz="49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96" y="2142727"/>
            <a:ext cx="14970825" cy="50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190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879560" y="3534840"/>
            <a:ext cx="21499200" cy="9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REST API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 rot="16200000">
            <a:off x="17537760" y="6490080"/>
            <a:ext cx="11285640" cy="225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5000" b="0" strike="noStrike" spc="-1">
                <a:solidFill>
                  <a:srgbClr val="02519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EASYSTACK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altLang="zh-CN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REST API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6048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zh-CN" sz="49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Keystone 2.0</a:t>
            </a:r>
          </a:p>
          <a:p>
            <a:r>
              <a:rPr lang="en-US" altLang="zh-CN" sz="49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http://developer.openstack.org/api-ref-identity-v2.html</a:t>
            </a:r>
            <a:endParaRPr lang="en-US" altLang="zh-CN" sz="49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Keystone </a:t>
            </a:r>
            <a:r>
              <a:rPr lang="en-US" altLang="zh-CN" sz="49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3.0</a:t>
            </a:r>
          </a:p>
          <a:p>
            <a:r>
              <a:rPr lang="en-US" altLang="zh-CN" sz="49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developer.openstack.org/api-ref-identity-v3.html</a:t>
            </a:r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9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5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en-US" sz="5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5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5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zh-CN" altLang="en-US" sz="5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对应：</a:t>
            </a:r>
            <a:endParaRPr lang="en-US" altLang="zh-CN" sz="49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44774"/>
              </p:ext>
            </p:extLst>
          </p:nvPr>
        </p:nvGraphicFramePr>
        <p:xfrm>
          <a:off x="1426803" y="8586192"/>
          <a:ext cx="17048482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205"/>
                <a:gridCol w="3329305"/>
                <a:gridCol w="2543493"/>
                <a:gridCol w="1781493"/>
                <a:gridCol w="2543493"/>
                <a:gridCol w="1781493"/>
              </a:tblGrid>
              <a:tr h="129614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资源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资源说明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PATCH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DELETE</a:t>
                      </a:r>
                    </a:p>
                  </a:txBody>
                  <a:tcPr anchor="ctr" anchorCtr="1"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http://localhost:5000/v3/users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Users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是一组用户的集合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列出所用用户的信息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创建一个用户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http://localhost:5000/v3/users/</a:t>
                      </a:r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{user_id}​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Users/{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user_id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是单个用户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获取一个用户的信息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修改一个用户的信息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删除一个用户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385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6400" y="25560"/>
            <a:ext cx="2311236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8000" b="0" strike="noStrike" spc="-1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目录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879560" y="2359080"/>
            <a:ext cx="21499200" cy="9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5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架构介绍</a:t>
            </a:r>
            <a:endParaRPr lang="en-US" sz="5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5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5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详解</a:t>
            </a:r>
            <a:endParaRPr lang="en-US" altLang="zh-CN" sz="50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5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REST API</a:t>
            </a: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5" name="框2.png"/>
          <p:cNvPicPr/>
          <p:nvPr/>
        </p:nvPicPr>
        <p:blipFill>
          <a:blip r:embed="rId2"/>
          <a:srcRect l="16661" r="16661"/>
          <a:stretch/>
        </p:blipFill>
        <p:spPr>
          <a:xfrm>
            <a:off x="850680" y="2606760"/>
            <a:ext cx="381600" cy="381600"/>
          </a:xfrm>
          <a:prstGeom prst="rect">
            <a:avLst/>
          </a:prstGeom>
          <a:ln w="12600">
            <a:noFill/>
          </a:ln>
        </p:spPr>
      </p:pic>
      <p:pic>
        <p:nvPicPr>
          <p:cNvPr id="156" name="框2.png"/>
          <p:cNvPicPr/>
          <p:nvPr/>
        </p:nvPicPr>
        <p:blipFill>
          <a:blip r:embed="rId2"/>
          <a:srcRect l="16661" r="16661"/>
          <a:stretch/>
        </p:blipFill>
        <p:spPr>
          <a:xfrm>
            <a:off x="850680" y="4427640"/>
            <a:ext cx="381600" cy="381600"/>
          </a:xfrm>
          <a:prstGeom prst="rect">
            <a:avLst/>
          </a:prstGeom>
          <a:ln w="12600">
            <a:noFill/>
          </a:ln>
        </p:spPr>
      </p:pic>
      <p:pic>
        <p:nvPicPr>
          <p:cNvPr id="157" name="框2.png"/>
          <p:cNvPicPr/>
          <p:nvPr/>
        </p:nvPicPr>
        <p:blipFill>
          <a:blip r:embed="rId2"/>
          <a:srcRect l="16661" r="16661"/>
          <a:stretch/>
        </p:blipFill>
        <p:spPr>
          <a:xfrm>
            <a:off x="850680" y="6298560"/>
            <a:ext cx="381600" cy="38160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3"/>
          <p:cNvSpPr/>
          <p:nvPr/>
        </p:nvSpPr>
        <p:spPr>
          <a:xfrm rot="16200000">
            <a:off x="17537760" y="6490080"/>
            <a:ext cx="11285640" cy="225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5000" b="0" strike="noStrike" spc="-1">
                <a:solidFill>
                  <a:srgbClr val="02519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EASYSTACK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altLang="zh-CN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REST API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36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curl</a:t>
            </a:r>
            <a:r>
              <a:rPr lang="zh-CN" altLang="en-US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endParaRPr lang="en-US" altLang="zh-CN" sz="49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9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docs.openstack.org/developer/keystone/api_curl_examples.html</a:t>
            </a:r>
            <a:endParaRPr lang="en-US" altLang="zh-CN" sz="4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4226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altLang="zh-CN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REST API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10680" y="2033464"/>
            <a:ext cx="23546616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4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536" y="3329608"/>
            <a:ext cx="12541059" cy="763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0" y="3201169"/>
            <a:ext cx="10061906" cy="704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stomShape 2"/>
          <p:cNvSpPr/>
          <p:nvPr/>
        </p:nvSpPr>
        <p:spPr>
          <a:xfrm>
            <a:off x="310681" y="11682536"/>
            <a:ext cx="23227914" cy="1008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curl 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 "Content-Type: application/json"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'{ 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auth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{"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identity":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{"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methods": ["password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"],"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password":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{"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user":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{"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name": "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","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": { "id": "default"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},"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adminpwd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"}}}}}' http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://localhost:5000/v3/auth/tokens ; echo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842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438280" y="4860720"/>
            <a:ext cx="12390840" cy="335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1000" b="0" strike="noStrike" spc="-1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0" b="0" strike="noStrike" spc="-1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879560" y="3534840"/>
            <a:ext cx="21499200" cy="9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架构介绍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CustomShape 2"/>
          <p:cNvSpPr/>
          <p:nvPr/>
        </p:nvSpPr>
        <p:spPr>
          <a:xfrm rot="16200000">
            <a:off x="17537760" y="6490080"/>
            <a:ext cx="11285640" cy="225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5000" b="0" strike="noStrike" spc="-1">
                <a:solidFill>
                  <a:srgbClr val="02519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EASYSTACK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/>
          <p:cNvPicPr/>
          <p:nvPr/>
        </p:nvPicPr>
        <p:blipFill>
          <a:blip r:embed="rId2"/>
          <a:stretch/>
        </p:blipFill>
        <p:spPr>
          <a:xfrm>
            <a:off x="3479032" y="4841776"/>
            <a:ext cx="17353928" cy="8424936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10680" y="2033464"/>
            <a:ext cx="23690632" cy="2304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Keystone</a:t>
            </a:r>
            <a:r>
              <a:rPr lang="zh-CN" altLang="en-US" sz="4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4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的一个核心项目</a:t>
            </a:r>
            <a:r>
              <a:rPr lang="zh-CN" altLang="en-US" sz="4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900" dirty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4900" dirty="0">
                <a:latin typeface="微软雅黑" pitchFamily="34" charset="-122"/>
                <a:ea typeface="微软雅黑" pitchFamily="34" charset="-122"/>
              </a:rPr>
              <a:t>框架中通过应用程序编程接口 </a:t>
            </a:r>
            <a:r>
              <a:rPr lang="en-US" altLang="zh-CN" sz="4900" dirty="0">
                <a:latin typeface="微软雅黑" pitchFamily="34" charset="-122"/>
                <a:ea typeface="微软雅黑" pitchFamily="34" charset="-122"/>
              </a:rPr>
              <a:t>(API) </a:t>
            </a:r>
            <a:r>
              <a:rPr lang="zh-CN" altLang="en-US" sz="4900" dirty="0">
                <a:latin typeface="微软雅黑" pitchFamily="34" charset="-122"/>
                <a:ea typeface="微软雅黑" pitchFamily="34" charset="-122"/>
              </a:rPr>
              <a:t>提供身份验证、服务目录、服务策略和服务令牌的功能。为</a:t>
            </a:r>
            <a:r>
              <a:rPr lang="en-US" altLang="zh-CN" sz="4900" dirty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4900" dirty="0">
                <a:latin typeface="微软雅黑" pitchFamily="34" charset="-122"/>
                <a:ea typeface="微软雅黑" pitchFamily="34" charset="-122"/>
              </a:rPr>
              <a:t>其他各个组件提供统一的身份验证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服务。</a:t>
            </a:r>
            <a:endParaRPr lang="en-US" sz="4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053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理解基本概念：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70030"/>
              </p:ext>
            </p:extLst>
          </p:nvPr>
        </p:nvGraphicFramePr>
        <p:xfrm>
          <a:off x="594928" y="3329604"/>
          <a:ext cx="23262368" cy="943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208"/>
                <a:gridCol w="19442160"/>
              </a:tblGrid>
              <a:tr h="1410632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关键词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基本概念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Domain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域（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v3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）是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OpenStack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委托用来资源管理的容器，是项目、组和用户的更高一层的容器，每个域都是一个单独的命名空间，提供的默认域名为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‘default’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Project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项目（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称为租户）是资源的容器，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OpenStack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中的所有资源必须属于一个指定项目，一个项目必须属于一个指定的域，并且在域中是唯一的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Group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组是一个容器代表用户的集合，一个组必须属于一个指定的域，并且在域中是唯一的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User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用户是使用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OpenStack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资源的人、系统或服务，用户必须属于一个指定的域，并且在域中是唯一的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Role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角色标识了在域或项目中的权限，可以分配给用户和组，角色在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OpenStack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中是全局唯一的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Token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令牌是用来验证用户身份的，用户登录后会使用令牌执行相应的资源请求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Service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服务是指一个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OpenStack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服务，比如：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nova、cinder、neutron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等。</a:t>
                      </a:r>
                      <a:endParaRPr lang="en-US" altLang="zh-CN" sz="20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Endpoint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端口是一个网络可访问的服务地址，通过它可以访问一个服务，通常是个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URL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地址。比如，当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Nova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需要访问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Glance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服务去获取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image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时，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Nova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通过访问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Keystone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拿到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Glance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endpoint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，然后通过访问该 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endpoint 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去获取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Glance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  <a:tr h="89138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Policy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策略是用来鉴别用户对某个服务是否有访问权限的，对于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keystone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来说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policy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就是一个</a:t>
                      </a:r>
                      <a:r>
                        <a:rPr lang="en-US" altLang="zh-CN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json</a:t>
                      </a:r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2"/>
          <p:cNvSpPr/>
          <p:nvPr/>
        </p:nvSpPr>
        <p:spPr>
          <a:xfrm>
            <a:off x="15387854" y="5359907"/>
            <a:ext cx="2456202" cy="2722229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Group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310680" y="2753544"/>
            <a:ext cx="11881320" cy="10441160"/>
          </a:xfrm>
          <a:prstGeom prst="cloud">
            <a:avLst/>
          </a:prstGeom>
          <a:noFill/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资源、用户和角色：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782164" y="4049688"/>
            <a:ext cx="5403284" cy="8152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4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812724" y="5407905"/>
            <a:ext cx="3130804" cy="2674231"/>
          </a:xfrm>
          <a:prstGeom prst="rect">
            <a:avLst/>
          </a:prstGeom>
          <a:solidFill>
            <a:schemeClr val="accent5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Domain1</a:t>
            </a:r>
          </a:p>
          <a:p>
            <a:pPr>
              <a:lnSpc>
                <a:spcPct val="100000"/>
              </a:lnSpc>
            </a:pPr>
            <a:endParaRPr lang="en-US" altLang="zh-CN" sz="4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4812724" y="8802216"/>
            <a:ext cx="3130804" cy="2664296"/>
          </a:xfrm>
          <a:prstGeom prst="rect">
            <a:avLst/>
          </a:prstGeom>
          <a:solidFill>
            <a:schemeClr val="accent5">
              <a:alpha val="99000"/>
            </a:schemeClr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Domain2</a:t>
            </a:r>
          </a:p>
          <a:p>
            <a:pPr>
              <a:lnSpc>
                <a:spcPct val="100000"/>
              </a:lnSpc>
            </a:pPr>
            <a:endParaRPr lang="en-US" altLang="zh-CN" sz="4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4963381" y="6185639"/>
            <a:ext cx="1296144" cy="1143218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Project1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465198" y="6185638"/>
            <a:ext cx="1262306" cy="1143218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Project2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4982708" y="9666312"/>
            <a:ext cx="1268632" cy="108012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Project1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16675187" y="6376040"/>
            <a:ext cx="976645" cy="960393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User2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6448279" y="9656240"/>
            <a:ext cx="1279225" cy="1090192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Project2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16615955" y="9418476"/>
            <a:ext cx="1296144" cy="1327956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User1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21048984" y="7488987"/>
            <a:ext cx="1750695" cy="1952863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Role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>
            <a:stCxn id="18" idx="1"/>
            <a:endCxn id="16" idx="3"/>
          </p:cNvCxnSpPr>
          <p:nvPr/>
        </p:nvCxnSpPr>
        <p:spPr>
          <a:xfrm flipH="1" flipV="1">
            <a:off x="17844056" y="6721022"/>
            <a:ext cx="3204928" cy="17443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stomShape 2"/>
          <p:cNvSpPr/>
          <p:nvPr/>
        </p:nvSpPr>
        <p:spPr>
          <a:xfrm>
            <a:off x="15576376" y="6376040"/>
            <a:ext cx="976645" cy="960393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User1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18" idx="1"/>
            <a:endCxn id="15" idx="3"/>
          </p:cNvCxnSpPr>
          <p:nvPr/>
        </p:nvCxnSpPr>
        <p:spPr>
          <a:xfrm flipH="1">
            <a:off x="17912099" y="8465419"/>
            <a:ext cx="3136885" cy="16170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1"/>
            <a:endCxn id="8" idx="3"/>
          </p:cNvCxnSpPr>
          <p:nvPr/>
        </p:nvCxnSpPr>
        <p:spPr>
          <a:xfrm flipH="1">
            <a:off x="7943528" y="6721022"/>
            <a:ext cx="7444326" cy="239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1"/>
            <a:endCxn id="9" idx="3"/>
          </p:cNvCxnSpPr>
          <p:nvPr/>
        </p:nvCxnSpPr>
        <p:spPr>
          <a:xfrm flipH="1">
            <a:off x="7943528" y="10082454"/>
            <a:ext cx="8672427" cy="519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768064" y="2897560"/>
            <a:ext cx="0" cy="10513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9248784" y="2969568"/>
            <a:ext cx="0" cy="10513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stomShape 2"/>
          <p:cNvSpPr/>
          <p:nvPr/>
        </p:nvSpPr>
        <p:spPr>
          <a:xfrm>
            <a:off x="14778018" y="2969568"/>
            <a:ext cx="2573360" cy="8152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4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0078983" y="2969568"/>
            <a:ext cx="3690696" cy="8152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4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en-US" altLang="zh-CN" sz="49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2984088" y="7082332"/>
            <a:ext cx="648072" cy="280000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eaVert" lIns="90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为指定的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8600712" y="7542076"/>
            <a:ext cx="648072" cy="176419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eaVert" lIns="90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为用户指定角色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10680" y="2033464"/>
            <a:ext cx="23546616" cy="86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令牌、服务、端口、策略：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407024" y="3573683"/>
            <a:ext cx="3024336" cy="66397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919192" y="5273824"/>
            <a:ext cx="7380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2"/>
          <p:cNvSpPr/>
          <p:nvPr/>
        </p:nvSpPr>
        <p:spPr>
          <a:xfrm>
            <a:off x="10823848" y="3573683"/>
            <a:ext cx="3024336" cy="66397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keystone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663608" y="3041576"/>
            <a:ext cx="0" cy="10513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440472" y="3041576"/>
            <a:ext cx="0" cy="10513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</p:cNvCxnSpPr>
          <p:nvPr/>
        </p:nvCxnSpPr>
        <p:spPr>
          <a:xfrm>
            <a:off x="4919192" y="4237661"/>
            <a:ext cx="0" cy="931708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300012" y="4237661"/>
            <a:ext cx="0" cy="931708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2"/>
          <p:cNvSpPr/>
          <p:nvPr/>
        </p:nvSpPr>
        <p:spPr>
          <a:xfrm>
            <a:off x="19104768" y="3573682"/>
            <a:ext cx="3024336" cy="66397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glance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0616936" y="4237660"/>
            <a:ext cx="0" cy="931708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stomShape 2"/>
          <p:cNvSpPr/>
          <p:nvPr/>
        </p:nvSpPr>
        <p:spPr>
          <a:xfrm>
            <a:off x="6842646" y="4753862"/>
            <a:ext cx="3719447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用户使用用户名、密码登录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919192" y="6137920"/>
            <a:ext cx="7380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2"/>
          <p:cNvSpPr/>
          <p:nvPr/>
        </p:nvSpPr>
        <p:spPr>
          <a:xfrm>
            <a:off x="7015747" y="5617958"/>
            <a:ext cx="3295722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catalog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919192" y="7434064"/>
            <a:ext cx="156977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stomShape 2"/>
          <p:cNvSpPr/>
          <p:nvPr/>
        </p:nvSpPr>
        <p:spPr>
          <a:xfrm>
            <a:off x="14792611" y="6930008"/>
            <a:ext cx="3295722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请求访问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image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2300012" y="8150006"/>
            <a:ext cx="83349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2"/>
          <p:cNvSpPr/>
          <p:nvPr/>
        </p:nvSpPr>
        <p:spPr>
          <a:xfrm>
            <a:off x="14935271" y="7630044"/>
            <a:ext cx="3295722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2300012" y="8896202"/>
            <a:ext cx="83349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2"/>
          <p:cNvSpPr/>
          <p:nvPr/>
        </p:nvSpPr>
        <p:spPr>
          <a:xfrm>
            <a:off x="14935271" y="8330761"/>
            <a:ext cx="3295722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返回验证结果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>
            <a:off x="20634938" y="9594304"/>
            <a:ext cx="1062118" cy="576064"/>
          </a:xfrm>
          <a:prstGeom prst="bentConnector3">
            <a:avLst>
              <a:gd name="adj1" fmla="val 1013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20634938" y="10170368"/>
            <a:ext cx="106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stomShape 2"/>
          <p:cNvSpPr/>
          <p:nvPr/>
        </p:nvSpPr>
        <p:spPr>
          <a:xfrm>
            <a:off x="21826028" y="9716341"/>
            <a:ext cx="2016224" cy="3319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6、policy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鉴权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919192" y="11106472"/>
            <a:ext cx="157157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stomShape 2"/>
          <p:cNvSpPr/>
          <p:nvPr/>
        </p:nvSpPr>
        <p:spPr>
          <a:xfrm>
            <a:off x="4847184" y="10442494"/>
            <a:ext cx="7308811" cy="6639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权成功返回所请求的资源，否则返回没有权限访问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0" y="4699995"/>
            <a:ext cx="4630606" cy="183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053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8120" y="-9360"/>
            <a:ext cx="20826360" cy="16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8000" spc="-1" dirty="0" smtClean="0">
                <a:solidFill>
                  <a:srgbClr val="06B76E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10680" y="2033464"/>
            <a:ext cx="23546616" cy="1728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900" b="1" dirty="0" smtClean="0">
                <a:latin typeface="微软雅黑" pitchFamily="34" charset="-122"/>
                <a:ea typeface="微软雅黑" pitchFamily="34" charset="-122"/>
              </a:rPr>
              <a:t>架构解析：</a:t>
            </a:r>
            <a:endParaRPr lang="en-US" altLang="zh-CN" sz="49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900" dirty="0" smtClean="0">
                <a:latin typeface="微软雅黑" pitchFamily="34" charset="-122"/>
                <a:ea typeface="微软雅黑" pitchFamily="34" charset="-122"/>
              </a:rPr>
              <a:t>       keystone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900" dirty="0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中提供身份认证、服务目录、服务令牌、服务策略的功能</a:t>
            </a:r>
            <a:endParaRPr lang="en-US" altLang="zh-CN" sz="49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/>
          <p:nvPr/>
        </p:nvPicPr>
        <p:blipFill>
          <a:blip r:embed="rId2"/>
          <a:stretch/>
        </p:blipFill>
        <p:spPr>
          <a:xfrm>
            <a:off x="3370816" y="4193704"/>
            <a:ext cx="15320968" cy="8208912"/>
          </a:xfrm>
          <a:prstGeom prst="rect">
            <a:avLst/>
          </a:prstGeom>
          <a:ln>
            <a:noFill/>
          </a:ln>
        </p:spPr>
      </p:pic>
      <p:sp>
        <p:nvSpPr>
          <p:cNvPr id="32" name="CustomShape 2"/>
          <p:cNvSpPr/>
          <p:nvPr/>
        </p:nvSpPr>
        <p:spPr>
          <a:xfrm>
            <a:off x="310680" y="6065912"/>
            <a:ext cx="2880320" cy="122413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提供用户身份认证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7376576" y="4711225"/>
            <a:ext cx="4608512" cy="122413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为用户提供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8691784" y="8586192"/>
            <a:ext cx="4805472" cy="122413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服务的名称和端口，并提供给用户使用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3551040" y="11394504"/>
            <a:ext cx="2880320" cy="122413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鉴别用户权限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30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879560" y="3534840"/>
            <a:ext cx="21499200" cy="9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6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功能详解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CustomShape 2"/>
          <p:cNvSpPr/>
          <p:nvPr/>
        </p:nvSpPr>
        <p:spPr>
          <a:xfrm rot="16200000">
            <a:off x="17537760" y="6490080"/>
            <a:ext cx="11285640" cy="225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5000" b="0" strike="noStrike" spc="-1">
                <a:solidFill>
                  <a:srgbClr val="02519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EASYSTACK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925</Words>
  <Application>Microsoft Macintosh PowerPoint</Application>
  <PresentationFormat>自定义</PresentationFormat>
  <Paragraphs>165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DejaVu Sans</vt:lpstr>
      <vt:lpstr>Microsoft YaHei</vt:lpstr>
      <vt:lpstr>Symbol</vt:lpstr>
      <vt:lpstr>Wingdings</vt:lpstr>
      <vt:lpstr>微软雅黑</vt:lpstr>
      <vt:lpstr>Arial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OpenStack架构介绍</dc:title>
  <cp:lastModifiedBy>于治国</cp:lastModifiedBy>
  <cp:revision>252</cp:revision>
  <dcterms:modified xsi:type="dcterms:W3CDTF">2016-10-09T07:28:01Z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