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8"/>
  </p:notesMasterIdLst>
  <p:sldIdLst>
    <p:sldId id="257" r:id="rId3"/>
    <p:sldId id="269" r:id="rId4"/>
    <p:sldId id="16602715" r:id="rId5"/>
    <p:sldId id="256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4" userDrawn="1">
          <p15:clr>
            <a:srgbClr val="A4A3A4"/>
          </p15:clr>
        </p15:guide>
        <p15:guide id="2" pos="38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72" y="273"/>
      </p:cViewPr>
      <p:guideLst>
        <p:guide orient="horz" pos="2194"/>
        <p:guide pos="387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F3EC2-E3B5-4AE2-AF06-7F4755D585A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AA52F-2F09-41C7-BE45-57EFFC563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815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600" b="1" kern="1200" dirty="0">
              <a:solidFill>
                <a:srgbClr val="FFC000">
                  <a:lumMod val="40000"/>
                  <a:lumOff val="60000"/>
                </a:srgbClr>
              </a:solidFill>
              <a:latin typeface="钉钉进步体" panose="00020600040101010101" pitchFamily="18" charset="-122"/>
              <a:ea typeface="钉钉进步体" panose="00020600040101010101" pitchFamily="18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armonyOS Sans SC" panose="00000500000000000000" pitchFamily="2" charset="-122"/>
                <a:ea typeface="汉仪正圆 55简" panose="00020600040101010101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armonyOS Sans SC" panose="00000500000000000000" pitchFamily="2" charset="-122"/>
              <a:ea typeface="汉仪正圆 55简" panose="0002060004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ingTalk Sans" panose="00020600040101000101" pitchFamily="18" charset="0"/>
                <a:ea typeface="汉仪正圆 55简" panose="00020600040101010101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ingTalk Sans" panose="00020600040101000101" pitchFamily="18" charset="0"/>
              <a:ea typeface="汉仪正圆 55简" panose="0002060004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187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287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5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508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884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147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811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67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029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28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2025/10/9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armonyOS Sans SC" panose="00000500000000000000" pitchFamily="2" charset="-122"/>
                <a:ea typeface="汉仪正圆 55简" panose="00020600040101010101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2025/10/9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armonyOS Sans SC" panose="00000500000000000000" pitchFamily="2" charset="-122"/>
                <a:ea typeface="汉仪正圆 55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armonyOS Sans SC" panose="00000500000000000000" pitchFamily="2" charset="-122"/>
                <a:ea typeface="汉仪正圆 55简" panose="00020600040101010101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089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armonyOS Sans SC" panose="00000500000000000000" pitchFamily="2" charset="-122"/>
          <a:ea typeface="汉仪正圆 55简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armonyOS Sans SC" panose="00000500000000000000" pitchFamily="2" charset="-122"/>
          <a:ea typeface="汉仪正圆 55简" panose="0002060004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armonyOS Sans SC" panose="00000500000000000000" pitchFamily="2" charset="-122"/>
          <a:ea typeface="汉仪正圆 55简" panose="0002060004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armonyOS Sans SC" panose="00000500000000000000" pitchFamily="2" charset="-122"/>
          <a:ea typeface="汉仪正圆 55简" panose="0002060004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armonyOS Sans SC" panose="00000500000000000000" pitchFamily="2" charset="-122"/>
          <a:ea typeface="汉仪正圆 55简" panose="0002060004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armonyOS Sans SC" panose="00000500000000000000" pitchFamily="2" charset="-122"/>
          <a:ea typeface="汉仪正圆 55简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tags" Target="../tags/tag77.xml"/><Relationship Id="rId18" Type="http://schemas.openxmlformats.org/officeDocument/2006/relationships/tags" Target="../tags/tag82.xml"/><Relationship Id="rId26" Type="http://schemas.openxmlformats.org/officeDocument/2006/relationships/image" Target="../media/image3.png"/><Relationship Id="rId3" Type="http://schemas.openxmlformats.org/officeDocument/2006/relationships/tags" Target="../tags/tag67.xml"/><Relationship Id="rId21" Type="http://schemas.openxmlformats.org/officeDocument/2006/relationships/tags" Target="../tags/tag85.xml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17" Type="http://schemas.openxmlformats.org/officeDocument/2006/relationships/tags" Target="../tags/tag81.xml"/><Relationship Id="rId25" Type="http://schemas.openxmlformats.org/officeDocument/2006/relationships/image" Target="../media/image2.png"/><Relationship Id="rId2" Type="http://schemas.openxmlformats.org/officeDocument/2006/relationships/tags" Target="../tags/tag66.xml"/><Relationship Id="rId16" Type="http://schemas.openxmlformats.org/officeDocument/2006/relationships/tags" Target="../tags/tag80.xml"/><Relationship Id="rId20" Type="http://schemas.openxmlformats.org/officeDocument/2006/relationships/tags" Target="../tags/tag84.xml"/><Relationship Id="rId29" Type="http://schemas.openxmlformats.org/officeDocument/2006/relationships/image" Target="../media/image6.png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24" Type="http://schemas.openxmlformats.org/officeDocument/2006/relationships/image" Target="../media/image1.png"/><Relationship Id="rId32" Type="http://schemas.openxmlformats.org/officeDocument/2006/relationships/image" Target="../media/image9.svg"/><Relationship Id="rId5" Type="http://schemas.openxmlformats.org/officeDocument/2006/relationships/tags" Target="../tags/tag69.xml"/><Relationship Id="rId15" Type="http://schemas.openxmlformats.org/officeDocument/2006/relationships/tags" Target="../tags/tag79.xml"/><Relationship Id="rId23" Type="http://schemas.openxmlformats.org/officeDocument/2006/relationships/notesSlide" Target="../notesSlides/notesSlide1.xml"/><Relationship Id="rId28" Type="http://schemas.openxmlformats.org/officeDocument/2006/relationships/image" Target="../media/image5.svg"/><Relationship Id="rId10" Type="http://schemas.openxmlformats.org/officeDocument/2006/relationships/tags" Target="../tags/tag74.xml"/><Relationship Id="rId19" Type="http://schemas.openxmlformats.org/officeDocument/2006/relationships/tags" Target="../tags/tag83.xml"/><Relationship Id="rId31" Type="http://schemas.openxmlformats.org/officeDocument/2006/relationships/image" Target="../media/image8.png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tags" Target="../tags/tag78.xml"/><Relationship Id="rId22" Type="http://schemas.openxmlformats.org/officeDocument/2006/relationships/slideLayout" Target="../slideLayouts/slideLayout12.xml"/><Relationship Id="rId27" Type="http://schemas.openxmlformats.org/officeDocument/2006/relationships/image" Target="../media/image4.png"/><Relationship Id="rId30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861505" y="2822010"/>
            <a:ext cx="10969200" cy="705600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  <a:sym typeface="+mn-ea"/>
              </a:rPr>
              <a:t>项目总体计划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sym typeface="+mn-ea"/>
              </a:rPr>
              <a:t>原始需求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170" y="-44450"/>
            <a:ext cx="6232525" cy="26695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065" y="2625090"/>
            <a:ext cx="6584315" cy="13646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0490" y="4138930"/>
            <a:ext cx="5308600" cy="2349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260" y="8699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sym typeface="+mn-ea"/>
              </a:rPr>
              <a:t>子系统划分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8260" y="608965"/>
            <a:ext cx="115627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基础学习管理子系统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功能覆盖：</a:t>
            </a:r>
          </a:p>
          <a:p>
            <a:r>
              <a:rPr lang="zh-CN" altLang="en-US"/>
              <a:t>基于基线版本（</a:t>
            </a:r>
            <a:r>
              <a:rPr lang="en-US" altLang="zh-CN"/>
              <a:t>V1.0</a:t>
            </a:r>
            <a:r>
              <a:rPr lang="zh-CN" altLang="en-US"/>
              <a:t>）和</a:t>
            </a:r>
            <a:r>
              <a:rPr lang="en-US" altLang="zh-CN"/>
              <a:t>MVP</a:t>
            </a:r>
            <a:r>
              <a:rPr lang="zh-CN" altLang="en-US"/>
              <a:t>版本的核心功能，提供用户管理、题目管理、基本答题和学习分析能力。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具体模块：</a:t>
            </a:r>
            <a:endParaRPr lang="en-US" altLang="zh-CN"/>
          </a:p>
          <a:p>
            <a:r>
              <a:rPr lang="zh-CN" altLang="en-US"/>
              <a:t>用户登录</a:t>
            </a:r>
            <a:r>
              <a:rPr lang="en-US" altLang="zh-CN"/>
              <a:t>/</a:t>
            </a:r>
            <a:r>
              <a:rPr lang="zh-CN" altLang="en-US"/>
              <a:t>注册页面：支持用户注册、登录、修改</a:t>
            </a:r>
            <a:r>
              <a:rPr lang="en-US" altLang="zh-CN"/>
              <a:t>/</a:t>
            </a:r>
            <a:r>
              <a:rPr lang="zh-CN" altLang="en-US"/>
              <a:t>找回密码，以及后端批量注册。</a:t>
            </a:r>
            <a:endParaRPr lang="en-US" altLang="zh-CN"/>
          </a:p>
          <a:p>
            <a:r>
              <a:rPr lang="zh-CN" altLang="en-US"/>
              <a:t>答题页面：支持顺序答题、乱序答题、定时</a:t>
            </a:r>
            <a:r>
              <a:rPr lang="en-US" altLang="zh-CN"/>
              <a:t>/</a:t>
            </a:r>
            <a:r>
              <a:rPr lang="zh-CN" altLang="en-US"/>
              <a:t>定量答题等模式。</a:t>
            </a:r>
            <a:endParaRPr lang="en-US" altLang="zh-CN"/>
          </a:p>
          <a:p>
            <a:r>
              <a:rPr lang="zh-CN" altLang="en-US"/>
              <a:t>搜索筛选页面：根据关键字、题目类别筛选题目，支持查看和导出题目。</a:t>
            </a:r>
            <a:endParaRPr lang="en-US" altLang="zh-CN"/>
          </a:p>
          <a:p>
            <a:r>
              <a:rPr lang="zh-CN" altLang="en-US"/>
              <a:t>收藏</a:t>
            </a:r>
            <a:r>
              <a:rPr lang="en-US" altLang="zh-CN"/>
              <a:t>/</a:t>
            </a:r>
            <a:r>
              <a:rPr lang="zh-CN" altLang="en-US"/>
              <a:t>错题本页面：查看和导出用户收藏或答错的题目。</a:t>
            </a:r>
            <a:endParaRPr lang="en-US" altLang="zh-CN"/>
          </a:p>
          <a:p>
            <a:r>
              <a:rPr lang="zh-CN" altLang="en-US"/>
              <a:t>数据分析页面：展示用户正确率、排行榜等信息。</a:t>
            </a:r>
            <a:endParaRPr lang="en-US" altLang="zh-CN"/>
          </a:p>
          <a:p>
            <a:r>
              <a:rPr lang="zh-CN" altLang="en-US"/>
              <a:t>后端题目导入：通过</a:t>
            </a:r>
            <a:r>
              <a:rPr lang="en-US" altLang="zh-CN"/>
              <a:t>Excel</a:t>
            </a:r>
            <a:r>
              <a:rPr lang="zh-CN" altLang="en-US"/>
              <a:t>等方式将题目导入数据库，管理题目（包括题目描述、选项、难度、分类、答案）。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目标：</a:t>
            </a:r>
          </a:p>
          <a:p>
            <a:r>
              <a:rPr lang="zh-CN" altLang="en-US"/>
              <a:t>构建一个稳定的学习平台基础，实现用户管理、题库维护和基本学习流程。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880" y="52070"/>
            <a:ext cx="905827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sym typeface="+mn-ea"/>
              </a:rPr>
              <a:t>智能学习辅助子系统</a:t>
            </a:r>
            <a:endParaRPr lang="zh-CN" altLang="en-US" b="1"/>
          </a:p>
          <a:p>
            <a:r>
              <a:rPr lang="zh-CN" altLang="en-US">
                <a:sym typeface="+mn-ea"/>
              </a:rPr>
              <a:t>功能覆盖：</a:t>
            </a:r>
          </a:p>
          <a:p>
            <a:r>
              <a:rPr lang="zh-CN" altLang="en-US">
                <a:sym typeface="+mn-ea"/>
              </a:rPr>
              <a:t>集成</a:t>
            </a:r>
            <a:r>
              <a:rPr lang="en-US" altLang="zh-CN">
                <a:sym typeface="+mn-ea"/>
              </a:rPr>
              <a:t>AI</a:t>
            </a:r>
            <a:r>
              <a:rPr lang="zh-CN" altLang="en-US">
                <a:sym typeface="+mn-ea"/>
              </a:rPr>
              <a:t>技术增强学习体验，包括智能答疑、知识库构建、文档处理和</a:t>
            </a:r>
            <a:r>
              <a:rPr lang="en-US" altLang="zh-CN">
                <a:sym typeface="+mn-ea"/>
              </a:rPr>
              <a:t>OCR</a:t>
            </a:r>
            <a:r>
              <a:rPr lang="zh-CN" altLang="en-US">
                <a:sym typeface="+mn-ea"/>
              </a:rPr>
              <a:t>批改等。</a:t>
            </a:r>
          </a:p>
          <a:p>
            <a:endParaRPr lang="en-US" altLang="zh-CN"/>
          </a:p>
          <a:p>
            <a:r>
              <a:rPr lang="zh-CN" altLang="en-US">
                <a:sym typeface="+mn-ea"/>
              </a:rPr>
              <a:t>具体模块：</a:t>
            </a:r>
            <a:endParaRPr lang="en-US" altLang="zh-CN"/>
          </a:p>
          <a:p>
            <a:r>
              <a:rPr lang="zh-CN" altLang="en-US">
                <a:sym typeface="+mn-ea"/>
              </a:rPr>
              <a:t>答题页面扩展：增加填空题、翻译题答题功能，并提供</a:t>
            </a:r>
            <a:r>
              <a:rPr lang="en-US" altLang="zh-CN">
                <a:sym typeface="+mn-ea"/>
              </a:rPr>
              <a:t>AI</a:t>
            </a:r>
            <a:r>
              <a:rPr lang="zh-CN" altLang="en-US">
                <a:sym typeface="+mn-ea"/>
              </a:rPr>
              <a:t>题目答疑。</a:t>
            </a:r>
            <a:endParaRPr lang="en-US" altLang="zh-CN"/>
          </a:p>
          <a:p>
            <a:r>
              <a:rPr lang="zh-CN" altLang="en-US">
                <a:sym typeface="+mn-ea"/>
              </a:rPr>
              <a:t>收藏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错题本页面扩展：结合</a:t>
            </a:r>
            <a:r>
              <a:rPr lang="en-US" altLang="zh-CN">
                <a:sym typeface="+mn-ea"/>
              </a:rPr>
              <a:t>RAG</a:t>
            </a:r>
            <a:r>
              <a:rPr lang="zh-CN" altLang="en-US">
                <a:sym typeface="+mn-ea"/>
              </a:rPr>
              <a:t>知识图谱，支持个人知识库搭建。</a:t>
            </a:r>
            <a:endParaRPr lang="en-US" altLang="zh-CN"/>
          </a:p>
          <a:p>
            <a:r>
              <a:rPr lang="en-US" altLang="zh-CN">
                <a:sym typeface="+mn-ea"/>
              </a:rPr>
              <a:t>OCR</a:t>
            </a:r>
            <a:r>
              <a:rPr lang="zh-CN" altLang="en-US">
                <a:sym typeface="+mn-ea"/>
              </a:rPr>
              <a:t>批改：接入</a:t>
            </a:r>
            <a:r>
              <a:rPr lang="en-US" altLang="zh-CN">
                <a:sym typeface="+mn-ea"/>
              </a:rPr>
              <a:t>VLLM</a:t>
            </a:r>
            <a:r>
              <a:rPr lang="zh-CN" altLang="en-US">
                <a:sym typeface="+mn-ea"/>
              </a:rPr>
              <a:t>，支持结构化</a:t>
            </a:r>
            <a:r>
              <a:rPr lang="en-US" altLang="zh-CN">
                <a:sym typeface="+mn-ea"/>
              </a:rPr>
              <a:t>OCR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AI</a:t>
            </a:r>
            <a:r>
              <a:rPr lang="zh-CN" altLang="en-US">
                <a:sym typeface="+mn-ea"/>
              </a:rPr>
              <a:t>批改功能。</a:t>
            </a:r>
            <a:endParaRPr lang="en-US" altLang="zh-CN"/>
          </a:p>
          <a:p>
            <a:r>
              <a:rPr lang="zh-CN" altLang="en-US">
                <a:sym typeface="+mn-ea"/>
              </a:rPr>
              <a:t>文档解析制作：支持文档概括、文档提问，可能集成</a:t>
            </a:r>
            <a:r>
              <a:rPr lang="en-US" altLang="zh-CN">
                <a:sym typeface="+mn-ea"/>
              </a:rPr>
              <a:t>AI</a:t>
            </a:r>
            <a:r>
              <a:rPr lang="zh-CN" altLang="en-US">
                <a:sym typeface="+mn-ea"/>
              </a:rPr>
              <a:t>文档生成与制作。</a:t>
            </a:r>
            <a:endParaRPr lang="en-US" altLang="zh-CN"/>
          </a:p>
          <a:p>
            <a:r>
              <a:rPr lang="zh-CN" altLang="en-US">
                <a:sym typeface="+mn-ea"/>
              </a:rPr>
              <a:t>个性化学习路线构建与进度追踪：基于</a:t>
            </a:r>
            <a:r>
              <a:rPr lang="en-US" altLang="zh-CN">
                <a:sym typeface="+mn-ea"/>
              </a:rPr>
              <a:t>AI</a:t>
            </a:r>
            <a:r>
              <a:rPr lang="zh-CN" altLang="en-US">
                <a:sym typeface="+mn-ea"/>
              </a:rPr>
              <a:t>驱动学习路径规划。</a:t>
            </a:r>
            <a:endParaRPr lang="en-US" altLang="zh-CN"/>
          </a:p>
          <a:p>
            <a:r>
              <a:rPr lang="en-US" altLang="zh-CN">
                <a:sym typeface="+mn-ea"/>
              </a:rPr>
              <a:t>MCP</a:t>
            </a:r>
            <a:r>
              <a:rPr lang="zh-CN" altLang="en-US">
                <a:sym typeface="+mn-ea"/>
              </a:rPr>
              <a:t>翻译等</a:t>
            </a:r>
            <a:r>
              <a:rPr lang="en-US" altLang="zh-CN">
                <a:sym typeface="+mn-ea"/>
              </a:rPr>
              <a:t>AI</a:t>
            </a:r>
            <a:r>
              <a:rPr lang="zh-CN" altLang="en-US">
                <a:sym typeface="+mn-ea"/>
              </a:rPr>
              <a:t>功能：支持语言学习中的翻译需求。</a:t>
            </a:r>
          </a:p>
          <a:p>
            <a:endParaRPr lang="en-US" altLang="zh-CN"/>
          </a:p>
          <a:p>
            <a:r>
              <a:rPr lang="zh-CN" altLang="en-US">
                <a:sym typeface="+mn-ea"/>
              </a:rPr>
              <a:t>目标：</a:t>
            </a:r>
          </a:p>
          <a:p>
            <a:r>
              <a:rPr lang="zh-CN" altLang="en-US">
                <a:sym typeface="+mn-ea"/>
              </a:rPr>
              <a:t>通过</a:t>
            </a:r>
            <a:r>
              <a:rPr lang="en-US" altLang="zh-CN">
                <a:sym typeface="+mn-ea"/>
              </a:rPr>
              <a:t>AI</a:t>
            </a:r>
            <a:r>
              <a:rPr lang="zh-CN" altLang="en-US">
                <a:sym typeface="+mn-ea"/>
              </a:rPr>
              <a:t>技术提供个性化、智能化的学习支持，提升学习效率和深度。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245" y="45085"/>
            <a:ext cx="865060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  <a:sym typeface="+mn-ea"/>
              </a:rPr>
              <a:t>多模态交互子系统</a:t>
            </a:r>
            <a:endParaRPr lang="zh-CN" altLang="en-US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功能覆盖：</a:t>
            </a:r>
          </a:p>
          <a:p>
            <a:r>
              <a:rPr lang="zh-CN" altLang="en-US">
                <a:sym typeface="+mn-ea"/>
              </a:rPr>
              <a:t>专注于语音、视频和数字人交互，实现情感化、多模态的学习陪伴和答疑。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具体模块：</a:t>
            </a:r>
            <a:endParaRPr lang="en-US" altLang="zh-CN"/>
          </a:p>
          <a:p>
            <a:r>
              <a:rPr lang="en-US" altLang="zh-CN">
                <a:sym typeface="+mn-ea"/>
              </a:rPr>
              <a:t>ASR</a:t>
            </a:r>
            <a:r>
              <a:rPr lang="zh-CN" altLang="en-US">
                <a:sym typeface="+mn-ea"/>
              </a:rPr>
              <a:t>语音识别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文档解析：使用多模态大模型进行语音或文档识别，结果输入大模型。</a:t>
            </a:r>
            <a:endParaRPr lang="en-US" altLang="zh-CN"/>
          </a:p>
          <a:p>
            <a:r>
              <a:rPr lang="zh-CN" altLang="en-US">
                <a:sym typeface="+mn-ea"/>
              </a:rPr>
              <a:t>大模型问答与答疑：大模型对用户问题进行智能文字回复。</a:t>
            </a:r>
            <a:endParaRPr lang="zh-CN" altLang="en-US"/>
          </a:p>
          <a:p>
            <a:r>
              <a:rPr lang="en-US" altLang="zh-CN">
                <a:sym typeface="+mn-ea"/>
              </a:rPr>
              <a:t>TTS</a:t>
            </a:r>
            <a:r>
              <a:rPr lang="zh-CN" altLang="en-US">
                <a:sym typeface="+mn-ea"/>
              </a:rPr>
              <a:t>语音合成：将大模型的文字回复转换为语音。</a:t>
            </a:r>
            <a:endParaRPr lang="zh-CN" altLang="en-US"/>
          </a:p>
          <a:p>
            <a:r>
              <a:rPr lang="en-US" altLang="zh-CN">
                <a:sym typeface="+mn-ea"/>
              </a:rPr>
              <a:t>WebRTC</a:t>
            </a:r>
            <a:r>
              <a:rPr lang="zh-CN" altLang="en-US">
                <a:sym typeface="+mn-ea"/>
              </a:rPr>
              <a:t>数字人视频合成：利用语音信息驱动人物图像，形成数字人进行交互。</a:t>
            </a:r>
            <a:endParaRPr lang="en-US" altLang="zh-CN"/>
          </a:p>
          <a:p>
            <a:r>
              <a:rPr lang="zh-CN" altLang="en-US">
                <a:sym typeface="+mn-ea"/>
              </a:rPr>
              <a:t>情感交互与数字人功能：支持</a:t>
            </a:r>
            <a:r>
              <a:rPr lang="en-US" altLang="zh-CN">
                <a:sym typeface="+mn-ea"/>
              </a:rPr>
              <a:t>“AI</a:t>
            </a:r>
            <a:r>
              <a:rPr lang="zh-CN" altLang="en-US">
                <a:sym typeface="+mn-ea"/>
              </a:rPr>
              <a:t>面试官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“AI</a:t>
            </a:r>
            <a:r>
              <a:rPr lang="zh-CN" altLang="en-US">
                <a:sym typeface="+mn-ea"/>
              </a:rPr>
              <a:t>学伴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等场景，实现数字人答疑和授课。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目标：</a:t>
            </a:r>
          </a:p>
          <a:p>
            <a:r>
              <a:rPr lang="zh-CN" altLang="en-US">
                <a:sym typeface="+mn-ea"/>
              </a:rPr>
              <a:t>构建沉浸式、交互式的学习环境，模拟真人辅导和陪伴。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260" y="0"/>
            <a:ext cx="1214374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sym typeface="+mn-ea"/>
              </a:rPr>
              <a:t>编程学习子系统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功能覆盖：</a:t>
            </a:r>
          </a:p>
          <a:p>
            <a:r>
              <a:rPr lang="zh-CN" altLang="en-US">
                <a:sym typeface="+mn-ea"/>
              </a:rPr>
              <a:t>针对计算机专业教学和就业需求，提供代码编辑、评测和建议功能。</a:t>
            </a:r>
            <a:endParaRPr lang="zh-CN" altLang="en-US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具体模块：</a:t>
            </a:r>
            <a:endParaRPr lang="en-US" altLang="zh-CN"/>
          </a:p>
          <a:p>
            <a:r>
              <a:rPr lang="zh-CN" altLang="en-US">
                <a:sym typeface="+mn-ea"/>
              </a:rPr>
              <a:t>代码编辑器：在线代码编辑器，支持语法高亮等基础功能。</a:t>
            </a:r>
            <a:endParaRPr lang="en-US" altLang="zh-CN"/>
          </a:p>
          <a:p>
            <a:r>
              <a:rPr lang="zh-CN" altLang="en-US">
                <a:sym typeface="+mn-ea"/>
              </a:rPr>
              <a:t>代码评测：利用大模型评估代码的执行效率、命名规范等。</a:t>
            </a:r>
            <a:endParaRPr lang="en-US" altLang="zh-CN"/>
          </a:p>
          <a:p>
            <a:r>
              <a:rPr lang="zh-CN" altLang="en-US">
                <a:sym typeface="+mn-ea"/>
              </a:rPr>
              <a:t>代码沙箱：结合</a:t>
            </a:r>
            <a:r>
              <a:rPr lang="en-US" altLang="zh-CN">
                <a:sym typeface="+mn-ea"/>
              </a:rPr>
              <a:t>Online Judge</a:t>
            </a:r>
            <a:r>
              <a:rPr lang="zh-CN" altLang="en-US">
                <a:sym typeface="+mn-ea"/>
              </a:rPr>
              <a:t>系统对代码进行判断和评测。</a:t>
            </a:r>
            <a:endParaRPr lang="en-US" altLang="zh-CN"/>
          </a:p>
          <a:p>
            <a:r>
              <a:rPr lang="zh-CN" altLang="en-US">
                <a:sym typeface="+mn-ea"/>
              </a:rPr>
              <a:t>代码建议：对代码错误部分提供修改建议，并给出编程思路。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目标：</a:t>
            </a:r>
          </a:p>
          <a:p>
            <a:r>
              <a:rPr lang="zh-CN" altLang="en-US">
                <a:sym typeface="+mn-ea"/>
              </a:rPr>
              <a:t>服务于编程学习和技能提升，帮助用户准备就业所需的技术能力。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43200" y="476864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sym typeface="+mn-ea"/>
              </a:rPr>
              <a:t>各成员分工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98089" y="1400482"/>
            <a:ext cx="11547987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tx1"/>
                </a:solidFill>
              </a:rPr>
              <a:t>丁炜宸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前端，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HTML</a:t>
            </a:r>
            <a:r>
              <a:rPr lang="zh-CN" altLang="en-US" dirty="0">
                <a:sym typeface="+mn-ea"/>
              </a:rPr>
              <a:t>开发，技术架构师；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产品经理：</a:t>
            </a:r>
            <a:r>
              <a:rPr lang="zh-CN" altLang="en-US" dirty="0">
                <a:solidFill>
                  <a:schemeClr val="tx1"/>
                </a:solidFill>
                <a:effectLst/>
                <a:latin typeface="Abadi" panose="020B0604020104020204" pitchFamily="34" charset="0"/>
                <a:sym typeface="+mn-ea"/>
              </a:rPr>
              <a:t>统筹项目进度与团队协作，制定方案开发规范</a:t>
            </a:r>
          </a:p>
          <a:p>
            <a:pPr>
              <a:lnSpc>
                <a:spcPct val="100000"/>
              </a:lnSpc>
            </a:pPr>
            <a:endParaRPr lang="zh-CN" altLang="en-US" dirty="0">
              <a:solidFill>
                <a:schemeClr val="tx1"/>
              </a:solidFill>
              <a:effectLst/>
              <a:latin typeface="Abadi" panose="020B0604020104020204" pitchFamily="3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tx1"/>
                </a:solidFill>
                <a:effectLst/>
                <a:latin typeface="Abadi" panose="020B0604020104020204" pitchFamily="34" charset="0"/>
                <a:sym typeface="+mn-ea"/>
              </a:rPr>
              <a:t>吴育金</a:t>
            </a:r>
          </a:p>
          <a:p>
            <a:pPr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后端开发（数据库）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:</a:t>
            </a:r>
            <a:r>
              <a:rPr lang="zh-CN" altLang="en-US" dirty="0">
                <a:solidFill>
                  <a:schemeClr val="tx1"/>
                </a:solidFill>
                <a:effectLst/>
                <a:latin typeface="Abadi" panose="020B0604020104020204" pitchFamily="34" charset="0"/>
                <a:sym typeface="+mn-ea"/>
              </a:rPr>
              <a:t>数据库原型设计</a:t>
            </a:r>
            <a:endParaRPr lang="en-US" altLang="zh-CN" dirty="0">
              <a:solidFill>
                <a:schemeClr val="tx1"/>
              </a:solidFill>
              <a:effectLst/>
              <a:latin typeface="Abadi" panose="020B0604020104020204" pitchFamily="34" charset="0"/>
              <a:sym typeface="+mn-ea"/>
            </a:endParaRPr>
          </a:p>
          <a:p>
            <a:pPr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zh-CN" altLang="en-US" b="1" dirty="0">
                <a:solidFill>
                  <a:schemeClr val="tx1"/>
                </a:solidFill>
                <a:effectLst/>
                <a:latin typeface="Abadi" panose="020B0604020104020204" pitchFamily="34" charset="0"/>
                <a:sym typeface="+mn-ea"/>
              </a:rPr>
              <a:t>王宇涵</a:t>
            </a:r>
          </a:p>
          <a:p>
            <a:pPr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zh-CN" altLang="en-US" dirty="0">
                <a:sym typeface="+mn-ea"/>
              </a:rPr>
              <a:t>后端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开发（鉴权认证）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: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用户登录鉴权认证设计，装饰器设计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zh-CN" altLang="en-US" b="1" dirty="0">
                <a:solidFill>
                  <a:schemeClr val="tx1"/>
                </a:solidFill>
              </a:rPr>
              <a:t>吴沈炜</a:t>
            </a:r>
          </a:p>
          <a:p>
            <a:pPr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后端开发（路由）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交互路由设计</a:t>
            </a:r>
            <a:endParaRPr lang="zh-CN" altLang="en-US" b="0" i="0" dirty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  <a:effectLst/>
              <a:latin typeface="Abadi" panose="020B0604020104020204" pitchFamily="34" charset="0"/>
              <a:sym typeface="+mn-ea"/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/Users/weiqingqing/Desktop/1698 [转换].png1698 [转换]"/>
          <p:cNvPicPr>
            <a:picLocks noChangeAspect="1"/>
          </p:cNvPicPr>
          <p:nvPr/>
        </p:nvPicPr>
        <p:blipFill>
          <a:blip r:embed="rId24"/>
          <a:srcRect/>
          <a:stretch>
            <a:fillRect/>
          </a:stretch>
        </p:blipFill>
        <p:spPr>
          <a:xfrm>
            <a:off x="-6000" y="-1270"/>
            <a:ext cx="12204000" cy="6860540"/>
          </a:xfrm>
          <a:prstGeom prst="rect">
            <a:avLst/>
          </a:prstGeom>
        </p:spPr>
      </p:pic>
      <p:sp>
        <p:nvSpPr>
          <p:cNvPr id="161" name="矩形 160"/>
          <p:cNvSpPr/>
          <p:nvPr/>
        </p:nvSpPr>
        <p:spPr>
          <a:xfrm>
            <a:off x="-6000" y="0"/>
            <a:ext cx="12204065" cy="6861810"/>
          </a:xfrm>
          <a:prstGeom prst="rect">
            <a:avLst/>
          </a:prstGeom>
          <a:gradFill>
            <a:gsLst>
              <a:gs pos="54000">
                <a:srgbClr val="030628">
                  <a:alpha val="49000"/>
                </a:srgbClr>
              </a:gs>
              <a:gs pos="0">
                <a:srgbClr val="030628">
                  <a:alpha val="50000"/>
                </a:srgbClr>
              </a:gs>
              <a:gs pos="100000">
                <a:srgbClr val="030628">
                  <a:alpha val="5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rmonyOS Sans SC" panose="00000500000000000000" pitchFamily="2" charset="-122"/>
              <a:ea typeface="汉仪正圆 55简" panose="00020600040101010101" charset="-122"/>
              <a:cs typeface="+mn-cs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983614" y="254000"/>
            <a:ext cx="4779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63500" sx="101000" sy="101000" algn="ctr" rotWithShape="0">
                    <a:srgbClr val="33DDF8">
                      <a:alpha val="40000"/>
                    </a:srgbClr>
                  </a:outerShdw>
                </a:effectLst>
                <a:uLnTx/>
                <a:uFillTx/>
                <a:latin typeface="汉仪正圆 55简" panose="00020600040101010101" charset="-122"/>
                <a:ea typeface="汉仪正圆 55简" panose="00020600040101010101" charset="-122"/>
                <a:cs typeface="+mn-cs"/>
              </a:rPr>
              <a:t>项目目标与问题分析</a:t>
            </a:r>
          </a:p>
        </p:txBody>
      </p:sp>
      <p:sp>
        <p:nvSpPr>
          <p:cNvPr id="7" name="圆角矩形 6"/>
          <p:cNvSpPr/>
          <p:nvPr>
            <p:custDataLst>
              <p:tags r:id="rId1"/>
            </p:custDataLst>
          </p:nvPr>
        </p:nvSpPr>
        <p:spPr>
          <a:xfrm>
            <a:off x="2689962" y="951170"/>
            <a:ext cx="8640000" cy="1620000"/>
          </a:xfrm>
          <a:prstGeom prst="roundRect">
            <a:avLst>
              <a:gd name="adj" fmla="val 2782"/>
            </a:avLst>
          </a:prstGeom>
          <a:noFill/>
          <a:ln w="22225">
            <a:gradFill>
              <a:gsLst>
                <a:gs pos="100000">
                  <a:srgbClr val="3D6AFD"/>
                </a:gs>
                <a:gs pos="0">
                  <a:srgbClr val="33DDF8"/>
                </a:gs>
              </a:gsLst>
              <a:lin ang="189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HarmonyOS Sans SC" panose="00000500000000000000" pitchFamily="2" charset="-122"/>
              <a:ea typeface="汉仪正圆 55简" panose="00020600040101010101" charset="-122"/>
              <a:cs typeface="+mn-cs"/>
            </a:endParaRPr>
          </a:p>
        </p:txBody>
      </p:sp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 rot="-5400000">
            <a:off x="3012228" y="1223399"/>
            <a:ext cx="791845" cy="1031240"/>
            <a:chOff x="3427" y="3370"/>
            <a:chExt cx="1247" cy="1624"/>
          </a:xfrm>
        </p:grpSpPr>
        <p:sp>
          <p:nvSpPr>
            <p:cNvPr id="8" name="椭圆 7"/>
            <p:cNvSpPr/>
            <p:nvPr>
              <p:custDataLst>
                <p:tags r:id="rId20"/>
              </p:custDataLst>
            </p:nvPr>
          </p:nvSpPr>
          <p:spPr>
            <a:xfrm>
              <a:off x="3427" y="3370"/>
              <a:ext cx="1247" cy="1247"/>
            </a:xfrm>
            <a:prstGeom prst="ellipse">
              <a:avLst/>
            </a:prstGeom>
            <a:gradFill>
              <a:gsLst>
                <a:gs pos="65000">
                  <a:srgbClr val="2BB6CD"/>
                </a:gs>
                <a:gs pos="100000">
                  <a:srgbClr val="365CD6"/>
                </a:gs>
                <a:gs pos="0">
                  <a:srgbClr val="365CD6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" panose="00000500000000000000" pitchFamily="2" charset="-122"/>
                <a:ea typeface="汉仪正圆 55简" panose="00020600040101010101" charset="-122"/>
                <a:cs typeface="+mn-cs"/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21"/>
              </p:custDataLst>
            </p:nvPr>
          </p:nvSpPr>
          <p:spPr>
            <a:xfrm flipV="1">
              <a:off x="3850" y="4701"/>
              <a:ext cx="399" cy="293"/>
            </a:xfrm>
            <a:prstGeom prst="triangle">
              <a:avLst/>
            </a:prstGeom>
            <a:gradFill>
              <a:gsLst>
                <a:gs pos="100000">
                  <a:srgbClr val="365CD6"/>
                </a:gs>
                <a:gs pos="65000">
                  <a:srgbClr val="2BB6CD"/>
                </a:gs>
                <a:gs pos="0">
                  <a:srgbClr val="365CD6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" panose="00000500000000000000" pitchFamily="2" charset="-122"/>
                <a:ea typeface="汉仪正圆 55简" panose="00020600040101010101" charset="-122"/>
                <a:cs typeface="+mn-cs"/>
              </a:endParaRPr>
            </a:p>
          </p:txBody>
        </p:sp>
      </p:grpSp>
      <p:sp>
        <p:nvSpPr>
          <p:cNvPr id="17" name="圆角矩形 16"/>
          <p:cNvSpPr/>
          <p:nvPr>
            <p:custDataLst>
              <p:tags r:id="rId3"/>
            </p:custDataLst>
          </p:nvPr>
        </p:nvSpPr>
        <p:spPr>
          <a:xfrm>
            <a:off x="2649220" y="2824047"/>
            <a:ext cx="8640000" cy="1620000"/>
          </a:xfrm>
          <a:prstGeom prst="roundRect">
            <a:avLst>
              <a:gd name="adj" fmla="val 2782"/>
            </a:avLst>
          </a:prstGeom>
          <a:gradFill>
            <a:gsLst>
              <a:gs pos="100000">
                <a:srgbClr val="3D6AFD"/>
              </a:gs>
              <a:gs pos="0">
                <a:srgbClr val="3D6AFD"/>
              </a:gs>
              <a:gs pos="65000">
                <a:srgbClr val="2BB6CD">
                  <a:alpha val="85000"/>
                </a:srgbClr>
              </a:gs>
            </a:gsLst>
            <a:lin ang="18900000" scaled="0"/>
          </a:gra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HarmonyOS Sans SC" panose="00000500000000000000" pitchFamily="2" charset="-122"/>
              <a:ea typeface="汉仪正圆 55简" panose="00020600040101010101" charset="-122"/>
              <a:cs typeface="+mn-cs"/>
            </a:endParaRPr>
          </a:p>
        </p:txBody>
      </p:sp>
      <p:sp>
        <p:nvSpPr>
          <p:cNvPr id="22" name="文本框 21"/>
          <p:cNvSpPr txBox="1"/>
          <p:nvPr>
            <p:custDataLst>
              <p:tags r:id="rId4"/>
            </p:custDataLst>
          </p:nvPr>
        </p:nvSpPr>
        <p:spPr>
          <a:xfrm>
            <a:off x="3923540" y="1438185"/>
            <a:ext cx="7312150" cy="114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本项目旨在构建一个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以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AI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为核心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的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新一代智能学习伴侣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；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钉钉进步体" panose="00020600040101010101" pitchFamily="18" charset="-122"/>
              <a:ea typeface="钉钉进步体" panose="00020600040101010101" pitchFamily="18" charset="-122"/>
              <a:cs typeface="阿里巴巴普惠体 R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项目通过构建个人知识图谱实现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“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千人千面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”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的个性化学习规划，并利用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3D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数字人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技术提供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24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小时沉浸式伴学与情感支持；同时，结合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游戏化机制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与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客制化评估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系统，激发学习动力，精准提升从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学业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到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就业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的全周期学习成效。</a:t>
            </a:r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3923771" y="1057185"/>
            <a:ext cx="171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00000">
                      <a:srgbClr val="3D6AFD"/>
                    </a:gs>
                    <a:gs pos="65000">
                      <a:srgbClr val="33DDF8"/>
                    </a:gs>
                    <a:gs pos="0">
                      <a:srgbClr val="3D6AFD"/>
                    </a:gs>
                  </a:gsLst>
                  <a:lin ang="18900000"/>
                  <a:tileRect l="-100000" b="-100000"/>
                </a:gradFill>
                <a:effectLst/>
                <a:uLnTx/>
                <a:uFillTx/>
                <a:latin typeface="汉仪雅酷黑W" panose="00020600040101010101" charset="-122"/>
                <a:ea typeface="汉仪雅酷黑W" panose="00020600040101010101" charset="-122"/>
                <a:cs typeface="+mn-cs"/>
              </a:rPr>
              <a:t>项目核心目标</a:t>
            </a:r>
          </a:p>
        </p:txBody>
      </p:sp>
      <p:grpSp>
        <p:nvGrpSpPr>
          <p:cNvPr id="18" name="组合 17"/>
          <p:cNvGrpSpPr/>
          <p:nvPr>
            <p:custDataLst>
              <p:tags r:id="rId6"/>
            </p:custDataLst>
          </p:nvPr>
        </p:nvGrpSpPr>
        <p:grpSpPr>
          <a:xfrm rot="-5400000">
            <a:off x="3029778" y="3113273"/>
            <a:ext cx="791845" cy="1031240"/>
            <a:chOff x="3427" y="3370"/>
            <a:chExt cx="1247" cy="1624"/>
          </a:xfrm>
        </p:grpSpPr>
        <p:sp>
          <p:nvSpPr>
            <p:cNvPr id="20" name="椭圆 19"/>
            <p:cNvSpPr/>
            <p:nvPr>
              <p:custDataLst>
                <p:tags r:id="rId18"/>
              </p:custDataLst>
            </p:nvPr>
          </p:nvSpPr>
          <p:spPr>
            <a:xfrm>
              <a:off x="3427" y="3370"/>
              <a:ext cx="1247" cy="1247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" panose="00000500000000000000" pitchFamily="2" charset="-122"/>
                <a:ea typeface="汉仪正圆 55简" panose="00020600040101010101" charset="-122"/>
                <a:cs typeface="+mn-cs"/>
              </a:endParaRPr>
            </a:p>
          </p:txBody>
        </p:sp>
        <p:sp>
          <p:nvSpPr>
            <p:cNvPr id="23" name="等腰三角形 22"/>
            <p:cNvSpPr/>
            <p:nvPr>
              <p:custDataLst>
                <p:tags r:id="rId19"/>
              </p:custDataLst>
            </p:nvPr>
          </p:nvSpPr>
          <p:spPr>
            <a:xfrm flipV="1">
              <a:off x="3850" y="4701"/>
              <a:ext cx="399" cy="293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" panose="00000500000000000000" pitchFamily="2" charset="-122"/>
                <a:ea typeface="汉仪正圆 55简" panose="00020600040101010101" charset="-122"/>
                <a:cs typeface="+mn-cs"/>
              </a:endParaRPr>
            </a:p>
          </p:txBody>
        </p:sp>
      </p:grpSp>
      <p:sp>
        <p:nvSpPr>
          <p:cNvPr id="41" name="圆角矩形 40"/>
          <p:cNvSpPr/>
          <p:nvPr>
            <p:custDataLst>
              <p:tags r:id="rId7"/>
            </p:custDataLst>
          </p:nvPr>
        </p:nvSpPr>
        <p:spPr>
          <a:xfrm>
            <a:off x="2649220" y="4696893"/>
            <a:ext cx="8640000" cy="1620000"/>
          </a:xfrm>
          <a:prstGeom prst="roundRect">
            <a:avLst>
              <a:gd name="adj" fmla="val 2782"/>
            </a:avLst>
          </a:prstGeom>
          <a:noFill/>
          <a:ln w="22225">
            <a:gradFill>
              <a:gsLst>
                <a:gs pos="100000">
                  <a:srgbClr val="3D6AFD"/>
                </a:gs>
                <a:gs pos="0">
                  <a:srgbClr val="33DDF8"/>
                </a:gs>
              </a:gsLst>
              <a:lin ang="189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HarmonyOS Sans SC" panose="00000500000000000000" pitchFamily="2" charset="-122"/>
              <a:ea typeface="汉仪正圆 55简" panose="00020600040101010101" charset="-122"/>
              <a:cs typeface="+mn-cs"/>
            </a:endParaRPr>
          </a:p>
        </p:txBody>
      </p:sp>
      <p:grpSp>
        <p:nvGrpSpPr>
          <p:cNvPr id="43" name="组合 42"/>
          <p:cNvGrpSpPr/>
          <p:nvPr>
            <p:custDataLst>
              <p:tags r:id="rId8"/>
            </p:custDataLst>
          </p:nvPr>
        </p:nvGrpSpPr>
        <p:grpSpPr>
          <a:xfrm rot="-5400000">
            <a:off x="2977513" y="5093171"/>
            <a:ext cx="791845" cy="1031240"/>
            <a:chOff x="3427" y="3370"/>
            <a:chExt cx="1247" cy="1624"/>
          </a:xfrm>
        </p:grpSpPr>
        <p:sp>
          <p:nvSpPr>
            <p:cNvPr id="44" name="椭圆 43"/>
            <p:cNvSpPr/>
            <p:nvPr>
              <p:custDataLst>
                <p:tags r:id="rId16"/>
              </p:custDataLst>
            </p:nvPr>
          </p:nvSpPr>
          <p:spPr>
            <a:xfrm>
              <a:off x="3427" y="3370"/>
              <a:ext cx="1247" cy="1247"/>
            </a:xfrm>
            <a:prstGeom prst="ellipse">
              <a:avLst/>
            </a:prstGeom>
            <a:gradFill>
              <a:gsLst>
                <a:gs pos="65000">
                  <a:srgbClr val="2BB6CD"/>
                </a:gs>
                <a:gs pos="100000">
                  <a:srgbClr val="365CD6"/>
                </a:gs>
                <a:gs pos="0">
                  <a:srgbClr val="365CD6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" panose="00000500000000000000" pitchFamily="2" charset="-122"/>
                <a:ea typeface="汉仪正圆 55简" panose="00020600040101010101" charset="-122"/>
                <a:cs typeface="+mn-cs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17"/>
              </p:custDataLst>
            </p:nvPr>
          </p:nvSpPr>
          <p:spPr>
            <a:xfrm flipV="1">
              <a:off x="3850" y="4701"/>
              <a:ext cx="399" cy="293"/>
            </a:xfrm>
            <a:prstGeom prst="triangle">
              <a:avLst/>
            </a:prstGeom>
            <a:gradFill>
              <a:gsLst>
                <a:gs pos="100000">
                  <a:srgbClr val="365CD6"/>
                </a:gs>
                <a:gs pos="65000">
                  <a:srgbClr val="2BB6CD"/>
                </a:gs>
                <a:gs pos="0">
                  <a:srgbClr val="365CD6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" panose="00000500000000000000" pitchFamily="2" charset="-122"/>
                <a:ea typeface="汉仪正圆 55简" panose="00020600040101010101" charset="-122"/>
                <a:cs typeface="+mn-cs"/>
              </a:endParaRPr>
            </a:p>
          </p:txBody>
        </p:sp>
      </p:grpSp>
      <p:sp>
        <p:nvSpPr>
          <p:cNvPr id="37" name="文本框 36"/>
          <p:cNvSpPr txBox="1"/>
          <p:nvPr>
            <p:custDataLst>
              <p:tags r:id="rId9"/>
            </p:custDataLst>
          </p:nvPr>
        </p:nvSpPr>
        <p:spPr>
          <a:xfrm>
            <a:off x="3923771" y="2922675"/>
            <a:ext cx="2281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雅酷黑W" panose="00020600040101010101" charset="-122"/>
                <a:ea typeface="汉仪雅酷黑W" panose="00020600040101010101" charset="-122"/>
                <a:cs typeface="+mn-cs"/>
              </a:rPr>
              <a:t>项目基本功能目标</a:t>
            </a:r>
          </a:p>
        </p:txBody>
      </p:sp>
      <p:sp>
        <p:nvSpPr>
          <p:cNvPr id="38" name="文本框 37"/>
          <p:cNvSpPr txBox="1"/>
          <p:nvPr>
            <p:custDataLst>
              <p:tags r:id="rId10"/>
            </p:custDataLst>
          </p:nvPr>
        </p:nvSpPr>
        <p:spPr>
          <a:xfrm>
            <a:off x="3941320" y="4809455"/>
            <a:ext cx="2067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00000">
                      <a:srgbClr val="3D6AFD"/>
                    </a:gs>
                    <a:gs pos="65000">
                      <a:srgbClr val="33DDF8"/>
                    </a:gs>
                    <a:gs pos="0">
                      <a:srgbClr val="3D6AFD"/>
                    </a:gs>
                  </a:gsLst>
                  <a:lin ang="18900000"/>
                  <a:tileRect l="-100000" b="-100000"/>
                </a:gradFill>
                <a:effectLst/>
                <a:uLnTx/>
                <a:uFillTx/>
                <a:latin typeface="汉仪雅酷黑W" panose="00020600040101010101" charset="-122"/>
                <a:ea typeface="汉仪雅酷黑W" panose="00020600040101010101" charset="-122"/>
                <a:cs typeface="+mn-cs"/>
              </a:rPr>
              <a:t>项目需求与分析</a:t>
            </a:r>
          </a:p>
        </p:txBody>
      </p:sp>
      <p:sp>
        <p:nvSpPr>
          <p:cNvPr id="6" name="弧形 5"/>
          <p:cNvSpPr/>
          <p:nvPr/>
        </p:nvSpPr>
        <p:spPr>
          <a:xfrm rot="-5400000">
            <a:off x="725086" y="3274179"/>
            <a:ext cx="3822598" cy="854130"/>
          </a:xfrm>
          <a:prstGeom prst="arc">
            <a:avLst>
              <a:gd name="adj1" fmla="val 10828685"/>
              <a:gd name="adj2" fmla="val 123091"/>
            </a:avLst>
          </a:prstGeom>
          <a:ln w="57150"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armonyOS Sans SC" panose="00000500000000000000" pitchFamily="2" charset="-122"/>
              <a:ea typeface="汉仪雅酷黑-75J" panose="00020600040101010101" pitchFamily="18" charset="-122"/>
              <a:cs typeface="+mn-cs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06873" y="2288575"/>
            <a:ext cx="2160000" cy="2592000"/>
            <a:chOff x="983614" y="2015190"/>
            <a:chExt cx="2520000" cy="3138770"/>
          </a:xfrm>
        </p:grpSpPr>
        <p:sp>
          <p:nvSpPr>
            <p:cNvPr id="27" name="椭圆 26"/>
            <p:cNvSpPr/>
            <p:nvPr/>
          </p:nvSpPr>
          <p:spPr>
            <a:xfrm>
              <a:off x="1523219" y="4820533"/>
              <a:ext cx="1456055" cy="268605"/>
            </a:xfrm>
            <a:prstGeom prst="ellipse">
              <a:avLst/>
            </a:prstGeom>
            <a:gradFill>
              <a:gsLst>
                <a:gs pos="100000">
                  <a:srgbClr val="3D6AFD">
                    <a:alpha val="0"/>
                  </a:srgbClr>
                </a:gs>
                <a:gs pos="50000">
                  <a:srgbClr val="2BB6CD">
                    <a:alpha val="25000"/>
                  </a:srgbClr>
                </a:gs>
                <a:gs pos="0">
                  <a:srgbClr val="3D6AFD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" panose="00000500000000000000" pitchFamily="2" charset="-122"/>
                <a:ea typeface="汉仪正圆 55简" panose="00020600040101010101" charset="-122"/>
                <a:cs typeface="+mn-cs"/>
              </a:endParaRPr>
            </a:p>
          </p:txBody>
        </p:sp>
        <p:pic>
          <p:nvPicPr>
            <p:cNvPr id="15" name="图片 14" descr="/Users/weiqingqing/Desktop/图片3.png图片3"/>
            <p:cNvPicPr>
              <a:picLocks noChangeAspect="1"/>
            </p:cNvPicPr>
            <p:nvPr/>
          </p:nvPicPr>
          <p:blipFill>
            <a:blip r:embed="rId25"/>
            <a:srcRect/>
            <a:stretch>
              <a:fillRect/>
            </a:stretch>
          </p:blipFill>
          <p:spPr>
            <a:xfrm>
              <a:off x="983614" y="2015190"/>
              <a:ext cx="2520000" cy="3138770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>
            <p:custDataLst>
              <p:tags r:id="rId11"/>
            </p:custDataLst>
          </p:nvPr>
        </p:nvSpPr>
        <p:spPr>
          <a:xfrm>
            <a:off x="3888740" y="5192395"/>
            <a:ext cx="7346950" cy="110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本项目针对教育领域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个性化缺失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、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学习孤独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及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评估单一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等痛点，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钉钉进步体" panose="00020600040101010101" pitchFamily="18" charset="-122"/>
              <a:ea typeface="钉钉进步体" panose="00020600040101010101" pitchFamily="18" charset="-122"/>
              <a:cs typeface="阿里巴巴普惠体 R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集成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知识图谱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、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数字人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和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多智能体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技术，构建智能学习系统；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钉钉进步体" panose="00020600040101010101" pitchFamily="18" charset="-122"/>
              <a:ea typeface="钉钉进步体" panose="00020600040101010101" pitchFamily="18" charset="-122"/>
              <a:cs typeface="阿里巴巴普惠体 R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通过动态内容推荐、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3D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伴学交互及游戏化评估，实现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个性化学习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与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情感支持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，并分阶段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赋能学业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至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就业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全周期，打造高效沉浸的教育解决方案。</a:t>
            </a:r>
          </a:p>
        </p:txBody>
      </p:sp>
      <p:pic>
        <p:nvPicPr>
          <p:cNvPr id="14" name="图片 13" descr="徽标&#10;&#10;AI 生成的内容可能不正确。"/>
          <p:cNvPicPr>
            <a:picLocks noChangeAspect="1"/>
          </p:cNvPicPr>
          <p:nvPr/>
        </p:nvPicPr>
        <p:blipFill>
          <a:blip r:embed="rId26" cstate="print">
            <a:alphaModFix amt="67000"/>
          </a:blip>
          <a:stretch>
            <a:fillRect/>
          </a:stretch>
        </p:blipFill>
        <p:spPr>
          <a:xfrm>
            <a:off x="1164440" y="3701244"/>
            <a:ext cx="576000" cy="576000"/>
          </a:xfrm>
          <a:prstGeom prst="rect">
            <a:avLst/>
          </a:prstGeom>
        </p:spPr>
      </p:pic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11494779" y="341385"/>
            <a:ext cx="399822" cy="792000"/>
            <a:chOff x="17792" y="462"/>
            <a:chExt cx="680" cy="1347"/>
          </a:xfrm>
        </p:grpSpPr>
        <p:sp>
          <p:nvSpPr>
            <p:cNvPr id="21" name="燕尾形 70"/>
            <p:cNvSpPr/>
            <p:nvPr/>
          </p:nvSpPr>
          <p:spPr>
            <a:xfrm rot="5400000">
              <a:off x="17908" y="824"/>
              <a:ext cx="448" cy="620"/>
            </a:xfrm>
            <a:prstGeom prst="chevron">
              <a:avLst>
                <a:gd name="adj" fmla="val 66071"/>
              </a:avLst>
            </a:prstGeom>
            <a:noFill/>
            <a:ln w="12700">
              <a:gradFill>
                <a:gsLst>
                  <a:gs pos="0">
                    <a:srgbClr val="33DDF8">
                      <a:alpha val="35000"/>
                    </a:srgbClr>
                  </a:gs>
                  <a:gs pos="100000">
                    <a:srgbClr val="33DDF8">
                      <a:alpha val="47000"/>
                    </a:srgbClr>
                  </a:gs>
                </a:gsLst>
                <a:lin ang="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" panose="00000500000000000000" pitchFamily="2" charset="-122"/>
                <a:ea typeface="汉仪正圆 55简" panose="00020600040101010101" charset="-122"/>
                <a:cs typeface="+mn-cs"/>
              </a:endParaRPr>
            </a:p>
          </p:txBody>
        </p:sp>
        <p:sp>
          <p:nvSpPr>
            <p:cNvPr id="24" name="燕尾形 71"/>
            <p:cNvSpPr/>
            <p:nvPr/>
          </p:nvSpPr>
          <p:spPr>
            <a:xfrm rot="5400000">
              <a:off x="17877" y="1214"/>
              <a:ext cx="510" cy="680"/>
            </a:xfrm>
            <a:prstGeom prst="chevron">
              <a:avLst>
                <a:gd name="adj" fmla="val 66071"/>
              </a:avLst>
            </a:prstGeom>
            <a:gradFill>
              <a:gsLst>
                <a:gs pos="0">
                  <a:srgbClr val="33DDF8">
                    <a:alpha val="50000"/>
                  </a:srgbClr>
                </a:gs>
                <a:gs pos="100000">
                  <a:srgbClr val="33DDF8">
                    <a:alpha val="30000"/>
                  </a:srgbClr>
                </a:gs>
              </a:gsLst>
              <a:lin ang="0" scaled="0"/>
            </a:gra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" panose="00000500000000000000" pitchFamily="2" charset="-122"/>
                <a:ea typeface="汉仪正圆 55简" panose="00020600040101010101" charset="-122"/>
                <a:cs typeface="+mn-cs"/>
              </a:endParaRPr>
            </a:p>
          </p:txBody>
        </p:sp>
        <p:sp>
          <p:nvSpPr>
            <p:cNvPr id="25" name="燕尾形 72"/>
            <p:cNvSpPr/>
            <p:nvPr/>
          </p:nvSpPr>
          <p:spPr>
            <a:xfrm rot="5400000">
              <a:off x="17908" y="376"/>
              <a:ext cx="448" cy="620"/>
            </a:xfrm>
            <a:prstGeom prst="chevron">
              <a:avLst>
                <a:gd name="adj" fmla="val 66071"/>
              </a:avLst>
            </a:prstGeom>
            <a:noFill/>
            <a:ln w="12700">
              <a:gradFill>
                <a:gsLst>
                  <a:gs pos="0">
                    <a:srgbClr val="33DDF8">
                      <a:alpha val="30000"/>
                    </a:srgbClr>
                  </a:gs>
                  <a:gs pos="100000">
                    <a:srgbClr val="33DDF8">
                      <a:alpha val="10000"/>
                    </a:srgbClr>
                  </a:gs>
                </a:gsLst>
                <a:lin ang="81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" panose="00000500000000000000" pitchFamily="2" charset="-122"/>
                <a:ea typeface="汉仪正圆 55简" panose="00020600040101010101" charset="-122"/>
                <a:cs typeface="+mn-cs"/>
              </a:endParaRPr>
            </a:p>
          </p:txBody>
        </p:sp>
      </p:grpSp>
      <p:pic>
        <p:nvPicPr>
          <p:cNvPr id="29" name="图形 28" descr="头上的大脑 纯色填充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001661" y="1397774"/>
            <a:ext cx="648000" cy="648000"/>
          </a:xfrm>
          <a:prstGeom prst="rect">
            <a:avLst/>
          </a:prstGeom>
        </p:spPr>
      </p:pic>
      <p:pic>
        <p:nvPicPr>
          <p:cNvPr id="31" name="图形 30" descr="连接 纯色填充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977831" y="3318141"/>
            <a:ext cx="648000" cy="648000"/>
          </a:xfrm>
          <a:prstGeom prst="rect">
            <a:avLst/>
          </a:prstGeom>
        </p:spPr>
      </p:pic>
      <p:pic>
        <p:nvPicPr>
          <p:cNvPr id="35" name="图形 34" descr="集体讨论 纯色填充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935461" y="5233440"/>
            <a:ext cx="648000" cy="648000"/>
          </a:xfrm>
          <a:prstGeom prst="rect">
            <a:avLst/>
          </a:prstGeom>
        </p:spPr>
      </p:pic>
      <p:sp>
        <p:nvSpPr>
          <p:cNvPr id="26" name="文本框 25"/>
          <p:cNvSpPr txBox="1"/>
          <p:nvPr>
            <p:custDataLst>
              <p:tags r:id="rId15"/>
            </p:custDataLst>
          </p:nvPr>
        </p:nvSpPr>
        <p:spPr>
          <a:xfrm>
            <a:off x="3941320" y="3292588"/>
            <a:ext cx="7346950" cy="109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构建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知识图谱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，通过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多智能体框架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实现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“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千人千面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”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的学习内容与规划；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钉钉进步体" panose="00020600040101010101" pitchFamily="18" charset="-122"/>
              <a:ea typeface="钉钉进步体" panose="00020600040101010101" pitchFamily="18" charset="-122"/>
              <a:cs typeface="阿里巴巴普惠体 R" panose="00020600040101010101" pitchFamily="18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利用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实时流式数字人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提供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24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小时答疑与情感陪伴，营造真人互动体验；</a:t>
            </a:r>
          </a:p>
          <a:p>
            <a:pPr marL="285750" marR="0" lvl="0" indent="-28575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以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游戏化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方式激发学习动力，并通过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客制化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评估提供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多维反馈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。</a:t>
            </a:r>
          </a:p>
        </p:txBody>
      </p:sp>
      <p:pic>
        <p:nvPicPr>
          <p:cNvPr id="10" name="图片 9" descr="徽标&#10;&#10;AI 生成的内容可能不正确。">
            <a:extLst>
              <a:ext uri="{FF2B5EF4-FFF2-40B4-BE49-F238E27FC236}">
                <a16:creationId xmlns:a16="http://schemas.microsoft.com/office/drawing/2014/main" id="{B1EBE1B2-E7FA-52BD-1CD7-722710347EAC}"/>
              </a:ext>
            </a:extLst>
      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200950" y="299073"/>
            <a:ext cx="576000" cy="57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/Users/weiqingqing/Desktop/1698 [转换].png1698 [转换]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6000" y="-1270"/>
            <a:ext cx="12204000" cy="6860540"/>
          </a:xfrm>
          <a:prstGeom prst="rect">
            <a:avLst/>
          </a:prstGeom>
        </p:spPr>
      </p:pic>
      <p:sp>
        <p:nvSpPr>
          <p:cNvPr id="161" name="矩形 160"/>
          <p:cNvSpPr/>
          <p:nvPr/>
        </p:nvSpPr>
        <p:spPr>
          <a:xfrm>
            <a:off x="-5715" y="-1905"/>
            <a:ext cx="12204065" cy="6861810"/>
          </a:xfrm>
          <a:prstGeom prst="rect">
            <a:avLst/>
          </a:prstGeom>
          <a:gradFill>
            <a:gsLst>
              <a:gs pos="54000">
                <a:srgbClr val="030628">
                  <a:alpha val="49000"/>
                </a:srgbClr>
              </a:gs>
              <a:gs pos="0">
                <a:srgbClr val="030628">
                  <a:alpha val="50000"/>
                </a:srgbClr>
              </a:gs>
              <a:gs pos="100000">
                <a:srgbClr val="030628">
                  <a:alpha val="5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ingTalk Sans" panose="00020600040101000101" pitchFamily="18" charset="0"/>
              <a:ea typeface="汉仪正圆 55简" panose="00020600040101010101" charset="-122"/>
              <a:cs typeface="+mn-cs"/>
            </a:endParaRPr>
          </a:p>
        </p:txBody>
      </p:sp>
      <p:pic>
        <p:nvPicPr>
          <p:cNvPr id="12" name="图片 11" descr="2378 [转换]"/>
          <p:cNvPicPr>
            <a:picLocks noChangeAspect="1"/>
          </p:cNvPicPr>
          <p:nvPr/>
        </p:nvPicPr>
        <p:blipFill>
          <a:blip r:embed="rId4"/>
          <a:srcRect l="-4181"/>
          <a:stretch>
            <a:fillRect/>
          </a:stretch>
        </p:blipFill>
        <p:spPr>
          <a:xfrm>
            <a:off x="5211193" y="1080109"/>
            <a:ext cx="926749" cy="1296000"/>
          </a:xfrm>
          <a:prstGeom prst="rect">
            <a:avLst/>
          </a:prstGeom>
        </p:spPr>
      </p:pic>
      <p:pic>
        <p:nvPicPr>
          <p:cNvPr id="8" name="图片 7" descr="/Users/weiqingqing/Desktop/2555 [转换].png2555 [转换]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5021923" y="4382594"/>
            <a:ext cx="1296000" cy="1296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416637" y="1290829"/>
            <a:ext cx="4484861" cy="445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汉仪正圆 55简" panose="00020600040101010101" charset="-122"/>
                <a:ea typeface="汉仪正圆 55简" panose="00020600040101010101" charset="-122"/>
                <a:cs typeface="+mn-cs"/>
                <a:sym typeface="+mn-ea"/>
              </a:rPr>
              <a:t>『</a:t>
            </a:r>
            <a:r>
              <a:rPr kumimoji="0" lang="zh-CN" alt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汉仪正圆 55简" panose="00020600040101010101" charset="-122"/>
                <a:ea typeface="汉仪正圆 55简" panose="00020600040101010101" charset="-122"/>
                <a:cs typeface="+mn-cs"/>
                <a:sym typeface="+mn-ea"/>
              </a:rPr>
              <a:t>以人为本，智能向善</a:t>
            </a:r>
            <a:r>
              <a:rPr kumimoji="0" lang="en-US" altLang="zh-CN" sz="17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汉仪正圆 55简" panose="00020600040101010101" charset="-122"/>
                <a:ea typeface="汉仪正圆 55简" panose="00020600040101010101" charset="-122"/>
                <a:cs typeface="+mn-cs"/>
                <a:sym typeface="+mn-ea"/>
              </a:rPr>
              <a:t>』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400800" y="2909570"/>
            <a:ext cx="5267960" cy="445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汉仪正圆 55简" panose="00020600040101010101" charset="-122"/>
                <a:ea typeface="汉仪正圆 55简" panose="00020600040101010101" charset="-122"/>
                <a:cs typeface="+mn-cs"/>
                <a:sym typeface="+mn-ea"/>
              </a:rPr>
              <a:t>『</a:t>
            </a:r>
            <a:r>
              <a:rPr kumimoji="0" lang="zh-CN" alt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汉仪正圆 55简" panose="00020600040101010101" charset="-122"/>
                <a:ea typeface="汉仪正圆 55简" panose="00020600040101010101" charset="-122"/>
                <a:cs typeface="+mn-cs"/>
                <a:sym typeface="+mn-ea"/>
              </a:rPr>
              <a:t>始得万物，百晓千知</a:t>
            </a:r>
            <a:r>
              <a:rPr kumimoji="0" lang="en-US" altLang="zh-CN" sz="17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汉仪正圆 55简" panose="00020600040101010101" charset="-122"/>
                <a:ea typeface="汉仪正圆 55简" panose="00020600040101010101" charset="-122"/>
                <a:cs typeface="+mn-cs"/>
                <a:sym typeface="+mn-ea"/>
              </a:rPr>
              <a:t>』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451600" y="4851400"/>
            <a:ext cx="5502910" cy="445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汉仪正圆 55简" panose="00020600040101010101" charset="-122"/>
                <a:ea typeface="汉仪正圆 55简" panose="00020600040101010101" charset="-122"/>
                <a:cs typeface="+mn-cs"/>
                <a:sym typeface="+mn-ea"/>
              </a:rPr>
              <a:t>『</a:t>
            </a:r>
            <a:r>
              <a:rPr kumimoji="0" lang="zh-CN" alt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汉仪正圆 55简" panose="00020600040101010101" charset="-122"/>
                <a:ea typeface="汉仪正圆 55简" panose="00020600040101010101" charset="-122"/>
                <a:cs typeface="+mn-cs"/>
                <a:sym typeface="+mn-ea"/>
              </a:rPr>
              <a:t>一体两翼，精确教学</a:t>
            </a:r>
            <a:r>
              <a:rPr kumimoji="0" lang="en-US" altLang="zh-CN" sz="17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汉仪正圆 55简" panose="00020600040101010101" charset="-122"/>
                <a:ea typeface="汉仪正圆 55简" panose="00020600040101010101" charset="-122"/>
                <a:cs typeface="+mn-cs"/>
                <a:sym typeface="+mn-ea"/>
              </a:rPr>
              <a:t>』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3667089" y="1699666"/>
            <a:ext cx="1295999" cy="3458667"/>
            <a:chOff x="6527" y="3759"/>
            <a:chExt cx="1474" cy="4476"/>
          </a:xfrm>
        </p:grpSpPr>
        <p:sp>
          <p:nvSpPr>
            <p:cNvPr id="33" name="任意多边形 32"/>
            <p:cNvSpPr/>
            <p:nvPr/>
          </p:nvSpPr>
          <p:spPr>
            <a:xfrm>
              <a:off x="7370" y="3759"/>
              <a:ext cx="611" cy="4476"/>
            </a:xfrm>
            <a:custGeom>
              <a:avLst/>
              <a:gdLst>
                <a:gd name="connisteX0" fmla="*/ 387985 w 387985"/>
                <a:gd name="connsiteY0" fmla="*/ 0 h 2842260"/>
                <a:gd name="connisteX1" fmla="*/ 0 w 387985"/>
                <a:gd name="connsiteY1" fmla="*/ 0 h 2842260"/>
                <a:gd name="connisteX2" fmla="*/ 0 w 387985"/>
                <a:gd name="connsiteY2" fmla="*/ 2842260 h 2842260"/>
                <a:gd name="connisteX3" fmla="*/ 387985 w 387985"/>
                <a:gd name="connsiteY3" fmla="*/ 2842260 h 284226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387985" h="2842260">
                  <a:moveTo>
                    <a:pt x="387985" y="0"/>
                  </a:moveTo>
                  <a:lnTo>
                    <a:pt x="0" y="0"/>
                  </a:lnTo>
                  <a:lnTo>
                    <a:pt x="0" y="2842260"/>
                  </a:lnTo>
                  <a:lnTo>
                    <a:pt x="387985" y="2842260"/>
                  </a:lnTo>
                </a:path>
              </a:pathLst>
            </a:custGeom>
            <a:noFill/>
            <a:ln w="19050" cap="rnd">
              <a:gradFill>
                <a:gsLst>
                  <a:gs pos="1000">
                    <a:srgbClr val="3D6AFD"/>
                  </a:gs>
                  <a:gs pos="100000">
                    <a:srgbClr val="33DDF8"/>
                  </a:gs>
                </a:gsLst>
                <a:lin ang="10800000" scaled="1"/>
                <a:tileRect r="-100000" b="-100000"/>
              </a:gra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gTalk Sans" panose="00020600040101000101" pitchFamily="18" charset="0"/>
                <a:ea typeface="汉仪正圆 55简" panose="00020600040101010101" charset="-122"/>
                <a:cs typeface="+mn-cs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6527" y="5895"/>
              <a:ext cx="1474" cy="0"/>
            </a:xfrm>
            <a:prstGeom prst="line">
              <a:avLst/>
            </a:prstGeom>
            <a:ln w="19050" cap="rnd">
              <a:gradFill>
                <a:gsLst>
                  <a:gs pos="1000">
                    <a:srgbClr val="3D6AFD"/>
                  </a:gs>
                  <a:gs pos="100000">
                    <a:srgbClr val="33DDF8"/>
                  </a:gs>
                </a:gsLst>
                <a:lin ang="10800000" scaled="1"/>
                <a:tileRect r="-100000" b="-10000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/>
          <p:cNvSpPr txBox="1"/>
          <p:nvPr/>
        </p:nvSpPr>
        <p:spPr>
          <a:xfrm>
            <a:off x="6317923" y="883526"/>
            <a:ext cx="426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00000">
                      <a:srgbClr val="3D6AFD"/>
                    </a:gs>
                    <a:gs pos="65000">
                      <a:srgbClr val="33DDF8"/>
                    </a:gs>
                    <a:gs pos="0">
                      <a:srgbClr val="3D6AFD"/>
                    </a:gs>
                  </a:gsLst>
                  <a:lin ang="18900000"/>
                  <a:tileRect l="-100000" b="-100000"/>
                </a:gra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数字人伴学系统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6365566" y="2506292"/>
            <a:ext cx="497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00000">
                      <a:srgbClr val="3D6AFD"/>
                    </a:gs>
                    <a:gs pos="65000">
                      <a:srgbClr val="33DDF8"/>
                    </a:gs>
                    <a:gs pos="0">
                      <a:srgbClr val="3D6AFD"/>
                    </a:gs>
                  </a:gsLst>
                  <a:lin ang="18900000"/>
                  <a:tileRect l="-100000" b="-100000"/>
                </a:gra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多智能体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00000">
                      <a:srgbClr val="3D6AFD"/>
                    </a:gs>
                    <a:gs pos="65000">
                      <a:srgbClr val="33DDF8"/>
                    </a:gs>
                    <a:gs pos="0">
                      <a:srgbClr val="3D6AFD"/>
                    </a:gs>
                  </a:gsLst>
                  <a:lin ang="18900000"/>
                  <a:tileRect l="-100000" b="-100000"/>
                </a:gra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00000">
                      <a:srgbClr val="3D6AFD"/>
                    </a:gs>
                    <a:gs pos="65000">
                      <a:srgbClr val="33DDF8"/>
                    </a:gs>
                    <a:gs pos="0">
                      <a:srgbClr val="3D6AFD"/>
                    </a:gs>
                  </a:gsLst>
                  <a:lin ang="18900000"/>
                  <a:tileRect l="-100000" b="-100000"/>
                </a:gra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知识库协作系统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6365566" y="4113091"/>
            <a:ext cx="5287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00000">
                      <a:srgbClr val="3D6AFD"/>
                    </a:gs>
                    <a:gs pos="65000">
                      <a:srgbClr val="33DDF8"/>
                    </a:gs>
                    <a:gs pos="0">
                      <a:srgbClr val="3D6AFD"/>
                    </a:gs>
                  </a:gsLst>
                  <a:lin ang="18900000"/>
                  <a:tileRect l="-100000" b="-100000"/>
                </a:gra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多学科客制化评估系统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00000">
                      <a:srgbClr val="3D6AFD"/>
                    </a:gs>
                    <a:gs pos="65000">
                      <a:srgbClr val="33DDF8"/>
                    </a:gs>
                    <a:gs pos="0">
                      <a:srgbClr val="3D6AFD"/>
                    </a:gs>
                  </a:gsLst>
                  <a:lin ang="18900000"/>
                  <a:tileRect l="-100000" b="-100000"/>
                </a:gra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&amp;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00000">
                      <a:srgbClr val="3D6AFD"/>
                    </a:gs>
                    <a:gs pos="65000">
                      <a:srgbClr val="33DDF8"/>
                    </a:gs>
                    <a:gs pos="0">
                      <a:srgbClr val="3D6AFD"/>
                    </a:gs>
                  </a:gsLst>
                  <a:lin ang="18900000"/>
                  <a:tileRect l="-100000" b="-100000"/>
                </a:gra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游戏化学习平台及评估系统</a:t>
            </a:r>
          </a:p>
        </p:txBody>
      </p:sp>
      <p:sp>
        <p:nvSpPr>
          <p:cNvPr id="64" name="椭圆 63"/>
          <p:cNvSpPr>
            <a:spLocks noChangeAspect="1"/>
          </p:cNvSpPr>
          <p:nvPr/>
        </p:nvSpPr>
        <p:spPr>
          <a:xfrm>
            <a:off x="5296404" y="2286004"/>
            <a:ext cx="780596" cy="144000"/>
          </a:xfrm>
          <a:prstGeom prst="ellipse">
            <a:avLst/>
          </a:prstGeom>
          <a:gradFill>
            <a:gsLst>
              <a:gs pos="100000">
                <a:srgbClr val="3D6AFD">
                  <a:alpha val="0"/>
                </a:srgbClr>
              </a:gs>
              <a:gs pos="50000">
                <a:srgbClr val="33DDF8">
                  <a:alpha val="25000"/>
                </a:srgbClr>
              </a:gs>
              <a:gs pos="0">
                <a:srgbClr val="3D6AFD">
                  <a:alpha val="0"/>
                </a:srgbClr>
              </a:gs>
            </a:gsLst>
            <a:lin ang="10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ingTalk Sans" panose="00020600040101000101" pitchFamily="18" charset="0"/>
              <a:ea typeface="汉仪正圆 55简" panose="00020600040101010101" charset="-122"/>
              <a:cs typeface="+mn-cs"/>
            </a:endParaRPr>
          </a:p>
        </p:txBody>
      </p:sp>
      <p:sp>
        <p:nvSpPr>
          <p:cNvPr id="39" name="椭圆 38"/>
          <p:cNvSpPr>
            <a:spLocks noChangeAspect="1"/>
          </p:cNvSpPr>
          <p:nvPr/>
        </p:nvSpPr>
        <p:spPr>
          <a:xfrm>
            <a:off x="5392476" y="3924629"/>
            <a:ext cx="780596" cy="144000"/>
          </a:xfrm>
          <a:prstGeom prst="ellipse">
            <a:avLst/>
          </a:prstGeom>
          <a:gradFill>
            <a:gsLst>
              <a:gs pos="100000">
                <a:srgbClr val="3D6AFD">
                  <a:alpha val="0"/>
                </a:srgbClr>
              </a:gs>
              <a:gs pos="50000">
                <a:srgbClr val="33DDF8">
                  <a:alpha val="25000"/>
                </a:srgbClr>
              </a:gs>
              <a:gs pos="0">
                <a:srgbClr val="3D6AFD">
                  <a:alpha val="0"/>
                </a:srgbClr>
              </a:gs>
            </a:gsLst>
            <a:lin ang="10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ingTalk Sans" panose="00020600040101000101" pitchFamily="18" charset="0"/>
              <a:ea typeface="汉仪正圆 55简" panose="00020600040101010101" charset="-122"/>
              <a:cs typeface="+mn-cs"/>
            </a:endParaRPr>
          </a:p>
        </p:txBody>
      </p:sp>
      <p:pic>
        <p:nvPicPr>
          <p:cNvPr id="2" name="图片 1" descr="2355 [转换]"/>
          <p:cNvPicPr>
            <a:picLocks noChangeAspect="1"/>
          </p:cNvPicPr>
          <p:nvPr/>
        </p:nvPicPr>
        <p:blipFill>
          <a:blip r:embed="rId6"/>
          <a:srcRect r="-5240"/>
          <a:stretch>
            <a:fillRect/>
          </a:stretch>
        </p:blipFill>
        <p:spPr>
          <a:xfrm>
            <a:off x="5224198" y="2812256"/>
            <a:ext cx="936769" cy="1296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2" h="3022">
                <a:moveTo>
                  <a:pt x="0" y="0"/>
                </a:moveTo>
                <a:lnTo>
                  <a:pt x="1912" y="0"/>
                </a:lnTo>
                <a:lnTo>
                  <a:pt x="1912" y="3022"/>
                </a:lnTo>
                <a:lnTo>
                  <a:pt x="1827" y="3022"/>
                </a:lnTo>
                <a:cubicBezTo>
                  <a:pt x="1820" y="2950"/>
                  <a:pt x="1596" y="2867"/>
                  <a:pt x="1468" y="2838"/>
                </a:cubicBezTo>
                <a:lnTo>
                  <a:pt x="1471" y="2790"/>
                </a:lnTo>
                <a:lnTo>
                  <a:pt x="1003" y="2696"/>
                </a:lnTo>
                <a:lnTo>
                  <a:pt x="911" y="2767"/>
                </a:lnTo>
                <a:lnTo>
                  <a:pt x="900" y="2767"/>
                </a:lnTo>
                <a:lnTo>
                  <a:pt x="882" y="2767"/>
                </a:lnTo>
                <a:lnTo>
                  <a:pt x="821" y="2719"/>
                </a:lnTo>
                <a:lnTo>
                  <a:pt x="738" y="2686"/>
                </a:lnTo>
                <a:lnTo>
                  <a:pt x="633" y="2681"/>
                </a:lnTo>
                <a:lnTo>
                  <a:pt x="518" y="2681"/>
                </a:lnTo>
                <a:lnTo>
                  <a:pt x="402" y="2730"/>
                </a:lnTo>
                <a:lnTo>
                  <a:pt x="413" y="2796"/>
                </a:lnTo>
                <a:cubicBezTo>
                  <a:pt x="236" y="2820"/>
                  <a:pt x="49" y="2877"/>
                  <a:pt x="0" y="2906"/>
                </a:cubicBez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6" name="椭圆 5"/>
          <p:cNvSpPr>
            <a:spLocks noChangeAspect="1"/>
          </p:cNvSpPr>
          <p:nvPr/>
        </p:nvSpPr>
        <p:spPr>
          <a:xfrm>
            <a:off x="5343711" y="5658715"/>
            <a:ext cx="780596" cy="144000"/>
          </a:xfrm>
          <a:prstGeom prst="ellipse">
            <a:avLst/>
          </a:prstGeom>
          <a:gradFill>
            <a:gsLst>
              <a:gs pos="100000">
                <a:srgbClr val="3D6AFD">
                  <a:alpha val="0"/>
                </a:srgbClr>
              </a:gs>
              <a:gs pos="50000">
                <a:srgbClr val="33DDF8">
                  <a:alpha val="25000"/>
                </a:srgbClr>
              </a:gs>
              <a:gs pos="0">
                <a:srgbClr val="3D6AFD">
                  <a:alpha val="0"/>
                </a:srgbClr>
              </a:gs>
            </a:gsLst>
            <a:lin ang="10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ingTalk Sans" panose="00020600040101000101" pitchFamily="18" charset="0"/>
              <a:ea typeface="汉仪正圆 55简" panose="00020600040101010101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182943" y="1839670"/>
            <a:ext cx="2461368" cy="3420000"/>
            <a:chOff x="1182943" y="1839670"/>
            <a:chExt cx="2461368" cy="3420000"/>
          </a:xfrm>
        </p:grpSpPr>
        <p:pic>
          <p:nvPicPr>
            <p:cNvPr id="18" name="图片 17" descr="robot-humanoid-using-tablet-computer-big-data-analytic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1182943" y="1839670"/>
              <a:ext cx="2461368" cy="3420000"/>
            </a:xfrm>
            <a:prstGeom prst="roundRect">
              <a:avLst>
                <a:gd name="adj" fmla="val 1573"/>
              </a:avLst>
            </a:prstGeom>
            <a:ln>
              <a:gradFill>
                <a:gsLst>
                  <a:gs pos="100000">
                    <a:srgbClr val="3D6AFD"/>
                  </a:gs>
                  <a:gs pos="0">
                    <a:srgbClr val="33DDF8"/>
                  </a:gs>
                </a:gsLst>
                <a:lin ang="18900000" scaled="1"/>
              </a:gradFill>
            </a:ln>
          </p:spPr>
        </p:pic>
        <p:pic>
          <p:nvPicPr>
            <p:cNvPr id="7" name="图片 6" descr="徽标&#10;&#10;AI 生成的内容可能不正确。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800000">
              <a:off x="2578214" y="3261670"/>
              <a:ext cx="576000" cy="576000"/>
            </a:xfrm>
            <a:prstGeom prst="rect">
              <a:avLst/>
            </a:prstGeom>
            <a:scene3d>
              <a:camera prst="isometricTopUp"/>
              <a:lightRig rig="threePt" dir="t"/>
            </a:scene3d>
          </p:spPr>
        </p:pic>
      </p:grpSp>
      <p:sp>
        <p:nvSpPr>
          <p:cNvPr id="29" name="圆角矩形 15"/>
          <p:cNvSpPr/>
          <p:nvPr/>
        </p:nvSpPr>
        <p:spPr>
          <a:xfrm>
            <a:off x="1049011" y="1710056"/>
            <a:ext cx="2733280" cy="3667239"/>
          </a:xfrm>
          <a:prstGeom prst="roundRect">
            <a:avLst>
              <a:gd name="adj" fmla="val 2782"/>
            </a:avLst>
          </a:prstGeom>
          <a:noFill/>
          <a:ln w="22225">
            <a:solidFill>
              <a:srgbClr val="36BCF9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DingTalk Sans" panose="00020600040101000101" pitchFamily="18" charset="0"/>
              <a:ea typeface="汉仪正圆 55简" panose="00020600040101010101" charset="-122"/>
              <a:cs typeface="+mn-cs"/>
            </a:endParaRPr>
          </a:p>
        </p:txBody>
      </p:sp>
      <p:pic>
        <p:nvPicPr>
          <p:cNvPr id="3" name="图片 2" descr="徽标&#10;&#10;AI 生成的内容可能不正确。">
            <a:extLst>
              <a:ext uri="{FF2B5EF4-FFF2-40B4-BE49-F238E27FC236}">
                <a16:creationId xmlns:a16="http://schemas.microsoft.com/office/drawing/2014/main" id="{55F209F9-42F6-37C5-F41E-0961CD647B88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0950" y="299073"/>
            <a:ext cx="576000" cy="576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1E750F1-41C5-E71D-45C8-2652FE5E18F9}"/>
              </a:ext>
            </a:extLst>
          </p:cNvPr>
          <p:cNvSpPr txBox="1"/>
          <p:nvPr/>
        </p:nvSpPr>
        <p:spPr>
          <a:xfrm>
            <a:off x="983614" y="299073"/>
            <a:ext cx="6060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63500" sx="101000" sy="101000" algn="ctr" rotWithShape="0">
                    <a:srgbClr val="33DDF8">
                      <a:alpha val="40000"/>
                    </a:srgbClr>
                  </a:outerShdw>
                </a:effectLst>
                <a:uLnTx/>
                <a:uFillTx/>
                <a:latin typeface="汉仪正圆 55简" panose="00020600040101010101" charset="-122"/>
                <a:ea typeface="汉仪正圆 55简" panose="00020600040101010101" charset="-122"/>
                <a:cs typeface="+mn-cs"/>
              </a:rPr>
              <a:t>项目解决思路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74EAF91-702E-2CC1-C211-1E82D0984FB1}"/>
              </a:ext>
            </a:extLst>
          </p:cNvPr>
          <p:cNvSpPr txBox="1"/>
          <p:nvPr/>
        </p:nvSpPr>
        <p:spPr>
          <a:xfrm>
            <a:off x="6341771" y="1739175"/>
            <a:ext cx="55029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基于模块化语音识别、大模型、语音合成与</a:t>
            </a:r>
            <a:endParaRPr kumimoji="0" lang="en-US" altLang="zh-CN" sz="1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钉钉进步体" panose="00020600040101010101" pitchFamily="18" charset="-122"/>
              <a:ea typeface="钉钉进步体" panose="00020600040101010101" pitchFamily="18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数字人驱动技术，打造实时交互学习伙伴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C70AEFD-051F-DAE9-552F-DE82DC25BB1B}"/>
              </a:ext>
            </a:extLst>
          </p:cNvPr>
          <p:cNvSpPr txBox="1"/>
          <p:nvPr/>
        </p:nvSpPr>
        <p:spPr>
          <a:xfrm>
            <a:off x="6452925" y="3358311"/>
            <a:ext cx="480002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利用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AgentUniverse</a:t>
            </a:r>
            <a:r>
              <a:rPr kumimoji="0" lang="zh-CN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构建可协作的多智能体网络</a:t>
            </a:r>
            <a:endParaRPr kumimoji="0" lang="en-US" altLang="zh-CN" sz="1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钉钉进步体" panose="00020600040101010101" pitchFamily="18" charset="-122"/>
              <a:ea typeface="钉钉进步体" panose="00020600040101010101" pitchFamily="18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实现知识检索、学习规划与系统自优化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1D20D6E-3A59-0B9C-060F-EAD02AC65A99}"/>
              </a:ext>
            </a:extLst>
          </p:cNvPr>
          <p:cNvSpPr txBox="1"/>
          <p:nvPr/>
        </p:nvSpPr>
        <p:spPr>
          <a:xfrm>
            <a:off x="6452925" y="5366864"/>
            <a:ext cx="507191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提供学科定制化、多维度的精准测评与反馈</a:t>
            </a:r>
            <a:endParaRPr kumimoji="0" lang="en-US" altLang="zh-CN" sz="1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钉钉进步体" panose="00020600040101010101" pitchFamily="18" charset="-122"/>
              <a:ea typeface="钉钉进步体" panose="00020600040101010101" pitchFamily="18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激发低龄或初学者的学习兴趣与动力</a:t>
            </a:r>
            <a:endParaRPr kumimoji="0" lang="en-US" altLang="zh-CN" sz="1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钉钉进步体" panose="00020600040101010101" pitchFamily="18" charset="-122"/>
              <a:ea typeface="钉钉进步体" panose="00020600040101010101" pitchFamily="18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打通“学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-</a:t>
            </a:r>
            <a:r>
              <a:rPr kumimoji="0" lang="zh-CN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练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-</a:t>
            </a:r>
            <a:r>
              <a:rPr kumimoji="0" lang="zh-CN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测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-</a:t>
            </a:r>
            <a:r>
              <a:rPr kumimoji="0" lang="zh-CN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评”闭环，实现高效学习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11" y="1010265"/>
            <a:ext cx="6232525" cy="26695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93" y="3935444"/>
            <a:ext cx="6584315" cy="13646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3690" y="2214471"/>
            <a:ext cx="5308600" cy="23495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B09CBCC-1C6D-B45D-25F0-C5CCB810B815}"/>
              </a:ext>
            </a:extLst>
          </p:cNvPr>
          <p:cNvSpPr txBox="1"/>
          <p:nvPr/>
        </p:nvSpPr>
        <p:spPr>
          <a:xfrm>
            <a:off x="2871019" y="11090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00000">
                      <a:srgbClr val="3D6AFD"/>
                    </a:gs>
                    <a:gs pos="65000">
                      <a:srgbClr val="33DDF8"/>
                    </a:gs>
                    <a:gs pos="0">
                      <a:srgbClr val="3D6AFD"/>
                    </a:gs>
                  </a:gsLst>
                  <a:lin ang="18900000"/>
                  <a:tileRect l="-100000" b="-100000"/>
                </a:gra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游戏化学习平台及评估系统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54EAC96-3B1B-3787-3F0D-5CC4E849671D}"/>
              </a:ext>
            </a:extLst>
          </p:cNvPr>
          <p:cNvSpPr txBox="1"/>
          <p:nvPr/>
        </p:nvSpPr>
        <p:spPr>
          <a:xfrm>
            <a:off x="2871019" y="6409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00000">
                      <a:srgbClr val="3D6AFD"/>
                    </a:gs>
                    <a:gs pos="65000">
                      <a:srgbClr val="33DDF8"/>
                    </a:gs>
                    <a:gs pos="0">
                      <a:srgbClr val="3D6AFD"/>
                    </a:gs>
                  </a:gsLst>
                  <a:lin ang="18900000"/>
                  <a:tileRect l="-100000" b="-100000"/>
                </a:gra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多学科客制化评估系统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005" y="988736"/>
            <a:ext cx="10205720" cy="439737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085DCF7-B564-806E-C807-65992FB2FF9F}"/>
              </a:ext>
            </a:extLst>
          </p:cNvPr>
          <p:cNvSpPr txBox="1"/>
          <p:nvPr/>
        </p:nvSpPr>
        <p:spPr>
          <a:xfrm>
            <a:off x="2589979" y="923298"/>
            <a:ext cx="497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00000">
                      <a:srgbClr val="3D6AFD"/>
                    </a:gs>
                    <a:gs pos="65000">
                      <a:srgbClr val="33DDF8"/>
                    </a:gs>
                    <a:gs pos="0">
                      <a:srgbClr val="3D6AFD"/>
                    </a:gs>
                  </a:gsLst>
                  <a:lin ang="18900000"/>
                  <a:tileRect l="-100000" b="-100000"/>
                </a:gra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多智能体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00000">
                      <a:srgbClr val="3D6AFD"/>
                    </a:gs>
                    <a:gs pos="65000">
                      <a:srgbClr val="33DDF8"/>
                    </a:gs>
                    <a:gs pos="0">
                      <a:srgbClr val="3D6AFD"/>
                    </a:gs>
                  </a:gsLst>
                  <a:lin ang="18900000"/>
                  <a:tileRect l="-100000" b="-100000"/>
                </a:gra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00000">
                      <a:srgbClr val="3D6AFD"/>
                    </a:gs>
                    <a:gs pos="65000">
                      <a:srgbClr val="33DDF8"/>
                    </a:gs>
                    <a:gs pos="0">
                      <a:srgbClr val="3D6AFD"/>
                    </a:gs>
                  </a:gsLst>
                  <a:lin ang="18900000"/>
                  <a:tileRect l="-100000" b="-100000"/>
                </a:gra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知识库协作系统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013" y="1792820"/>
            <a:ext cx="8411210" cy="342074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72D2FFC-FF9F-0683-0A79-1A4F702F7C36}"/>
              </a:ext>
            </a:extLst>
          </p:cNvPr>
          <p:cNvSpPr txBox="1"/>
          <p:nvPr/>
        </p:nvSpPr>
        <p:spPr>
          <a:xfrm>
            <a:off x="3009368" y="1413602"/>
            <a:ext cx="426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00000">
                      <a:srgbClr val="3D6AFD"/>
                    </a:gs>
                    <a:gs pos="65000">
                      <a:srgbClr val="33DDF8"/>
                    </a:gs>
                    <a:gs pos="0">
                      <a:srgbClr val="3D6AFD"/>
                    </a:gs>
                  </a:gsLst>
                  <a:lin ang="18900000"/>
                  <a:tileRect l="-100000" b="-100000"/>
                </a:gra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数字人伴学系统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48225" y="1349477"/>
            <a:ext cx="8965565" cy="378587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6B1C58B-2415-4E2E-4026-2A31AD700708}"/>
              </a:ext>
            </a:extLst>
          </p:cNvPr>
          <p:cNvSpPr txBox="1"/>
          <p:nvPr/>
        </p:nvSpPr>
        <p:spPr>
          <a:xfrm>
            <a:off x="2930013" y="11648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00000">
                      <a:srgbClr val="3D6AFD"/>
                    </a:gs>
                    <a:gs pos="65000">
                      <a:srgbClr val="33DDF8"/>
                    </a:gs>
                    <a:gs pos="0">
                      <a:srgbClr val="3D6AFD"/>
                    </a:gs>
                  </a:gsLst>
                  <a:lin ang="18900000"/>
                  <a:tileRect l="-100000" b="-100000"/>
                </a:gra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多学科客制化评估系统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43960" y="2876550"/>
            <a:ext cx="42157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>
                <a:solidFill>
                  <a:schemeClr val="tx1"/>
                </a:solidFill>
                <a:sym typeface="+mn-ea"/>
              </a:rPr>
              <a:t>项目当前迭代计划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57386" y="962025"/>
            <a:ext cx="5080000" cy="5219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b="1" dirty="0"/>
              <a:t>当前迭代期</a:t>
            </a:r>
            <a:r>
              <a:rPr lang="en-US" altLang="zh-CN" sz="2800" b="1" dirty="0"/>
              <a:t>:</a:t>
            </a:r>
            <a:r>
              <a:rPr lang="en-US" altLang="zh-CN" sz="2800" dirty="0"/>
              <a:t>9.18-10.9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14703" y="2427032"/>
            <a:ext cx="451485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当前迭代目标</a:t>
            </a:r>
            <a:r>
              <a:rPr lang="en-US" altLang="zh-CN" sz="2800" b="1" dirty="0"/>
              <a:t>:</a:t>
            </a:r>
          </a:p>
          <a:p>
            <a:r>
              <a:rPr lang="zh-CN" altLang="en-US" sz="2800" dirty="0"/>
              <a:t>明确原始需求</a:t>
            </a:r>
          </a:p>
          <a:p>
            <a:r>
              <a:rPr lang="zh-CN" altLang="en-US" sz="2800" dirty="0"/>
              <a:t>划分子系统</a:t>
            </a:r>
          </a:p>
          <a:p>
            <a:r>
              <a:rPr lang="zh-CN" altLang="en-US" sz="2800" dirty="0"/>
              <a:t>明确分工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3.11818897637806,&quot;left&quot;:208.6,&quot;top&quot;:74.89527559055118,&quot;width&quot;:695.2}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3.11818897637806,&quot;left&quot;:208.6,&quot;top&quot;:74.89527559055118,&quot;width&quot;:695.2}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3.11818897637806,&quot;left&quot;:208.6,&quot;top&quot;:74.89527559055118,&quot;width&quot;:695.2}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3.11818897637806,&quot;left&quot;:208.6,&quot;top&quot;:74.89527559055118,&quot;width&quot;:695.2}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3.11818897637806,&quot;left&quot;:208.6,&quot;top&quot;:74.89527559055118,&quot;width&quot;:695.2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3.11818897637806,&quot;left&quot;:208.6,&quot;top&quot;:74.89527559055118,&quot;width&quot;:695.2}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3.11818897637806,&quot;left&quot;:208.6,&quot;top&quot;:74.89527559055118,&quot;width&quot;:695.2}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3.11818897637806,&quot;left&quot;:208.6,&quot;top&quot;:74.89527559055118,&quot;width&quot;:695.2}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3.11818897637806,&quot;left&quot;:208.6,&quot;top&quot;:74.89527559055118,&quot;width&quot;:695.2}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3.11818897637806,&quot;left&quot;:208.6,&quot;top&quot;:74.89527559055118,&quot;width&quot;:695.2}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3.11818897637806,&quot;left&quot;:208.6,&quot;top&quot;:74.89527559055118,&quot;width&quot;:695.2}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3.11818897637806,&quot;left&quot;:208.6,&quot;top&quot;:74.89527559055118,&quot;width&quot;:695.2}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3.11818897637806,&quot;left&quot;:208.6,&quot;top&quot;:74.89527559055118,&quot;width&quot;:695.2}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3.11818897637806,&quot;left&quot;:208.6,&quot;top&quot;:74.89527559055118,&quot;width&quot;:695.2}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3.11818897637806,&quot;left&quot;:208.6,&quot;top&quot;:74.89527559055118,&quot;width&quot;:695.2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3.11818897637806,&quot;left&quot;:208.6,&quot;top&quot;:74.89527559055118,&quot;width&quot;:695.2}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3.11818897637806,&quot;left&quot;:208.6,&quot;top&quot;:74.89527559055118,&quot;width&quot;:695.2}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3.11818897637806,&quot;left&quot;:208.6,&quot;top&quot;:74.89527559055118,&quot;width&quot;:695.2}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3.11818897637806,&quot;left&quot;:208.6,&quot;top&quot;:74.89527559055118,&quot;width&quot;:695.2}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3.11818897637806,&quot;left&quot;:208.6,&quot;top&quot;:74.89527559055118,&quot;width&quot;:695.2}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3.11818897637806,&quot;left&quot;:208.6,&quot;top&quot;:74.89527559055118,&quot;width&quot;:695.2}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汉仪雅酷黑-75J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汉仪雅酷黑-75J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1067</Words>
  <Application>Microsoft Office PowerPoint</Application>
  <PresentationFormat>宽屏</PresentationFormat>
  <Paragraphs>108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HarmonyOS Sans SC</vt:lpstr>
      <vt:lpstr>等线</vt:lpstr>
      <vt:lpstr>钉钉进步体</vt:lpstr>
      <vt:lpstr>汉仪雅酷黑W</vt:lpstr>
      <vt:lpstr>汉仪正圆 55简</vt:lpstr>
      <vt:lpstr>Abadi</vt:lpstr>
      <vt:lpstr>Arial</vt:lpstr>
      <vt:lpstr>DingTalk Sans</vt:lpstr>
      <vt:lpstr>Wingdings</vt:lpstr>
      <vt:lpstr>WPS</vt:lpstr>
      <vt:lpstr>Office 主题</vt:lpstr>
      <vt:lpstr>项目总体计划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Dingdust</cp:lastModifiedBy>
  <cp:revision>164</cp:revision>
  <dcterms:created xsi:type="dcterms:W3CDTF">2019-06-19T02:08:00Z</dcterms:created>
  <dcterms:modified xsi:type="dcterms:W3CDTF">2025-10-09T01:18:06Z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2052-12.1.0.22529</vt:lpwstr>
  </property>
  <property fmtid="{D5CDD505-2E9C-101B-9397-08002B2CF9AE}" pid="3" name="ICV">
    <vt:lpwstr>274ECDF32FFA4A26858D601493F91E13_11</vt:lpwstr>
  </property>
</Properties>
</file>