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61" r:id="rId3"/>
    <p:sldId id="258" r:id="rId4"/>
    <p:sldId id="259" r:id="rId5"/>
    <p:sldId id="262" r:id="rId6"/>
    <p:sldId id="263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97" d="100"/>
          <a:sy n="97" d="100"/>
        </p:scale>
        <p:origin x="72" y="1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2025/10/11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2025/10/11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2025/10/11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2025/10/11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2025/10/11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2025/10/11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2025/10/11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B34CCF-D9C5-3F3D-F2C4-BF60F5B46C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4608"/>
            <a:ext cx="9144000" cy="2387600"/>
          </a:xfrm>
        </p:spPr>
        <p:txBody>
          <a:bodyPr>
            <a:normAutofit/>
          </a:bodyPr>
          <a:lstStyle/>
          <a:p>
            <a:r>
              <a:rPr lang="zh-CN" altLang="en-US" sz="3600" dirty="0"/>
              <a:t>王宇涵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73D3157-BAC4-23FD-E7CD-7E713B0900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84166"/>
            <a:ext cx="9144000" cy="1655762"/>
          </a:xfrm>
        </p:spPr>
        <p:txBody>
          <a:bodyPr/>
          <a:lstStyle/>
          <a:p>
            <a:r>
              <a:rPr lang="zh-CN" altLang="en-US" dirty="0"/>
              <a:t>注册、登录功能身份认证、访问控制及会话管理代码编写</a:t>
            </a:r>
            <a:endParaRPr lang="en-US" altLang="zh-CN" dirty="0"/>
          </a:p>
          <a:p>
            <a:r>
              <a:rPr lang="zh-CN" altLang="en-US" dirty="0"/>
              <a:t>错题本功能代码编写</a:t>
            </a:r>
          </a:p>
          <a:p>
            <a:r>
              <a:rPr lang="zh-CN" altLang="en-US" dirty="0"/>
              <a:t>数据分析功能代码编写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3344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16B915-92CF-17F1-7F97-4FBC8B7456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14F960-DDFF-66FF-A0DC-3351CCF97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zh-CN" altLang="en-US" sz="24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B38571B-4AD1-3E7B-F594-5C60DE8CCF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3049" y="206326"/>
            <a:ext cx="6945902" cy="6323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437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89798A-BAAB-1763-1594-F0810DA4BA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D7C3D4-4741-A437-9B21-A54491FEB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身份认证、访问控制及会话管理功能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B8954C-154A-0D04-68A7-40EEE80590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800" dirty="0"/>
              <a:t>用户注册身份验证功能</a:t>
            </a:r>
            <a:endParaRPr lang="en-US" altLang="zh-CN" sz="1800" dirty="0"/>
          </a:p>
          <a:p>
            <a:pPr lvl="1"/>
            <a:r>
              <a:rPr lang="zh-CN" altLang="en-US" sz="1200" dirty="0"/>
              <a:t>用户名唯一性验证</a:t>
            </a:r>
            <a:endParaRPr lang="en-US" altLang="zh-CN" sz="1200" dirty="0"/>
          </a:p>
          <a:p>
            <a:pPr lvl="1"/>
            <a:r>
              <a:rPr lang="zh-CN" altLang="en-US" sz="1200" dirty="0"/>
              <a:t>密码确认验证</a:t>
            </a:r>
            <a:endParaRPr lang="en-US" altLang="zh-CN" sz="2000" dirty="0"/>
          </a:p>
          <a:p>
            <a:r>
              <a:rPr lang="zh-CN" altLang="en-US" sz="1800" dirty="0"/>
              <a:t>用户登录身份验证功能</a:t>
            </a:r>
            <a:endParaRPr lang="en-US" altLang="zh-CN" sz="1800" dirty="0"/>
          </a:p>
          <a:p>
            <a:pPr lvl="1"/>
            <a:r>
              <a:rPr lang="zh-CN" altLang="en-US" sz="1200" dirty="0"/>
              <a:t>用户名</a:t>
            </a:r>
            <a:r>
              <a:rPr lang="en-US" altLang="zh-CN" sz="1200" dirty="0"/>
              <a:t>/</a:t>
            </a:r>
            <a:r>
              <a:rPr lang="zh-CN" altLang="en-US" sz="1200" dirty="0"/>
              <a:t>密码验证</a:t>
            </a:r>
            <a:endParaRPr lang="en-US" altLang="zh-CN" sz="1200" dirty="0"/>
          </a:p>
          <a:p>
            <a:pPr lvl="1"/>
            <a:r>
              <a:rPr lang="zh-CN" altLang="en-US" sz="1200" dirty="0"/>
              <a:t>登录状态保持</a:t>
            </a:r>
            <a:endParaRPr lang="en-US" altLang="zh-CN" sz="1200" dirty="0"/>
          </a:p>
          <a:p>
            <a:pPr lvl="1"/>
            <a:r>
              <a:rPr lang="zh-CN" altLang="en-US" sz="1200" dirty="0"/>
              <a:t>登录失败处理</a:t>
            </a:r>
            <a:endParaRPr lang="en-US" altLang="zh-CN" sz="1200" dirty="0"/>
          </a:p>
          <a:p>
            <a:pPr lvl="1"/>
            <a:r>
              <a:rPr lang="zh-CN" altLang="en-US" sz="1200" dirty="0"/>
              <a:t>重定向到原访问页面</a:t>
            </a:r>
            <a:endParaRPr lang="en-US" altLang="zh-CN" sz="1200" dirty="0"/>
          </a:p>
          <a:p>
            <a:r>
              <a:rPr lang="zh-CN" altLang="en-US" sz="1800" dirty="0"/>
              <a:t>访问控制功能</a:t>
            </a:r>
            <a:endParaRPr lang="en-US" altLang="zh-CN" sz="1800" dirty="0"/>
          </a:p>
          <a:p>
            <a:pPr lvl="1"/>
            <a:r>
              <a:rPr lang="zh-CN" altLang="en-US" sz="1200" dirty="0"/>
              <a:t>保护需要登录的页面</a:t>
            </a:r>
            <a:endParaRPr lang="en-US" altLang="zh-CN" sz="1200" dirty="0"/>
          </a:p>
          <a:p>
            <a:pPr lvl="1"/>
            <a:r>
              <a:rPr lang="zh-CN" altLang="en-US" sz="1200" dirty="0"/>
              <a:t>自动重定向到登录页面</a:t>
            </a:r>
            <a:endParaRPr lang="en-US" altLang="zh-CN" sz="1200" dirty="0"/>
          </a:p>
          <a:p>
            <a:pPr lvl="1"/>
            <a:r>
              <a:rPr lang="zh-CN" altLang="en-US" sz="1200" dirty="0"/>
              <a:t>登录后返回原页面</a:t>
            </a:r>
            <a:endParaRPr lang="en-US" altLang="zh-CN" sz="1200" dirty="0"/>
          </a:p>
          <a:p>
            <a:r>
              <a:rPr lang="zh-CN" altLang="en-US" sz="1800" dirty="0"/>
              <a:t>会话管理功能</a:t>
            </a:r>
            <a:endParaRPr lang="en-US" altLang="zh-CN" sz="1800" dirty="0"/>
          </a:p>
          <a:p>
            <a:pPr lvl="1"/>
            <a:r>
              <a:rPr lang="zh-CN" altLang="en-US" sz="1200" dirty="0"/>
              <a:t>用户登录状态检查</a:t>
            </a:r>
            <a:endParaRPr lang="en-US" altLang="zh-CN" sz="1200" dirty="0"/>
          </a:p>
          <a:p>
            <a:pPr lvl="1"/>
            <a:r>
              <a:rPr lang="zh-CN" altLang="en-US" sz="1200" dirty="0"/>
              <a:t>用户注销功能</a:t>
            </a:r>
            <a:endParaRPr lang="en-US" altLang="zh-CN" sz="1200" dirty="0"/>
          </a:p>
          <a:p>
            <a:endParaRPr lang="en-US" altLang="zh-CN" sz="18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F59CCA5-6103-DEA0-8E28-019CDE6792C1}"/>
              </a:ext>
            </a:extLst>
          </p:cNvPr>
          <p:cNvSpPr txBox="1"/>
          <p:nvPr/>
        </p:nvSpPr>
        <p:spPr>
          <a:xfrm>
            <a:off x="437535" y="6127626"/>
            <a:ext cx="55847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总体实现思路：使用装饰器模式实现权限验证</a:t>
            </a:r>
            <a:endParaRPr lang="en-US" altLang="zh-CN" sz="1600" dirty="0"/>
          </a:p>
          <a:p>
            <a:r>
              <a:rPr lang="zh-CN" altLang="en-US" sz="1600" dirty="0"/>
              <a:t>成果物：</a:t>
            </a:r>
            <a:r>
              <a:rPr lang="en-US" altLang="zh-CN" sz="1600" dirty="0"/>
              <a:t> authentication.py</a:t>
            </a:r>
            <a:r>
              <a:rPr lang="zh-CN" altLang="en-US" sz="1600" dirty="0"/>
              <a:t>文件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8E5C329-AFEB-FCAC-1E49-6E03F5DFD3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7890" y="59777"/>
            <a:ext cx="3940278" cy="6738446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3F5DCECE-ABA7-3F22-72C7-731CA391A7D0}"/>
              </a:ext>
            </a:extLst>
          </p:cNvPr>
          <p:cNvSpPr txBox="1"/>
          <p:nvPr/>
        </p:nvSpPr>
        <p:spPr>
          <a:xfrm>
            <a:off x="948813" y="1439168"/>
            <a:ext cx="1637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业务需求</a:t>
            </a:r>
          </a:p>
        </p:txBody>
      </p:sp>
    </p:spTree>
    <p:extLst>
      <p:ext uri="{BB962C8B-B14F-4D97-AF65-F5344CB8AC3E}">
        <p14:creationId xmlns:p14="http://schemas.microsoft.com/office/powerpoint/2010/main" val="685036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128C9E-BC15-10B1-6846-821F12FA93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0F4632-8DB7-FE1A-43D5-5CC8425F3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1800" dirty="0"/>
              <a:t>错题本功能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8265C7-F59B-1BCB-E786-252C19C681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851" y="1823884"/>
            <a:ext cx="10515600" cy="4351338"/>
          </a:xfrm>
        </p:spPr>
        <p:txBody>
          <a:bodyPr>
            <a:normAutofit/>
          </a:bodyPr>
          <a:lstStyle/>
          <a:p>
            <a:r>
              <a:rPr lang="zh-CN" altLang="en-US" sz="1600" dirty="0"/>
              <a:t>功能需求：</a:t>
            </a:r>
            <a:endParaRPr lang="en-US" altLang="zh-CN" sz="1600" dirty="0"/>
          </a:p>
          <a:p>
            <a:pPr lvl="1"/>
            <a:r>
              <a:rPr lang="en-US" altLang="zh-CN" sz="1400" dirty="0"/>
              <a:t>1. </a:t>
            </a:r>
            <a:r>
              <a:rPr lang="zh-CN" altLang="en-US" sz="1400" dirty="0"/>
              <a:t>错题收集：自动记录用户答错的题目</a:t>
            </a:r>
            <a:endParaRPr lang="en-US" altLang="zh-CN" sz="1400" dirty="0"/>
          </a:p>
          <a:p>
            <a:pPr lvl="1"/>
            <a:r>
              <a:rPr lang="en-US" altLang="zh-CN" sz="1400" dirty="0"/>
              <a:t>2. </a:t>
            </a:r>
            <a:r>
              <a:rPr lang="zh-CN" altLang="en-US" sz="1400" dirty="0"/>
              <a:t>错题展示：以列表形式展示所有错题</a:t>
            </a:r>
            <a:endParaRPr lang="en-US" altLang="zh-CN" sz="1400" dirty="0"/>
          </a:p>
          <a:p>
            <a:pPr lvl="1"/>
            <a:r>
              <a:rPr lang="en-US" altLang="zh-CN" sz="1400" dirty="0"/>
              <a:t>3. </a:t>
            </a:r>
            <a:r>
              <a:rPr lang="zh-CN" altLang="en-US" sz="1400" dirty="0"/>
              <a:t>错题练习：提供专门的错题练习模式</a:t>
            </a:r>
            <a:endParaRPr lang="en-US" altLang="zh-CN" sz="1400" dirty="0"/>
          </a:p>
          <a:p>
            <a:pPr lvl="1"/>
            <a:r>
              <a:rPr lang="en-US" altLang="zh-CN" sz="1400" dirty="0"/>
              <a:t>4. </a:t>
            </a:r>
            <a:r>
              <a:rPr lang="zh-CN" altLang="en-US" sz="1400" dirty="0"/>
              <a:t>错题统计：统计错题数量和分布情况</a:t>
            </a:r>
            <a:endParaRPr lang="en-US" altLang="zh-CN" sz="1400" dirty="0"/>
          </a:p>
          <a:p>
            <a:endParaRPr lang="en-US" altLang="zh-CN" sz="1600" dirty="0"/>
          </a:p>
          <a:p>
            <a:r>
              <a:rPr lang="zh-CN" altLang="en-US" sz="1600" dirty="0"/>
              <a:t>实现了基础的错题收集、展示和练习功能</a:t>
            </a:r>
            <a:endParaRPr lang="en-US" altLang="zh-CN" sz="1600" dirty="0"/>
          </a:p>
          <a:p>
            <a:r>
              <a:rPr lang="zh-CN" altLang="en-US" sz="1600" dirty="0"/>
              <a:t>完成进度：</a:t>
            </a:r>
            <a:r>
              <a:rPr lang="en-US" altLang="zh-CN" sz="1600"/>
              <a:t>1</a:t>
            </a:r>
            <a:r>
              <a:rPr lang="en-US" altLang="zh-CN" sz="1600" dirty="0"/>
              <a:t>0</a:t>
            </a:r>
            <a:r>
              <a:rPr lang="en-US" altLang="zh-CN" sz="1600"/>
              <a:t>0</a:t>
            </a:r>
            <a:r>
              <a:rPr lang="en-US" altLang="zh-CN" sz="1600" dirty="0"/>
              <a:t>%</a:t>
            </a:r>
          </a:p>
          <a:p>
            <a:r>
              <a:rPr lang="zh-CN" altLang="en-US" sz="1600" dirty="0"/>
              <a:t>成果物：</a:t>
            </a:r>
            <a:r>
              <a:rPr lang="en-US" altLang="zh-CN" sz="1600" dirty="0"/>
              <a:t>app.py</a:t>
            </a:r>
            <a:r>
              <a:rPr lang="zh-CN" altLang="en-US" sz="1600" dirty="0"/>
              <a:t>中的部分代码</a:t>
            </a:r>
            <a:endParaRPr lang="en-US" altLang="zh-CN" sz="1600" dirty="0"/>
          </a:p>
          <a:p>
            <a:r>
              <a:rPr lang="zh-CN" altLang="en-US" sz="1600" dirty="0"/>
              <a:t>后续需要实现的工作：</a:t>
            </a:r>
            <a:endParaRPr lang="en-US" altLang="zh-CN" sz="1600" dirty="0"/>
          </a:p>
          <a:p>
            <a:pPr lvl="1"/>
            <a:r>
              <a:rPr lang="zh-CN" altLang="en-US" sz="1200" dirty="0"/>
              <a:t>实现更加完整的错题练习模式</a:t>
            </a:r>
            <a:endParaRPr lang="en-US" altLang="zh-CN" sz="1200" dirty="0"/>
          </a:p>
          <a:p>
            <a:pPr lvl="1"/>
            <a:r>
              <a:rPr lang="zh-CN" altLang="en-US" sz="1200" dirty="0"/>
              <a:t>统计功能较为简单，需要实现更加完整的错题统计功能，为查漏补缺提供帮助。</a:t>
            </a:r>
            <a:endParaRPr lang="en-US" altLang="zh-CN" sz="1200" dirty="0"/>
          </a:p>
          <a:p>
            <a:endParaRPr lang="en-US" altLang="zh-CN" sz="16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1FAFB7B-2F7B-946C-27F2-A5B5DCA155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9124" y="82163"/>
            <a:ext cx="4001780" cy="328894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420899F-2704-06D3-B3B5-47C925E502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5885" y="3437703"/>
            <a:ext cx="4336076" cy="3253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672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466CCD-93CE-C700-8B2D-E463DB5EA9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BC3608-180F-B414-2910-54BD841B8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1800" dirty="0"/>
              <a:t>数据分析功能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209166-B73E-D68D-47F3-80100E4735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600" dirty="0"/>
              <a:t>实现了基本的学习数据统计。</a:t>
            </a:r>
            <a:endParaRPr lang="en-US" altLang="zh-CN" sz="1600" dirty="0"/>
          </a:p>
          <a:p>
            <a:r>
              <a:rPr lang="zh-CN" altLang="en-US" sz="1600" dirty="0"/>
              <a:t>成果物：</a:t>
            </a:r>
            <a:r>
              <a:rPr lang="en-US" altLang="zh-CN" sz="1600" dirty="0"/>
              <a:t>app.py</a:t>
            </a:r>
            <a:r>
              <a:rPr lang="zh-CN" altLang="en-US" sz="1600" dirty="0"/>
              <a:t>中的部分代码</a:t>
            </a:r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r>
              <a:rPr lang="zh-CN" altLang="en-US" sz="1600" dirty="0"/>
              <a:t>在数据库层面，负责数据库的同学直接编写统计函数，因此此处直接一次性获取所有统计数据，减少数据库查询次数。</a:t>
            </a:r>
            <a:endParaRPr lang="en-US" altLang="zh-CN" sz="1600" dirty="0"/>
          </a:p>
          <a:p>
            <a:r>
              <a:rPr lang="zh-CN" altLang="en-US" sz="1600" dirty="0"/>
              <a:t>将数据传递给模板进行渲染。</a:t>
            </a:r>
            <a:endParaRPr lang="en-US" altLang="zh-CN" sz="16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C365BC0-3693-0035-2D9F-C5B9D2EA5F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2931" y="835745"/>
            <a:ext cx="6199916" cy="268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3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4EEB40-6F2A-B20C-2108-E84B12C947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5A2996-9B72-3320-F644-6663695FF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1800" dirty="0"/>
              <a:t>遇到的问题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D8D5B6-0E24-D60E-AB28-4B8F7AA2DB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323" y="1788293"/>
            <a:ext cx="4436806" cy="4351338"/>
          </a:xfrm>
        </p:spPr>
        <p:txBody>
          <a:bodyPr>
            <a:normAutofit/>
          </a:bodyPr>
          <a:lstStyle/>
          <a:p>
            <a:r>
              <a:rPr lang="en-US" altLang="zh-CN" sz="1600" dirty="0"/>
              <a:t>1.</a:t>
            </a:r>
            <a:r>
              <a:rPr lang="zh-CN" altLang="en-US" sz="1600" dirty="0"/>
              <a:t>在与数据库的访问中，出现报错</a:t>
            </a:r>
            <a:endParaRPr lang="en-US" altLang="zh-CN" sz="1600" dirty="0"/>
          </a:p>
          <a:p>
            <a:r>
              <a:rPr lang="zh-CN" altLang="en-US" sz="1600" dirty="0"/>
              <a:t>经过各类问题排查，发现是较隐蔽的编码问题，编码格式为</a:t>
            </a:r>
            <a:r>
              <a:rPr lang="en-US" altLang="zh-CN" sz="1600" dirty="0"/>
              <a:t>UTF-8 with BOM</a:t>
            </a:r>
            <a:r>
              <a:rPr lang="zh-CN" altLang="en-US" sz="1600" dirty="0"/>
              <a:t>，该系列</a:t>
            </a:r>
            <a:r>
              <a:rPr lang="en-US" altLang="zh-CN" sz="1600" dirty="0"/>
              <a:t>UTF-8</a:t>
            </a:r>
            <a:r>
              <a:rPr lang="zh-CN" altLang="en-US" sz="1600" dirty="0"/>
              <a:t>编码会在文件头加上</a:t>
            </a:r>
            <a:r>
              <a:rPr lang="en-US" altLang="zh-CN" sz="1600" dirty="0"/>
              <a:t>\</a:t>
            </a:r>
            <a:r>
              <a:rPr lang="en-US" altLang="zh-CN" sz="1600" dirty="0" err="1"/>
              <a:t>ufeff</a:t>
            </a:r>
            <a:endParaRPr lang="en-US" altLang="zh-CN" sz="1600" dirty="0"/>
          </a:p>
          <a:p>
            <a:r>
              <a:rPr lang="zh-CN" altLang="en-US" sz="1600" dirty="0"/>
              <a:t>故而，在实际的读取过程中，读取到的列名为</a:t>
            </a:r>
            <a:r>
              <a:rPr lang="en-US" altLang="zh-CN" sz="1600" dirty="0"/>
              <a:t>"\</a:t>
            </a:r>
            <a:r>
              <a:rPr lang="en-US" altLang="zh-CN" sz="1600" dirty="0" err="1"/>
              <a:t>ufeff</a:t>
            </a:r>
            <a:r>
              <a:rPr lang="zh-CN" altLang="en-US" sz="1600" dirty="0"/>
              <a:t>题号</a:t>
            </a:r>
            <a:r>
              <a:rPr lang="en-US" altLang="zh-CN" sz="1600" dirty="0"/>
              <a:t>"</a:t>
            </a:r>
            <a:r>
              <a:rPr lang="zh-CN" altLang="en-US" sz="1600" dirty="0"/>
              <a:t>，出现以上错误</a:t>
            </a:r>
            <a:endParaRPr lang="en-US" altLang="zh-CN" sz="1600" dirty="0"/>
          </a:p>
          <a:p>
            <a:r>
              <a:rPr lang="zh-CN" altLang="en-US" sz="1600" dirty="0"/>
              <a:t>因此将文件编码改为正常</a:t>
            </a:r>
            <a:r>
              <a:rPr lang="en-US" altLang="zh-CN" sz="1600" dirty="0"/>
              <a:t>UTF-8</a:t>
            </a:r>
            <a:r>
              <a:rPr lang="zh-CN" altLang="en-US" sz="1600" dirty="0"/>
              <a:t>编码，即可解决前序报错</a:t>
            </a:r>
            <a:endParaRPr lang="en-US" altLang="zh-CN" sz="1600" dirty="0"/>
          </a:p>
          <a:p>
            <a:endParaRPr lang="en-US" altLang="zh-CN" sz="1600" dirty="0"/>
          </a:p>
          <a:p>
            <a:r>
              <a:rPr lang="en-US" altLang="zh-CN" sz="1600" dirty="0"/>
              <a:t>2.</a:t>
            </a:r>
            <a:r>
              <a:rPr lang="zh-CN" altLang="en-US" sz="1600" dirty="0"/>
              <a:t>以一种访问权限不允许的方式做了一个访问套接字的尝试。</a:t>
            </a:r>
            <a:endParaRPr lang="en-US" altLang="zh-CN" sz="1600" dirty="0"/>
          </a:p>
          <a:p>
            <a:r>
              <a:rPr lang="zh-CN" altLang="en-US" sz="1600" dirty="0"/>
              <a:t>经过排查和分析，发现是端口问题，</a:t>
            </a:r>
            <a:r>
              <a:rPr lang="en-US" altLang="zh-CN" sz="1600" dirty="0"/>
              <a:t>80</a:t>
            </a:r>
            <a:r>
              <a:rPr lang="zh-CN" altLang="en-US" sz="1600" dirty="0"/>
              <a:t>端口被占用，更改使</a:t>
            </a:r>
            <a:r>
              <a:rPr lang="en-US" altLang="zh-CN" sz="1600" dirty="0"/>
              <a:t>System</a:t>
            </a:r>
            <a:r>
              <a:rPr lang="zh-CN" altLang="en-US" sz="1600" dirty="0"/>
              <a:t>进程不会占用</a:t>
            </a:r>
            <a:r>
              <a:rPr lang="en-US" altLang="zh-CN" sz="1600" dirty="0"/>
              <a:t>80</a:t>
            </a:r>
            <a:r>
              <a:rPr lang="zh-CN" altLang="en-US" sz="1600" dirty="0"/>
              <a:t>端口可以解决。</a:t>
            </a:r>
            <a:endParaRPr lang="en-US" altLang="zh-CN" sz="1600" dirty="0"/>
          </a:p>
          <a:p>
            <a:endParaRPr lang="en-US" altLang="zh-CN" sz="16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2E7B974-5AD8-FD8E-527F-59E0A81529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1916" y="490282"/>
            <a:ext cx="5951884" cy="5746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701815"/>
      </p:ext>
    </p:extLst>
  </p:cSld>
  <p:clrMapOvr>
    <a:masterClrMapping/>
  </p:clrMapOvr>
</p:sld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422</Words>
  <Application>Microsoft Office PowerPoint</Application>
  <PresentationFormat>宽屏</PresentationFormat>
  <Paragraphs>53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9" baseType="lpstr">
      <vt:lpstr>Arial</vt:lpstr>
      <vt:lpstr>Calibri</vt:lpstr>
      <vt:lpstr>WPS</vt:lpstr>
      <vt:lpstr>王宇涵</vt:lpstr>
      <vt:lpstr>PowerPoint 演示文稿</vt:lpstr>
      <vt:lpstr>身份认证、访问控制及会话管理功能</vt:lpstr>
      <vt:lpstr>错题本功能</vt:lpstr>
      <vt:lpstr>数据分析功能</vt:lpstr>
      <vt:lpstr>遇到的问题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王宇涵</dc:creator>
  <cp:lastModifiedBy>宇涵 王</cp:lastModifiedBy>
  <cp:revision>86</cp:revision>
  <dcterms:created xsi:type="dcterms:W3CDTF">2023-08-09T12:44:00Z</dcterms:created>
  <dcterms:modified xsi:type="dcterms:W3CDTF">2025-10-11T02:36:41Z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2052-12.1.0.21915</vt:lpwstr>
  </property>
  <property fmtid="{D5CDD505-2E9C-101B-9397-08002B2CF9AE}" pid="3" name="ICV">
    <vt:lpwstr>0FFB374EF87741258E9EC42A4DEF22FC_13</vt:lpwstr>
  </property>
</Properties>
</file>