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4"/>
  </p:sldMasterIdLst>
  <p:notesMasterIdLst>
    <p:notesMasterId r:id="rId20"/>
  </p:notesMasterIdLst>
  <p:handoutMasterIdLst>
    <p:handoutMasterId r:id="rId21"/>
  </p:handoutMasterIdLst>
  <p:sldIdLst>
    <p:sldId id="314" r:id="rId5"/>
    <p:sldId id="317" r:id="rId6"/>
    <p:sldId id="336" r:id="rId7"/>
    <p:sldId id="335" r:id="rId8"/>
    <p:sldId id="337" r:id="rId9"/>
    <p:sldId id="333" r:id="rId10"/>
    <p:sldId id="338" r:id="rId11"/>
    <p:sldId id="339" r:id="rId12"/>
    <p:sldId id="341" r:id="rId13"/>
    <p:sldId id="340" r:id="rId14"/>
    <p:sldId id="342" r:id="rId15"/>
    <p:sldId id="343" r:id="rId16"/>
    <p:sldId id="344" r:id="rId17"/>
    <p:sldId id="345" r:id="rId18"/>
    <p:sldId id="34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302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Гришков" userId="e9c73c07e6e38a8d" providerId="LiveId" clId="{F8CD35E9-880A-47EA-9BA8-6FC9C1C28557}"/>
    <pc:docChg chg="modSld">
      <pc:chgData name="Егор Гришков" userId="e9c73c07e6e38a8d" providerId="LiveId" clId="{F8CD35E9-880A-47EA-9BA8-6FC9C1C28557}" dt="2023-11-26T21:11:05.026" v="9" actId="1036"/>
      <pc:docMkLst>
        <pc:docMk/>
      </pc:docMkLst>
      <pc:sldChg chg="modSp mod">
        <pc:chgData name="Егор Гришков" userId="e9c73c07e6e38a8d" providerId="LiveId" clId="{F8CD35E9-880A-47EA-9BA8-6FC9C1C28557}" dt="2023-11-26T21:11:05.026" v="9" actId="1036"/>
        <pc:sldMkLst>
          <pc:docMk/>
          <pc:sldMk cId="502190920" sldId="337"/>
        </pc:sldMkLst>
        <pc:graphicFrameChg chg="mod">
          <ac:chgData name="Егор Гришков" userId="e9c73c07e6e38a8d" providerId="LiveId" clId="{F8CD35E9-880A-47EA-9BA8-6FC9C1C28557}" dt="2023-11-26T21:11:05.026" v="9" actId="1036"/>
          <ac:graphicFrameMkLst>
            <pc:docMk/>
            <pc:sldMk cId="502190920" sldId="337"/>
            <ac:graphicFrameMk id="2" creationId="{6EE30722-3248-0A3A-0B36-D44D107AA3F9}"/>
          </ac:graphicFrameMkLst>
        </pc:graphicFrameChg>
        <pc:graphicFrameChg chg="mod">
          <ac:chgData name="Егор Гришков" userId="e9c73c07e6e38a8d" providerId="LiveId" clId="{F8CD35E9-880A-47EA-9BA8-6FC9C1C28557}" dt="2023-11-26T21:10:54.603" v="6" actId="1076"/>
          <ac:graphicFrameMkLst>
            <pc:docMk/>
            <pc:sldMk cId="502190920" sldId="337"/>
            <ac:graphicFrameMk id="5" creationId="{3B57DEB7-64B2-4FE7-8405-83542A9E8CD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64042311123834E-2"/>
          <c:y val="0.17580888111375603"/>
          <c:w val="0.56612306880342422"/>
          <c:h val="0.6483820163568582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8-425E-9850-F4E78A4D41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8-425E-9850-F4E78A4D41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8-425E-9850-F4E78A4D41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8-425E-9850-F4E78A4D41ED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F8-425E-9850-F4E78A4D41ED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F8-425E-9850-F4E78A4D41ED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F8-425E-9850-F4E78A4D41ED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F8-425E-9850-F4E78A4D41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Мебель и оборудование</c:v>
                </c:pt>
                <c:pt idx="1">
                  <c:v>Стартовая рекламная компания</c:v>
                </c:pt>
                <c:pt idx="2">
                  <c:v>Заработная плата</c:v>
                </c:pt>
                <c:pt idx="3">
                  <c:v>Прочее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785000</c:v>
                </c:pt>
                <c:pt idx="1">
                  <c:v>155820</c:v>
                </c:pt>
                <c:pt idx="2">
                  <c:v>146750</c:v>
                </c:pt>
                <c:pt idx="3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8-425E-9850-F4E78A4D4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</a:effectLst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</a:effectLst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</a:effectLst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</a:effectLst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62408598325611597"/>
          <c:y val="0.21146609694949045"/>
          <c:w val="0.34974901574803152"/>
          <c:h val="0.553573303337082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glow>
                  <a:schemeClr val="accent1"/>
                </a:glow>
              </a:effectLst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50800" dir="5400000" algn="ctr" rotWithShape="0">
        <a:srgbClr val="000000">
          <a:alpha val="89000"/>
        </a:srgbClr>
      </a:outerShdw>
    </a:effectLst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E7D518B9-67E9-407C-8920-EE930DDF206C}" type="datetime1">
              <a:rPr lang="ru-RU" smtClean="0"/>
              <a:t>23.11.2024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60E43A2A-6559-1747-976A-DC26AF7BBEC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B14DA51-A4AE-4518-90CE-01CA32DF6095}" type="datetime1">
              <a:rPr lang="ru-RU" smtClean="0"/>
              <a:t>23.11.2024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6E09883-B744-4FDD-8623-D69A666500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056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25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933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77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71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974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44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75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01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60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25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75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92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19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олилиния 5">
            <a:extLst>
              <a:ext uri="{FF2B5EF4-FFF2-40B4-BE49-F238E27FC236}">
                <a16:creationId xmlns:a16="http://schemas.microsoft.com/office/drawing/2014/main" id="{7B14F0BD-74EC-3796-A8C7-AC36C5F716B0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9" name="Объект 1" descr="preencoded.png">
            <a:extLst>
              <a:ext uri="{FF2B5EF4-FFF2-40B4-BE49-F238E27FC236}">
                <a16:creationId xmlns:a16="http://schemas.microsoft.com/office/drawing/2014/main" id="{B8983A40-182F-BA51-3004-4208E1057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4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1738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1158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ри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0" name="Текст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</p:grp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592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 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113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42458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00063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284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7117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652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26355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48156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643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9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1" r:id="rId12"/>
    <p:sldLayoutId id="214748381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798" y="758952"/>
            <a:ext cx="9418320" cy="404164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6600" dirty="0"/>
              <a:t>Бизнес-план</a:t>
            </a:r>
            <a:br>
              <a:rPr lang="ru-RU" sz="6600" dirty="0"/>
            </a:br>
            <a:r>
              <a:rPr lang="ru-RU" sz="6600" dirty="0"/>
              <a:t> </a:t>
            </a:r>
            <a:br>
              <a:rPr lang="ru-RU" dirty="0"/>
            </a:br>
            <a:r>
              <a:rPr lang="ru-RU" sz="3600" dirty="0"/>
              <a:t>Роботизированный </a:t>
            </a:r>
            <a:r>
              <a:rPr lang="ru-RU" sz="3600" dirty="0" err="1"/>
              <a:t>комлпекс-сэндвичная</a:t>
            </a:r>
            <a:r>
              <a:rPr lang="ru-RU" sz="3600" dirty="0"/>
              <a:t> </a:t>
            </a:r>
            <a:br>
              <a:rPr lang="ru-RU" dirty="0"/>
            </a:br>
            <a:r>
              <a:rPr lang="en-US" sz="3600" dirty="0"/>
              <a:t>“</a:t>
            </a:r>
            <a:r>
              <a:rPr lang="ru-RU" sz="3600" dirty="0"/>
              <a:t>Бегущий по сэндвичу</a:t>
            </a:r>
            <a:r>
              <a:rPr lang="en-US" sz="3600" dirty="0"/>
              <a:t>”</a:t>
            </a:r>
            <a:br>
              <a:rPr lang="ru-RU" sz="3600" dirty="0"/>
            </a:br>
            <a:r>
              <a:rPr lang="ru-RU" sz="3600" dirty="0"/>
              <a:t> 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798" y="4490357"/>
            <a:ext cx="9418320" cy="2001883"/>
          </a:xfrm>
        </p:spPr>
        <p:txBody>
          <a:bodyPr rtlCol="0">
            <a:normAutofit fontScale="70000" lnSpcReduction="20000"/>
          </a:bodyPr>
          <a:lstStyle>
            <a:defPPr>
              <a:defRPr lang="ru-RU"/>
            </a:defPPr>
          </a:lstStyle>
          <a:p>
            <a:pPr indent="-89535" algn="just">
              <a:lnSpc>
                <a:spcPct val="150000"/>
              </a:lnSpc>
              <a:spcBef>
                <a:spcPts val="300"/>
              </a:spcBef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Разработчики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3365" indent="-342900" algn="just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Ковалев Д. П. ВКБ32</a:t>
            </a:r>
          </a:p>
          <a:p>
            <a:pPr marL="253365" indent="-342900" algn="just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Лёза А. А. ВКБ32</a:t>
            </a:r>
          </a:p>
          <a:p>
            <a:pPr marL="253365" indent="-342900" algn="just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Ермолаев Б. Ю. ВКБ32</a:t>
            </a:r>
          </a:p>
          <a:p>
            <a:pPr marL="253365" indent="-342900" algn="just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Ушенин А. В. ВКБ32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347411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Организационный план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Урок 3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ПОДДЕРЖАНИЕ СПОКОЙСТВИЯ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85303"/>
            <a:ext cx="2294467" cy="19025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Искусство риторики существует с древнейших времен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удерживать внимание во время выступлений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побороть страх перед аудиторией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B809456-3150-6F76-2E81-E26A5ADE9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59406"/>
              </p:ext>
            </p:extLst>
          </p:nvPr>
        </p:nvGraphicFramePr>
        <p:xfrm>
          <a:off x="622829" y="1907540"/>
          <a:ext cx="9213149" cy="1378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3600">
                  <a:extLst>
                    <a:ext uri="{9D8B030D-6E8A-4147-A177-3AD203B41FA5}">
                      <a16:colId xmlns:a16="http://schemas.microsoft.com/office/drawing/2014/main" val="3849577470"/>
                    </a:ext>
                  </a:extLst>
                </a:gridCol>
                <a:gridCol w="2256704">
                  <a:extLst>
                    <a:ext uri="{9D8B030D-6E8A-4147-A177-3AD203B41FA5}">
                      <a16:colId xmlns:a16="http://schemas.microsoft.com/office/drawing/2014/main" val="2952451429"/>
                    </a:ext>
                  </a:extLst>
                </a:gridCol>
                <a:gridCol w="1671085">
                  <a:extLst>
                    <a:ext uri="{9D8B030D-6E8A-4147-A177-3AD203B41FA5}">
                      <a16:colId xmlns:a16="http://schemas.microsoft.com/office/drawing/2014/main" val="2030542374"/>
                    </a:ext>
                  </a:extLst>
                </a:gridCol>
                <a:gridCol w="2811760">
                  <a:extLst>
                    <a:ext uri="{9D8B030D-6E8A-4147-A177-3AD203B41FA5}">
                      <a16:colId xmlns:a16="http://schemas.microsoft.com/office/drawing/2014/main" val="417474291"/>
                    </a:ext>
                  </a:extLst>
                </a:gridCol>
              </a:tblGrid>
              <a:tr h="310606"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Должность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Оклад, руб.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Кол-во, чел.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ФОТ, руб.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5537425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Программист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50000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50000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950421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Инженер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50000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 dirty="0">
                          <a:effectLst/>
                        </a:rPr>
                        <a:t>50000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1762903"/>
                  </a:ext>
                </a:extLst>
              </a:tr>
              <a:tr h="446496"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Уборщица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25000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800"/>
                        </a:spcAft>
                      </a:pPr>
                      <a:r>
                        <a:rPr lang="ru-RU" sz="1400" dirty="0">
                          <a:effectLst/>
                        </a:rPr>
                        <a:t>25000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404169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87C23822-5B8F-9B58-79E6-AC0667F1E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08892"/>
              </p:ext>
            </p:extLst>
          </p:nvPr>
        </p:nvGraphicFramePr>
        <p:xfrm>
          <a:off x="622828" y="3713953"/>
          <a:ext cx="9213150" cy="1583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6646">
                  <a:extLst>
                    <a:ext uri="{9D8B030D-6E8A-4147-A177-3AD203B41FA5}">
                      <a16:colId xmlns:a16="http://schemas.microsoft.com/office/drawing/2014/main" val="1672948983"/>
                    </a:ext>
                  </a:extLst>
                </a:gridCol>
                <a:gridCol w="4646504">
                  <a:extLst>
                    <a:ext uri="{9D8B030D-6E8A-4147-A177-3AD203B41FA5}">
                      <a16:colId xmlns:a16="http://schemas.microsoft.com/office/drawing/2014/main" val="4102162081"/>
                    </a:ext>
                  </a:extLst>
                </a:gridCol>
              </a:tblGrid>
              <a:tr h="469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Итог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125000 руб.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5930193"/>
                  </a:ext>
                </a:extLst>
              </a:tr>
              <a:tr h="469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Налог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125000*17.4%=21750 руб.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6014505"/>
                  </a:ext>
                </a:extLst>
              </a:tr>
              <a:tr h="643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Итог с учетом налогов 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146750 руб.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0427003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F9892A53-5CBC-1797-03FF-3953FA198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2" y="55424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66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07" y="260703"/>
            <a:ext cx="4193301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Финансовый план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399" y="3429000"/>
            <a:ext cx="3945467" cy="25588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Узнайте о средствах, необходимых, чтобы побороть страх перед аудиторией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2BBBA10-FE5A-0E22-8734-469B03FFEF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22822" y="3429000"/>
            <a:ext cx="3015789" cy="25588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Узнайте, как страх перед аудиторией может помочь при выступлениях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4DCFBD-23EC-552C-D380-FA44222A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8ED1-0672-1861-AB1B-9EA8F9574F08}"/>
              </a:ext>
            </a:extLst>
          </p:cNvPr>
          <p:cNvSpPr txBox="1"/>
          <p:nvPr/>
        </p:nvSpPr>
        <p:spPr>
          <a:xfrm>
            <a:off x="818776" y="2372659"/>
            <a:ext cx="10010589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C723DC3-E7E5-68B6-F5D7-CF27710C0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47451"/>
              </p:ext>
            </p:extLst>
          </p:nvPr>
        </p:nvGraphicFramePr>
        <p:xfrm>
          <a:off x="576407" y="1655807"/>
          <a:ext cx="4618197" cy="451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946">
                  <a:extLst>
                    <a:ext uri="{9D8B030D-6E8A-4147-A177-3AD203B41FA5}">
                      <a16:colId xmlns:a16="http://schemas.microsoft.com/office/drawing/2014/main" val="2015087213"/>
                    </a:ext>
                  </a:extLst>
                </a:gridCol>
                <a:gridCol w="2802863">
                  <a:extLst>
                    <a:ext uri="{9D8B030D-6E8A-4147-A177-3AD203B41FA5}">
                      <a16:colId xmlns:a16="http://schemas.microsoft.com/office/drawing/2014/main" val="4048230561"/>
                    </a:ext>
                  </a:extLst>
                </a:gridCol>
                <a:gridCol w="1540388">
                  <a:extLst>
                    <a:ext uri="{9D8B030D-6E8A-4147-A177-3AD203B41FA5}">
                      <a16:colId xmlns:a16="http://schemas.microsoft.com/office/drawing/2014/main" val="1728576628"/>
                    </a:ext>
                  </a:extLst>
                </a:gridCol>
              </a:tblGrid>
              <a:tr h="645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№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Наименование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Сумма, руб.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865572"/>
                  </a:ext>
                </a:extLst>
              </a:tr>
              <a:tr h="645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1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Аренда участка за 1-ый месяц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15.000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578489"/>
                  </a:ext>
                </a:extLst>
              </a:tr>
              <a:tr h="645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2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Мебель и оборудование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785.000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609983"/>
                  </a:ext>
                </a:extLst>
              </a:tr>
              <a:tr h="645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3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Стартовая рекламная компания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155.820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080277"/>
                  </a:ext>
                </a:extLst>
              </a:tr>
              <a:tr h="645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4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Заработная плата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146.750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440798"/>
                  </a:ext>
                </a:extLst>
              </a:tr>
              <a:tr h="645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5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Прочее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100.000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808453"/>
                  </a:ext>
                </a:extLst>
              </a:tr>
              <a:tr h="645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6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Итого: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1.202.570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579237"/>
                  </a:ext>
                </a:extLst>
              </a:tr>
            </a:tbl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CA6FDACC-5D3F-17CA-EA09-58C8A133D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414525"/>
              </p:ext>
            </p:extLst>
          </p:nvPr>
        </p:nvGraphicFramePr>
        <p:xfrm>
          <a:off x="5342965" y="1655806"/>
          <a:ext cx="5172635" cy="4516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82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347411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sz="36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Урок 3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ПОДДЕРЖАНИЕ СПОКОЙСТВИЯ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85303"/>
            <a:ext cx="2294467" cy="19025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Искусство риторики существует с древнейших времен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удерживать внимание во время выступлений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побороть страх перед аудиторией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F51C9FC-EAEC-7078-0A37-4F94132E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25702"/>
              </p:ext>
            </p:extLst>
          </p:nvPr>
        </p:nvGraphicFramePr>
        <p:xfrm>
          <a:off x="811185" y="621973"/>
          <a:ext cx="4618196" cy="5750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8851">
                  <a:extLst>
                    <a:ext uri="{9D8B030D-6E8A-4147-A177-3AD203B41FA5}">
                      <a16:colId xmlns:a16="http://schemas.microsoft.com/office/drawing/2014/main" val="1288113084"/>
                    </a:ext>
                  </a:extLst>
                </a:gridCol>
                <a:gridCol w="2309345">
                  <a:extLst>
                    <a:ext uri="{9D8B030D-6E8A-4147-A177-3AD203B41FA5}">
                      <a16:colId xmlns:a16="http://schemas.microsoft.com/office/drawing/2014/main" val="1980877861"/>
                    </a:ext>
                  </a:extLst>
                </a:gridCol>
              </a:tblGrid>
              <a:tr h="5433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Категория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Руб.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685296"/>
                  </a:ext>
                </a:extLst>
              </a:tr>
              <a:tr h="5433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Заработная плата 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146.750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976995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Рекламная компания 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35.000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694020"/>
                  </a:ext>
                </a:extLst>
              </a:tr>
              <a:tr h="5433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Аренда участка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15.000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428741"/>
                  </a:ext>
                </a:extLst>
              </a:tr>
              <a:tr h="1116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Закупка продуктов и расходных материалов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350.000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545102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Коммунальные платежи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12.000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42394"/>
                  </a:ext>
                </a:extLst>
              </a:tr>
              <a:tr h="5433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Прочие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8.000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641722"/>
                  </a:ext>
                </a:extLst>
              </a:tr>
              <a:tr h="638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Амортизация оборудования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30.000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965479"/>
                  </a:ext>
                </a:extLst>
              </a:tr>
              <a:tr h="5433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Итого</a:t>
                      </a:r>
                      <a:endParaRPr lang="ru-RU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596.650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0844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9DE3B1-95B0-857B-CBAE-8B720C0BA3D4}"/>
                  </a:ext>
                </a:extLst>
              </p:cNvPr>
              <p:cNvSpPr txBox="1"/>
              <p:nvPr/>
            </p:nvSpPr>
            <p:spPr>
              <a:xfrm>
                <a:off x="5428989" y="3344266"/>
                <a:ext cx="6654589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600" dirty="0"/>
                  <a:t>Срок окупаемости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Первоначальные инвестиции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Чистая прибыль</m:t>
                        </m:r>
                      </m:den>
                    </m:f>
                  </m:oMath>
                </a14:m>
                <a:r>
                  <a:rPr lang="ru-RU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>
                            <a:latin typeface="Cambria Math" panose="02040503050406030204" pitchFamily="18" charset="0"/>
                          </a:rPr>
                          <m:t>1 202 570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153 350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ru-RU" sz="1600" dirty="0"/>
                  <a:t> 8 </a:t>
                </a:r>
                <a:r>
                  <a:rPr lang="ru-RU" sz="1600" dirty="0" err="1"/>
                  <a:t>мес</a:t>
                </a:r>
                <a:endParaRPr lang="ru-RU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9DE3B1-95B0-857B-CBAE-8B720C0B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989" y="3344266"/>
                <a:ext cx="6654589" cy="477054"/>
              </a:xfrm>
              <a:prstGeom prst="rect">
                <a:avLst/>
              </a:prstGeom>
              <a:blipFill>
                <a:blip r:embed="rId3"/>
                <a:stretch>
                  <a:fillRect l="-550" b="-5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4748EC-C971-1EB4-C47A-A8B958CD9E71}"/>
                  </a:ext>
                </a:extLst>
              </p:cNvPr>
              <p:cNvSpPr txBox="1"/>
              <p:nvPr/>
            </p:nvSpPr>
            <p:spPr>
              <a:xfrm>
                <a:off x="5429381" y="2597779"/>
                <a:ext cx="6140368" cy="482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sz="16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</a:rPr>
                  <a:t>Рентабельность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Чистая прибыль</m:t>
                        </m:r>
                      </m:num>
                      <m:den>
                        <m:r>
                          <a:rPr lang="ru-RU" sz="16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Выручка</m:t>
                        </m:r>
                      </m:den>
                    </m:f>
                  </m:oMath>
                </a14:m>
                <a:r>
                  <a:rPr lang="ru-RU" sz="16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153350</m:t>
                        </m:r>
                      </m:num>
                      <m:den>
                        <m:r>
                          <a:rPr lang="ru-RU" sz="1600" i="1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750 000</m:t>
                        </m:r>
                      </m:den>
                    </m:f>
                    <m:r>
                      <a:rPr lang="ru-RU" sz="1600" i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∗100</m:t>
                    </m:r>
                  </m:oMath>
                </a14:m>
                <a:r>
                  <a:rPr lang="ru-RU" sz="16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600" dirty="0">
                    <a:solidFill>
                      <a:srgbClr val="333333"/>
                    </a:solidFill>
                    <a:effectLst/>
                    <a:ea typeface="Times New Roman" panose="02020603050405020304" pitchFamily="18" charset="0"/>
                  </a:rPr>
                  <a:t> 21%</a:t>
                </a:r>
                <a:endParaRPr lang="ru-RU" sz="16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4748EC-C971-1EB4-C47A-A8B958CD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81" y="2597779"/>
                <a:ext cx="6140368" cy="482504"/>
              </a:xfrm>
              <a:prstGeom prst="rect">
                <a:avLst/>
              </a:prstGeom>
              <a:blipFill>
                <a:blip r:embed="rId4"/>
                <a:stretch>
                  <a:fillRect l="-596" b="-3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73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14" y="112687"/>
            <a:ext cx="4347411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dirty="0"/>
              <a:t>Точка безубыточности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Урок 3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ПОДДЕРЖАНИЕ СПОКОЙСТВИЯ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85303"/>
            <a:ext cx="2294467" cy="19025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Искусство риторики существует с древнейших времен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удерживать внимание во время выступлений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побороть страх перед аудиторией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0A93FB-54A1-4C24-51F4-2B3F9742E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50" y="593636"/>
            <a:ext cx="5937885" cy="584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060697-59A1-6330-3701-F34A49AD0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406" y="6417529"/>
            <a:ext cx="3604572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2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14" y="112687"/>
            <a:ext cx="4347411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Возможные риски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Урок 3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ПОДДЕРЖАНИЕ СПОКОЙСТВИЯ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85303"/>
            <a:ext cx="2294467" cy="19025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Искусство риторики существует с древнейших времен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удерживать внимание во время выступлений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побороть страх перед аудиторией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1B53C-0154-99FE-AE50-C89FE0CB9A4B}"/>
              </a:ext>
            </a:extLst>
          </p:cNvPr>
          <p:cNvSpPr txBox="1"/>
          <p:nvPr/>
        </p:nvSpPr>
        <p:spPr>
          <a:xfrm>
            <a:off x="660714" y="1377387"/>
            <a:ext cx="10235886" cy="573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Падение объёмов продаж из-за уменьшения платёжеспособности потребителей;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Снижение прибыли из-за роста себестоимости, вызванного ростом цен на вспомогательные материалы и электроэнергию;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Рост непроизводственных затрат связанных с несовершенством системы управления предприятием;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Падение спроса на предлагаемый товар ввиду появления альтернативного товара или изменения предпочтений потребителей;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Дополнительные затраты на выполнение возможных требований местных властей, сюда же можно отнести своевременное погашение кредита;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Перебои с электро- и водо-снабжением;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 Ослабление позиций на рынке ввиду усиленной конкуренции со стороны других фирм (недооценка конкурентов);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8. Недостаточный анализ рынка;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9. Прочие риски, связанные с непредвиденными обстоятельствами, чрезвычайными ситуациями или ошибками персонала.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90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003" y="2948050"/>
            <a:ext cx="6711994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85303"/>
            <a:ext cx="2294467" cy="19025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Искусство риторики существует с древнейших времен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удерживать внимание во время выступлений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побороть страх перед аудиторией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48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008" y="498406"/>
            <a:ext cx="4347411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>
                <a:cs typeface="Times New Roman" panose="02020603050405020304" pitchFamily="18" charset="0"/>
              </a:rPr>
              <a:t>Резюме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82EE5C-1C1D-2311-9C04-2C5CBF22C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2008" y="2308065"/>
            <a:ext cx="4347412" cy="4160997"/>
          </a:xfrm>
        </p:spPr>
        <p:txBody>
          <a:bodyPr rtlCol="0"/>
          <a:lstStyle>
            <a:defPPr>
              <a:defRPr lang="ru-RU"/>
            </a:def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ru-RU" sz="1800" b="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Бизнес-идея мобильного </a:t>
            </a:r>
            <a:r>
              <a:rPr lang="ru-RU" sz="1800" b="0" kern="100" dirty="0" err="1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стритфуд</a:t>
            </a:r>
            <a:r>
              <a:rPr lang="ru-RU" sz="1800" b="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роботизированного комплекса с конструктором сэндвичей подобна популярной системе в </a:t>
            </a:r>
            <a:r>
              <a:rPr lang="en-US" sz="1800" b="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Subway</a:t>
            </a:r>
            <a:r>
              <a:rPr lang="ru-RU" sz="1800" b="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где клиенты могут выбирать различные ингредиенты для составления собственного сэндвича.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ru-RU" sz="1800" b="0" kern="1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данной идее будет использоваться один робот, который будет осуществлять приготовление и сборку сэндвичей на основе выбранных клиентом компонентов.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88B0F0-03BD-ADF9-1524-29C102145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92075"/>
            <a:ext cx="5940425" cy="309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743FE4-F6F1-5391-8285-617946C1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558745"/>
            <a:ext cx="5940425" cy="32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3456015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Виды товаров и услуг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2BBBA10-FE5A-0E22-8734-469B03FFEF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22822" y="3429000"/>
            <a:ext cx="3015789" cy="25588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Узнайте, как страх перед аудиторией может помочь при выступлениях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4DCFBD-23EC-552C-D380-FA44222A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73E4A-CBB2-5EFE-CD61-EAD091E35389}"/>
              </a:ext>
            </a:extLst>
          </p:cNvPr>
          <p:cNvSpPr txBox="1"/>
          <p:nvPr/>
        </p:nvSpPr>
        <p:spPr>
          <a:xfrm>
            <a:off x="4579995" y="265041"/>
            <a:ext cx="6030259" cy="6592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Кесадилья</a:t>
            </a:r>
            <a:r>
              <a:rPr lang="ru-R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беконом и томатами (180 г) 300р</a:t>
            </a:r>
            <a:endParaRPr lang="ru-R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Лепешка тортилья, обжаренный бекон, пекинская капуста, томаты, белый соус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Кесадилья</a:t>
            </a:r>
            <a:r>
              <a:rPr lang="ru-R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курицей и томатами (180 г) 300р</a:t>
            </a:r>
            <a:endParaRPr lang="ru-R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Лепешка тортилья, мясо домашней курочки 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сувид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пекинская капуста, томаты, белый соус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Кесадилья</a:t>
            </a:r>
            <a:r>
              <a:rPr lang="ru-R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овощами и жареным картофелем (200 г) 300р</a:t>
            </a:r>
            <a:endParaRPr lang="ru-R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Лепешка тортилья, жареный картофель, кукуруза, перец болгарский, пекинская капуста, томаты, белый соус.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Сэндвич с лососем </a:t>
            </a:r>
            <a:r>
              <a:rPr lang="ru-RU" sz="1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Xxl</a:t>
            </a:r>
            <a:r>
              <a:rPr lang="ru-R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(170 г) 350р</a:t>
            </a:r>
            <a:endParaRPr lang="ru-R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Лосось слабосоленый, огурец свежий, лист салата, томаты, сыр, хлеб 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тостовый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соус белый с зернистой горчицей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Сэндвич с ветчиной </a:t>
            </a:r>
            <a:r>
              <a:rPr lang="ru-RU" sz="1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Xxl</a:t>
            </a:r>
            <a:r>
              <a:rPr lang="ru-R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(170 г) 270р</a:t>
            </a:r>
            <a:endParaRPr lang="ru-R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Ветчина, огурец свежий, лист салата, томаты, сыр, хлеб 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тостовый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белый соус с зернистой горчицей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Сэндвич с беконом </a:t>
            </a:r>
            <a:r>
              <a:rPr lang="ru-RU" sz="1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Xxl</a:t>
            </a:r>
            <a:r>
              <a:rPr lang="ru-R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(170 г) 270р</a:t>
            </a:r>
            <a:endParaRPr lang="ru-R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 и т.д.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08C63-CC39-C0E2-2E3A-67160D378EEC}"/>
              </a:ext>
            </a:extLst>
          </p:cNvPr>
          <p:cNvSpPr txBox="1"/>
          <p:nvPr/>
        </p:nvSpPr>
        <p:spPr>
          <a:xfrm>
            <a:off x="-44397" y="2025632"/>
            <a:ext cx="4139514" cy="235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Услуги: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Сборка сэндвича по желанию клиента, на выбор предоставляется весь ассортимент ингредиентов, лепешек, булок и 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тд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80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26553"/>
            <a:ext cx="4347411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Рынки сбыта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82EE5C-1C1D-2311-9C04-2C5CBF22C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1185" y="1972235"/>
            <a:ext cx="4495921" cy="263562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Урок 1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7586097-FD63-32B9-57E7-84156E98A4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Урок 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Урок 3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D901B6-1D85-7670-812F-4D82E484D5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ИСТОРИЯ РИТОРИКИ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A90ED442-8468-2590-502B-DC85F02146A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4967" y="3286458"/>
            <a:ext cx="2603500" cy="7988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ВЗАИМОДЕЙСТВИЕ С АУДИТОРИЕЙ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ПОДДЕРЖАНИЕ СПОКОЙСТВИЯ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85303"/>
            <a:ext cx="2294467" cy="19025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Искусство риторики существует с древнейших времен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удерживать внимание во время выступлений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побороть страх перед аудиторией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37BF1-00C0-1164-0303-EF9A40B41259}"/>
              </a:ext>
            </a:extLst>
          </p:cNvPr>
          <p:cNvSpPr txBox="1"/>
          <p:nvPr/>
        </p:nvSpPr>
        <p:spPr>
          <a:xfrm>
            <a:off x="811185" y="1209869"/>
            <a:ext cx="4926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Основные сегменты рынка общественного питания: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Фастфуд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Стрит-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фуд</a:t>
            </a:r>
            <a:endParaRPr lang="ru-R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Рестораны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Кофейни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Столовые</a:t>
            </a:r>
          </a:p>
          <a:p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3FAA70-A135-5E95-79E9-3F2FA64D3C4C}"/>
              </a:ext>
            </a:extLst>
          </p:cNvPr>
          <p:cNvSpPr txBox="1"/>
          <p:nvPr/>
        </p:nvSpPr>
        <p:spPr>
          <a:xfrm>
            <a:off x="5421937" y="1102922"/>
            <a:ext cx="530104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Основные тренды рынка общественного питания: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Еда с доставкой и на вынос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Fast 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Casual</a:t>
            </a:r>
            <a:endParaRPr lang="ru-R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Региональные кулинарные традиции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Сокращение горизонта планирования до одной недели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Популярность гибридных форматов</a:t>
            </a:r>
            <a:endParaRPr lang="ru-RU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Программы лояльности для постоянных клиентов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Цифровые технологии</a:t>
            </a:r>
            <a:endParaRPr lang="ru-RU" dirty="0"/>
          </a:p>
        </p:txBody>
      </p:sp>
      <p:graphicFrame>
        <p:nvGraphicFramePr>
          <p:cNvPr id="49" name="Таблица 48">
            <a:extLst>
              <a:ext uri="{FF2B5EF4-FFF2-40B4-BE49-F238E27FC236}">
                <a16:creationId xmlns:a16="http://schemas.microsoft.com/office/drawing/2014/main" id="{B37FBEFF-3F3C-B8A7-2234-E4B8E6402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46328"/>
              </p:ext>
            </p:extLst>
          </p:nvPr>
        </p:nvGraphicFramePr>
        <p:xfrm>
          <a:off x="547843" y="4414171"/>
          <a:ext cx="10348757" cy="2292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7274">
                  <a:extLst>
                    <a:ext uri="{9D8B030D-6E8A-4147-A177-3AD203B41FA5}">
                      <a16:colId xmlns:a16="http://schemas.microsoft.com/office/drawing/2014/main" val="588336519"/>
                    </a:ext>
                  </a:extLst>
                </a:gridCol>
                <a:gridCol w="5754005">
                  <a:extLst>
                    <a:ext uri="{9D8B030D-6E8A-4147-A177-3AD203B41FA5}">
                      <a16:colId xmlns:a16="http://schemas.microsoft.com/office/drawing/2014/main" val="2696695427"/>
                    </a:ext>
                  </a:extLst>
                </a:gridCol>
                <a:gridCol w="3467478">
                  <a:extLst>
                    <a:ext uri="{9D8B030D-6E8A-4147-A177-3AD203B41FA5}">
                      <a16:colId xmlns:a16="http://schemas.microsoft.com/office/drawing/2014/main" val="2553713824"/>
                    </a:ext>
                  </a:extLst>
                </a:gridCol>
              </a:tblGrid>
              <a:tr h="878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Год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Оборот общественного питания по РФ, млн. руб.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В процентах к предыдущему году (в сопоставимых ценах)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5538252"/>
                  </a:ext>
                </a:extLst>
              </a:tr>
              <a:tr h="282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2018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1 308 127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95,0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1525958"/>
                  </a:ext>
                </a:extLst>
              </a:tr>
              <a:tr h="282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2019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1 348 687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97,1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9057409"/>
                  </a:ext>
                </a:extLst>
              </a:tr>
              <a:tr h="282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2020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1 434 589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103,2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1194485"/>
                  </a:ext>
                </a:extLst>
              </a:tr>
              <a:tr h="282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2021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1 527 747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104,2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0842139"/>
                  </a:ext>
                </a:extLst>
              </a:tr>
              <a:tr h="282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2022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1 621 985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97,3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411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317" y="2940993"/>
            <a:ext cx="3456015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800" dirty="0"/>
              <a:t>Конкуренция на рынках сбыта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399" y="3429000"/>
            <a:ext cx="3945467" cy="25588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Узнайте о средствах, необходимых, чтобы побороть страх перед аудиторией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4DCFBD-23EC-552C-D380-FA44222A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EE30722-3248-0A3A-0B36-D44D107A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67254"/>
              </p:ext>
            </p:extLst>
          </p:nvPr>
        </p:nvGraphicFramePr>
        <p:xfrm>
          <a:off x="114475" y="286307"/>
          <a:ext cx="8230604" cy="2947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4694">
                  <a:extLst>
                    <a:ext uri="{9D8B030D-6E8A-4147-A177-3AD203B41FA5}">
                      <a16:colId xmlns:a16="http://schemas.microsoft.com/office/drawing/2014/main" val="4285519192"/>
                    </a:ext>
                  </a:extLst>
                </a:gridCol>
                <a:gridCol w="850846">
                  <a:extLst>
                    <a:ext uri="{9D8B030D-6E8A-4147-A177-3AD203B41FA5}">
                      <a16:colId xmlns:a16="http://schemas.microsoft.com/office/drawing/2014/main" val="3427269953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1576476533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457851946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2413828019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4216433990"/>
                    </a:ext>
                  </a:extLst>
                </a:gridCol>
                <a:gridCol w="852572">
                  <a:extLst>
                    <a:ext uri="{9D8B030D-6E8A-4147-A177-3AD203B41FA5}">
                      <a16:colId xmlns:a16="http://schemas.microsoft.com/office/drawing/2014/main" val="4199258377"/>
                    </a:ext>
                  </a:extLst>
                </a:gridCol>
                <a:gridCol w="849984">
                  <a:extLst>
                    <a:ext uri="{9D8B030D-6E8A-4147-A177-3AD203B41FA5}">
                      <a16:colId xmlns:a16="http://schemas.microsoft.com/office/drawing/2014/main" val="1529746668"/>
                    </a:ext>
                  </a:extLst>
                </a:gridCol>
                <a:gridCol w="852572">
                  <a:extLst>
                    <a:ext uri="{9D8B030D-6E8A-4147-A177-3AD203B41FA5}">
                      <a16:colId xmlns:a16="http://schemas.microsoft.com/office/drawing/2014/main" val="1265390105"/>
                    </a:ext>
                  </a:extLst>
                </a:gridCol>
              </a:tblGrid>
              <a:tr h="1189870"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n-US" sz="1200" spc="-10">
                          <a:effectLst/>
                        </a:rPr>
                        <a:t>Конкурент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120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 err="1">
                          <a:effectLst/>
                        </a:rPr>
                        <a:t>Цена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Интерьер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Ассортимент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 err="1">
                          <a:effectLst/>
                        </a:rPr>
                        <a:t>Концепция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1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Качество напитков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 marR="525780">
                        <a:lnSpc>
                          <a:spcPct val="101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 err="1">
                          <a:effectLst/>
                        </a:rPr>
                        <a:t>График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spc="-10" dirty="0" err="1">
                          <a:effectLst/>
                        </a:rPr>
                        <a:t>работы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1000"/>
                        </a:lnSpc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Известность </a:t>
                      </a:r>
                      <a:r>
                        <a:rPr lang="en-US" sz="1200" spc="-20">
                          <a:effectLst/>
                        </a:rPr>
                        <a:t>кафе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1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 err="1">
                          <a:effectLst/>
                        </a:rPr>
                        <a:t>Суммарный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spc="-10" dirty="0" err="1">
                          <a:effectLst/>
                        </a:rPr>
                        <a:t>рейтинг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extLst>
                  <a:ext uri="{0D108BD9-81ED-4DB2-BD59-A6C34878D82A}">
                    <a16:rowId xmlns:a16="http://schemas.microsoft.com/office/drawing/2014/main" val="2301819672"/>
                  </a:ext>
                </a:extLst>
              </a:tr>
              <a:tr h="516471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200" spc="-20" dirty="0" err="1">
                          <a:effectLst/>
                        </a:rPr>
                        <a:t>Наша</a:t>
                      </a:r>
                      <a:endParaRPr lang="ru-RU" sz="1100" dirty="0">
                        <a:effectLst/>
                      </a:endParaRPr>
                    </a:p>
                    <a:p>
                      <a:pPr marL="67945">
                        <a:lnSpc>
                          <a:spcPts val="1320"/>
                        </a:lnSpc>
                      </a:pPr>
                      <a:r>
                        <a:rPr lang="en-US" sz="1200" spc="-10" dirty="0" err="1">
                          <a:effectLst/>
                        </a:rPr>
                        <a:t>компания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0"/>
                        </a:lnSpc>
                      </a:pPr>
                      <a:r>
                        <a:rPr lang="en-US" sz="1200" spc="-5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571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40"/>
                        </a:lnSpc>
                      </a:pPr>
                      <a:r>
                        <a:rPr lang="en-US" sz="1200" spc="-25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40"/>
                        </a:lnSpc>
                      </a:pPr>
                      <a:r>
                        <a:rPr lang="en-US" sz="1200" spc="-25">
                          <a:effectLst/>
                        </a:rPr>
                        <a:t>62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716737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 spc="-10">
                          <a:effectLst/>
                        </a:rPr>
                        <a:t>Шоколадница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</a:pPr>
                      <a:r>
                        <a:rPr lang="en-US" sz="1200" spc="-5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571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</a:pPr>
                      <a:r>
                        <a:rPr lang="en-US" sz="1200" spc="-25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280"/>
                        </a:lnSpc>
                      </a:pPr>
                      <a:r>
                        <a:rPr lang="en-US" sz="1200" spc="-25">
                          <a:effectLst/>
                        </a:rPr>
                        <a:t>60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0521935"/>
                  </a:ext>
                </a:extLst>
              </a:tr>
              <a:tr h="182089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Теремок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</a:pPr>
                      <a:r>
                        <a:rPr lang="en-US" sz="1200" spc="-25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571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</a:pPr>
                      <a:r>
                        <a:rPr lang="en-US" sz="1200" spc="-5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280"/>
                        </a:lnSpc>
                      </a:pPr>
                      <a:r>
                        <a:rPr lang="en-US" sz="1200" spc="-25">
                          <a:effectLst/>
                        </a:rPr>
                        <a:t>61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1435005"/>
                  </a:ext>
                </a:extLst>
              </a:tr>
              <a:tr h="344314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Черная кошка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</a:pPr>
                      <a:r>
                        <a:rPr lang="en-US" sz="1200" spc="-5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571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80"/>
                        </a:lnSpc>
                      </a:pPr>
                      <a:r>
                        <a:rPr lang="en-US" sz="1200" spc="-5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280"/>
                        </a:lnSpc>
                      </a:pPr>
                      <a:r>
                        <a:rPr lang="en-US" sz="1200" spc="-25">
                          <a:effectLst/>
                        </a:rPr>
                        <a:t>46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893939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67945">
                        <a:lnSpc>
                          <a:spcPts val="1350"/>
                        </a:lnSpc>
                      </a:pPr>
                      <a:r>
                        <a:rPr lang="en-US" sz="1200" spc="-10">
                          <a:effectLst/>
                        </a:rPr>
                        <a:t>Кафе Тайна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50"/>
                        </a:lnSpc>
                      </a:pPr>
                      <a:r>
                        <a:rPr lang="en-US" sz="1200" spc="-5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571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50"/>
                        </a:lnSpc>
                      </a:pPr>
                      <a:r>
                        <a:rPr lang="en-US" sz="1200" spc="-5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200" spc="-50" dirty="0">
                          <a:effectLst/>
                        </a:rPr>
                        <a:t>7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50"/>
                        </a:lnSpc>
                      </a:pPr>
                      <a:r>
                        <a:rPr lang="en-US" sz="1200" spc="-25" dirty="0">
                          <a:effectLst/>
                        </a:rPr>
                        <a:t>49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3167011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B57DEB7-64B2-4FE7-8405-83542A9E8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96380"/>
              </p:ext>
            </p:extLst>
          </p:nvPr>
        </p:nvGraphicFramePr>
        <p:xfrm>
          <a:off x="108459" y="3747299"/>
          <a:ext cx="8230605" cy="2830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4679">
                  <a:extLst>
                    <a:ext uri="{9D8B030D-6E8A-4147-A177-3AD203B41FA5}">
                      <a16:colId xmlns:a16="http://schemas.microsoft.com/office/drawing/2014/main" val="2808730838"/>
                    </a:ext>
                  </a:extLst>
                </a:gridCol>
                <a:gridCol w="850849">
                  <a:extLst>
                    <a:ext uri="{9D8B030D-6E8A-4147-A177-3AD203B41FA5}">
                      <a16:colId xmlns:a16="http://schemas.microsoft.com/office/drawing/2014/main" val="266682359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1553239638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2483290833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2824028442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3666983481"/>
                    </a:ext>
                  </a:extLst>
                </a:gridCol>
                <a:gridCol w="852571">
                  <a:extLst>
                    <a:ext uri="{9D8B030D-6E8A-4147-A177-3AD203B41FA5}">
                      <a16:colId xmlns:a16="http://schemas.microsoft.com/office/drawing/2014/main" val="657083549"/>
                    </a:ext>
                  </a:extLst>
                </a:gridCol>
                <a:gridCol w="849987">
                  <a:extLst>
                    <a:ext uri="{9D8B030D-6E8A-4147-A177-3AD203B41FA5}">
                      <a16:colId xmlns:a16="http://schemas.microsoft.com/office/drawing/2014/main" val="3657374735"/>
                    </a:ext>
                  </a:extLst>
                </a:gridCol>
                <a:gridCol w="852571">
                  <a:extLst>
                    <a:ext uri="{9D8B030D-6E8A-4147-A177-3AD203B41FA5}">
                      <a16:colId xmlns:a16="http://schemas.microsoft.com/office/drawing/2014/main" val="675046319"/>
                    </a:ext>
                  </a:extLst>
                </a:gridCol>
              </a:tblGrid>
              <a:tr h="240820">
                <a:tc gridSpan="9">
                  <a:txBody>
                    <a:bodyPr/>
                    <a:lstStyle/>
                    <a:p>
                      <a:pPr marL="5715" algn="ctr">
                        <a:lnSpc>
                          <a:spcPts val="1375"/>
                        </a:lnSpc>
                      </a:pPr>
                      <a:r>
                        <a:rPr lang="en-US" sz="1200" dirty="0" err="1">
                          <a:effectLst/>
                        </a:rPr>
                        <a:t>Взвешенные</a:t>
                      </a:r>
                      <a:r>
                        <a:rPr lang="en-US" sz="1200" spc="-35" dirty="0">
                          <a:effectLst/>
                        </a:rPr>
                        <a:t> </a:t>
                      </a:r>
                      <a:r>
                        <a:rPr lang="en-US" sz="1200" spc="-10" dirty="0" err="1">
                          <a:effectLst/>
                        </a:rPr>
                        <a:t>рейтинги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68024"/>
                  </a:ext>
                </a:extLst>
              </a:tr>
              <a:tr h="1045299"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lang="en-US" sz="1200" spc="-10">
                          <a:effectLst/>
                        </a:rPr>
                        <a:t>Конкурент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120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 err="1">
                          <a:effectLst/>
                        </a:rPr>
                        <a:t>Цена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Интерьер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 err="1">
                          <a:effectLst/>
                        </a:rPr>
                        <a:t>Ассортимент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Концепция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1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Качество напитков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 marR="525780" algn="l">
                        <a:lnSpc>
                          <a:spcPct val="101000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 err="1">
                          <a:effectLst/>
                        </a:rPr>
                        <a:t>Гра</a:t>
                      </a:r>
                      <a:r>
                        <a:rPr lang="ru-RU" sz="1200" spc="-10" dirty="0">
                          <a:effectLst/>
                        </a:rPr>
                        <a:t>ф</a:t>
                      </a:r>
                      <a:r>
                        <a:rPr lang="en-US" sz="1200" spc="-10" dirty="0" err="1">
                          <a:effectLst/>
                        </a:rPr>
                        <a:t>ик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spc="-10" dirty="0" err="1">
                          <a:effectLst/>
                        </a:rPr>
                        <a:t>работы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1000"/>
                        </a:lnSpc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 err="1">
                          <a:effectLst/>
                        </a:rPr>
                        <a:t>Известность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spc="-20" dirty="0" err="1">
                          <a:effectLst/>
                        </a:rPr>
                        <a:t>кафе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1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Суммарный рейтинг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extLst>
                  <a:ext uri="{0D108BD9-81ED-4DB2-BD59-A6C34878D82A}">
                    <a16:rowId xmlns:a16="http://schemas.microsoft.com/office/drawing/2014/main" val="815413130"/>
                  </a:ext>
                </a:extLst>
              </a:tr>
              <a:tr h="453719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200" spc="-20" dirty="0" err="1">
                          <a:effectLst/>
                        </a:rPr>
                        <a:t>Наша</a:t>
                      </a:r>
                      <a:endParaRPr lang="ru-RU" sz="1100" dirty="0">
                        <a:effectLst/>
                      </a:endParaRPr>
                    </a:p>
                    <a:p>
                      <a:pPr marL="67945">
                        <a:lnSpc>
                          <a:spcPts val="1320"/>
                        </a:lnSpc>
                      </a:pPr>
                      <a:r>
                        <a:rPr lang="en-US" sz="1200" spc="-10" dirty="0" err="1">
                          <a:effectLst/>
                        </a:rPr>
                        <a:t>компания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127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825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1,35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98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340"/>
                        </a:lnSpc>
                      </a:pPr>
                      <a:r>
                        <a:rPr lang="en-US" sz="1200" spc="-5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254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0,5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254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9,05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1088560"/>
                  </a:ext>
                </a:extLst>
              </a:tr>
              <a:tr h="302480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 spc="-10">
                          <a:effectLst/>
                        </a:rPr>
                        <a:t>Шоколадница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127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1,35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825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1,35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98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0,75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254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127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2,0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254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0,45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5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8,5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3590676"/>
                  </a:ext>
                </a:extLst>
              </a:tr>
              <a:tr h="16171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lang="en-US" sz="1200">
                          <a:effectLst/>
                        </a:rPr>
                        <a:t>Теремок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127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825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1,35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9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0,9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25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127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25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0,45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spc="-5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8,6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254566"/>
                  </a:ext>
                </a:extLst>
              </a:tr>
              <a:tr h="302480">
                <a:tc>
                  <a:txBody>
                    <a:bodyPr/>
                    <a:lstStyle/>
                    <a:p>
                      <a:pPr marL="67945">
                        <a:lnSpc>
                          <a:spcPts val="1280"/>
                        </a:lnSpc>
                      </a:pPr>
                      <a:r>
                        <a:rPr lang="en-US" sz="1200">
                          <a:effectLst/>
                        </a:rPr>
                        <a:t>Черная кошка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127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1,35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825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0,75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98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0,75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254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127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254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0,25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254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0,8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6,7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8054706"/>
                  </a:ext>
                </a:extLst>
              </a:tr>
              <a:tr h="320512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200" spc="-10">
                          <a:effectLst/>
                        </a:rPr>
                        <a:t>Кафе Тайна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175" marR="127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1,35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825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0,75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698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0,75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254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127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1,6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254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</a:rPr>
                        <a:t>0,45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160" marR="254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>
                          <a:effectLst/>
                        </a:rPr>
                        <a:t>0,6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430" marR="127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6,8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653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Урок 3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ПОДДЕРЖАНИЕ СПОКОЙСТВИЯ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85303"/>
            <a:ext cx="2294467" cy="19025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Искусство риторики существует с древнейших времен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удерживать внимание во время выступлений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побороть страх перед аудиторией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42FE98-26A8-D238-FBE6-5740A501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3" y="1718315"/>
            <a:ext cx="6344551" cy="31362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C0C00FE-CF91-4B73-A433-3D2287DC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717" y="1061523"/>
            <a:ext cx="5022015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4DCFBD-23EC-552C-D380-FA44222A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64CCE-6581-EC46-F3BE-B957DFF2D2F1}"/>
              </a:ext>
            </a:extLst>
          </p:cNvPr>
          <p:cNvSpPr txBox="1"/>
          <p:nvPr/>
        </p:nvSpPr>
        <p:spPr>
          <a:xfrm>
            <a:off x="420130" y="2063578"/>
            <a:ext cx="869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Целевая аудитория:</a:t>
            </a:r>
          </a:p>
          <a:p>
            <a:r>
              <a:rPr lang="ru-RU" kern="100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олодые люди (от 15-25 лет), а так же работники офисов, расположенных неподалеку от </a:t>
            </a:r>
            <a:r>
              <a:rPr lang="ru-RU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фудкорта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При ценообразовании на продукцию учитывались:</a:t>
            </a:r>
          </a:p>
          <a:p>
            <a:r>
              <a:rPr lang="ru-RU" dirty="0"/>
              <a:t>— себестоимость услуг,</a:t>
            </a:r>
          </a:p>
          <a:p>
            <a:r>
              <a:rPr lang="ru-RU" dirty="0"/>
              <a:t>— цены конкурентов на аналогичные услуги или услуги заменители,</a:t>
            </a:r>
          </a:p>
          <a:p>
            <a:r>
              <a:rPr lang="ru-RU" dirty="0"/>
              <a:t>— цена, определяемая спросом на данную услугу. 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A939CF7-3C1D-19D3-427C-F7693467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маркетинга</a:t>
            </a:r>
          </a:p>
        </p:txBody>
      </p:sp>
    </p:spTree>
    <p:extLst>
      <p:ext uri="{BB962C8B-B14F-4D97-AF65-F5344CB8AC3E}">
        <p14:creationId xmlns:p14="http://schemas.microsoft.com/office/powerpoint/2010/main" val="311320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347411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sz="36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Урок 3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B243461-6603-C68B-4300-9F29247E04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ПОДДЕРЖАНИЕ СПОКОЙСТВИЯ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4085303"/>
            <a:ext cx="2294467" cy="19025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Искусство риторики существует с древнейших времен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удерживать внимание во время выступлений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Как побороть страх перед аудиторией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05A6C-5110-BB7B-4398-DC9C9C211A20}"/>
              </a:ext>
            </a:extLst>
          </p:cNvPr>
          <p:cNvSpPr txBox="1"/>
          <p:nvPr/>
        </p:nvSpPr>
        <p:spPr>
          <a:xfrm>
            <a:off x="811185" y="2181412"/>
            <a:ext cx="488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B247F0E-E824-5698-573D-05DAD3AD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09103"/>
              </p:ext>
            </p:extLst>
          </p:nvPr>
        </p:nvGraphicFramePr>
        <p:xfrm>
          <a:off x="551477" y="621973"/>
          <a:ext cx="10345123" cy="5614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1858">
                  <a:extLst>
                    <a:ext uri="{9D8B030D-6E8A-4147-A177-3AD203B41FA5}">
                      <a16:colId xmlns:a16="http://schemas.microsoft.com/office/drawing/2014/main" val="2940432090"/>
                    </a:ext>
                  </a:extLst>
                </a:gridCol>
                <a:gridCol w="2660765">
                  <a:extLst>
                    <a:ext uri="{9D8B030D-6E8A-4147-A177-3AD203B41FA5}">
                      <a16:colId xmlns:a16="http://schemas.microsoft.com/office/drawing/2014/main" val="3656418559"/>
                    </a:ext>
                  </a:extLst>
                </a:gridCol>
                <a:gridCol w="1744188">
                  <a:extLst>
                    <a:ext uri="{9D8B030D-6E8A-4147-A177-3AD203B41FA5}">
                      <a16:colId xmlns:a16="http://schemas.microsoft.com/office/drawing/2014/main" val="3344005052"/>
                    </a:ext>
                  </a:extLst>
                </a:gridCol>
                <a:gridCol w="1268312">
                  <a:extLst>
                    <a:ext uri="{9D8B030D-6E8A-4147-A177-3AD203B41FA5}">
                      <a16:colId xmlns:a16="http://schemas.microsoft.com/office/drawing/2014/main" val="922196565"/>
                    </a:ext>
                  </a:extLst>
                </a:gridCol>
              </a:tblGrid>
              <a:tr h="711254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Рекламное средство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Стоимость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Требуется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Затраты, руб.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9112014"/>
                  </a:ext>
                </a:extLst>
              </a:tr>
              <a:tr h="710996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Разработка дизайна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100000 руб.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Разовый проект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100000 руб.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020295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Радио: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 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343914"/>
                  </a:ext>
                </a:extLst>
              </a:tr>
              <a:tr h="710996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Реклама на радио «Европа плюс»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1 сек. - 16 руб.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35 роликов по 30 сек.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16800 руб.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557371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Наружная реклама: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 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8029598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Рекламный щит 3х6 м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r>
                        <a:rPr lang="ru-RU" sz="1100" kern="100">
                          <a:effectLst/>
                        </a:rPr>
                        <a:t>000 руб.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1 шт.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r>
                        <a:rPr lang="ru-RU" sz="1100" kern="100">
                          <a:effectLst/>
                        </a:rPr>
                        <a:t>000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0138965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Баннер формата 1,2х1,8 м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6200 руб.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r>
                        <a:rPr lang="ru-RU" sz="1100" kern="100">
                          <a:effectLst/>
                        </a:rPr>
                        <a:t> шт.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1</a:t>
                      </a:r>
                      <a:r>
                        <a:rPr lang="en-US" sz="1100" kern="100">
                          <a:effectLst/>
                        </a:rPr>
                        <a:t>24</a:t>
                      </a:r>
                      <a:r>
                        <a:rPr lang="ru-RU" sz="1100" kern="100">
                          <a:effectLst/>
                        </a:rPr>
                        <a:t>00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1131976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В</a:t>
                      </a:r>
                      <a:r>
                        <a:rPr lang="en-US" sz="1100" kern="100">
                          <a:effectLst/>
                        </a:rPr>
                        <a:t>ывеска</a:t>
                      </a:r>
                      <a:r>
                        <a:rPr lang="ru-RU" sz="1100" kern="100">
                          <a:effectLst/>
                        </a:rPr>
                        <a:t>-меню 600х900 мм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1500 руб.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1 шт.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1500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5079013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Печатные СМИ: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9670414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Реклам</a:t>
                      </a:r>
                      <a:r>
                        <a:rPr lang="en-US" sz="1100" kern="100">
                          <a:effectLst/>
                        </a:rPr>
                        <a:t>ные листовки</a:t>
                      </a:r>
                      <a:r>
                        <a:rPr lang="ru-RU" sz="1100" kern="100">
                          <a:effectLst/>
                        </a:rPr>
                        <a:t> (210х98 мм)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1,21 руб./шт.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2000 шт.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>
                          <a:effectLst/>
                        </a:rPr>
                        <a:t>2420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501729"/>
                  </a:ext>
                </a:extLst>
              </a:tr>
              <a:tr h="711254">
                <a:tc>
                  <a:txBody>
                    <a:bodyPr/>
                    <a:lstStyle/>
                    <a:p>
                      <a:pPr marL="270510" algn="l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Директ - маркетинг (адресная рассылка по </a:t>
                      </a:r>
                      <a:r>
                        <a:rPr lang="ru-RU" sz="1100" kern="100" dirty="0" err="1">
                          <a:effectLst/>
                        </a:rPr>
                        <a:t>близлежайшим</a:t>
                      </a:r>
                      <a:r>
                        <a:rPr lang="ru-RU" sz="1100" kern="100" dirty="0">
                          <a:effectLst/>
                        </a:rPr>
                        <a:t> домам города)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>
                          <a:effectLst/>
                        </a:rPr>
                        <a:t>Цена одного отправления - 14,70 руб.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1000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14700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621478"/>
                  </a:ext>
                </a:extLst>
              </a:tr>
              <a:tr h="346194">
                <a:tc>
                  <a:txBody>
                    <a:bodyPr/>
                    <a:lstStyle/>
                    <a:p>
                      <a:pPr marL="270510">
                        <a:lnSpc>
                          <a:spcPct val="107000"/>
                        </a:lnSpc>
                      </a:pPr>
                      <a:r>
                        <a:rPr lang="ru-RU" sz="1100" kern="100" dirty="0">
                          <a:effectLst/>
                        </a:rPr>
                        <a:t>Итого: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27051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100" dirty="0">
                          <a:effectLst/>
                        </a:rPr>
                        <a:t>155820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51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02" y="238913"/>
            <a:ext cx="4947064" cy="9618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Производственный план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399" y="3429000"/>
            <a:ext cx="3945467" cy="25588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Узнайте о средствах, необходимых, чтобы побороть страх перед аудиторией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2BBBA10-FE5A-0E22-8734-469B03FFEF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22822" y="3429000"/>
            <a:ext cx="3015789" cy="25588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Узнайте, как страх перед аудиторией может помочь при выступлениях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4DCFBD-23EC-552C-D380-FA44222A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8ED1-0672-1861-AB1B-9EA8F9574F08}"/>
              </a:ext>
            </a:extLst>
          </p:cNvPr>
          <p:cNvSpPr txBox="1"/>
          <p:nvPr/>
        </p:nvSpPr>
        <p:spPr>
          <a:xfrm>
            <a:off x="293802" y="1904993"/>
            <a:ext cx="10010589" cy="304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запуска: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Зарегистрировать ИП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Арендовать участок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Закупить киоск и оборудование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фирменный стиль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технологические карты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Закупить сырье и товары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DC87516-E4E8-7279-3C0F-FA4A2BB08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98978"/>
              </p:ext>
            </p:extLst>
          </p:nvPr>
        </p:nvGraphicFramePr>
        <p:xfrm>
          <a:off x="4670020" y="238913"/>
          <a:ext cx="5634371" cy="6390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5623">
                  <a:extLst>
                    <a:ext uri="{9D8B030D-6E8A-4147-A177-3AD203B41FA5}">
                      <a16:colId xmlns:a16="http://schemas.microsoft.com/office/drawing/2014/main" val="2185971538"/>
                    </a:ext>
                  </a:extLst>
                </a:gridCol>
                <a:gridCol w="1340624">
                  <a:extLst>
                    <a:ext uri="{9D8B030D-6E8A-4147-A177-3AD203B41FA5}">
                      <a16:colId xmlns:a16="http://schemas.microsoft.com/office/drawing/2014/main" val="1500551784"/>
                    </a:ext>
                  </a:extLst>
                </a:gridCol>
                <a:gridCol w="1378124">
                  <a:extLst>
                    <a:ext uri="{9D8B030D-6E8A-4147-A177-3AD203B41FA5}">
                      <a16:colId xmlns:a16="http://schemas.microsoft.com/office/drawing/2014/main" val="3652350838"/>
                    </a:ext>
                  </a:extLst>
                </a:gridCol>
              </a:tblGrid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Аренда участка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-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15000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2998303308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Киоск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200000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381979450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Сигнализация, охранные системы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50 000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185234702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ККМ — онлайн-касса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21 000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1477887780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Электроплиты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2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12 000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378058504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Духовые шкафы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20 000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2377933895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Морозилки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10 000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4242090738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Холодильники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13 000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3478733874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Электронные весы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2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3 000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3145437684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Вытяжки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2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9 000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1322100583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Кухонная мебель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8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50 000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3187418580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Мелкая бытовая техника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42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58 000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3481398105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Посуда и стаканчики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720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30 000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1770446386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Туалетная бумага, салфетки, полотенца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130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9 000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1860917968"/>
                  </a:ext>
                </a:extLst>
              </a:tr>
              <a:tr h="271944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Робот – сборщик сэндвичей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1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300000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1647155925"/>
                  </a:ext>
                </a:extLst>
              </a:tr>
              <a:tr h="272179">
                <a:tc>
                  <a:txBody>
                    <a:bodyPr/>
                    <a:lstStyle/>
                    <a:p>
                      <a:pPr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Итого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776" marR="1257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800 000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65" marR="75465" marT="75465" marB="75465" anchor="ctr"/>
                </a:tc>
                <a:extLst>
                  <a:ext uri="{0D108BD9-81ED-4DB2-BD59-A6C34878D82A}">
                    <a16:rowId xmlns:a16="http://schemas.microsoft.com/office/drawing/2014/main" val="326985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4878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169</TotalTime>
  <Words>1297</Words>
  <Application>Microsoft Office PowerPoint</Application>
  <PresentationFormat>Широкоэкранный</PresentationFormat>
  <Paragraphs>433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Cambria Math</vt:lpstr>
      <vt:lpstr>Century Schoolbook</vt:lpstr>
      <vt:lpstr>Symbol</vt:lpstr>
      <vt:lpstr>Times New Roman</vt:lpstr>
      <vt:lpstr>Wingdings 2</vt:lpstr>
      <vt:lpstr>Вид</vt:lpstr>
      <vt:lpstr>Бизнес-план   Роботизированный комлпекс-сэндвичная  “Бегущий по сэндвичу”  </vt:lpstr>
      <vt:lpstr>Резюме</vt:lpstr>
      <vt:lpstr>Виды товаров и услуг</vt:lpstr>
      <vt:lpstr>Рынки сбыта</vt:lpstr>
      <vt:lpstr>Конкуренция на рынках сбыта </vt:lpstr>
      <vt:lpstr>Презентация PowerPoint</vt:lpstr>
      <vt:lpstr>План маркетинга</vt:lpstr>
      <vt:lpstr>Презентация PowerPoint</vt:lpstr>
      <vt:lpstr>Производственный план</vt:lpstr>
      <vt:lpstr>Организационный план</vt:lpstr>
      <vt:lpstr>Финансовый план</vt:lpstr>
      <vt:lpstr>Презентация PowerPoint</vt:lpstr>
      <vt:lpstr>Точка безубыточности</vt:lpstr>
      <vt:lpstr>Возможные риски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Рынки инновационных продуктов</dc:title>
  <dc:creator>Егор Гришков</dc:creator>
  <cp:lastModifiedBy>Данил Ковалёв</cp:lastModifiedBy>
  <cp:revision>3</cp:revision>
  <dcterms:created xsi:type="dcterms:W3CDTF">2023-10-17T19:04:50Z</dcterms:created>
  <dcterms:modified xsi:type="dcterms:W3CDTF">2024-11-23T06:50:04Z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