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7" r:id="rId2"/>
    <p:sldId id="258" r:id="rId3"/>
    <p:sldId id="259"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20F75-1D97-47AA-AFF1-BF35DF2CFEB2}" type="datetimeFigureOut">
              <a:rPr lang="ru-RU" smtClean="0"/>
              <a:t>17.11.2024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F3BD-CBCE-496F-A3AC-409AB198FE19}" type="slidenum">
              <a:rPr lang="ru-RU" smtClean="0"/>
              <a:t>‹#›</a:t>
            </a:fld>
            <a:endParaRPr lang="ru-RU"/>
          </a:p>
        </p:txBody>
      </p:sp>
    </p:spTree>
    <p:extLst>
      <p:ext uri="{BB962C8B-B14F-4D97-AF65-F5344CB8AC3E}">
        <p14:creationId xmlns:p14="http://schemas.microsoft.com/office/powerpoint/2010/main" val="33947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A45F519-F5F3-4459-AC4B-871E72EACC3F}" type="datetime1">
              <a:rPr lang="en-US" smtClean="0"/>
              <a:t>11/17/2024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657BC50-27C2-4B22-BE0A-C939D12C1724}" type="datetime1">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F00BEDFE-2CD6-48EC-9DFA-B2958C90AD81}" type="datetime1">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CA4270D-0638-4405-9B28-FA1950A0ADE5}" type="datetime1">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5540A71-3027-4490-A39B-2F7BDABC0243}" type="datetime1">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221E8F6-4EAF-4C2D-A9C0-0DA47A277C5E}" type="datetime1">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C4FC651-8948-4B53-8804-787D18771B9C}" type="datetime1">
              <a:rPr lang="en-US" smtClean="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5531D6CC-677A-4C31-883F-484AC4BB6755}" type="datetime1">
              <a:rPr lang="en-US" smtClean="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64E45F2-A434-4D81-B6E1-C15E2FBE7AE4}" type="datetime1">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725F1BA-4242-42EB-84B5-4DB1DDDEF26E}" type="datetime1">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C3B18CA-90BB-4815-844B-5A4E087D20BC}" type="datetime1">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1EF2C5B-795F-4169-8077-0716219B8349}" type="datetime1">
              <a:rPr lang="en-US" smtClean="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2B95AB9A-DCBD-4E64-B6C1-F977C0913C33}" type="datetime1">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6C5DB3E-FF11-48CC-8D7C-19C85A23FD64}" type="datetime1">
              <a:rPr lang="en-US" smtClean="0"/>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FE71AA4-0271-40FE-8DE5-8A323F7FF1DC}" type="datetime1">
              <a:rPr lang="en-US" smtClean="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9523C-373C-48F2-BFF6-DACD013FFD79}" type="datetime1">
              <a:rPr lang="en-US" smtClean="0"/>
              <a:t>11/17/2024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57BC03-11B1-08F9-3625-45CA353570D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F2CC6C9-0C11-27C1-A143-FC79C161D90F}"/>
              </a:ext>
            </a:extLst>
          </p:cNvPr>
          <p:cNvSpPr>
            <a:spLocks noGrp="1"/>
          </p:cNvSpPr>
          <p:nvPr>
            <p:ph type="dt" sz="half" idx="10"/>
          </p:nvPr>
        </p:nvSpPr>
        <p:spPr/>
        <p:txBody>
          <a:bodyPr/>
          <a:lstStyle/>
          <a:p>
            <a:fld id="{864D9C15-7F21-43B0-B509-30B9F2EA35AF}" type="datetime1">
              <a:rPr lang="en-US" smtClean="0"/>
              <a:t>11/17/2024</a:t>
            </a:fld>
            <a:endParaRPr lang="en-US" dirty="0"/>
          </a:p>
        </p:txBody>
      </p:sp>
      <p:sp>
        <p:nvSpPr>
          <p:cNvPr id="4" name="Нижний колонтитул 3">
            <a:extLst>
              <a:ext uri="{FF2B5EF4-FFF2-40B4-BE49-F238E27FC236}">
                <a16:creationId xmlns:a16="http://schemas.microsoft.com/office/drawing/2014/main" id="{729B862E-71D0-4774-EC3B-70F7A5F2AFC0}"/>
              </a:ext>
            </a:extLst>
          </p:cNvPr>
          <p:cNvSpPr>
            <a:spLocks noGrp="1"/>
          </p:cNvSpPr>
          <p:nvPr>
            <p:ph type="ftr" sz="quarter" idx="11"/>
          </p:nvPr>
        </p:nvSpPr>
        <p:spPr/>
        <p:txBody>
          <a:bodyPr/>
          <a:lstStyle/>
          <a:p>
            <a:endParaRPr lang="en-US" dirty="0"/>
          </a:p>
        </p:txBody>
      </p:sp>
      <p:sp>
        <p:nvSpPr>
          <p:cNvPr id="5" name="Номер слайда 4">
            <a:extLst>
              <a:ext uri="{FF2B5EF4-FFF2-40B4-BE49-F238E27FC236}">
                <a16:creationId xmlns:a16="http://schemas.microsoft.com/office/drawing/2014/main" id="{2407CD8D-E585-EA22-DB00-0B7F42E93C89}"/>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676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9CF330C4-99FF-49D5-B53A-3A241F6F08E4}" type="datetime1">
              <a:rPr lang="en-US" smtClean="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7B6F1E-E7C5-4A3F-B2A1-E3512D8E5960}" type="datetime1">
              <a:rPr lang="en-US" smtClean="0"/>
              <a:t>11/17/2024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9" r:id="rId8"/>
    <p:sldLayoutId id="2147483656" r:id="rId9"/>
    <p:sldLayoutId id="2147483657" r:id="rId10"/>
    <p:sldLayoutId id="2147483660" r:id="rId11"/>
    <p:sldLayoutId id="2147483661" r:id="rId12"/>
    <p:sldLayoutId id="2147483666" r:id="rId13"/>
    <p:sldLayoutId id="2147483663" r:id="rId14"/>
    <p:sldLayoutId id="2147483667" r:id="rId15"/>
    <p:sldLayoutId id="2147483668" r:id="rId16"/>
    <p:sldLayoutId id="2147483658" r:id="rId17"/>
    <p:sldLayoutId id="2147483659" r:id="rId18"/>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Объект 15">
            <a:extLst>
              <a:ext uri="{FF2B5EF4-FFF2-40B4-BE49-F238E27FC236}">
                <a16:creationId xmlns:a16="http://schemas.microsoft.com/office/drawing/2014/main" id="{9ABD7E55-DE6D-D02C-CC96-EF10D800F6C3}"/>
              </a:ext>
            </a:extLst>
          </p:cNvPr>
          <p:cNvSpPr>
            <a:spLocks noGrp="1"/>
          </p:cNvSpPr>
          <p:nvPr>
            <p:ph idx="1"/>
          </p:nvPr>
        </p:nvSpPr>
        <p:spPr>
          <a:xfrm>
            <a:off x="1141412" y="281354"/>
            <a:ext cx="9905999" cy="5509847"/>
          </a:xfrm>
        </p:spPr>
        <p:txBody>
          <a:bodyPr>
            <a:normAutofit/>
          </a:bodyPr>
          <a:lstStyle/>
          <a:p>
            <a:pPr marL="0" marR="201930" lvl="0" indent="0" algn="ctr">
              <a:spcBef>
                <a:spcPts val="345"/>
              </a:spcBef>
              <a:buSzPts val="1100"/>
              <a:buNone/>
              <a:tabLst>
                <a:tab pos="174625" algn="l"/>
              </a:tabLst>
            </a:pPr>
            <a:r>
              <a:rPr lang="ru-RU" sz="3200" b="1" spc="-10" dirty="0">
                <a:solidFill>
                  <a:schemeClr val="bg1"/>
                </a:solidFill>
                <a:effectLst/>
                <a:latin typeface="Times New Roman" panose="02020603050405020304" pitchFamily="18" charset="0"/>
                <a:ea typeface="Times New Roman" panose="02020603050405020304" pitchFamily="18" charset="0"/>
              </a:rPr>
              <a:t>Лекция 11 </a:t>
            </a:r>
            <a:r>
              <a:rPr lang="ru-RU" sz="3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Управление безопасностью ОССН с использованием мандатного управления доступом.</a:t>
            </a:r>
            <a:br>
              <a:rPr lang="ru-RU" sz="32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sz="3200" b="1" spc="0" dirty="0">
              <a:solidFill>
                <a:schemeClr val="bg1"/>
              </a:solidFill>
              <a:effectLst/>
              <a:latin typeface="Times New Roman" panose="02020603050405020304" pitchFamily="18" charset="0"/>
              <a:ea typeface="Times New Roman" panose="02020603050405020304" pitchFamily="18" charset="0"/>
            </a:endParaRPr>
          </a:p>
          <a:p>
            <a:pPr marL="101600" indent="0" algn="l">
              <a:spcBef>
                <a:spcPts val="780"/>
              </a:spcBef>
              <a:buNone/>
            </a:pPr>
            <a:endParaRPr lang="ru-RU" sz="3200" dirty="0">
              <a:solidFill>
                <a:schemeClr val="bg1"/>
              </a:solidFill>
              <a:effectLst/>
              <a:latin typeface="Times New Roman" panose="02020603050405020304" pitchFamily="18" charset="0"/>
              <a:ea typeface="Times New Roman" panose="02020603050405020304" pitchFamily="18" charset="0"/>
            </a:endParaRPr>
          </a:p>
          <a:p>
            <a:pPr marL="342900" lvl="1" indent="-342900">
              <a:spcBef>
                <a:spcPts val="0"/>
              </a:spcBef>
              <a:buAutoNum type="arabicPeriod"/>
              <a:tabLst>
                <a:tab pos="741045" algn="l"/>
              </a:tabLst>
            </a:pPr>
            <a:r>
              <a:rPr lang="ru-RU" sz="30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Мандатный контроль целостности</a:t>
            </a:r>
          </a:p>
          <a:p>
            <a:pPr marL="342900" lvl="1" indent="-342900">
              <a:spcBef>
                <a:spcPts val="0"/>
              </a:spcBef>
              <a:buAutoNum type="arabicPeriod"/>
              <a:tabLst>
                <a:tab pos="741045" algn="l"/>
              </a:tabLst>
            </a:pPr>
            <a:r>
              <a:rPr lang="ru-RU" sz="3000" b="1" kern="1800" dirty="0">
                <a:solidFill>
                  <a:schemeClr val="bg1"/>
                </a:solidFill>
                <a:effectLst/>
                <a:latin typeface="Times New Roman" panose="02020603050405020304" pitchFamily="18" charset="0"/>
                <a:ea typeface="Times New Roman" panose="02020603050405020304" pitchFamily="18" charset="0"/>
              </a:rPr>
              <a:t> Управление доступом к объектам графической подсистемы</a:t>
            </a:r>
          </a:p>
          <a:p>
            <a:pPr marL="342900" lvl="1" indent="-342900">
              <a:spcBef>
                <a:spcPts val="0"/>
              </a:spcBef>
              <a:buFont typeface="Arial" panose="020B0604020202020204" pitchFamily="34" charset="0"/>
              <a:buAutoNum type="arabicPeriod"/>
              <a:tabLst>
                <a:tab pos="741045" algn="l"/>
              </a:tabLst>
            </a:pPr>
            <a:r>
              <a:rPr lang="ru-RU" sz="30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ru-RU" sz="3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Администрирование мандатного управления доступом в ОССН</a:t>
            </a:r>
            <a:endParaRPr lang="ru-RU" sz="3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1" indent="-342900">
              <a:spcBef>
                <a:spcPts val="0"/>
              </a:spcBef>
              <a:buAutoNum type="arabicPeriod"/>
              <a:tabLst>
                <a:tab pos="741045" algn="l"/>
              </a:tabLst>
            </a:pPr>
            <a:endParaRPr lang="ru-RU" sz="3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1" indent="0" algn="l">
              <a:spcBef>
                <a:spcPts val="0"/>
              </a:spcBef>
              <a:buNone/>
              <a:tabLst>
                <a:tab pos="741045" algn="l"/>
              </a:tabLst>
            </a:pPr>
            <a:endParaRPr lang="ru-RU" sz="3200" b="1" spc="0" dirty="0">
              <a:solidFill>
                <a:schemeClr val="bg1"/>
              </a:solidFill>
              <a:effectLst/>
              <a:latin typeface="Times New Roman" panose="02020603050405020304" pitchFamily="18" charset="0"/>
              <a:ea typeface="Times New Roman" panose="02020603050405020304" pitchFamily="18" charset="0"/>
            </a:endParaRPr>
          </a:p>
          <a:p>
            <a:pPr marL="0" indent="0">
              <a:buNone/>
            </a:pPr>
            <a:endParaRPr lang="ru-RU" sz="3200" b="1" dirty="0">
              <a:solidFill>
                <a:schemeClr val="bg1"/>
              </a:solidFill>
              <a:latin typeface="Times New Roman" panose="02020603050405020304" pitchFamily="18" charset="0"/>
            </a:endParaRPr>
          </a:p>
          <a:p>
            <a:pPr marL="0" indent="0">
              <a:buNone/>
            </a:pPr>
            <a:endParaRPr lang="ru-RU" sz="3200" b="1" dirty="0">
              <a:solidFill>
                <a:schemeClr val="bg1"/>
              </a:solidFill>
              <a:latin typeface="Times New Roman" panose="02020603050405020304" pitchFamily="18" charset="0"/>
            </a:endParaRPr>
          </a:p>
          <a:p>
            <a:pPr marL="0" indent="0">
              <a:buNone/>
            </a:pPr>
            <a:endParaRPr lang="ru-RU" sz="3200" b="1" dirty="0">
              <a:solidFill>
                <a:schemeClr val="bg1"/>
              </a:solidFill>
              <a:latin typeface="Times New Roman" panose="02020603050405020304" pitchFamily="18" charset="0"/>
            </a:endParaRPr>
          </a:p>
          <a:p>
            <a:endParaRPr lang="ru-RU" dirty="0"/>
          </a:p>
        </p:txBody>
      </p:sp>
      <p:sp>
        <p:nvSpPr>
          <p:cNvPr id="10" name="Номер слайда 9">
            <a:extLst>
              <a:ext uri="{FF2B5EF4-FFF2-40B4-BE49-F238E27FC236}">
                <a16:creationId xmlns:a16="http://schemas.microsoft.com/office/drawing/2014/main" id="{7A56761E-7B62-942B-7E31-0F5F0BBC2E12}"/>
              </a:ext>
            </a:extLst>
          </p:cNvPr>
          <p:cNvSpPr>
            <a:spLocks noGrp="1"/>
          </p:cNvSpPr>
          <p:nvPr>
            <p:ph type="sldNum" sz="quarter" idx="12"/>
          </p:nvPr>
        </p:nvSpPr>
        <p:spPr/>
        <p:txBody>
          <a:bodyPr/>
          <a:lstStyle/>
          <a:p>
            <a:fld id="{6D22F896-40B5-4ADD-8801-0D06FADFA095}" type="slidenum">
              <a:rPr lang="en-US" sz="2800" smtClean="0">
                <a:solidFill>
                  <a:srgbClr val="00B050"/>
                </a:solidFill>
              </a:rPr>
              <a:t>1</a:t>
            </a:fld>
            <a:endParaRPr lang="en-US" sz="2800" dirty="0">
              <a:solidFill>
                <a:srgbClr val="00B050"/>
              </a:solidFill>
            </a:endParaRPr>
          </a:p>
        </p:txBody>
      </p:sp>
    </p:spTree>
    <p:extLst>
      <p:ext uri="{BB962C8B-B14F-4D97-AF65-F5344CB8AC3E}">
        <p14:creationId xmlns:p14="http://schemas.microsoft.com/office/powerpoint/2010/main" val="1525072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39FB1-D674-4264-E861-35FD782DF8B1}"/>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C59A634F-2399-8042-1143-F3AD9CB13639}"/>
              </a:ext>
            </a:extLst>
          </p:cNvPr>
          <p:cNvSpPr>
            <a:spLocks noGrp="1"/>
          </p:cNvSpPr>
          <p:nvPr>
            <p:ph idx="1"/>
          </p:nvPr>
        </p:nvSpPr>
        <p:spPr>
          <a:xfrm>
            <a:off x="1141412" y="281354"/>
            <a:ext cx="9905999" cy="5509847"/>
          </a:xfrm>
        </p:spPr>
        <p:txBody>
          <a:bodyPr>
            <a:noAutofit/>
          </a:bodyPr>
          <a:lstStyle/>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В ОССН, начиная с версии 1.4, реализуется подход, основанный на изоляции сущностей графической подсистемы, мандатные атрибуты которых отличаются от заданных по умолчанию, в особые сеансы, изолированные с точки зрения графической подсистемы от основного сеанса работы пользователя с ОССН. В обычном сеансе работы пользователя таких сущностей не создаётся, они могут создаваться только если пользователь запускает процессы с нестандартными мандатными атрибутами, используя графическую утилиту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fly-run</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(рис.)</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или консольную утилиту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sumac</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3F0592DA-EE16-407B-ACBC-11D45C39E56D}"/>
              </a:ext>
            </a:extLst>
          </p:cNvPr>
          <p:cNvSpPr>
            <a:spLocks noGrp="1"/>
          </p:cNvSpPr>
          <p:nvPr>
            <p:ph type="sldNum" sz="quarter" idx="12"/>
          </p:nvPr>
        </p:nvSpPr>
        <p:spPr/>
        <p:txBody>
          <a:bodyPr/>
          <a:lstStyle/>
          <a:p>
            <a:fld id="{6D22F896-40B5-4ADD-8801-0D06FADFA095}" type="slidenum">
              <a:rPr lang="en-US" sz="2800" smtClean="0">
                <a:solidFill>
                  <a:srgbClr val="00B050"/>
                </a:solidFill>
              </a:rPr>
              <a:t>10</a:t>
            </a:fld>
            <a:endParaRPr lang="en-US" sz="2800" dirty="0">
              <a:solidFill>
                <a:srgbClr val="00B050"/>
              </a:solidFill>
            </a:endParaRPr>
          </a:p>
        </p:txBody>
      </p:sp>
    </p:spTree>
    <p:extLst>
      <p:ext uri="{BB962C8B-B14F-4D97-AF65-F5344CB8AC3E}">
        <p14:creationId xmlns:p14="http://schemas.microsoft.com/office/powerpoint/2010/main" val="280828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CAC17-91A4-0458-1868-8DEC2A54C55C}"/>
            </a:ext>
          </a:extLst>
        </p:cNvPr>
        <p:cNvGrpSpPr/>
        <p:nvPr/>
      </p:nvGrpSpPr>
      <p:grpSpPr>
        <a:xfrm>
          <a:off x="0" y="0"/>
          <a:ext cx="0" cy="0"/>
          <a:chOff x="0" y="0"/>
          <a:chExt cx="0" cy="0"/>
        </a:xfrm>
      </p:grpSpPr>
      <p:sp>
        <p:nvSpPr>
          <p:cNvPr id="10" name="Номер слайда 9">
            <a:extLst>
              <a:ext uri="{FF2B5EF4-FFF2-40B4-BE49-F238E27FC236}">
                <a16:creationId xmlns:a16="http://schemas.microsoft.com/office/drawing/2014/main" id="{1435907D-41B6-6933-B5EB-5185E4AE045D}"/>
              </a:ext>
            </a:extLst>
          </p:cNvPr>
          <p:cNvSpPr>
            <a:spLocks noGrp="1"/>
          </p:cNvSpPr>
          <p:nvPr>
            <p:ph type="sldNum" sz="quarter" idx="12"/>
          </p:nvPr>
        </p:nvSpPr>
        <p:spPr/>
        <p:txBody>
          <a:bodyPr/>
          <a:lstStyle/>
          <a:p>
            <a:fld id="{6D22F896-40B5-4ADD-8801-0D06FADFA095}" type="slidenum">
              <a:rPr lang="en-US" sz="2800" smtClean="0">
                <a:solidFill>
                  <a:srgbClr val="00B050"/>
                </a:solidFill>
              </a:rPr>
              <a:t>11</a:t>
            </a:fld>
            <a:endParaRPr lang="en-US" sz="2800" dirty="0">
              <a:solidFill>
                <a:srgbClr val="00B050"/>
              </a:solidFill>
            </a:endParaRPr>
          </a:p>
        </p:txBody>
      </p:sp>
      <p:sp>
        <p:nvSpPr>
          <p:cNvPr id="3" name="TextBox 2">
            <a:extLst>
              <a:ext uri="{FF2B5EF4-FFF2-40B4-BE49-F238E27FC236}">
                <a16:creationId xmlns:a16="http://schemas.microsoft.com/office/drawing/2014/main" id="{3F7E0448-17A5-FC98-E8AC-239BBD4479FB}"/>
              </a:ext>
            </a:extLst>
          </p:cNvPr>
          <p:cNvSpPr txBox="1"/>
          <p:nvPr/>
        </p:nvSpPr>
        <p:spPr>
          <a:xfrm>
            <a:off x="3198056" y="5879067"/>
            <a:ext cx="6105378" cy="369332"/>
          </a:xfrm>
          <a:prstGeom prst="rect">
            <a:avLst/>
          </a:prstGeom>
          <a:noFill/>
        </p:spPr>
        <p:txBody>
          <a:bodyPr wrap="square">
            <a:spAutoFit/>
          </a:bodyPr>
          <a:lstStyle/>
          <a:p>
            <a:pPr marL="0" indent="0" algn="just">
              <a:lnSpc>
                <a:spcPct val="100000"/>
              </a:lnSpc>
              <a:spcBef>
                <a:spcPts val="0"/>
              </a:spcBef>
              <a:buNone/>
            </a:pPr>
            <a:r>
              <a:rPr lang="ru-RU"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Рис.  Окно утилиты «Выполнить команду» (</a:t>
            </a:r>
            <a:r>
              <a:rPr lang="ru-RU" sz="18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fly-run</a:t>
            </a:r>
            <a:r>
              <a:rPr lang="ru-RU" sz="1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Объект 3">
            <a:extLst>
              <a:ext uri="{FF2B5EF4-FFF2-40B4-BE49-F238E27FC236}">
                <a16:creationId xmlns:a16="http://schemas.microsoft.com/office/drawing/2014/main" id="{AE32985C-FA2D-21DB-1697-B5C17E069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9299" y="484089"/>
            <a:ext cx="7833402" cy="4903837"/>
          </a:xfrm>
          <a:prstGeom prst="rect">
            <a:avLst/>
          </a:prstGeom>
          <a:noFill/>
          <a:ln>
            <a:noFill/>
          </a:ln>
        </p:spPr>
      </p:pic>
    </p:spTree>
    <p:extLst>
      <p:ext uri="{BB962C8B-B14F-4D97-AF65-F5344CB8AC3E}">
        <p14:creationId xmlns:p14="http://schemas.microsoft.com/office/powerpoint/2010/main" val="357247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70E51-9B75-B994-21BA-654D9CDA4CE9}"/>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992F9AC1-ED90-AE73-606F-D0F467604716}"/>
              </a:ext>
            </a:extLst>
          </p:cNvPr>
          <p:cNvSpPr>
            <a:spLocks noGrp="1"/>
          </p:cNvSpPr>
          <p:nvPr>
            <p:ph idx="1"/>
          </p:nvPr>
        </p:nvSpPr>
        <p:spPr>
          <a:xfrm>
            <a:off x="1141412" y="0"/>
            <a:ext cx="9905999" cy="5791201"/>
          </a:xfrm>
        </p:spPr>
        <p:txBody>
          <a:bodyPr>
            <a:noAutofit/>
          </a:bodyPr>
          <a:lstStyle/>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Команда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sumac</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используется для запуска процесса с заданными мандатными уровнем и категорией в отдельной графической сессии с использованием виртуального графического сервера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Xephyr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Синтаксис</a:t>
            </a:r>
            <a:r>
              <a:rPr lang="en-US"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en-US"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sumac [-h, —help] [-v, —version] [-l, —level=] [-c, —category=] [-</a:t>
            </a:r>
            <a:r>
              <a:rPr lang="en-US"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—stdin=] [-o, —</a:t>
            </a:r>
            <a:r>
              <a:rPr lang="en-US"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stdout</a:t>
            </a:r>
            <a:r>
              <a:rPr lang="en-US"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 —stderr=] [-x, —</a:t>
            </a:r>
            <a:r>
              <a:rPr lang="en-US"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xauth</a:t>
            </a:r>
            <a:r>
              <a:rPr lang="en-US"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[command]</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Пользователь может запускать процесс только в пределах разрешенных ему уровней и категорий.</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ВНИМАНИЕ! Запуск процесса с понижением мандатного уровня или с сокращением набора мандатных категорий запрещен для предотвращения утечки информации на более низкие уровни секретности.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EB85EF95-D32C-672B-B4A6-B3498E728CFF}"/>
              </a:ext>
            </a:extLst>
          </p:cNvPr>
          <p:cNvSpPr>
            <a:spLocks noGrp="1"/>
          </p:cNvSpPr>
          <p:nvPr>
            <p:ph type="sldNum" sz="quarter" idx="12"/>
          </p:nvPr>
        </p:nvSpPr>
        <p:spPr/>
        <p:txBody>
          <a:bodyPr/>
          <a:lstStyle/>
          <a:p>
            <a:fld id="{6D22F896-40B5-4ADD-8801-0D06FADFA095}" type="slidenum">
              <a:rPr lang="en-US" sz="2800" smtClean="0">
                <a:solidFill>
                  <a:srgbClr val="00B050"/>
                </a:solidFill>
              </a:rPr>
              <a:t>12</a:t>
            </a:fld>
            <a:endParaRPr lang="en-US" sz="2800" dirty="0">
              <a:solidFill>
                <a:srgbClr val="00B050"/>
              </a:solidFill>
            </a:endParaRPr>
          </a:p>
        </p:txBody>
      </p:sp>
    </p:spTree>
    <p:extLst>
      <p:ext uri="{BB962C8B-B14F-4D97-AF65-F5344CB8AC3E}">
        <p14:creationId xmlns:p14="http://schemas.microsoft.com/office/powerpoint/2010/main" val="166197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ECCD4-A4E8-96AE-DF1B-71A4712F167E}"/>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69B72B19-DE35-C598-D2C1-BAEE1D82C96E}"/>
              </a:ext>
            </a:extLst>
          </p:cNvPr>
          <p:cNvSpPr>
            <a:spLocks noGrp="1"/>
          </p:cNvSpPr>
          <p:nvPr>
            <p:ph idx="1"/>
          </p:nvPr>
        </p:nvSpPr>
        <p:spPr>
          <a:xfrm>
            <a:off x="1141412" y="0"/>
            <a:ext cx="9905999" cy="5791201"/>
          </a:xfrm>
        </p:spPr>
        <p:txBody>
          <a:bodyPr>
            <a:noAutofit/>
          </a:bodyPr>
          <a:lstStyle/>
          <a:p>
            <a:pPr indent="0" algn="just">
              <a:lnSpc>
                <a:spcPct val="100000"/>
              </a:lnSpc>
              <a:spcBef>
                <a:spcPts val="0"/>
              </a:spcBef>
              <a:spcAft>
                <a:spcPts val="800"/>
              </a:spcAft>
              <a:buNone/>
            </a:pPr>
            <a:r>
              <a:rPr lang="ru-RU" sz="25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Пример:</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spcAft>
                <a:spcPts val="800"/>
              </a:spcAft>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Запуск графического приложения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xterm</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с мандатным уровнем 2</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spcAft>
                <a:spcPts val="800"/>
              </a:spcAft>
              <a:buNone/>
            </a:pP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sumac</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-l 2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xterm</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Опции: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 ,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level</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Запустить процесс с указанным мандатным уровнем</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 ,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category</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Запустить процесс с указанной мандатной категорией</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 ,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stdin</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Перенаправить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stdin</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запущенного процесса в указанный файл</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 ,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stdout</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Перенаправить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stdout</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запущенного процесса в указанный файл</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 ,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stderr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Перенаправить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stderr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запущенного процесса в указанный файл</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xauth</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Попытаться создать запись в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Xauthority</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В случае неудачи прервать выполнение процесса</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help</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Вывести справку и выйти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version</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Вывести информацию о версии и выйти </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3B08946A-21B9-7DE2-67FF-90EB2E2E485E}"/>
              </a:ext>
            </a:extLst>
          </p:cNvPr>
          <p:cNvSpPr>
            <a:spLocks noGrp="1"/>
          </p:cNvSpPr>
          <p:nvPr>
            <p:ph type="sldNum" sz="quarter" idx="12"/>
          </p:nvPr>
        </p:nvSpPr>
        <p:spPr/>
        <p:txBody>
          <a:bodyPr/>
          <a:lstStyle/>
          <a:p>
            <a:fld id="{6D22F896-40B5-4ADD-8801-0D06FADFA095}" type="slidenum">
              <a:rPr lang="en-US" sz="2800" smtClean="0">
                <a:solidFill>
                  <a:srgbClr val="00B050"/>
                </a:solidFill>
              </a:rPr>
              <a:t>13</a:t>
            </a:fld>
            <a:endParaRPr lang="en-US" sz="2800" dirty="0">
              <a:solidFill>
                <a:srgbClr val="00B050"/>
              </a:solidFill>
            </a:endParaRPr>
          </a:p>
        </p:txBody>
      </p:sp>
    </p:spTree>
    <p:extLst>
      <p:ext uri="{BB962C8B-B14F-4D97-AF65-F5344CB8AC3E}">
        <p14:creationId xmlns:p14="http://schemas.microsoft.com/office/powerpoint/2010/main" val="2211446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A0A2C-87E5-1909-DA21-A8A7E43D2C5B}"/>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6E201629-437D-ABBC-BECD-3B24B58F9851}"/>
              </a:ext>
            </a:extLst>
          </p:cNvPr>
          <p:cNvSpPr>
            <a:spLocks noGrp="1"/>
          </p:cNvSpPr>
          <p:nvPr>
            <p:ph idx="1"/>
          </p:nvPr>
        </p:nvSpPr>
        <p:spPr>
          <a:xfrm>
            <a:off x="1141412" y="0"/>
            <a:ext cx="9905999" cy="5791201"/>
          </a:xfrm>
        </p:spPr>
        <p:txBody>
          <a:bodyPr>
            <a:noAutofit/>
          </a:bodyPr>
          <a:lstStyle/>
          <a:p>
            <a:pPr marL="0" indent="0" algn="just">
              <a:lnSpc>
                <a:spcPct val="100000"/>
              </a:lnSpc>
              <a:spcBef>
                <a:spcPts val="0"/>
              </a:spcBef>
              <a:buNone/>
            </a:pPr>
            <a:r>
              <a:rPr lang="ru-RU" sz="2500" kern="0" dirty="0">
                <a:solidFill>
                  <a:schemeClr val="bg1"/>
                </a:solidFill>
                <a:effectLst/>
                <a:latin typeface="Times New Roman" panose="02020603050405020304" pitchFamily="18" charset="0"/>
                <a:ea typeface="Times New Roman" panose="02020603050405020304" pitchFamily="18" charset="0"/>
              </a:rPr>
              <a:t>Тогда при старте процесса автоматически открывается новый сеанс (в терминах X Windows System — создается дисплей), и когда запущенный процесс вызывает системную функцию </a:t>
            </a:r>
            <a:r>
              <a:rPr lang="ru-RU" sz="2500" kern="0" dirty="0" err="1">
                <a:solidFill>
                  <a:schemeClr val="bg1"/>
                </a:solidFill>
                <a:effectLst/>
                <a:latin typeface="Times New Roman" panose="02020603050405020304" pitchFamily="18" charset="0"/>
                <a:ea typeface="Times New Roman" panose="02020603050405020304" pitchFamily="18" charset="0"/>
              </a:rPr>
              <a:t>XOpenDisplay</a:t>
            </a:r>
            <a:r>
              <a:rPr lang="ru-RU" sz="2500" kern="0" dirty="0">
                <a:solidFill>
                  <a:schemeClr val="bg1"/>
                </a:solidFill>
                <a:effectLst/>
                <a:latin typeface="Times New Roman" panose="02020603050405020304" pitchFamily="18" charset="0"/>
                <a:ea typeface="Times New Roman" panose="02020603050405020304" pitchFamily="18" charset="0"/>
              </a:rPr>
              <a:t>, подключение перенаправляется на этот новый сеанс. Окно программы приобретает вид, как показано на рисунке</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2A696249-44A3-A2C5-E25F-10D196E4B28F}"/>
              </a:ext>
            </a:extLst>
          </p:cNvPr>
          <p:cNvSpPr>
            <a:spLocks noGrp="1"/>
          </p:cNvSpPr>
          <p:nvPr>
            <p:ph type="sldNum" sz="quarter" idx="12"/>
          </p:nvPr>
        </p:nvSpPr>
        <p:spPr/>
        <p:txBody>
          <a:bodyPr/>
          <a:lstStyle/>
          <a:p>
            <a:fld id="{6D22F896-40B5-4ADD-8801-0D06FADFA095}" type="slidenum">
              <a:rPr lang="en-US" sz="2800" smtClean="0">
                <a:solidFill>
                  <a:srgbClr val="00B050"/>
                </a:solidFill>
              </a:rPr>
              <a:t>14</a:t>
            </a:fld>
            <a:endParaRPr lang="en-US" sz="2800" dirty="0">
              <a:solidFill>
                <a:srgbClr val="00B050"/>
              </a:solidFill>
            </a:endParaRPr>
          </a:p>
        </p:txBody>
      </p:sp>
      <p:pic>
        <p:nvPicPr>
          <p:cNvPr id="2" name="Рисунок 1">
            <a:extLst>
              <a:ext uri="{FF2B5EF4-FFF2-40B4-BE49-F238E27FC236}">
                <a16:creationId xmlns:a16="http://schemas.microsoft.com/office/drawing/2014/main" id="{DCBDCC26-0999-4890-2EF5-4553DA2258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5107" y="2004279"/>
            <a:ext cx="6501786" cy="4691943"/>
          </a:xfrm>
          <a:prstGeom prst="rect">
            <a:avLst/>
          </a:prstGeom>
          <a:noFill/>
          <a:ln>
            <a:noFill/>
          </a:ln>
        </p:spPr>
      </p:pic>
    </p:spTree>
    <p:extLst>
      <p:ext uri="{BB962C8B-B14F-4D97-AF65-F5344CB8AC3E}">
        <p14:creationId xmlns:p14="http://schemas.microsoft.com/office/powerpoint/2010/main" val="240399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C2E68-2579-A25E-FE40-5C7F7DBAE2BB}"/>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795721D4-CBD5-2A81-0C9E-C5CFF4BE2C54}"/>
              </a:ext>
            </a:extLst>
          </p:cNvPr>
          <p:cNvSpPr>
            <a:spLocks noGrp="1"/>
          </p:cNvSpPr>
          <p:nvPr>
            <p:ph idx="1"/>
          </p:nvPr>
        </p:nvSpPr>
        <p:spPr>
          <a:xfrm>
            <a:off x="970672" y="0"/>
            <a:ext cx="10076740" cy="5791201"/>
          </a:xfrm>
        </p:spPr>
        <p:txBody>
          <a:bodyPr>
            <a:noAutofit/>
          </a:bodyPr>
          <a:lstStyle/>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Окно программы, выполняющейся в изолированной среде, отличается от обычных окон следующими особенностями: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к концу заголовка окна дописана строка «в изолированной среде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ctrl+g</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для захвата мыши и клавиатуры)». </a:t>
            </a:r>
            <a:r>
              <a:rPr lang="ru-RU"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Заметим, что для большинства приложений захват мыши и клавиатуры осуществляется при необходимости автоматически и не требует нажатия каких-либо особых клавиш;</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цветная рамка, окружающая окно, отличается цветом от рамок, окружающих другие окна (</a:t>
            </a:r>
            <a:r>
              <a:rPr lang="ru-RU"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за исключением ситуации, когда приложение, выполняющееся в изолированной среде, отличается от других приложений только неиерархическими категориями, но не мандатным уровнем</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каждое приложение, выполняющееся в изолированной среде, имеет свой собственный буфер обмена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clipboard</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изолированный от основного буфера обмена, позволяющего пересылать данные между приложениями. Передача данных через буфер обмена за пределы изолированной среды невозможна, как и приём данных из-за пределов изолированной среды.</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CB8F93DA-2F5D-D143-9434-6E0001E18F16}"/>
              </a:ext>
            </a:extLst>
          </p:cNvPr>
          <p:cNvSpPr>
            <a:spLocks noGrp="1"/>
          </p:cNvSpPr>
          <p:nvPr>
            <p:ph type="sldNum" sz="quarter" idx="12"/>
          </p:nvPr>
        </p:nvSpPr>
        <p:spPr/>
        <p:txBody>
          <a:bodyPr/>
          <a:lstStyle/>
          <a:p>
            <a:fld id="{6D22F896-40B5-4ADD-8801-0D06FADFA095}" type="slidenum">
              <a:rPr lang="en-US" sz="2800" smtClean="0">
                <a:solidFill>
                  <a:srgbClr val="00B050"/>
                </a:solidFill>
              </a:rPr>
              <a:t>15</a:t>
            </a:fld>
            <a:endParaRPr lang="en-US" sz="2800" dirty="0">
              <a:solidFill>
                <a:srgbClr val="00B050"/>
              </a:solidFill>
            </a:endParaRPr>
          </a:p>
        </p:txBody>
      </p:sp>
    </p:spTree>
    <p:extLst>
      <p:ext uri="{BB962C8B-B14F-4D97-AF65-F5344CB8AC3E}">
        <p14:creationId xmlns:p14="http://schemas.microsoft.com/office/powerpoint/2010/main" val="400636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7143E-9BC5-22CD-9089-A77332ED8C63}"/>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715323F3-A8E9-FC99-23A0-543491D7632E}"/>
              </a:ext>
            </a:extLst>
          </p:cNvPr>
          <p:cNvSpPr>
            <a:spLocks noGrp="1"/>
          </p:cNvSpPr>
          <p:nvPr>
            <p:ph idx="1"/>
          </p:nvPr>
        </p:nvSpPr>
        <p:spPr>
          <a:xfrm>
            <a:off x="970672" y="0"/>
            <a:ext cx="10076740" cy="5791201"/>
          </a:xfrm>
        </p:spPr>
        <p:txBody>
          <a:bodyPr>
            <a:noAutofit/>
          </a:bodyPr>
          <a:lstStyle/>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Для помещения графических приложений в изолированную среду используется утилита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Xephyr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создающая в ОССН полнофункциональный Х-сервер и проецирующая его графический вывод в одно из окон, функционирующих на основном Х-сервере. </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При запуске приложения в изолированной среде последовательно выполняются следующие действия:</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в основном сеансе работы пользователя, обслуживаемым основным Х-сервером ОССН, создаётся новое окно;</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создается Х-сервер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Xephyr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его графический вывод перенаправляется в окно, созданное на предыдущем шаге;</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запускается новый экземпляр оконного менеджера, его подключение к Х-серверу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XOpenDisplay</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перенаправляется на Х-сервер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Xephyr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это необходимо для корректного отображения заголовка окна приложения, корректной работы некоторых функций графического интерфейс</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а);</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запускается целевое приложение, его подключение к Х-серверу перенаправляется на Х-сервер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Xephyr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79C2D705-8302-9EF2-9AB2-D03C4F4C4E90}"/>
              </a:ext>
            </a:extLst>
          </p:cNvPr>
          <p:cNvSpPr>
            <a:spLocks noGrp="1"/>
          </p:cNvSpPr>
          <p:nvPr>
            <p:ph type="sldNum" sz="quarter" idx="12"/>
          </p:nvPr>
        </p:nvSpPr>
        <p:spPr/>
        <p:txBody>
          <a:bodyPr/>
          <a:lstStyle/>
          <a:p>
            <a:fld id="{6D22F896-40B5-4ADD-8801-0D06FADFA095}" type="slidenum">
              <a:rPr lang="en-US" sz="2800" smtClean="0">
                <a:solidFill>
                  <a:srgbClr val="00B050"/>
                </a:solidFill>
              </a:rPr>
              <a:t>16</a:t>
            </a:fld>
            <a:endParaRPr lang="en-US" sz="2800" dirty="0">
              <a:solidFill>
                <a:srgbClr val="00B050"/>
              </a:solidFill>
            </a:endParaRPr>
          </a:p>
        </p:txBody>
      </p:sp>
    </p:spTree>
    <p:extLst>
      <p:ext uri="{BB962C8B-B14F-4D97-AF65-F5344CB8AC3E}">
        <p14:creationId xmlns:p14="http://schemas.microsoft.com/office/powerpoint/2010/main" val="3098922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0C4C8-28C4-CF2E-E8A9-AC3A7EFE0292}"/>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9FC4A488-9D8A-5810-90FB-F2BCC9DF6BE0}"/>
              </a:ext>
            </a:extLst>
          </p:cNvPr>
          <p:cNvSpPr>
            <a:spLocks noGrp="1"/>
          </p:cNvSpPr>
          <p:nvPr>
            <p:ph idx="1"/>
          </p:nvPr>
        </p:nvSpPr>
        <p:spPr>
          <a:xfrm>
            <a:off x="970672" y="0"/>
            <a:ext cx="10076740" cy="5791201"/>
          </a:xfrm>
        </p:spPr>
        <p:txBody>
          <a:bodyPr>
            <a:noAutofit/>
          </a:bodyPr>
          <a:lstStyle/>
          <a:p>
            <a:pPr marL="0" indent="0" algn="ctr">
              <a:lnSpc>
                <a:spcPct val="100000"/>
              </a:lnSpc>
              <a:spcBef>
                <a:spcPts val="0"/>
              </a:spcBef>
              <a:buNone/>
            </a:pPr>
            <a:r>
              <a:rPr lang="ru-RU" sz="25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3.Администрирование мандатного управления доступом в ОССН</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3ABA3506-16CA-BFBE-9030-3507BE3EE92A}"/>
              </a:ext>
            </a:extLst>
          </p:cNvPr>
          <p:cNvSpPr>
            <a:spLocks noGrp="1"/>
          </p:cNvSpPr>
          <p:nvPr>
            <p:ph type="sldNum" sz="quarter" idx="12"/>
          </p:nvPr>
        </p:nvSpPr>
        <p:spPr/>
        <p:txBody>
          <a:bodyPr/>
          <a:lstStyle/>
          <a:p>
            <a:fld id="{6D22F896-40B5-4ADD-8801-0D06FADFA095}" type="slidenum">
              <a:rPr lang="en-US" sz="2800" smtClean="0">
                <a:solidFill>
                  <a:srgbClr val="00B050"/>
                </a:solidFill>
              </a:rPr>
              <a:t>17</a:t>
            </a:fld>
            <a:endParaRPr lang="en-US" sz="2800" dirty="0">
              <a:solidFill>
                <a:srgbClr val="00B050"/>
              </a:solidFill>
            </a:endParaRPr>
          </a:p>
        </p:txBody>
      </p:sp>
      <p:pic>
        <p:nvPicPr>
          <p:cNvPr id="4" name="Рисунок 3">
            <a:extLst>
              <a:ext uri="{FF2B5EF4-FFF2-40B4-BE49-F238E27FC236}">
                <a16:creationId xmlns:a16="http://schemas.microsoft.com/office/drawing/2014/main" id="{45C415DC-97FB-3E64-610B-3775518B60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7999" y="609601"/>
            <a:ext cx="8318322" cy="3674111"/>
          </a:xfrm>
          <a:prstGeom prst="rect">
            <a:avLst/>
          </a:prstGeom>
          <a:noFill/>
          <a:ln>
            <a:noFill/>
          </a:ln>
        </p:spPr>
      </p:pic>
      <p:sp>
        <p:nvSpPr>
          <p:cNvPr id="6" name="TextBox 5">
            <a:extLst>
              <a:ext uri="{FF2B5EF4-FFF2-40B4-BE49-F238E27FC236}">
                <a16:creationId xmlns:a16="http://schemas.microsoft.com/office/drawing/2014/main" id="{FEA9206C-9D4B-91B1-D70D-6BC8BE50EB58}"/>
              </a:ext>
            </a:extLst>
          </p:cNvPr>
          <p:cNvSpPr txBox="1"/>
          <p:nvPr/>
        </p:nvSpPr>
        <p:spPr>
          <a:xfrm>
            <a:off x="1322363" y="4654786"/>
            <a:ext cx="9158068" cy="477054"/>
          </a:xfrm>
          <a:prstGeom prst="rect">
            <a:avLst/>
          </a:prstGeom>
          <a:noFill/>
        </p:spPr>
        <p:txBody>
          <a:bodyPr wrap="square">
            <a:spAutoFit/>
          </a:bodyPr>
          <a:lstStyle/>
          <a:p>
            <a:r>
              <a:rPr lang="ru-RU" sz="2500" kern="0" dirty="0">
                <a:solidFill>
                  <a:schemeClr val="bg1"/>
                </a:solidFill>
                <a:effectLst/>
                <a:latin typeface="Times New Roman" panose="02020603050405020304" pitchFamily="18" charset="0"/>
                <a:ea typeface="Calibri" panose="020F0502020204030204" pitchFamily="34" charset="0"/>
              </a:rPr>
              <a:t>Задание уровней доступа и конфиденциальности для ОССН</a:t>
            </a:r>
            <a:endParaRPr lang="ru-RU" sz="2500" dirty="0">
              <a:solidFill>
                <a:schemeClr val="bg1"/>
              </a:solidFill>
            </a:endParaRPr>
          </a:p>
        </p:txBody>
      </p:sp>
    </p:spTree>
    <p:extLst>
      <p:ext uri="{BB962C8B-B14F-4D97-AF65-F5344CB8AC3E}">
        <p14:creationId xmlns:p14="http://schemas.microsoft.com/office/powerpoint/2010/main" val="2658689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27ADA-60A1-4575-4ED7-4AD51CF922E4}"/>
            </a:ext>
          </a:extLst>
        </p:cNvPr>
        <p:cNvGrpSpPr/>
        <p:nvPr/>
      </p:nvGrpSpPr>
      <p:grpSpPr>
        <a:xfrm>
          <a:off x="0" y="0"/>
          <a:ext cx="0" cy="0"/>
          <a:chOff x="0" y="0"/>
          <a:chExt cx="0" cy="0"/>
        </a:xfrm>
      </p:grpSpPr>
      <p:sp>
        <p:nvSpPr>
          <p:cNvPr id="10" name="Номер слайда 9">
            <a:extLst>
              <a:ext uri="{FF2B5EF4-FFF2-40B4-BE49-F238E27FC236}">
                <a16:creationId xmlns:a16="http://schemas.microsoft.com/office/drawing/2014/main" id="{ED365626-2A74-A68A-2934-F7D331B94782}"/>
              </a:ext>
            </a:extLst>
          </p:cNvPr>
          <p:cNvSpPr>
            <a:spLocks noGrp="1"/>
          </p:cNvSpPr>
          <p:nvPr>
            <p:ph type="sldNum" sz="quarter" idx="12"/>
          </p:nvPr>
        </p:nvSpPr>
        <p:spPr/>
        <p:txBody>
          <a:bodyPr/>
          <a:lstStyle/>
          <a:p>
            <a:fld id="{6D22F896-40B5-4ADD-8801-0D06FADFA095}" type="slidenum">
              <a:rPr lang="en-US" sz="2800" smtClean="0">
                <a:solidFill>
                  <a:srgbClr val="00B050"/>
                </a:solidFill>
              </a:rPr>
              <a:t>18</a:t>
            </a:fld>
            <a:endParaRPr lang="en-US" sz="2800" dirty="0">
              <a:solidFill>
                <a:srgbClr val="00B050"/>
              </a:solidFill>
            </a:endParaRPr>
          </a:p>
        </p:txBody>
      </p:sp>
      <p:pic>
        <p:nvPicPr>
          <p:cNvPr id="2" name="Объект 1">
            <a:extLst>
              <a:ext uri="{FF2B5EF4-FFF2-40B4-BE49-F238E27FC236}">
                <a16:creationId xmlns:a16="http://schemas.microsoft.com/office/drawing/2014/main" id="{9BC2762C-4FBC-1648-6120-EDFBE852E6E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2187" y="904875"/>
            <a:ext cx="7667625" cy="2524125"/>
          </a:xfrm>
          <a:prstGeom prst="rect">
            <a:avLst/>
          </a:prstGeom>
          <a:noFill/>
          <a:ln>
            <a:noFill/>
          </a:ln>
        </p:spPr>
      </p:pic>
      <p:sp>
        <p:nvSpPr>
          <p:cNvPr id="4" name="TextBox 3">
            <a:extLst>
              <a:ext uri="{FF2B5EF4-FFF2-40B4-BE49-F238E27FC236}">
                <a16:creationId xmlns:a16="http://schemas.microsoft.com/office/drawing/2014/main" id="{2084A8AA-6617-CB59-A806-E9566475A802}"/>
              </a:ext>
            </a:extLst>
          </p:cNvPr>
          <p:cNvSpPr txBox="1"/>
          <p:nvPr/>
        </p:nvSpPr>
        <p:spPr>
          <a:xfrm>
            <a:off x="2616591" y="4007507"/>
            <a:ext cx="7113368" cy="477054"/>
          </a:xfrm>
          <a:prstGeom prst="rect">
            <a:avLst/>
          </a:prstGeom>
          <a:noFill/>
        </p:spPr>
        <p:txBody>
          <a:bodyPr wrap="square">
            <a:spAutoFit/>
          </a:bodyPr>
          <a:lstStyle/>
          <a:p>
            <a:r>
              <a:rPr lang="ru-RU" sz="2500" kern="0" dirty="0">
                <a:solidFill>
                  <a:schemeClr val="bg1"/>
                </a:solidFill>
                <a:effectLst/>
                <a:latin typeface="Times New Roman" panose="02020603050405020304" pitchFamily="18" charset="0"/>
                <a:ea typeface="Calibri" panose="020F0502020204030204" pitchFamily="34" charset="0"/>
              </a:rPr>
              <a:t>Пример задания неиерархических категорий</a:t>
            </a:r>
            <a:endParaRPr lang="ru-RU" sz="2500" dirty="0">
              <a:solidFill>
                <a:schemeClr val="bg1"/>
              </a:solidFill>
            </a:endParaRPr>
          </a:p>
        </p:txBody>
      </p:sp>
    </p:spTree>
    <p:extLst>
      <p:ext uri="{BB962C8B-B14F-4D97-AF65-F5344CB8AC3E}">
        <p14:creationId xmlns:p14="http://schemas.microsoft.com/office/powerpoint/2010/main" val="4182944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87F52-58EE-C283-0CB9-E7FB6A2A30AE}"/>
            </a:ext>
          </a:extLst>
        </p:cNvPr>
        <p:cNvGrpSpPr/>
        <p:nvPr/>
      </p:nvGrpSpPr>
      <p:grpSpPr>
        <a:xfrm>
          <a:off x="0" y="0"/>
          <a:ext cx="0" cy="0"/>
          <a:chOff x="0" y="0"/>
          <a:chExt cx="0" cy="0"/>
        </a:xfrm>
      </p:grpSpPr>
      <p:sp>
        <p:nvSpPr>
          <p:cNvPr id="10" name="Номер слайда 9">
            <a:extLst>
              <a:ext uri="{FF2B5EF4-FFF2-40B4-BE49-F238E27FC236}">
                <a16:creationId xmlns:a16="http://schemas.microsoft.com/office/drawing/2014/main" id="{907944F0-3F6C-5206-6659-E2C68910517F}"/>
              </a:ext>
            </a:extLst>
          </p:cNvPr>
          <p:cNvSpPr>
            <a:spLocks noGrp="1"/>
          </p:cNvSpPr>
          <p:nvPr>
            <p:ph type="sldNum" sz="quarter" idx="12"/>
          </p:nvPr>
        </p:nvSpPr>
        <p:spPr/>
        <p:txBody>
          <a:bodyPr/>
          <a:lstStyle/>
          <a:p>
            <a:fld id="{6D22F896-40B5-4ADD-8801-0D06FADFA095}" type="slidenum">
              <a:rPr lang="en-US" sz="2800" smtClean="0">
                <a:solidFill>
                  <a:srgbClr val="00B050"/>
                </a:solidFill>
              </a:rPr>
              <a:t>19</a:t>
            </a:fld>
            <a:endParaRPr lang="en-US" sz="2800" dirty="0">
              <a:solidFill>
                <a:srgbClr val="00B050"/>
              </a:solidFill>
            </a:endParaRPr>
          </a:p>
        </p:txBody>
      </p:sp>
      <p:pic>
        <p:nvPicPr>
          <p:cNvPr id="2" name="Объект 1">
            <a:extLst>
              <a:ext uri="{FF2B5EF4-FFF2-40B4-BE49-F238E27FC236}">
                <a16:creationId xmlns:a16="http://schemas.microsoft.com/office/drawing/2014/main" id="{86A98D6C-4941-1DF9-2DCC-B53C07A024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7160" y="0"/>
            <a:ext cx="8659161" cy="5472332"/>
          </a:xfrm>
          <a:prstGeom prst="rect">
            <a:avLst/>
          </a:prstGeom>
          <a:noFill/>
          <a:ln>
            <a:noFill/>
          </a:ln>
        </p:spPr>
      </p:pic>
      <p:sp>
        <p:nvSpPr>
          <p:cNvPr id="4" name="TextBox 3">
            <a:extLst>
              <a:ext uri="{FF2B5EF4-FFF2-40B4-BE49-F238E27FC236}">
                <a16:creationId xmlns:a16="http://schemas.microsoft.com/office/drawing/2014/main" id="{DDDDAEC1-1B37-05E4-B6A6-F30A134A9B40}"/>
              </a:ext>
            </a:extLst>
          </p:cNvPr>
          <p:cNvSpPr txBox="1"/>
          <p:nvPr/>
        </p:nvSpPr>
        <p:spPr>
          <a:xfrm>
            <a:off x="1617160" y="5472332"/>
            <a:ext cx="8659161" cy="949171"/>
          </a:xfrm>
          <a:prstGeom prst="rect">
            <a:avLst/>
          </a:prstGeom>
          <a:noFill/>
        </p:spPr>
        <p:txBody>
          <a:bodyPr wrap="square">
            <a:spAutoFit/>
          </a:bodyPr>
          <a:lstStyle/>
          <a:p>
            <a:pPr indent="252095" algn="ctr">
              <a:lnSpc>
                <a:spcPct val="115000"/>
              </a:lnSpc>
              <a:spcAft>
                <a:spcPts val="800"/>
              </a:spcAft>
            </a:pPr>
            <a:r>
              <a:rPr lang="ru-RU"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Назначение учётной записи пользователя уровня доступа и набора неиерархических категорий</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1638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DADD3-2E6B-0784-724E-17B692399ED4}"/>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FF1150AA-D063-0F6F-998D-C349FBA7EB5D}"/>
              </a:ext>
            </a:extLst>
          </p:cNvPr>
          <p:cNvSpPr>
            <a:spLocks noGrp="1"/>
          </p:cNvSpPr>
          <p:nvPr>
            <p:ph idx="1"/>
          </p:nvPr>
        </p:nvSpPr>
        <p:spPr>
          <a:xfrm>
            <a:off x="787791" y="281354"/>
            <a:ext cx="10522633" cy="5601920"/>
          </a:xfrm>
        </p:spPr>
        <p:txBody>
          <a:bodyPr>
            <a:normAutofit fontScale="92500" lnSpcReduction="10000"/>
          </a:bodyPr>
          <a:lstStyle/>
          <a:p>
            <a:pPr marL="0" indent="0" algn="just">
              <a:lnSpc>
                <a:spcPct val="100000"/>
              </a:lnSpc>
              <a:spcBef>
                <a:spcPts val="0"/>
              </a:spcBef>
              <a:buNone/>
            </a:pPr>
            <a:r>
              <a:rPr lang="ru-RU" sz="27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В настоящее время большинство успешных взломов ОС реализуются с применением программных закладок.</a:t>
            </a:r>
            <a:endParaRPr lang="ru-RU" sz="2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7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Программная закладка </a:t>
            </a:r>
            <a:r>
              <a:rPr lang="ru-RU" sz="27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это небольшая по объёму кода программа, которая скрытно внедряется в атакуемую систему и предоставляют нарушителю скрытный доступ к ресурсам атакуемой ОС, вносит уязвимость в её подсистему безопасности, противодействуют антивирусному ПО, пакетным фильтрам, системам обнаружения атак и т. д.</a:t>
            </a:r>
          </a:p>
          <a:p>
            <a:pPr marL="0" indent="0" algn="just">
              <a:lnSpc>
                <a:spcPct val="100000"/>
              </a:lnSpc>
              <a:spcBef>
                <a:spcPts val="0"/>
              </a:spcBef>
              <a:buNone/>
            </a:pPr>
            <a:r>
              <a:rPr lang="ru-RU" sz="27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Компьютерные вирусы и сетевые черви являются частными случаями программных закладок.</a:t>
            </a:r>
            <a:endParaRPr lang="ru-RU" sz="2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7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Степень уязвимости ОС в отношении программных закладок в основном определяется двумя взаимосвязанными факторами:</a:t>
            </a:r>
            <a:endParaRPr lang="ru-RU" sz="2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spcBef>
                <a:spcPts val="0"/>
              </a:spcBef>
              <a:buSzPts val="1000"/>
              <a:buNone/>
              <a:tabLst>
                <a:tab pos="457200" algn="l"/>
              </a:tabLst>
            </a:pPr>
            <a:r>
              <a:rPr lang="ru-RU" sz="27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насколько легко программной закладке внедрить свой программный код в критически важные (например, системные) области атакуемой ОС;</a:t>
            </a:r>
            <a:endParaRPr lang="ru-RU" sz="2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spcBef>
                <a:spcPts val="0"/>
              </a:spcBef>
              <a:buSzPts val="1000"/>
              <a:buNone/>
              <a:tabLst>
                <a:tab pos="457200" algn="l"/>
              </a:tabLst>
            </a:pPr>
            <a:r>
              <a:rPr lang="ru-RU" sz="27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насколько большие полномочия может получить внедрённая в ОС программная закладка в практически значимых ситуациях.</a:t>
            </a:r>
            <a:endParaRPr lang="ru-RU" sz="27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10" name="Номер слайда 9">
            <a:extLst>
              <a:ext uri="{FF2B5EF4-FFF2-40B4-BE49-F238E27FC236}">
                <a16:creationId xmlns:a16="http://schemas.microsoft.com/office/drawing/2014/main" id="{CE63078A-82CF-19D1-E0B3-050494A7E610}"/>
              </a:ext>
            </a:extLst>
          </p:cNvPr>
          <p:cNvSpPr>
            <a:spLocks noGrp="1"/>
          </p:cNvSpPr>
          <p:nvPr>
            <p:ph type="sldNum" sz="quarter" idx="12"/>
          </p:nvPr>
        </p:nvSpPr>
        <p:spPr/>
        <p:txBody>
          <a:bodyPr/>
          <a:lstStyle/>
          <a:p>
            <a:fld id="{6D22F896-40B5-4ADD-8801-0D06FADFA095}" type="slidenum">
              <a:rPr lang="en-US" sz="2800" smtClean="0">
                <a:solidFill>
                  <a:srgbClr val="00B050"/>
                </a:solidFill>
              </a:rPr>
              <a:t>2</a:t>
            </a:fld>
            <a:endParaRPr lang="en-US" sz="2800" dirty="0">
              <a:solidFill>
                <a:srgbClr val="00B050"/>
              </a:solidFill>
            </a:endParaRPr>
          </a:p>
        </p:txBody>
      </p:sp>
    </p:spTree>
    <p:extLst>
      <p:ext uri="{BB962C8B-B14F-4D97-AF65-F5344CB8AC3E}">
        <p14:creationId xmlns:p14="http://schemas.microsoft.com/office/powerpoint/2010/main" val="75638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7DCDC-DE0D-24DD-9A0B-625DC7A82A88}"/>
            </a:ext>
          </a:extLst>
        </p:cNvPr>
        <p:cNvGrpSpPr/>
        <p:nvPr/>
      </p:nvGrpSpPr>
      <p:grpSpPr>
        <a:xfrm>
          <a:off x="0" y="0"/>
          <a:ext cx="0" cy="0"/>
          <a:chOff x="0" y="0"/>
          <a:chExt cx="0" cy="0"/>
        </a:xfrm>
      </p:grpSpPr>
      <p:sp>
        <p:nvSpPr>
          <p:cNvPr id="10" name="Номер слайда 9">
            <a:extLst>
              <a:ext uri="{FF2B5EF4-FFF2-40B4-BE49-F238E27FC236}">
                <a16:creationId xmlns:a16="http://schemas.microsoft.com/office/drawing/2014/main" id="{81B0FE41-798A-B52D-A73F-187C44B3CB62}"/>
              </a:ext>
            </a:extLst>
          </p:cNvPr>
          <p:cNvSpPr>
            <a:spLocks noGrp="1"/>
          </p:cNvSpPr>
          <p:nvPr>
            <p:ph type="sldNum" sz="quarter" idx="12"/>
          </p:nvPr>
        </p:nvSpPr>
        <p:spPr/>
        <p:txBody>
          <a:bodyPr/>
          <a:lstStyle/>
          <a:p>
            <a:fld id="{6D22F896-40B5-4ADD-8801-0D06FADFA095}" type="slidenum">
              <a:rPr lang="en-US" sz="2800" smtClean="0">
                <a:solidFill>
                  <a:srgbClr val="00B050"/>
                </a:solidFill>
              </a:rPr>
              <a:t>20</a:t>
            </a:fld>
            <a:endParaRPr lang="en-US" sz="2800" dirty="0">
              <a:solidFill>
                <a:srgbClr val="00B050"/>
              </a:solidFill>
            </a:endParaRPr>
          </a:p>
        </p:txBody>
      </p:sp>
      <p:pic>
        <p:nvPicPr>
          <p:cNvPr id="2" name="Объект 1">
            <a:extLst>
              <a:ext uri="{FF2B5EF4-FFF2-40B4-BE49-F238E27FC236}">
                <a16:creationId xmlns:a16="http://schemas.microsoft.com/office/drawing/2014/main" id="{38926D1C-7B68-36C6-0D76-3BC8CFFA73A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0304" y="1561515"/>
            <a:ext cx="7581185" cy="2171626"/>
          </a:xfrm>
          <a:prstGeom prst="rect">
            <a:avLst/>
          </a:prstGeom>
          <a:noFill/>
          <a:ln>
            <a:noFill/>
          </a:ln>
        </p:spPr>
      </p:pic>
      <p:sp>
        <p:nvSpPr>
          <p:cNvPr id="4" name="TextBox 3">
            <a:extLst>
              <a:ext uri="{FF2B5EF4-FFF2-40B4-BE49-F238E27FC236}">
                <a16:creationId xmlns:a16="http://schemas.microsoft.com/office/drawing/2014/main" id="{CD03BC14-16C6-10CB-414D-EE52B8C959F1}"/>
              </a:ext>
            </a:extLst>
          </p:cNvPr>
          <p:cNvSpPr txBox="1"/>
          <p:nvPr/>
        </p:nvSpPr>
        <p:spPr>
          <a:xfrm>
            <a:off x="2955998" y="4544257"/>
            <a:ext cx="6105378" cy="861774"/>
          </a:xfrm>
          <a:prstGeom prst="rect">
            <a:avLst/>
          </a:prstGeom>
          <a:noFill/>
        </p:spPr>
        <p:txBody>
          <a:bodyPr wrap="square">
            <a:spAutoFit/>
          </a:bodyPr>
          <a:lstStyle/>
          <a:p>
            <a:r>
              <a:rPr lang="ru-RU" sz="1800" b="1" kern="0" dirty="0">
                <a:effectLst/>
                <a:latin typeface="Times New Roman" panose="02020603050405020304" pitchFamily="18" charset="0"/>
                <a:ea typeface="Calibri" panose="020F0502020204030204" pitchFamily="34" charset="0"/>
              </a:rPr>
              <a:t>. </a:t>
            </a:r>
            <a:r>
              <a:rPr lang="ru-RU" sz="2500" kern="0" dirty="0">
                <a:solidFill>
                  <a:schemeClr val="bg1"/>
                </a:solidFill>
                <a:effectLst/>
                <a:latin typeface="Times New Roman" panose="02020603050405020304" pitchFamily="18" charset="0"/>
                <a:ea typeface="Calibri" panose="020F0502020204030204" pitchFamily="34" charset="0"/>
              </a:rPr>
              <a:t>Пример вывода параметров мандатного управления доступом командой </a:t>
            </a:r>
            <a:r>
              <a:rPr lang="ru-RU" sz="2500" kern="0" dirty="0" err="1">
                <a:solidFill>
                  <a:schemeClr val="bg1"/>
                </a:solidFill>
                <a:effectLst/>
                <a:latin typeface="Times New Roman" panose="02020603050405020304" pitchFamily="18" charset="0"/>
                <a:ea typeface="Calibri" panose="020F0502020204030204" pitchFamily="34" charset="0"/>
              </a:rPr>
              <a:t>pdp-ulbls</a:t>
            </a:r>
            <a:endParaRPr lang="ru-RU" sz="2500" dirty="0">
              <a:solidFill>
                <a:schemeClr val="bg1"/>
              </a:solidFill>
            </a:endParaRPr>
          </a:p>
        </p:txBody>
      </p:sp>
    </p:spTree>
    <p:extLst>
      <p:ext uri="{BB962C8B-B14F-4D97-AF65-F5344CB8AC3E}">
        <p14:creationId xmlns:p14="http://schemas.microsoft.com/office/powerpoint/2010/main" val="1593495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357AE-7189-1A8B-C600-71C9EED8133C}"/>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DFC9E9FD-D582-D886-8ED3-FD4E36580734}"/>
              </a:ext>
            </a:extLst>
          </p:cNvPr>
          <p:cNvSpPr>
            <a:spLocks noGrp="1"/>
          </p:cNvSpPr>
          <p:nvPr>
            <p:ph idx="1"/>
          </p:nvPr>
        </p:nvSpPr>
        <p:spPr>
          <a:xfrm>
            <a:off x="970672" y="0"/>
            <a:ext cx="10076740" cy="5791201"/>
          </a:xfrm>
        </p:spPr>
        <p:txBody>
          <a:bodyPr>
            <a:noAutofit/>
          </a:bodyPr>
          <a:lstStyle/>
          <a:p>
            <a:pPr indent="0" algn="just">
              <a:lnSpc>
                <a:spcPct val="100000"/>
              </a:lnSpc>
              <a:spcBef>
                <a:spcPts val="0"/>
              </a:spcBef>
              <a:spcAft>
                <a:spcPts val="800"/>
              </a:spcAft>
              <a:buNone/>
            </a:pPr>
            <a:r>
              <a:rPr lang="ru-RU"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При использовании команды </a:t>
            </a:r>
            <a:r>
              <a:rPr lang="ru-RU" sz="2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pdp-ulbls</a:t>
            </a:r>
            <a:r>
              <a:rPr lang="ru-RU"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для изменения уровней доступа и неиерархических категорий её типичный набор параметров является следующим:</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spcAft>
                <a:spcPts val="800"/>
              </a:spcAft>
              <a:buNone/>
            </a:pPr>
            <a:r>
              <a:rPr lang="en-US" sz="2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pdp-ulbls</a:t>
            </a: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-m&lt;min&gt;:&lt;max&gt; -c&lt;</a:t>
            </a:r>
            <a:r>
              <a:rPr lang="en-US" sz="2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cat-min:cat-max</a:t>
            </a:r>
            <a:r>
              <a:rPr lang="en-US"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&gt; &lt;user</a:t>
            </a:r>
            <a:r>
              <a:rPr lang="en-US" sz="25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&gt;,</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spcAft>
                <a:spcPts val="800"/>
              </a:spcAft>
              <a:buNone/>
            </a:pPr>
            <a:r>
              <a:rPr lang="ru-RU"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где:</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spcAft>
                <a:spcPts val="800"/>
              </a:spcAft>
              <a:buSzPts val="1000"/>
              <a:buNone/>
              <a:tabLst>
                <a:tab pos="457200" algn="l"/>
              </a:tabLst>
            </a:pPr>
            <a:r>
              <a:rPr lang="ru-RU" sz="2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a:t>
            </a:r>
            <a:r>
              <a:rPr lang="ru-RU"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минимальный мандатный уровень доступа, задаваемый для учётной записи пользователя;</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spcAft>
                <a:spcPts val="800"/>
              </a:spcAft>
              <a:buSzPts val="1000"/>
              <a:buNone/>
              <a:tabLst>
                <a:tab pos="457200" algn="l"/>
              </a:tabLst>
            </a:pPr>
            <a:r>
              <a:rPr lang="ru-RU" sz="2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max</a:t>
            </a:r>
            <a:r>
              <a:rPr lang="ru-RU"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максимальный мандатный уровень доступа, задаваемый для учётной записи пользователя;</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spcAft>
                <a:spcPts val="800"/>
              </a:spcAft>
              <a:buSzPts val="1000"/>
              <a:buNone/>
              <a:tabLst>
                <a:tab pos="457200" algn="l"/>
              </a:tabLst>
            </a:pPr>
            <a:r>
              <a:rPr lang="ru-RU" sz="25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cat-min</a:t>
            </a:r>
            <a:r>
              <a:rPr lang="ru-RU" sz="25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числовое значение битовой маски, определяющей минимальный набор неиерархических категорий, задаваемый для учётной записи пользователя;</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ru-RU" sz="2500" kern="0" dirty="0" err="1">
                <a:solidFill>
                  <a:schemeClr val="bg1"/>
                </a:solidFill>
                <a:effectLst/>
                <a:latin typeface="Times New Roman" panose="02020603050405020304" pitchFamily="18" charset="0"/>
                <a:ea typeface="Calibri" panose="020F0502020204030204" pitchFamily="34" charset="0"/>
              </a:rPr>
              <a:t>cat-max</a:t>
            </a:r>
            <a:r>
              <a:rPr lang="ru-RU" sz="2500" kern="0" dirty="0">
                <a:solidFill>
                  <a:schemeClr val="bg1"/>
                </a:solidFill>
                <a:effectLst/>
                <a:latin typeface="Times New Roman" panose="02020603050405020304" pitchFamily="18" charset="0"/>
                <a:ea typeface="Calibri" panose="020F0502020204030204" pitchFamily="34" charset="0"/>
              </a:rPr>
              <a:t> — числовое значение битовой маски, определяющей максимальный набор неиерархических категорий, задаваемый для учётной записи пользователя</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917E3900-909A-1EF3-2ECE-77011FE889CF}"/>
              </a:ext>
            </a:extLst>
          </p:cNvPr>
          <p:cNvSpPr>
            <a:spLocks noGrp="1"/>
          </p:cNvSpPr>
          <p:nvPr>
            <p:ph type="sldNum" sz="quarter" idx="12"/>
          </p:nvPr>
        </p:nvSpPr>
        <p:spPr/>
        <p:txBody>
          <a:bodyPr/>
          <a:lstStyle/>
          <a:p>
            <a:fld id="{6D22F896-40B5-4ADD-8801-0D06FADFA095}" type="slidenum">
              <a:rPr lang="en-US" sz="2800" smtClean="0">
                <a:solidFill>
                  <a:srgbClr val="00B050"/>
                </a:solidFill>
              </a:rPr>
              <a:t>21</a:t>
            </a:fld>
            <a:endParaRPr lang="en-US" sz="2800" dirty="0">
              <a:solidFill>
                <a:srgbClr val="00B050"/>
              </a:solidFill>
            </a:endParaRPr>
          </a:p>
        </p:txBody>
      </p:sp>
    </p:spTree>
    <p:extLst>
      <p:ext uri="{BB962C8B-B14F-4D97-AF65-F5344CB8AC3E}">
        <p14:creationId xmlns:p14="http://schemas.microsoft.com/office/powerpoint/2010/main" val="395336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30BE6-48CA-0954-325B-EC3BCC44901B}"/>
            </a:ext>
          </a:extLst>
        </p:cNvPr>
        <p:cNvGrpSpPr/>
        <p:nvPr/>
      </p:nvGrpSpPr>
      <p:grpSpPr>
        <a:xfrm>
          <a:off x="0" y="0"/>
          <a:ext cx="0" cy="0"/>
          <a:chOff x="0" y="0"/>
          <a:chExt cx="0" cy="0"/>
        </a:xfrm>
      </p:grpSpPr>
      <p:sp>
        <p:nvSpPr>
          <p:cNvPr id="10" name="Номер слайда 9">
            <a:extLst>
              <a:ext uri="{FF2B5EF4-FFF2-40B4-BE49-F238E27FC236}">
                <a16:creationId xmlns:a16="http://schemas.microsoft.com/office/drawing/2014/main" id="{4FF07B7E-D640-AC16-AD11-CA5EADD7A5C0}"/>
              </a:ext>
            </a:extLst>
          </p:cNvPr>
          <p:cNvSpPr>
            <a:spLocks noGrp="1"/>
          </p:cNvSpPr>
          <p:nvPr>
            <p:ph type="sldNum" sz="quarter" idx="12"/>
          </p:nvPr>
        </p:nvSpPr>
        <p:spPr/>
        <p:txBody>
          <a:bodyPr/>
          <a:lstStyle/>
          <a:p>
            <a:fld id="{6D22F896-40B5-4ADD-8801-0D06FADFA095}" type="slidenum">
              <a:rPr lang="en-US" sz="2800" smtClean="0">
                <a:solidFill>
                  <a:srgbClr val="00B050"/>
                </a:solidFill>
              </a:rPr>
              <a:t>22</a:t>
            </a:fld>
            <a:endParaRPr lang="en-US" sz="2800" dirty="0">
              <a:solidFill>
                <a:srgbClr val="00B050"/>
              </a:solidFill>
            </a:endParaRPr>
          </a:p>
        </p:txBody>
      </p:sp>
      <p:pic>
        <p:nvPicPr>
          <p:cNvPr id="2" name="Объект 1">
            <a:extLst>
              <a:ext uri="{FF2B5EF4-FFF2-40B4-BE49-F238E27FC236}">
                <a16:creationId xmlns:a16="http://schemas.microsoft.com/office/drawing/2014/main" id="{7289D7E7-5776-E9D5-E772-67EB68431CA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8375" y="297912"/>
            <a:ext cx="7715250" cy="4857750"/>
          </a:xfrm>
          <a:prstGeom prst="rect">
            <a:avLst/>
          </a:prstGeom>
          <a:noFill/>
          <a:ln>
            <a:noFill/>
          </a:ln>
        </p:spPr>
      </p:pic>
      <p:sp>
        <p:nvSpPr>
          <p:cNvPr id="4" name="TextBox 3">
            <a:extLst>
              <a:ext uri="{FF2B5EF4-FFF2-40B4-BE49-F238E27FC236}">
                <a16:creationId xmlns:a16="http://schemas.microsoft.com/office/drawing/2014/main" id="{8FD1BD8E-9057-2A65-2F8A-B5B5EC35DA79}"/>
              </a:ext>
            </a:extLst>
          </p:cNvPr>
          <p:cNvSpPr txBox="1"/>
          <p:nvPr/>
        </p:nvSpPr>
        <p:spPr>
          <a:xfrm>
            <a:off x="3043311" y="5419505"/>
            <a:ext cx="6105378" cy="646331"/>
          </a:xfrm>
          <a:prstGeom prst="rect">
            <a:avLst/>
          </a:prstGeom>
          <a:noFill/>
        </p:spPr>
        <p:txBody>
          <a:bodyPr wrap="square">
            <a:spAutoFit/>
          </a:bodyPr>
          <a:lstStyle/>
          <a:p>
            <a:pPr indent="0" algn="ctr">
              <a:lnSpc>
                <a:spcPct val="100000"/>
              </a:lnSpc>
              <a:spcBef>
                <a:spcPts val="0"/>
              </a:spcBef>
              <a:buNone/>
            </a:pPr>
            <a:r>
              <a:rPr lang="ru-RU"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Задание привилегий для администрирования мандатного управления доступом</a:t>
            </a:r>
            <a:endParaRPr lang="ru-RU"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9626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9CBC-F067-FBBB-8E8D-2B0B7420C871}"/>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B582AECD-88BC-4E67-2F36-DA99ADE8991D}"/>
              </a:ext>
            </a:extLst>
          </p:cNvPr>
          <p:cNvSpPr>
            <a:spLocks noGrp="1"/>
          </p:cNvSpPr>
          <p:nvPr>
            <p:ph idx="1"/>
          </p:nvPr>
        </p:nvSpPr>
        <p:spPr>
          <a:xfrm>
            <a:off x="675249" y="0"/>
            <a:ext cx="10635175" cy="5791201"/>
          </a:xfrm>
        </p:spPr>
        <p:txBody>
          <a:bodyPr>
            <a:noAutofit/>
          </a:bodyPr>
          <a:lstStyle/>
          <a:p>
            <a:pPr indent="0" algn="just">
              <a:lnSpc>
                <a:spcPct val="100000"/>
              </a:lnSpc>
              <a:spcBef>
                <a:spcPts val="0"/>
              </a:spcBef>
              <a:buNone/>
            </a:pP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Данные привилегии имеют следующее назначение:</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parsec_cap_setmac</a:t>
            </a: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разрешает изменять мандатные уровни доступа и неиерархические категории процессов и назначать им привилегии;</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parsec_cap_chmac</a:t>
            </a: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разрешает изменять мандатные уровни конфиденциальности и неиерархические категории сущностей. Может назначаться учётным записям пользователей, уполномоченным исправлять ошибочно присвоенные значения этих параметров. Если, например, файл с </a:t>
            </a:r>
            <a:r>
              <a:rPr lang="ru-RU"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неконфиденциальным</a:t>
            </a: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содержанием ошибочно помечен мандатной меткой «секретно», исправить эту ошибку без привилегии </a:t>
            </a:r>
            <a:r>
              <a:rPr lang="ru-RU"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parsec_cap_chmac</a:t>
            </a: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затруднительно;</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parsec_cap_ignmeiclvl</a:t>
            </a: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отключает для учётной записи пользователя правила мандатного управления доступом в части, касающейся уровней доступа. Может временно назначаться учётным записям пользователей для устранения проблем, вызванных некорректным определением политики мандатного управления доступом. Если, например, действующая политика привела к тому, что файлы пользовательской конфигурации получили ненулевые уровни конфиденциальности, устранить эту проблему без временного назначения пользователю данной привилегии затруднительно. Привилегия предназначена только для временного применения, не следует назначать её никаким учётным записям пользователей на постоянной основе — она фактически отключает мандатное управление доступом для этих учётных записей, тем самым создаётся брешь в безопасности ОССН;</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D8CAEC0B-3614-1636-6841-E62A4102755B}"/>
              </a:ext>
            </a:extLst>
          </p:cNvPr>
          <p:cNvSpPr>
            <a:spLocks noGrp="1"/>
          </p:cNvSpPr>
          <p:nvPr>
            <p:ph type="sldNum" sz="quarter" idx="12"/>
          </p:nvPr>
        </p:nvSpPr>
        <p:spPr/>
        <p:txBody>
          <a:bodyPr/>
          <a:lstStyle/>
          <a:p>
            <a:fld id="{6D22F896-40B5-4ADD-8801-0D06FADFA095}" type="slidenum">
              <a:rPr lang="en-US" sz="2800" smtClean="0">
                <a:solidFill>
                  <a:srgbClr val="00B050"/>
                </a:solidFill>
              </a:rPr>
              <a:t>23</a:t>
            </a:fld>
            <a:endParaRPr lang="en-US" sz="2800" dirty="0">
              <a:solidFill>
                <a:srgbClr val="00B050"/>
              </a:solidFill>
            </a:endParaRPr>
          </a:p>
        </p:txBody>
      </p:sp>
    </p:spTree>
    <p:extLst>
      <p:ext uri="{BB962C8B-B14F-4D97-AF65-F5344CB8AC3E}">
        <p14:creationId xmlns:p14="http://schemas.microsoft.com/office/powerpoint/2010/main" val="2574888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9087B-6435-5905-8D74-AA0CEA111315}"/>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BD6E4E5F-FDCD-E652-E7E4-15D4207F12F6}"/>
              </a:ext>
            </a:extLst>
          </p:cNvPr>
          <p:cNvSpPr>
            <a:spLocks noGrp="1"/>
          </p:cNvSpPr>
          <p:nvPr>
            <p:ph idx="1"/>
          </p:nvPr>
        </p:nvSpPr>
        <p:spPr>
          <a:xfrm>
            <a:off x="970672" y="0"/>
            <a:ext cx="10076740" cy="5791201"/>
          </a:xfrm>
        </p:spPr>
        <p:txBody>
          <a:bodyPr>
            <a:noAutofit/>
          </a:bodyPr>
          <a:lstStyle/>
          <a:p>
            <a:pPr marL="0" lvl="0" indent="0" algn="just">
              <a:lnSpc>
                <a:spcPct val="100000"/>
              </a:lnSpc>
              <a:spcBef>
                <a:spcPts val="0"/>
              </a:spcBef>
              <a:buSzPts val="1000"/>
              <a:buNone/>
              <a:tabLst>
                <a:tab pos="457200" algn="l"/>
              </a:tabLst>
            </a:pPr>
            <a:r>
              <a:rPr lang="ru-RU"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parsec_cap_ignmaccat</a:t>
            </a:r>
            <a:r>
              <a:rPr lang="ru-RU"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отключает для учётной записи пользователя правила мандатного управления доступом в части, касающейся неиерархических категорий. Аналогично привилегии </a:t>
            </a:r>
            <a:r>
              <a:rPr lang="ru-RU"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parsec_cap_ignmaccat</a:t>
            </a:r>
            <a:r>
              <a:rPr lang="ru-RU"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эта привилегия предназначена только для временного применения при устранении проблем, вызванных некорректной настройкой политики мандатного управления доступом;</a:t>
            </a:r>
            <a:endParaRPr lang="ru-RU" sz="2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parsec_capsig</a:t>
            </a:r>
            <a:r>
              <a:rPr lang="ru-RU"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позволяет посылать процессам сигналы, игнорируя правила управления доступом, используется внутри ОССН (не должна назначаться учётным записям «физических» пользователей);</a:t>
            </a:r>
            <a:endParaRPr lang="ru-RU" sz="2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parsec_cap_readsearch</a:t>
            </a:r>
            <a:r>
              <a:rPr lang="ru-RU"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позволяет игнорировать правила мандатного управления доступом при чтении файлов и каталогов, но не при записи. Предназначена для использования при резервном копировании данных, к которым пользователь, выполняющий копирование, может не иметь доступа при других обстоятельствах;</a:t>
            </a:r>
            <a:endParaRPr lang="ru-RU" sz="2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3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parsec_cap_macsock</a:t>
            </a:r>
            <a:r>
              <a:rPr lang="ru-RU" sz="23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разрешает изменять мандатные уровни конфиденциальности и неиерархические категории сокетов. Используется для обеспечения работоспособности самой ОССН, в связи с этим не следует назначать её никаким учётным записям «физических» пользователей</a:t>
            </a:r>
            <a:r>
              <a:rPr lang="ru-RU" sz="23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C212DE54-011A-AAF5-C38E-5B165D256C8A}"/>
              </a:ext>
            </a:extLst>
          </p:cNvPr>
          <p:cNvSpPr>
            <a:spLocks noGrp="1"/>
          </p:cNvSpPr>
          <p:nvPr>
            <p:ph type="sldNum" sz="quarter" idx="12"/>
          </p:nvPr>
        </p:nvSpPr>
        <p:spPr/>
        <p:txBody>
          <a:bodyPr/>
          <a:lstStyle/>
          <a:p>
            <a:fld id="{6D22F896-40B5-4ADD-8801-0D06FADFA095}" type="slidenum">
              <a:rPr lang="en-US" sz="2800" smtClean="0">
                <a:solidFill>
                  <a:srgbClr val="00B050"/>
                </a:solidFill>
              </a:rPr>
              <a:t>24</a:t>
            </a:fld>
            <a:endParaRPr lang="en-US" sz="2800" dirty="0">
              <a:solidFill>
                <a:srgbClr val="00B050"/>
              </a:solidFill>
            </a:endParaRPr>
          </a:p>
        </p:txBody>
      </p:sp>
    </p:spTree>
    <p:extLst>
      <p:ext uri="{BB962C8B-B14F-4D97-AF65-F5344CB8AC3E}">
        <p14:creationId xmlns:p14="http://schemas.microsoft.com/office/powerpoint/2010/main" val="3908112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AF395-8BC0-7BFB-4DFB-64EDD5B12F23}"/>
            </a:ext>
          </a:extLst>
        </p:cNvPr>
        <p:cNvGrpSpPr/>
        <p:nvPr/>
      </p:nvGrpSpPr>
      <p:grpSpPr>
        <a:xfrm>
          <a:off x="0" y="0"/>
          <a:ext cx="0" cy="0"/>
          <a:chOff x="0" y="0"/>
          <a:chExt cx="0" cy="0"/>
        </a:xfrm>
      </p:grpSpPr>
      <p:sp>
        <p:nvSpPr>
          <p:cNvPr id="10" name="Номер слайда 9">
            <a:extLst>
              <a:ext uri="{FF2B5EF4-FFF2-40B4-BE49-F238E27FC236}">
                <a16:creationId xmlns:a16="http://schemas.microsoft.com/office/drawing/2014/main" id="{6083F823-234D-1DF1-FAEC-137709989BA2}"/>
              </a:ext>
            </a:extLst>
          </p:cNvPr>
          <p:cNvSpPr>
            <a:spLocks noGrp="1"/>
          </p:cNvSpPr>
          <p:nvPr>
            <p:ph type="sldNum" sz="quarter" idx="12"/>
          </p:nvPr>
        </p:nvSpPr>
        <p:spPr/>
        <p:txBody>
          <a:bodyPr/>
          <a:lstStyle/>
          <a:p>
            <a:fld id="{6D22F896-40B5-4ADD-8801-0D06FADFA095}" type="slidenum">
              <a:rPr lang="en-US" sz="2800" smtClean="0">
                <a:solidFill>
                  <a:srgbClr val="00B050"/>
                </a:solidFill>
              </a:rPr>
              <a:t>25</a:t>
            </a:fld>
            <a:endParaRPr lang="en-US" sz="2800" dirty="0">
              <a:solidFill>
                <a:srgbClr val="00B050"/>
              </a:solidFill>
            </a:endParaRPr>
          </a:p>
        </p:txBody>
      </p:sp>
      <p:pic>
        <p:nvPicPr>
          <p:cNvPr id="2" name="Объект 1">
            <a:extLst>
              <a:ext uri="{FF2B5EF4-FFF2-40B4-BE49-F238E27FC236}">
                <a16:creationId xmlns:a16="http://schemas.microsoft.com/office/drawing/2014/main" id="{E481B1AD-E9FE-6E1B-1264-097908E9A43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7763" y="328612"/>
            <a:ext cx="7181850" cy="5133975"/>
          </a:xfrm>
          <a:prstGeom prst="rect">
            <a:avLst/>
          </a:prstGeom>
          <a:noFill/>
          <a:ln>
            <a:noFill/>
          </a:ln>
        </p:spPr>
      </p:pic>
      <p:sp>
        <p:nvSpPr>
          <p:cNvPr id="4" name="TextBox 3">
            <a:extLst>
              <a:ext uri="{FF2B5EF4-FFF2-40B4-BE49-F238E27FC236}">
                <a16:creationId xmlns:a16="http://schemas.microsoft.com/office/drawing/2014/main" id="{69918150-8141-0927-B9CD-A18F3AD598C9}"/>
              </a:ext>
            </a:extLst>
          </p:cNvPr>
          <p:cNvSpPr txBox="1"/>
          <p:nvPr/>
        </p:nvSpPr>
        <p:spPr>
          <a:xfrm>
            <a:off x="2955999" y="5539166"/>
            <a:ext cx="6643614" cy="914930"/>
          </a:xfrm>
          <a:prstGeom prst="rect">
            <a:avLst/>
          </a:prstGeom>
          <a:noFill/>
        </p:spPr>
        <p:txBody>
          <a:bodyPr wrap="square">
            <a:spAutoFit/>
          </a:bodyPr>
          <a:lstStyle/>
          <a:p>
            <a:pPr indent="252095" algn="ctr">
              <a:lnSpc>
                <a:spcPct val="115000"/>
              </a:lnSpc>
              <a:spcAft>
                <a:spcPts val="800"/>
              </a:spcAft>
            </a:pPr>
            <a:r>
              <a:rPr lang="ru-RU"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Администрирование параметров мандатного управления доступом к файлу</a:t>
            </a:r>
            <a:endParaRPr lang="ru-RU"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6474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7272F-97BE-08DA-216A-E366DAD2EC4B}"/>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7EA0E5D3-E7DC-3DD3-7B7C-C06E168D11D7}"/>
              </a:ext>
            </a:extLst>
          </p:cNvPr>
          <p:cNvSpPr>
            <a:spLocks noGrp="1"/>
          </p:cNvSpPr>
          <p:nvPr>
            <p:ph idx="1"/>
          </p:nvPr>
        </p:nvSpPr>
        <p:spPr>
          <a:xfrm>
            <a:off x="970672" y="0"/>
            <a:ext cx="10076740" cy="5791201"/>
          </a:xfrm>
        </p:spPr>
        <p:txBody>
          <a:bodyPr>
            <a:noAutofit/>
          </a:bodyPr>
          <a:lstStyle/>
          <a:p>
            <a:pPr indent="0" algn="just">
              <a:lnSpc>
                <a:spcPct val="100000"/>
              </a:lnSpc>
              <a:spcBef>
                <a:spcPts val="0"/>
              </a:spcBef>
              <a:buNone/>
            </a:pP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Элементы окна имеют следующее назначение:</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«Уровень» — мандатный уровень конфиденциальности, к которому отнесен файл;</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«Уровень целостности» — «Низкий» для «обычных» файлов, «Высокий», как правило для критически важных для безопасности ОССН системных файлов;</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«Категории» — список действующих в ОССН неиерархических категорий, среди которых отмечены категории файла.»;</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0000"/>
              </a:lnSpc>
              <a:spcBef>
                <a:spcPts val="0"/>
              </a:spcBef>
              <a:buNone/>
            </a:pP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Специальные атрибуты мандатного управления доступом:</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CCNR — является инверсией мандатного атрибута конфиденциальности CCR сущностей-контейнеров (каталогов и точек монтирования). Если он установлен, это означает, что при осуществлении процессом доступа к сущностям, содержащимся внутри контейнера, его параметры мандатного управления доступом должны игнорироваться;</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CCNRI — является инверсией мандатного атрибута целостности CCRI сущностей-контейнеров (относится к мандатному контролю целостности </a:t>
            </a:r>
            <a:r>
              <a:rPr lang="ru-RU"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целостности</a:t>
            </a: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и имеет назначение аналогичное CCNR);</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EHole</a:t>
            </a: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декларирует принадлежность сущности к множеству E-HOLE, определённому для сущностей таких, что записанные в них данные безвозвратно теряются и они не могут быть повторно прочитаны и использованы для создания информационных потоков. Данный атрибут назначается устройствам, подобным /</a:t>
            </a:r>
            <a:r>
              <a:rPr lang="ru-RU"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dev</a:t>
            </a: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r>
              <a:rPr lang="ru-RU"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null</a:t>
            </a:r>
            <a:r>
              <a:rPr lang="ru-RU"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и не должен назначаться файлам и каталогам.</a:t>
            </a:r>
            <a:endParaRPr lang="ru-RU" sz="2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5A33C134-E786-3199-ABBA-A615672223F0}"/>
              </a:ext>
            </a:extLst>
          </p:cNvPr>
          <p:cNvSpPr>
            <a:spLocks noGrp="1"/>
          </p:cNvSpPr>
          <p:nvPr>
            <p:ph type="sldNum" sz="quarter" idx="12"/>
          </p:nvPr>
        </p:nvSpPr>
        <p:spPr/>
        <p:txBody>
          <a:bodyPr/>
          <a:lstStyle/>
          <a:p>
            <a:fld id="{6D22F896-40B5-4ADD-8801-0D06FADFA095}" type="slidenum">
              <a:rPr lang="en-US" sz="2800" smtClean="0">
                <a:solidFill>
                  <a:srgbClr val="00B050"/>
                </a:solidFill>
              </a:rPr>
              <a:t>26</a:t>
            </a:fld>
            <a:endParaRPr lang="en-US" sz="2800" dirty="0">
              <a:solidFill>
                <a:srgbClr val="00B050"/>
              </a:solidFill>
            </a:endParaRPr>
          </a:p>
        </p:txBody>
      </p:sp>
    </p:spTree>
    <p:extLst>
      <p:ext uri="{BB962C8B-B14F-4D97-AF65-F5344CB8AC3E}">
        <p14:creationId xmlns:p14="http://schemas.microsoft.com/office/powerpoint/2010/main" val="1999036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83163-ACF4-A843-8DF9-CDF22663F3BD}"/>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2D786FB8-F975-DDE8-D860-6A9A87C079D6}"/>
              </a:ext>
            </a:extLst>
          </p:cNvPr>
          <p:cNvSpPr>
            <a:spLocks noGrp="1"/>
          </p:cNvSpPr>
          <p:nvPr>
            <p:ph idx="1"/>
          </p:nvPr>
        </p:nvSpPr>
        <p:spPr>
          <a:xfrm>
            <a:off x="970672" y="0"/>
            <a:ext cx="10076740" cy="5791201"/>
          </a:xfrm>
        </p:spPr>
        <p:txBody>
          <a:bodyPr>
            <a:noAutofit/>
          </a:bodyPr>
          <a:lstStyle/>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A74CE658-CC0D-6778-7142-FCA734CC4E94}"/>
              </a:ext>
            </a:extLst>
          </p:cNvPr>
          <p:cNvSpPr>
            <a:spLocks noGrp="1"/>
          </p:cNvSpPr>
          <p:nvPr>
            <p:ph type="sldNum" sz="quarter" idx="12"/>
          </p:nvPr>
        </p:nvSpPr>
        <p:spPr/>
        <p:txBody>
          <a:bodyPr/>
          <a:lstStyle/>
          <a:p>
            <a:fld id="{6D22F896-40B5-4ADD-8801-0D06FADFA095}" type="slidenum">
              <a:rPr lang="en-US" sz="2800" smtClean="0">
                <a:solidFill>
                  <a:srgbClr val="00B050"/>
                </a:solidFill>
              </a:rPr>
              <a:t>27</a:t>
            </a:fld>
            <a:endParaRPr lang="en-US" sz="2800" dirty="0">
              <a:solidFill>
                <a:srgbClr val="00B050"/>
              </a:solidFill>
            </a:endParaRPr>
          </a:p>
        </p:txBody>
      </p:sp>
    </p:spTree>
    <p:extLst>
      <p:ext uri="{BB962C8B-B14F-4D97-AF65-F5344CB8AC3E}">
        <p14:creationId xmlns:p14="http://schemas.microsoft.com/office/powerpoint/2010/main" val="420318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B933B-9D56-0D47-51DD-718C2EA5E5B8}"/>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8C8672AD-39F4-CC2C-EBBF-392E53872290}"/>
              </a:ext>
            </a:extLst>
          </p:cNvPr>
          <p:cNvSpPr>
            <a:spLocks noGrp="1"/>
          </p:cNvSpPr>
          <p:nvPr>
            <p:ph idx="1"/>
          </p:nvPr>
        </p:nvSpPr>
        <p:spPr>
          <a:xfrm>
            <a:off x="970672" y="0"/>
            <a:ext cx="10076740" cy="5791201"/>
          </a:xfrm>
        </p:spPr>
        <p:txBody>
          <a:bodyPr>
            <a:noAutofit/>
          </a:bodyPr>
          <a:lstStyle/>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E662E2E9-A1C9-1798-0B58-A1A5A9B79BDE}"/>
              </a:ext>
            </a:extLst>
          </p:cNvPr>
          <p:cNvSpPr>
            <a:spLocks noGrp="1"/>
          </p:cNvSpPr>
          <p:nvPr>
            <p:ph type="sldNum" sz="quarter" idx="12"/>
          </p:nvPr>
        </p:nvSpPr>
        <p:spPr/>
        <p:txBody>
          <a:bodyPr/>
          <a:lstStyle/>
          <a:p>
            <a:fld id="{6D22F896-40B5-4ADD-8801-0D06FADFA095}" type="slidenum">
              <a:rPr lang="en-US" sz="2800" smtClean="0">
                <a:solidFill>
                  <a:srgbClr val="00B050"/>
                </a:solidFill>
              </a:rPr>
              <a:t>28</a:t>
            </a:fld>
            <a:endParaRPr lang="en-US" sz="2800" dirty="0">
              <a:solidFill>
                <a:srgbClr val="00B050"/>
              </a:solidFill>
            </a:endParaRPr>
          </a:p>
        </p:txBody>
      </p:sp>
    </p:spTree>
    <p:extLst>
      <p:ext uri="{BB962C8B-B14F-4D97-AF65-F5344CB8AC3E}">
        <p14:creationId xmlns:p14="http://schemas.microsoft.com/office/powerpoint/2010/main" val="3993918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B118A-6CD2-B411-5DBD-EFB46B237403}"/>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05B3E30C-01E7-E703-2B5F-A974603723D8}"/>
              </a:ext>
            </a:extLst>
          </p:cNvPr>
          <p:cNvSpPr>
            <a:spLocks noGrp="1"/>
          </p:cNvSpPr>
          <p:nvPr>
            <p:ph idx="1"/>
          </p:nvPr>
        </p:nvSpPr>
        <p:spPr>
          <a:xfrm>
            <a:off x="970672" y="0"/>
            <a:ext cx="10076740" cy="5791201"/>
          </a:xfrm>
        </p:spPr>
        <p:txBody>
          <a:bodyPr>
            <a:noAutofit/>
          </a:bodyPr>
          <a:lstStyle/>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327672C1-1F75-559B-29A7-BA84E88CC27B}"/>
              </a:ext>
            </a:extLst>
          </p:cNvPr>
          <p:cNvSpPr>
            <a:spLocks noGrp="1"/>
          </p:cNvSpPr>
          <p:nvPr>
            <p:ph type="sldNum" sz="quarter" idx="12"/>
          </p:nvPr>
        </p:nvSpPr>
        <p:spPr/>
        <p:txBody>
          <a:bodyPr/>
          <a:lstStyle/>
          <a:p>
            <a:fld id="{6D22F896-40B5-4ADD-8801-0D06FADFA095}" type="slidenum">
              <a:rPr lang="en-US" sz="2800" smtClean="0">
                <a:solidFill>
                  <a:srgbClr val="00B050"/>
                </a:solidFill>
              </a:rPr>
              <a:t>29</a:t>
            </a:fld>
            <a:endParaRPr lang="en-US" sz="2800" dirty="0">
              <a:solidFill>
                <a:srgbClr val="00B050"/>
              </a:solidFill>
            </a:endParaRPr>
          </a:p>
        </p:txBody>
      </p:sp>
    </p:spTree>
    <p:extLst>
      <p:ext uri="{BB962C8B-B14F-4D97-AF65-F5344CB8AC3E}">
        <p14:creationId xmlns:p14="http://schemas.microsoft.com/office/powerpoint/2010/main" val="235916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AE760-9C30-6983-D9D1-3BFA068FB0E1}"/>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19CC8104-C419-07BB-2E68-15CA247487DD}"/>
              </a:ext>
            </a:extLst>
          </p:cNvPr>
          <p:cNvSpPr>
            <a:spLocks noGrp="1"/>
          </p:cNvSpPr>
          <p:nvPr>
            <p:ph idx="1"/>
          </p:nvPr>
        </p:nvSpPr>
        <p:spPr>
          <a:xfrm>
            <a:off x="1141412" y="281354"/>
            <a:ext cx="9905999" cy="5509847"/>
          </a:xfrm>
        </p:spPr>
        <p:txBody>
          <a:bodyPr>
            <a:noAutofit/>
          </a:bodyPr>
          <a:lstStyle/>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Мандатный контроль целостности </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Mandatory</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Integrity</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Control — MIC)</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предназначен для того, чтобы затруднить программным закладкам внедрение в защищаемую ОС и дальнейшее функционирование в ней. </a:t>
            </a:r>
          </a:p>
          <a:p>
            <a:pPr marL="0" indent="0" algn="just">
              <a:lnSpc>
                <a:spcPct val="100000"/>
              </a:lnSpc>
              <a:spcBef>
                <a:spcPts val="0"/>
              </a:spcBef>
              <a:buNone/>
            </a:pPr>
            <a:r>
              <a:rPr lang="ru-RU" sz="2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Как правило, при реализации в ОС мандатного контроля целостности её сущности разделяются на несколько уровней целостности (в ОССН реализованы два уровня целостности: «Низкий» и «Высокий»), чем выше уровень целостности сущности, тем более важна данная сущность для обеспечения корректного функционирования ОС, и тем выше требования доверия к процессу, модифицирующему данную сущность.</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Мандатный контроль целостности, как это формально определено в рамках МРОСЛ ДП-модели, не допускает модификации сущностей с высоким уровнем целостности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недоверенными</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процессами с низким уровнем целостности.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5C2BEE9A-1AB6-D872-5518-D49609E61D06}"/>
              </a:ext>
            </a:extLst>
          </p:cNvPr>
          <p:cNvSpPr>
            <a:spLocks noGrp="1"/>
          </p:cNvSpPr>
          <p:nvPr>
            <p:ph type="sldNum" sz="quarter" idx="12"/>
          </p:nvPr>
        </p:nvSpPr>
        <p:spPr/>
        <p:txBody>
          <a:bodyPr/>
          <a:lstStyle/>
          <a:p>
            <a:fld id="{6D22F896-40B5-4ADD-8801-0D06FADFA095}" type="slidenum">
              <a:rPr lang="en-US" sz="2800" smtClean="0">
                <a:solidFill>
                  <a:srgbClr val="00B050"/>
                </a:solidFill>
              </a:rPr>
              <a:t>3</a:t>
            </a:fld>
            <a:endParaRPr lang="en-US" sz="2800" dirty="0">
              <a:solidFill>
                <a:srgbClr val="00B050"/>
              </a:solidFill>
            </a:endParaRPr>
          </a:p>
        </p:txBody>
      </p:sp>
    </p:spTree>
    <p:extLst>
      <p:ext uri="{BB962C8B-B14F-4D97-AF65-F5344CB8AC3E}">
        <p14:creationId xmlns:p14="http://schemas.microsoft.com/office/powerpoint/2010/main" val="1624270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59518-C014-08DF-5531-4FA27EA83668}"/>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A5BB8AC8-379C-6363-1A45-FE1EB3467B9A}"/>
              </a:ext>
            </a:extLst>
          </p:cNvPr>
          <p:cNvSpPr>
            <a:spLocks noGrp="1"/>
          </p:cNvSpPr>
          <p:nvPr>
            <p:ph idx="1"/>
          </p:nvPr>
        </p:nvSpPr>
        <p:spPr>
          <a:xfrm>
            <a:off x="970672" y="0"/>
            <a:ext cx="10076740" cy="5791201"/>
          </a:xfrm>
        </p:spPr>
        <p:txBody>
          <a:bodyPr>
            <a:noAutofit/>
          </a:bodyPr>
          <a:lstStyle/>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A47E6E44-B6C0-3FAA-C03A-EB8F83121BBC}"/>
              </a:ext>
            </a:extLst>
          </p:cNvPr>
          <p:cNvSpPr>
            <a:spLocks noGrp="1"/>
          </p:cNvSpPr>
          <p:nvPr>
            <p:ph type="sldNum" sz="quarter" idx="12"/>
          </p:nvPr>
        </p:nvSpPr>
        <p:spPr/>
        <p:txBody>
          <a:bodyPr/>
          <a:lstStyle/>
          <a:p>
            <a:fld id="{6D22F896-40B5-4ADD-8801-0D06FADFA095}" type="slidenum">
              <a:rPr lang="en-US" sz="2800" smtClean="0">
                <a:solidFill>
                  <a:srgbClr val="00B050"/>
                </a:solidFill>
              </a:rPr>
              <a:t>30</a:t>
            </a:fld>
            <a:endParaRPr lang="en-US" sz="2800" dirty="0">
              <a:solidFill>
                <a:srgbClr val="00B050"/>
              </a:solidFill>
            </a:endParaRPr>
          </a:p>
        </p:txBody>
      </p:sp>
    </p:spTree>
    <p:extLst>
      <p:ext uri="{BB962C8B-B14F-4D97-AF65-F5344CB8AC3E}">
        <p14:creationId xmlns:p14="http://schemas.microsoft.com/office/powerpoint/2010/main" val="415687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0174-AFAF-B0FF-2EB5-921B79E8ABA0}"/>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52FB62CF-1FDE-22D9-3365-38C816AFB5E1}"/>
              </a:ext>
            </a:extLst>
          </p:cNvPr>
          <p:cNvSpPr>
            <a:spLocks noGrp="1"/>
          </p:cNvSpPr>
          <p:nvPr>
            <p:ph idx="1"/>
          </p:nvPr>
        </p:nvSpPr>
        <p:spPr>
          <a:xfrm>
            <a:off x="1141412" y="281354"/>
            <a:ext cx="9905999" cy="5509847"/>
          </a:xfrm>
        </p:spPr>
        <p:txBody>
          <a:bodyPr>
            <a:noAutofit/>
          </a:bodyPr>
          <a:lstStyle/>
          <a:p>
            <a:pPr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Процесс, выполняющийся на низком уровне целостности, не имеет возможности: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получать доступ к процессам, выполняющимся на более высоких уровнях целостности, в том числе не может направлять управляющие сообщения их окнам;</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порождать процессы, выполняющиеся от имени другой учётной записи пользователя, с использованием механизмов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sudo</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suid</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sgid</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порождать процессы, выполняющиеся на высоком уровне целостности.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В начале сеанса работы с ОССН пользователь выбирает уровень целостности для корневого процесса своей пользовательской сессии. Если для сессии выбран низкий уровень целостности, то все процессы, выполняющиеся в ней, гарантированно выполняются на низком уровне целостности.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DD0BFD50-6A66-80EA-4D4C-57DA9DB43A83}"/>
              </a:ext>
            </a:extLst>
          </p:cNvPr>
          <p:cNvSpPr>
            <a:spLocks noGrp="1"/>
          </p:cNvSpPr>
          <p:nvPr>
            <p:ph type="sldNum" sz="quarter" idx="12"/>
          </p:nvPr>
        </p:nvSpPr>
        <p:spPr/>
        <p:txBody>
          <a:bodyPr/>
          <a:lstStyle/>
          <a:p>
            <a:fld id="{6D22F896-40B5-4ADD-8801-0D06FADFA095}" type="slidenum">
              <a:rPr lang="en-US" sz="2800" smtClean="0">
                <a:solidFill>
                  <a:srgbClr val="00B050"/>
                </a:solidFill>
              </a:rPr>
              <a:t>4</a:t>
            </a:fld>
            <a:endParaRPr lang="en-US" sz="2800" dirty="0">
              <a:solidFill>
                <a:srgbClr val="00B050"/>
              </a:solidFill>
            </a:endParaRPr>
          </a:p>
        </p:txBody>
      </p:sp>
    </p:spTree>
    <p:extLst>
      <p:ext uri="{BB962C8B-B14F-4D97-AF65-F5344CB8AC3E}">
        <p14:creationId xmlns:p14="http://schemas.microsoft.com/office/powerpoint/2010/main" val="98445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72EA-BFC7-6763-B460-CB1C27E30877}"/>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A390FEB1-F27E-8612-EC09-73A0BF451434}"/>
              </a:ext>
            </a:extLst>
          </p:cNvPr>
          <p:cNvSpPr>
            <a:spLocks noGrp="1"/>
          </p:cNvSpPr>
          <p:nvPr>
            <p:ph idx="1"/>
          </p:nvPr>
        </p:nvSpPr>
        <p:spPr>
          <a:xfrm>
            <a:off x="1141412" y="281354"/>
            <a:ext cx="9905999" cy="5509847"/>
          </a:xfrm>
        </p:spPr>
        <p:txBody>
          <a:bodyPr>
            <a:noAutofit/>
          </a:bodyPr>
          <a:lstStyle/>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Большинство пользовательских сессий должны стартовать на низком уровне целостности. Высокий уровень целостности выбирают если пользователь решает задачи администрирования системного ПО, настройки или конфигурирования ОССН. </a:t>
            </a:r>
            <a:r>
              <a:rPr lang="ru-RU" sz="2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Сессии с высоким уровнем целостности не должны использоваться часто, чем это необходимо.</a:t>
            </a:r>
            <a:endParaRPr lang="ru-RU" sz="25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В </a:t>
            </a:r>
            <a:r>
              <a:rPr lang="ru-RU" sz="2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ОССН мандатного контроля целостности (</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MIC) </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по умолчанию отключён — всем сущностям ОССН назначается низкий уровень целостности. Для его включения необходимо отредактировать скрипт инициализации файловой системы </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usr</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sbin</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pdp-init-fs</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Необходимо модифицировать сценарий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pdp-init-fs</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установив в 1 значение переменной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sysmaxilev</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и флаг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ccnri</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для контейнеров с флагом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ccnr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и выполнить сценарий или перезагрузку ОС. Это позволяет установить для определенных объектов файловой системы значение уровня целостности в 1, обеспечив их защиту от изменения пользователем, работающим в сеансе с низким уровнем целостности и не имеющим привилегий игнорирования мандатного контроля доступа.</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FBA2D51C-696B-B7D0-0C1F-4A8AF771E12E}"/>
              </a:ext>
            </a:extLst>
          </p:cNvPr>
          <p:cNvSpPr>
            <a:spLocks noGrp="1"/>
          </p:cNvSpPr>
          <p:nvPr>
            <p:ph type="sldNum" sz="quarter" idx="12"/>
          </p:nvPr>
        </p:nvSpPr>
        <p:spPr/>
        <p:txBody>
          <a:bodyPr/>
          <a:lstStyle/>
          <a:p>
            <a:fld id="{6D22F896-40B5-4ADD-8801-0D06FADFA095}" type="slidenum">
              <a:rPr lang="en-US" sz="2800" smtClean="0">
                <a:solidFill>
                  <a:srgbClr val="00B050"/>
                </a:solidFill>
              </a:rPr>
              <a:t>5</a:t>
            </a:fld>
            <a:endParaRPr lang="en-US" sz="2800" dirty="0">
              <a:solidFill>
                <a:srgbClr val="00B050"/>
              </a:solidFill>
            </a:endParaRPr>
          </a:p>
        </p:txBody>
      </p:sp>
    </p:spTree>
    <p:extLst>
      <p:ext uri="{BB962C8B-B14F-4D97-AF65-F5344CB8AC3E}">
        <p14:creationId xmlns:p14="http://schemas.microsoft.com/office/powerpoint/2010/main" val="30352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62483-1D6D-AD80-1F11-167ECC71BF9D}"/>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40AFA9FE-8326-BF9A-8687-16BFECF08E4B}"/>
              </a:ext>
            </a:extLst>
          </p:cNvPr>
          <p:cNvSpPr>
            <a:spLocks noGrp="1"/>
          </p:cNvSpPr>
          <p:nvPr>
            <p:ph idx="1"/>
          </p:nvPr>
        </p:nvSpPr>
        <p:spPr>
          <a:xfrm>
            <a:off x="1141412" y="281354"/>
            <a:ext cx="9905999" cy="5509847"/>
          </a:xfrm>
        </p:spPr>
        <p:txBody>
          <a:bodyPr>
            <a:noAutofit/>
          </a:bodyPr>
          <a:lstStyle/>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Администрирование мандатного контроля целостности осуществляется с использованием тех же графических утилит и команд, которые применялись для решения аналогичных задач по администрированию мандатного управления доступом.</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Команда </a:t>
            </a:r>
            <a:r>
              <a:rPr lang="ru-RU" sz="25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pdpl-file</a:t>
            </a:r>
            <a:r>
              <a:rPr lang="ru-RU" sz="25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изменяет мандатные атрибуты файлов ОС, которые включают мандатную метку и специальные мандатные атрибуты файла. Утилита </a:t>
            </a:r>
            <a:r>
              <a:rPr lang="ru-RU" sz="25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pdpl-file</a:t>
            </a:r>
            <a:r>
              <a:rPr lang="ru-RU" sz="25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доступна в том числе через символическую ссылку </a:t>
            </a:r>
            <a:r>
              <a:rPr lang="ru-RU" sz="25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pdp-flbl</a:t>
            </a:r>
            <a:r>
              <a:rPr lang="ru-RU" sz="25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lnSpc>
                <a:spcPct val="100000"/>
              </a:lnSpc>
              <a:spcBef>
                <a:spcPts val="0"/>
              </a:spcBef>
              <a:buNone/>
            </a:pP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Синтаксис:</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pdpl-file</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[опции]…[уровень][:уровень целостности[:категория[:флаги]]] [файл]</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0E219560-F45E-0866-E196-0FC7F573D235}"/>
              </a:ext>
            </a:extLst>
          </p:cNvPr>
          <p:cNvSpPr>
            <a:spLocks noGrp="1"/>
          </p:cNvSpPr>
          <p:nvPr>
            <p:ph type="sldNum" sz="quarter" idx="12"/>
          </p:nvPr>
        </p:nvSpPr>
        <p:spPr/>
        <p:txBody>
          <a:bodyPr/>
          <a:lstStyle/>
          <a:p>
            <a:fld id="{6D22F896-40B5-4ADD-8801-0D06FADFA095}" type="slidenum">
              <a:rPr lang="en-US" sz="2800" smtClean="0">
                <a:solidFill>
                  <a:srgbClr val="00B050"/>
                </a:solidFill>
              </a:rPr>
              <a:t>6</a:t>
            </a:fld>
            <a:endParaRPr lang="en-US" sz="2800" dirty="0">
              <a:solidFill>
                <a:srgbClr val="00B050"/>
              </a:solidFill>
            </a:endParaRPr>
          </a:p>
        </p:txBody>
      </p:sp>
    </p:spTree>
    <p:extLst>
      <p:ext uri="{BB962C8B-B14F-4D97-AF65-F5344CB8AC3E}">
        <p14:creationId xmlns:p14="http://schemas.microsoft.com/office/powerpoint/2010/main" val="104667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C29BE-94E7-2D2F-6C9F-FB3B1BD9CECB}"/>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5FCFABB5-E288-4F1D-40E7-5162D881C7CF}"/>
              </a:ext>
            </a:extLst>
          </p:cNvPr>
          <p:cNvSpPr>
            <a:spLocks noGrp="1"/>
          </p:cNvSpPr>
          <p:nvPr>
            <p:ph idx="1"/>
          </p:nvPr>
        </p:nvSpPr>
        <p:spPr>
          <a:xfrm>
            <a:off x="1141412" y="281354"/>
            <a:ext cx="9905999" cy="5509847"/>
          </a:xfrm>
        </p:spPr>
        <p:txBody>
          <a:bodyPr>
            <a:noAutofit/>
          </a:bodyPr>
          <a:lstStyle/>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Опции: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silent</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quiet</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Не выводить сообщений об ошибках</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verbose</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Выводить диагностические сообщения для каждого файла</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changes</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То же, что и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verbose</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но сообщать только об изменениях</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recursive</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Применить рекурсивно</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help</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Вывести справку и выйти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version</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Вывести информацию о версии и выйти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Уровень и категория могут быть заданы именем или шестнадцатеричным значением.</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84DED8CF-40CE-BF9F-8188-CF8AA5BF2F02}"/>
              </a:ext>
            </a:extLst>
          </p:cNvPr>
          <p:cNvSpPr>
            <a:spLocks noGrp="1"/>
          </p:cNvSpPr>
          <p:nvPr>
            <p:ph type="sldNum" sz="quarter" idx="12"/>
          </p:nvPr>
        </p:nvSpPr>
        <p:spPr/>
        <p:txBody>
          <a:bodyPr/>
          <a:lstStyle/>
          <a:p>
            <a:fld id="{6D22F896-40B5-4ADD-8801-0D06FADFA095}" type="slidenum">
              <a:rPr lang="en-US" sz="2800" smtClean="0">
                <a:solidFill>
                  <a:srgbClr val="00B050"/>
                </a:solidFill>
              </a:rPr>
              <a:t>7</a:t>
            </a:fld>
            <a:endParaRPr lang="en-US" sz="2800" dirty="0">
              <a:solidFill>
                <a:srgbClr val="00B050"/>
              </a:solidFill>
            </a:endParaRPr>
          </a:p>
        </p:txBody>
      </p:sp>
    </p:spTree>
    <p:extLst>
      <p:ext uri="{BB962C8B-B14F-4D97-AF65-F5344CB8AC3E}">
        <p14:creationId xmlns:p14="http://schemas.microsoft.com/office/powerpoint/2010/main" val="429326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4081D-CFEB-021B-4CD9-325A490348DF}"/>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7A581945-E85D-F1BD-72D0-08277CBDF56C}"/>
              </a:ext>
            </a:extLst>
          </p:cNvPr>
          <p:cNvSpPr>
            <a:spLocks noGrp="1"/>
          </p:cNvSpPr>
          <p:nvPr>
            <p:ph idx="1"/>
          </p:nvPr>
        </p:nvSpPr>
        <p:spPr>
          <a:xfrm>
            <a:off x="1141412" y="281354"/>
            <a:ext cx="9905999" cy="5509847"/>
          </a:xfrm>
        </p:spPr>
        <p:txBody>
          <a:bodyPr>
            <a:noAutofit/>
          </a:bodyPr>
          <a:lstStyle/>
          <a:p>
            <a:pPr marL="0" indent="0" algn="just">
              <a:lnSpc>
                <a:spcPct val="100000"/>
              </a:lnSpc>
              <a:spcBef>
                <a:spcPts val="0"/>
              </a:spcBef>
              <a:buNone/>
            </a:pPr>
            <a:r>
              <a:rPr lang="ru-RU" sz="2500" i="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Пример:  </a:t>
            </a:r>
            <a:r>
              <a:rPr lang="ru-RU" sz="2500" i="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pdpl-file</a:t>
            </a:r>
            <a:r>
              <a:rPr lang="ru-RU" sz="2500" i="1"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-R Секретно:0:Категория_А /</a:t>
            </a:r>
            <a:r>
              <a:rPr lang="ru-RU" sz="2500" i="1"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tmp</a:t>
            </a:r>
            <a:endParaRPr lang="ru-RU" sz="2500" i="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Данная команда рекурсивно для всех файлов каталога</a:t>
            </a:r>
            <a:r>
              <a:rPr lang="ru-RU" sz="25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tmp</a:t>
            </a:r>
            <a:r>
              <a:rPr lang="ru-RU" sz="25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изменит уровень на Секретно и категорию на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Категория_А</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уровень и категория должны быть определены в системе).</a:t>
            </a:r>
            <a:endParaRPr lang="ru-RU"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Флаги могут быть заданы значением или именами через запятую:</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ccnr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неприменение метки конфиденциальности контейнера (каталога) при просмотре его содержимого;</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ccnri</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неприменение уровня целостности контейнера (каталога) при просмотре его содержимого;</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ehole</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игнорирование мандатных уровней и категорий при выполнении операций записи.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Флаги могут быть заданы одним из псевдонимов:</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CCNRA</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псевдоним для сочетания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ccnr</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и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ccnri</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ALL</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 псевдоним для сочетания всех возможных флагов (в настоящее время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ccnr</a:t>
            </a:r>
            <a:r>
              <a:rPr lang="ru-RU" sz="25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ccnri</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и </a:t>
            </a:r>
            <a:r>
              <a:rPr lang="ru-RU" sz="2500" b="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ehole</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indent="0" algn="ctr">
              <a:lnSpc>
                <a:spcPct val="150000"/>
              </a:lnSpc>
              <a:spcAft>
                <a:spcPts val="800"/>
              </a:spcAft>
              <a:buNone/>
            </a:pPr>
            <a:r>
              <a:rPr lang="ru-RU" sz="2500"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Пример:     </a:t>
            </a:r>
            <a:r>
              <a:rPr lang="ru-RU" sz="2500" b="1" i="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pdpl-file</a:t>
            </a:r>
            <a:r>
              <a:rPr lang="ru-RU" sz="2500"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2:0:0:ccnr /</a:t>
            </a:r>
            <a:r>
              <a:rPr lang="ru-RU" sz="2500" b="1" i="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tmp</a:t>
            </a:r>
            <a:endParaRPr lang="ru-RU" sz="2500"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AEE88205-75C0-4B5A-6F08-88D31A9D576A}"/>
              </a:ext>
            </a:extLst>
          </p:cNvPr>
          <p:cNvSpPr>
            <a:spLocks noGrp="1"/>
          </p:cNvSpPr>
          <p:nvPr>
            <p:ph type="sldNum" sz="quarter" idx="12"/>
          </p:nvPr>
        </p:nvSpPr>
        <p:spPr/>
        <p:txBody>
          <a:bodyPr/>
          <a:lstStyle/>
          <a:p>
            <a:fld id="{6D22F896-40B5-4ADD-8801-0D06FADFA095}" type="slidenum">
              <a:rPr lang="en-US" sz="2800" smtClean="0">
                <a:solidFill>
                  <a:srgbClr val="00B050"/>
                </a:solidFill>
              </a:rPr>
              <a:t>8</a:t>
            </a:fld>
            <a:endParaRPr lang="en-US" sz="2800" dirty="0">
              <a:solidFill>
                <a:srgbClr val="00B050"/>
              </a:solidFill>
            </a:endParaRPr>
          </a:p>
        </p:txBody>
      </p:sp>
    </p:spTree>
    <p:extLst>
      <p:ext uri="{BB962C8B-B14F-4D97-AF65-F5344CB8AC3E}">
        <p14:creationId xmlns:p14="http://schemas.microsoft.com/office/powerpoint/2010/main" val="36400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FDE5C-4855-BEC4-6E78-A189FF3EF22E}"/>
            </a:ext>
          </a:extLst>
        </p:cNvPr>
        <p:cNvGrpSpPr/>
        <p:nvPr/>
      </p:nvGrpSpPr>
      <p:grpSpPr>
        <a:xfrm>
          <a:off x="0" y="0"/>
          <a:ext cx="0" cy="0"/>
          <a:chOff x="0" y="0"/>
          <a:chExt cx="0" cy="0"/>
        </a:xfrm>
      </p:grpSpPr>
      <p:sp>
        <p:nvSpPr>
          <p:cNvPr id="16" name="Объект 15">
            <a:extLst>
              <a:ext uri="{FF2B5EF4-FFF2-40B4-BE49-F238E27FC236}">
                <a16:creationId xmlns:a16="http://schemas.microsoft.com/office/drawing/2014/main" id="{73BE1A62-1644-281A-F6DC-4C971D59D202}"/>
              </a:ext>
            </a:extLst>
          </p:cNvPr>
          <p:cNvSpPr>
            <a:spLocks noGrp="1"/>
          </p:cNvSpPr>
          <p:nvPr>
            <p:ph idx="1"/>
          </p:nvPr>
        </p:nvSpPr>
        <p:spPr>
          <a:xfrm>
            <a:off x="1282089" y="92073"/>
            <a:ext cx="9905999" cy="5791201"/>
          </a:xfrm>
        </p:spPr>
        <p:txBody>
          <a:bodyPr>
            <a:noAutofit/>
          </a:bodyPr>
          <a:lstStyle/>
          <a:p>
            <a:pPr marL="0" indent="0" algn="ctr">
              <a:lnSpc>
                <a:spcPct val="100000"/>
              </a:lnSpc>
              <a:spcBef>
                <a:spcPts val="0"/>
              </a:spcBef>
              <a:buNone/>
            </a:pPr>
            <a:r>
              <a:rPr lang="ru-RU" sz="2500" b="1" kern="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Управление доступом к объектам графической подсистемы</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В ОС семейства Linux графический интерфейс реализуется с использованием клиент-серверной системы </a:t>
            </a:r>
            <a:r>
              <a:rPr lang="ru-RU" sz="25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X </a:t>
            </a:r>
            <a:r>
              <a:rPr lang="ru-RU" sz="2500" dirty="0" err="1">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Window</a:t>
            </a:r>
            <a:r>
              <a:rPr lang="ru-RU" sz="2500" dirty="0">
                <a:solidFill>
                  <a:schemeClr val="bg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System</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Давно известно, что данная система небезопасна. Например, есть возможность похищения процессом X </a:t>
            </a:r>
            <a:r>
              <a:rPr lang="ru-RU" sz="25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Window</a:t>
            </a: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System конфиденциальных данных, принадлежащих другому процессу, </a:t>
            </a:r>
          </a:p>
          <a:p>
            <a:pPr marL="0" indent="0" algn="just">
              <a:lnSpc>
                <a:spcPct val="100000"/>
              </a:lnSpc>
              <a:spcBef>
                <a:spcPts val="0"/>
              </a:spcBef>
              <a:buNone/>
            </a:pPr>
            <a:endParaRPr lang="ru-RU" sz="25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ru-RU" sz="25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основные угрозы, которые процесс </a:t>
            </a:r>
            <a:r>
              <a:rPr lang="ru-RU" sz="25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 </a:t>
            </a:r>
            <a:r>
              <a:rPr lang="ru-RU" sz="2500" b="1" i="1"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Window</a:t>
            </a:r>
            <a:r>
              <a:rPr lang="ru-RU" sz="25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System</a:t>
            </a:r>
            <a:r>
              <a:rPr lang="ru-RU" sz="2500"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может представлять для других процессов:</a:t>
            </a:r>
            <a:endParaRPr lang="ru-RU" sz="25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модификация параметров сессии;</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несанкционированное создание/уничтожение окон;</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перехват оконных событий;</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0000"/>
              </a:lnSpc>
              <a:spcBef>
                <a:spcPts val="0"/>
              </a:spcBef>
              <a:buSzPts val="1000"/>
              <a:buNone/>
              <a:tabLst>
                <a:tab pos="457200" algn="l"/>
              </a:tabLst>
            </a:pPr>
            <a:r>
              <a:rPr lang="ru-RU"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навязывание оконных событий.</a:t>
            </a: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buNone/>
            </a:pPr>
            <a:endParaRPr lang="ru-RU" sz="2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Номер слайда 9">
            <a:extLst>
              <a:ext uri="{FF2B5EF4-FFF2-40B4-BE49-F238E27FC236}">
                <a16:creationId xmlns:a16="http://schemas.microsoft.com/office/drawing/2014/main" id="{04929036-AD5F-449C-D5DF-523D50E0A299}"/>
              </a:ext>
            </a:extLst>
          </p:cNvPr>
          <p:cNvSpPr>
            <a:spLocks noGrp="1"/>
          </p:cNvSpPr>
          <p:nvPr>
            <p:ph type="sldNum" sz="quarter" idx="12"/>
          </p:nvPr>
        </p:nvSpPr>
        <p:spPr/>
        <p:txBody>
          <a:bodyPr/>
          <a:lstStyle/>
          <a:p>
            <a:fld id="{6D22F896-40B5-4ADD-8801-0D06FADFA095}" type="slidenum">
              <a:rPr lang="en-US" sz="2800" smtClean="0">
                <a:solidFill>
                  <a:srgbClr val="00B050"/>
                </a:solidFill>
              </a:rPr>
              <a:t>9</a:t>
            </a:fld>
            <a:endParaRPr lang="en-US" sz="2800" dirty="0">
              <a:solidFill>
                <a:srgbClr val="00B050"/>
              </a:solidFill>
            </a:endParaRPr>
          </a:p>
        </p:txBody>
      </p:sp>
    </p:spTree>
    <p:extLst>
      <p:ext uri="{BB962C8B-B14F-4D97-AF65-F5344CB8AC3E}">
        <p14:creationId xmlns:p14="http://schemas.microsoft.com/office/powerpoint/2010/main" val="3939000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TM04033919[[fn=Контур]]</Template>
  <TotalTime>3628</TotalTime>
  <Words>2268</Words>
  <Application>Microsoft Office PowerPoint</Application>
  <PresentationFormat>Широкоэкранный</PresentationFormat>
  <Paragraphs>147</Paragraphs>
  <Slides>30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30</vt:i4>
      </vt:variant>
    </vt:vector>
  </HeadingPairs>
  <TitlesOfParts>
    <vt:vector size="35" baseType="lpstr">
      <vt:lpstr>Arial</vt:lpstr>
      <vt:lpstr>Calibri</vt:lpstr>
      <vt:lpstr>Times New Roman</vt:lpstr>
      <vt:lpstr>Tw Cen MT</vt:lpstr>
      <vt:lpstr>Контур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Алексей</dc:creator>
  <cp:lastModifiedBy>Алексей</cp:lastModifiedBy>
  <cp:revision>41</cp:revision>
  <dcterms:created xsi:type="dcterms:W3CDTF">2024-11-10T16:22:13Z</dcterms:created>
  <dcterms:modified xsi:type="dcterms:W3CDTF">2024-11-18T10:24:01Z</dcterms:modified>
</cp:coreProperties>
</file>