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8" r:id="rId3"/>
    <p:sldId id="302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A30D3-4BCA-4503-8D14-DAFC7E24CF98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43361-D906-4802-8827-D0A3682704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B9A9-3E54-471C-B7F6-4078DEFF7698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3BF9A-9719-496F-BABC-D22E5721F3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8AC74-9A22-44F5-BBB5-BD0018B3C6D0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B49E-4B8F-4B99-B059-DC9495E154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25EA4-197B-4B9B-AC59-968F4E1BF3C7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70E61-36F9-4A2F-BA0F-904C6E9EF6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6BC0B-7AA7-4FA2-806C-FF2556349A14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F09A3-EC0A-4349-A1D0-0ABB411AED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5563B-E2CB-45FE-90C7-865C151D81F4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59FCE-3E94-4F97-B1BF-8CFF04D682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36C71-274F-41A3-98B8-74FC82659747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79493-891A-490F-A953-B90082C7A2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9B234-8291-4D4F-9A0F-9E6FB89BE5A4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D682-B59C-4AC8-A03E-A0BCFCAB15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F66FB-615D-4BBB-97A0-1B6298FAD1CE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10165-659B-47F3-BE3C-F050C44D7F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BC9B0-BD36-420B-A1CE-F9E7F750B73D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3E82-A78A-43E6-BA12-98761AEFF8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CFD47-8457-4CEB-B21C-4BD00B864FB5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60330-C88D-4C4A-9631-1F9CF8DBF9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646392-DAD8-4225-B211-409730EDEB92}" type="datetimeFigureOut">
              <a:rPr lang="ru-RU"/>
              <a:pPr>
                <a:defRPr/>
              </a:pPr>
              <a:t>15.09.2024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25F3C3-006D-43F2-9F4C-3678483EC5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764704"/>
            <a:ext cx="8229600" cy="3302471"/>
          </a:xfrm>
        </p:spPr>
        <p:txBody>
          <a:bodyPr/>
          <a:lstStyle/>
          <a:p>
            <a:r>
              <a:rPr lang="ru-RU" sz="4000" dirty="0">
                <a:latin typeface="Arial" charset="0"/>
              </a:rPr>
              <a:t>Лекция 3: </a:t>
            </a:r>
            <a:r>
              <a:rPr lang="ru-RU" i="1" dirty="0"/>
              <a:t>Политика информационной безопасности</a:t>
            </a:r>
            <a:r>
              <a:rPr lang="ru-RU" dirty="0"/>
              <a:t> </a:t>
            </a:r>
            <a:br>
              <a:rPr lang="ru-RU" b="1" i="1" dirty="0"/>
            </a:b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0" y="333375"/>
            <a:ext cx="9144000" cy="6524625"/>
          </a:xfrm>
        </p:spPr>
        <p:txBody>
          <a:bodyPr/>
          <a:lstStyle/>
          <a:p>
            <a:r>
              <a:rPr lang="ru-RU" i="1" u="sng" dirty="0"/>
              <a:t>раздел</a:t>
            </a:r>
            <a:r>
              <a:rPr lang="ru-RU" dirty="0"/>
              <a:t>, описывающий подход к управлению компьютерами и КС; </a:t>
            </a:r>
          </a:p>
          <a:p>
            <a:pPr marL="0" indent="0">
              <a:buNone/>
            </a:pPr>
            <a:r>
              <a:rPr lang="ru-RU" dirty="0"/>
              <a:t>        правила разграничения доступа; </a:t>
            </a:r>
          </a:p>
          <a:p>
            <a:pPr marL="0" indent="0">
              <a:buNone/>
            </a:pPr>
            <a:r>
              <a:rPr lang="ru-RU" dirty="0"/>
              <a:t>        порядок разработки и сопровождения      систем; </a:t>
            </a:r>
          </a:p>
          <a:p>
            <a:pPr marL="0" indent="0">
              <a:buNone/>
            </a:pPr>
            <a:r>
              <a:rPr lang="ru-RU" dirty="0"/>
              <a:t>       меры, по обеспечению непрерывной работы организации; </a:t>
            </a:r>
          </a:p>
          <a:p>
            <a:r>
              <a:rPr lang="ru-RU" i="1" u="sng" dirty="0"/>
              <a:t>юридический</a:t>
            </a:r>
            <a:r>
              <a:rPr lang="ru-RU" dirty="0"/>
              <a:t>, подтверждающий соответствие политики безопасности действующему законодательству.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xfrm>
            <a:off x="107504" y="7500"/>
            <a:ext cx="9036496" cy="6589852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b="1" dirty="0"/>
              <a:t>    К среднему уровню</a:t>
            </a:r>
            <a:r>
              <a:rPr lang="ru-RU" sz="2800" dirty="0"/>
              <a:t> следует отнести вопросы, касающиеся отдельных аспектов ИБ, но важные для различных эксплуатируемых организацией систем. 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ru-RU" sz="2800" dirty="0"/>
              <a:t>Они должны для каждого аспекта освещать: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z="2800" i="1" dirty="0"/>
              <a:t>Описание аспекта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z="2800" i="1" dirty="0"/>
              <a:t>Область применения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z="2800" i="1" dirty="0"/>
              <a:t>Позиция организации по данному аспекту</a:t>
            </a:r>
          </a:p>
          <a:p>
            <a:r>
              <a:rPr lang="ru-RU" sz="2800" i="1" dirty="0"/>
              <a:t> Роли и обязанности</a:t>
            </a:r>
          </a:p>
          <a:p>
            <a:r>
              <a:rPr lang="ru-RU" sz="2800" i="1" dirty="0"/>
              <a:t>Законопослушность</a:t>
            </a:r>
            <a:r>
              <a:rPr lang="en-US" sz="2800" dirty="0"/>
              <a:t>, </a:t>
            </a:r>
            <a:r>
              <a:rPr lang="ru-RU" sz="2800" dirty="0"/>
              <a:t>общее описание запрещенных действий и наказаний за них. </a:t>
            </a:r>
            <a:endParaRPr lang="en-US" sz="2800" dirty="0"/>
          </a:p>
          <a:p>
            <a:r>
              <a:rPr lang="ru-RU" sz="2800" i="1" dirty="0"/>
              <a:t>Точки контакта </a:t>
            </a:r>
            <a:r>
              <a:rPr lang="en-US" sz="2800" dirty="0"/>
              <a:t>, </a:t>
            </a:r>
            <a:r>
              <a:rPr lang="ru-RU" sz="2800" dirty="0"/>
              <a:t>куда следует обращаться за разъяснениями, помощью и дополнительной информацией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ru-RU" sz="2800" dirty="0"/>
          </a:p>
          <a:p>
            <a:pPr>
              <a:lnSpc>
                <a:spcPct val="90000"/>
              </a:lnSpc>
              <a:buFontTx/>
              <a:buChar char="•"/>
            </a:pPr>
            <a:endParaRPr lang="ru-RU" sz="2800" dirty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i="1"/>
              <a:t>Политика безопасности</a:t>
            </a:r>
            <a:r>
              <a:rPr lang="ru-RU" sz="4000"/>
              <a:t> нижнего уровня 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Политика безопасности</a:t>
            </a:r>
            <a:r>
              <a:rPr lang="ru-RU" b="1" dirty="0"/>
              <a:t> нижнего уровня</a:t>
            </a:r>
            <a:r>
              <a:rPr lang="ru-RU" dirty="0"/>
              <a:t> относится к конкретным информационным сервисам. </a:t>
            </a:r>
          </a:p>
          <a:p>
            <a:pPr marL="0" indent="0">
              <a:buNone/>
            </a:pPr>
            <a:r>
              <a:rPr lang="ru-RU" dirty="0"/>
              <a:t>Она включает два аспекта - </a:t>
            </a:r>
            <a:r>
              <a:rPr lang="ru-RU" i="1" u="sng" dirty="0"/>
              <a:t>цели</a:t>
            </a:r>
            <a:r>
              <a:rPr lang="ru-RU" dirty="0"/>
              <a:t> и </a:t>
            </a:r>
            <a:r>
              <a:rPr lang="ru-RU" i="1" u="sng" dirty="0"/>
              <a:t>правила</a:t>
            </a:r>
            <a:r>
              <a:rPr lang="ru-RU" dirty="0"/>
              <a:t> их достижения, поэтому ее порой трудно отделить от вопросов реализации. В отличие от двух верхних уровней, рассматриваемая </a:t>
            </a:r>
            <a:r>
              <a:rPr lang="ru-RU" i="1" dirty="0"/>
              <a:t>политика</a:t>
            </a:r>
            <a:r>
              <a:rPr lang="ru-RU" dirty="0"/>
              <a:t> должна быть определена более подробно.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Примеры вопросов, на которые следует дать ответ в политике безопасности нижнего уровня</a:t>
            </a:r>
            <a:r>
              <a:rPr lang="ru-RU" sz="3600" dirty="0"/>
              <a:t>:</a:t>
            </a:r>
            <a:r>
              <a:rPr lang="ru-RU" sz="4000" dirty="0"/>
              <a:t> </a:t>
            </a:r>
          </a:p>
        </p:txBody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xfrm>
            <a:off x="468313" y="1844675"/>
            <a:ext cx="8229600" cy="4310063"/>
          </a:xfrm>
        </p:spPr>
        <p:txBody>
          <a:bodyPr/>
          <a:lstStyle/>
          <a:p>
            <a:r>
              <a:rPr lang="ru-RU" b="1" dirty="0"/>
              <a:t>кто имеет право доступа</a:t>
            </a:r>
            <a:r>
              <a:rPr lang="ru-RU" dirty="0"/>
              <a:t> к объектам, поддерживаемым сервисом </a:t>
            </a:r>
            <a:r>
              <a:rPr lang="ru-RU" b="1" dirty="0"/>
              <a:t>и какие</a:t>
            </a:r>
            <a:r>
              <a:rPr lang="ru-RU" dirty="0"/>
              <a:t>? </a:t>
            </a:r>
            <a:endParaRPr lang="ru-RU" b="1" dirty="0"/>
          </a:p>
          <a:p>
            <a:r>
              <a:rPr lang="ru-RU" b="1" dirty="0"/>
              <a:t>при каких условиях </a:t>
            </a:r>
            <a:r>
              <a:rPr lang="ru-RU" dirty="0"/>
              <a:t>право доступа, указанные выше реализуются, а при каких ограничиваются ? </a:t>
            </a:r>
            <a:endParaRPr lang="ru-RU" b="1" dirty="0"/>
          </a:p>
          <a:p>
            <a:r>
              <a:rPr lang="ru-RU" b="1" dirty="0"/>
              <a:t>как организован удаленный доступ</a:t>
            </a:r>
            <a:r>
              <a:rPr lang="ru-RU" dirty="0"/>
              <a:t> к сервису?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404813"/>
            <a:ext cx="8229600" cy="6264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 формулировке целей политики нижнего уровня можно исходить из соображений </a:t>
            </a:r>
            <a:r>
              <a:rPr lang="ru-RU" i="1" dirty="0"/>
              <a:t>целостности, доступности и конфиденциальности</a:t>
            </a:r>
            <a:r>
              <a:rPr lang="ru-RU" dirty="0"/>
              <a:t>, но нельзя на этом останавливаться. Ее цели должны быть более конкретными. </a:t>
            </a:r>
          </a:p>
          <a:p>
            <a:pPr>
              <a:lnSpc>
                <a:spcPct val="90000"/>
              </a:lnSpc>
            </a:pPr>
            <a:r>
              <a:rPr lang="ru-RU" dirty="0"/>
              <a:t>Из целей выводятся правила безопасности, описывающие, кто, что и при каких условиях может делать. Чем подробнее правила, чем более формализованно они изложены, тем проще поддержать их выполнение программно-техническими средствами.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Программа безопасности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0" indent="252000">
              <a:lnSpc>
                <a:spcPct val="90000"/>
              </a:lnSpc>
              <a:buNone/>
            </a:pPr>
            <a:r>
              <a:rPr lang="ru-RU" sz="2800" dirty="0"/>
              <a:t>На основе сформулированной </a:t>
            </a:r>
            <a:r>
              <a:rPr lang="ru-RU" sz="2800" i="1" dirty="0"/>
              <a:t>политики безопасности</a:t>
            </a:r>
            <a:r>
              <a:rPr lang="ru-RU" sz="2800" dirty="0"/>
              <a:t>, разрабатывается программа ее реализации и собственно к реализуется. </a:t>
            </a:r>
          </a:p>
          <a:p>
            <a:pPr marL="0" indent="252000">
              <a:lnSpc>
                <a:spcPct val="90000"/>
              </a:lnSpc>
              <a:buNone/>
            </a:pPr>
            <a:r>
              <a:rPr lang="ru-RU" sz="2800" dirty="0"/>
              <a:t>Чтобы понять и реализовать какую-либо программу, ее нужно структурировать, обычно в соответствии со структурой организации. </a:t>
            </a:r>
          </a:p>
          <a:p>
            <a:pPr marL="0" indent="252000">
              <a:lnSpc>
                <a:spcPct val="90000"/>
              </a:lnSpc>
              <a:buNone/>
            </a:pPr>
            <a:r>
              <a:rPr lang="ru-RU" sz="2800" dirty="0"/>
              <a:t>В простейшем и самом распространенном случае достаточно двух уровней - верхнего, или центрального, который охватывает всю организацию, и нижнего, или служебного, который относится к отдельным услугам или группам однородных сервисов.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/>
              <a:t>    Программу верхнего уровня возглавляет лицо, отвечающее за информационную безопасность организации.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dirty="0"/>
              <a:t>    Её главные цели:</a:t>
            </a:r>
          </a:p>
          <a:p>
            <a:pPr>
              <a:lnSpc>
                <a:spcPct val="90000"/>
              </a:lnSpc>
            </a:pPr>
            <a:r>
              <a:rPr lang="ru-RU" dirty="0"/>
              <a:t>управление рисками (</a:t>
            </a:r>
            <a:r>
              <a:rPr lang="ru-RU" b="1" i="1" dirty="0"/>
              <a:t>оценка рисков</a:t>
            </a:r>
            <a:r>
              <a:rPr lang="ru-RU" b="1" dirty="0"/>
              <a:t>,</a:t>
            </a:r>
            <a:r>
              <a:rPr lang="ru-RU" dirty="0"/>
              <a:t> выбор эффективных средств защиты); </a:t>
            </a:r>
            <a:endParaRPr lang="ru-RU" b="1" i="1" dirty="0"/>
          </a:p>
          <a:p>
            <a:pPr>
              <a:lnSpc>
                <a:spcPct val="90000"/>
              </a:lnSpc>
            </a:pPr>
            <a:r>
              <a:rPr lang="ru-RU" b="1" i="1" dirty="0"/>
              <a:t>координация</a:t>
            </a:r>
            <a:r>
              <a:rPr lang="ru-RU" dirty="0"/>
              <a:t> деятельности в области информационной безопасности, пополнение и распределение ресурсов;</a:t>
            </a:r>
          </a:p>
          <a:p>
            <a:pPr>
              <a:lnSpc>
                <a:spcPct val="90000"/>
              </a:lnSpc>
            </a:pPr>
            <a:r>
              <a:rPr lang="ru-RU" b="1" i="1" dirty="0"/>
              <a:t>стратегическое планирование</a:t>
            </a:r>
            <a:r>
              <a:rPr lang="ru-RU" b="1" dirty="0"/>
              <a:t>; </a:t>
            </a:r>
            <a:endParaRPr lang="ru-RU" b="1" i="1" dirty="0"/>
          </a:p>
          <a:p>
            <a:pPr>
              <a:lnSpc>
                <a:spcPct val="90000"/>
              </a:lnSpc>
            </a:pPr>
            <a:r>
              <a:rPr lang="ru-RU" b="1" i="1" dirty="0"/>
              <a:t>контроль</a:t>
            </a:r>
            <a:r>
              <a:rPr lang="ru-RU" dirty="0"/>
              <a:t> деятельности в области информационной безопасности. 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/>
          </p:cNvSpPr>
          <p:nvPr>
            <p:ph type="body" idx="1"/>
          </p:nvPr>
        </p:nvSpPr>
        <p:spPr>
          <a:xfrm>
            <a:off x="107504" y="188913"/>
            <a:ext cx="8856984" cy="5937250"/>
          </a:xfrm>
        </p:spPr>
        <p:txBody>
          <a:bodyPr/>
          <a:lstStyle/>
          <a:p>
            <a:r>
              <a:rPr lang="ru-RU" dirty="0"/>
              <a:t>В рамках программы верхнего уровня принимаются стратегические решения по обеспечению безопасности, оцениваются </a:t>
            </a:r>
            <a:r>
              <a:rPr lang="ru-RU" b="1" dirty="0"/>
              <a:t>технологические новинки</a:t>
            </a:r>
            <a:r>
              <a:rPr lang="ru-RU" dirty="0"/>
              <a:t>. </a:t>
            </a:r>
          </a:p>
          <a:p>
            <a:r>
              <a:rPr lang="ru-RU" dirty="0"/>
              <a:t>Следует подчеркнуть, что программа верхнего уровня должна занимать строго определенное место в деятельности организации, она должна официально приниматься и поддерживаться руководством, а также </a:t>
            </a:r>
            <a:r>
              <a:rPr lang="ru-RU" b="1" dirty="0"/>
              <a:t>иметь определенный штат и бюджет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ru-RU" sz="4000"/>
              <a:t>Цель программы нижнего уровня 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179512" y="980729"/>
            <a:ext cx="8856984" cy="587727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b="1" dirty="0"/>
              <a:t>Цель программы нижнего уровня</a:t>
            </a:r>
            <a:r>
              <a:rPr lang="ru-RU" dirty="0"/>
              <a:t> - обеспечить надежную и экономичную защиту конкретного сервиса или группы однородных сервисов. На этом уровне: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/>
              <a:t> -решается, какие следует использовать механизмы защиты; закупаются и устанавливаются технические средства;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/>
              <a:t> -выполняется повседневное администрирование; 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/>
              <a:t>отслеживается состояние слабых мест и т.п. 	Обычно за программу нижнего уровня отвечают администраторы сервисов.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/>
          </p:cNvSpPr>
          <p:nvPr>
            <p:ph type="body" idx="1"/>
          </p:nvPr>
        </p:nvSpPr>
        <p:spPr>
          <a:xfrm>
            <a:off x="0" y="188912"/>
            <a:ext cx="9036496" cy="648044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dirty="0"/>
              <a:t>    Если синхронизировать программу безопасности нижнего уровня с </a:t>
            </a:r>
            <a:r>
              <a:rPr lang="ru-RU" i="1" dirty="0"/>
              <a:t>жизненным циклом</a:t>
            </a:r>
            <a:r>
              <a:rPr lang="ru-RU" dirty="0"/>
              <a:t> защищаемого сервиса, можно добиться б</a:t>
            </a:r>
            <a:r>
              <a:rPr lang="ru-RU" b="1" i="1" dirty="0"/>
              <a:t>о</a:t>
            </a:r>
            <a:r>
              <a:rPr lang="ru-RU" dirty="0"/>
              <a:t>льшего эффекта с меньшими затратами. </a:t>
            </a:r>
          </a:p>
          <a:p>
            <a:pPr>
              <a:buFont typeface="Arial" charset="0"/>
              <a:buNone/>
            </a:pPr>
            <a:r>
              <a:rPr lang="ru-RU" dirty="0"/>
              <a:t>    В </a:t>
            </a:r>
            <a:r>
              <a:rPr lang="ru-RU" i="1" dirty="0"/>
              <a:t>жизненном цикле</a:t>
            </a:r>
            <a:r>
              <a:rPr lang="ru-RU" dirty="0"/>
              <a:t> информационного сервиса можно выделить следующие этапы: </a:t>
            </a:r>
          </a:p>
          <a:p>
            <a:r>
              <a:rPr lang="ru-RU" i="1" dirty="0"/>
              <a:t>Инициация</a:t>
            </a:r>
            <a:r>
              <a:rPr lang="ru-RU" dirty="0"/>
              <a:t> </a:t>
            </a:r>
          </a:p>
          <a:p>
            <a:r>
              <a:rPr lang="ru-RU" i="1" dirty="0"/>
              <a:t>Закупка</a:t>
            </a:r>
            <a:r>
              <a:rPr lang="ru-RU" dirty="0"/>
              <a:t> </a:t>
            </a:r>
          </a:p>
          <a:p>
            <a:r>
              <a:rPr lang="ru-RU" i="1" dirty="0"/>
              <a:t>Установка</a:t>
            </a:r>
            <a:r>
              <a:rPr lang="ru-RU" dirty="0"/>
              <a:t> </a:t>
            </a:r>
          </a:p>
          <a:p>
            <a:pPr>
              <a:lnSpc>
                <a:spcPct val="90000"/>
              </a:lnSpc>
            </a:pPr>
            <a:r>
              <a:rPr lang="ru-RU" i="1" dirty="0"/>
              <a:t>Эксплуатация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i="1" dirty="0"/>
              <a:t>Выведение из эксплуатации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107504" y="0"/>
            <a:ext cx="8856984" cy="6858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dirty="0"/>
              <a:t>Информационная безопасность достигается посредством  разработки и реализации политики информационной безопасности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i="1" dirty="0"/>
              <a:t>Политика безопасности</a:t>
            </a:r>
            <a:r>
              <a:rPr lang="ru-RU" dirty="0"/>
              <a:t> строится на основе </a:t>
            </a:r>
            <a:r>
              <a:rPr lang="ru-RU" i="1" dirty="0"/>
              <a:t>анализа рисков</a:t>
            </a:r>
            <a:r>
              <a:rPr lang="ru-RU" dirty="0"/>
              <a:t>, которые признаются реальными для </a:t>
            </a:r>
            <a:r>
              <a:rPr lang="ru-RU"/>
              <a:t>информационной системы. </a:t>
            </a:r>
            <a:endParaRPr lang="ru-RU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dirty="0"/>
              <a:t>Под </a:t>
            </a:r>
            <a:r>
              <a:rPr lang="ru-RU" b="1" i="1" dirty="0"/>
              <a:t>политикой безопасности</a:t>
            </a:r>
            <a:r>
              <a:rPr lang="ru-RU" dirty="0"/>
              <a:t> будем понимать совокупность документированных решений, принимаемых руководством организации и направленных на защиту информации и ассоциированных с ней ресурсов.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На этапе </a:t>
            </a:r>
            <a:r>
              <a:rPr lang="ru-RU" i="1" dirty="0"/>
              <a:t>инициации</a:t>
            </a:r>
            <a:r>
              <a:rPr lang="en-US" dirty="0"/>
              <a:t>, c </a:t>
            </a:r>
            <a:r>
              <a:rPr lang="ru-RU" dirty="0"/>
              <a:t>точки зрения безопасности важнейшим действием здесь является оценка критичности как самого сервиса, так и информации, которая с его помощью будет обрабатываться. </a:t>
            </a:r>
            <a:endParaRPr lang="en-US" dirty="0"/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/>
              <a:t>    </a:t>
            </a:r>
            <a:r>
              <a:rPr lang="ru-RU" dirty="0"/>
              <a:t>На этапе </a:t>
            </a:r>
            <a:r>
              <a:rPr lang="ru-RU" i="1" dirty="0"/>
              <a:t>закупки</a:t>
            </a:r>
            <a:r>
              <a:rPr lang="ru-RU" dirty="0"/>
              <a:t> нужно окончательно сформулировать требования к защитным средствам нового сервиса, к компании, которая может претендовать на роль поставщика, и к квалификации, которой должен обладать персонал, использующий или обслуживающий закупаемый продукт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8579296" cy="6858000"/>
          </a:xfrm>
        </p:spPr>
        <p:txBody>
          <a:bodyPr/>
          <a:lstStyle/>
          <a:p>
            <a:pPr>
              <a:buNone/>
            </a:pPr>
            <a:r>
              <a:rPr lang="ru-RU" dirty="0"/>
              <a:t>На этапе установки</a:t>
            </a:r>
          </a:p>
          <a:p>
            <a:pPr>
              <a:buNone/>
            </a:pPr>
            <a:r>
              <a:rPr lang="ru-RU" dirty="0"/>
              <a:t>1) новый продукт следует сконфигурировать. </a:t>
            </a:r>
          </a:p>
          <a:p>
            <a:pPr marL="0" indent="0">
              <a:buNone/>
            </a:pPr>
            <a:r>
              <a:rPr lang="ru-RU" dirty="0"/>
              <a:t>Необходимо включить и должным образом настроить средства безопасности.</a:t>
            </a:r>
          </a:p>
          <a:p>
            <a:pPr marL="0">
              <a:buFont typeface="Arial" charset="0"/>
              <a:buNone/>
            </a:pPr>
            <a:r>
              <a:rPr lang="ru-RU" dirty="0"/>
              <a:t>2) новый сервис нуждается в процедурных регуляторах. </a:t>
            </a:r>
          </a:p>
          <a:p>
            <a:pPr marL="0">
              <a:buFont typeface="Arial" charset="0"/>
              <a:buNone/>
            </a:pPr>
            <a:r>
              <a:rPr lang="ru-RU" dirty="0"/>
              <a:t>Следует позаботиться о охране помещения, о документах, регламентирующих использование сервиса, о подготовке планов на случай экстренных ситуаций, об организации обучения пользователей и т.п.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xfrm>
            <a:off x="0" y="260350"/>
            <a:ext cx="9036496" cy="58658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/>
              <a:t>Период </a:t>
            </a:r>
            <a:r>
              <a:rPr lang="ru-RU" i="1" dirty="0"/>
              <a:t>эксплуатации</a:t>
            </a:r>
            <a:r>
              <a:rPr lang="ru-RU" dirty="0"/>
              <a:t> - самый длительный и сложный. Наибольшую опасность в это время представляют незначительные изменения в конфигурации сервиса, в поведении пользователей и администраторов.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ru-RU" dirty="0"/>
              <a:t> </a:t>
            </a:r>
            <a:r>
              <a:rPr lang="ru-RU" sz="2200" dirty="0"/>
              <a:t>(в силу незначительности малозаметны, но накапливаясь ведут к существенным изменениям)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ru-RU" dirty="0"/>
              <a:t>Для борьбы с эффектом медленных изменений приходится прибегать к периодическим проверкам безопасности сервиса. Разумеется, после значительных модификаций подобные проверки являются обязательными.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При </a:t>
            </a:r>
            <a:r>
              <a:rPr lang="ru-RU" i="1"/>
              <a:t>выведении из эксплуатации</a:t>
            </a:r>
            <a:r>
              <a:rPr lang="ru-RU"/>
              <a:t> в специфических случаях необходимо заботиться о физическом разрушении аппаратных компонентов, хранящих конфиденциальную информацию. Программы, вероятно, просто стираются, если иное не предусмотрено лицензионным соглашением.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6408737"/>
          </a:xfrm>
        </p:spPr>
        <p:txBody>
          <a:bodyPr/>
          <a:lstStyle/>
          <a:p>
            <a:r>
              <a:rPr lang="ru-RU" sz="2800"/>
              <a:t>При </a:t>
            </a:r>
            <a:r>
              <a:rPr lang="ru-RU" sz="2800" i="1"/>
              <a:t>выведении данных из эксплуатации</a:t>
            </a:r>
            <a:r>
              <a:rPr lang="ru-RU" sz="2800"/>
              <a:t> их обычно переносят на другую систему, архивируют, выбрасывают или уничтожают. Следует позаботиться об аппаратно-программной совместимости средств чтения и записи. Информационные технологии развиваются очень быстро, и через несколько лет устройств, способных прочитать старый носитель, может просто не оказаться. </a:t>
            </a:r>
          </a:p>
          <a:p>
            <a:r>
              <a:rPr lang="ru-RU" sz="2800"/>
              <a:t>Если данные архивируются в зашифрованном виде, необходимо сохранить ключ и средства расшифровки. При архивировании и хранении архивной информации нельзя забывать о поддержании конфиденциальности данных.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395536" y="1556792"/>
            <a:ext cx="8229600" cy="29523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 практической точки зрения политику безопасности целесообразно рассматривать на трех уровнях детализации.</a:t>
            </a:r>
          </a:p>
          <a:p>
            <a:pPr marL="0" indent="0">
              <a:buNone/>
            </a:pPr>
            <a:r>
              <a:rPr lang="ru-RU" dirty="0"/>
              <a:t> К </a:t>
            </a:r>
            <a:r>
              <a:rPr lang="ru-RU" i="1" u="sng" dirty="0"/>
              <a:t>верхнему уровню </a:t>
            </a:r>
            <a:r>
              <a:rPr lang="ru-RU" dirty="0"/>
              <a:t>можно отнести решения, затрагивающие организацию в целом.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ru-RU" sz="4000" dirty="0"/>
              <a:t>Примерный список решений:</a:t>
            </a:r>
            <a:br>
              <a:rPr lang="ru-RU" sz="4000" dirty="0"/>
            </a:br>
            <a:r>
              <a:rPr lang="ru-RU" sz="2800" i="1" dirty="0"/>
              <a:t>принимаемых на верхнем уровне</a:t>
            </a:r>
            <a:endParaRPr lang="ru-RU" sz="4000" dirty="0"/>
          </a:p>
        </p:txBody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35496" y="1196752"/>
            <a:ext cx="8928992" cy="492941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сформировать комплексную программу обеспечения ИБ, назначить ответственных за продвижение программы; 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формулировать цели, которые преследует организация в области ИБ, определить общие направления в достижении этих целей; </a:t>
            </a:r>
          </a:p>
          <a:p>
            <a:r>
              <a:rPr lang="ru-RU" sz="2800" dirty="0"/>
              <a:t>обеспечение базы для соблюдения законов и правил; </a:t>
            </a:r>
          </a:p>
          <a:p>
            <a:r>
              <a:rPr lang="ru-RU" sz="2800" dirty="0"/>
              <a:t>формулировка административных решений по тем вопросам реализации программы безопасности, которые должны рассматриваться на уровне организации в целом.</a:t>
            </a:r>
          </a:p>
          <a:p>
            <a:pPr>
              <a:lnSpc>
                <a:spcPct val="9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179512" y="0"/>
            <a:ext cx="8640960" cy="6858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ru-RU" b="1" dirty="0"/>
              <a:t>Для политики верхнего уровня</a:t>
            </a:r>
            <a:r>
              <a:rPr lang="ru-RU" dirty="0"/>
              <a:t> цели организации в области информационной безопасности формулируются в терминах </a:t>
            </a:r>
            <a:r>
              <a:rPr lang="ru-RU" i="1" u="sng" dirty="0"/>
              <a:t>целостности, доступности и конфиденциальности</a:t>
            </a:r>
            <a:r>
              <a:rPr lang="ru-RU" dirty="0"/>
              <a:t>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sz="2600" dirty="0"/>
              <a:t>Если организация отвечает за поддержание критически важных баз данных, на первом плане может стоять уменьшение числа потерь, повреждений или искажений данных.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sz="2600" dirty="0"/>
              <a:t>Для организации, занимающейся продажей компьютерной техники, вероятно, важна актуальность информации о предоставляемых услугах и ценах и ее доступность максимальному числу потенциальных покупателей. 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ru-RU" sz="2600" dirty="0"/>
              <a:t>Руководство режимного предприятия в первую очередь заботится о защите от несанкционированного доступа, то есть о конфиденциальности.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xfrm>
            <a:off x="179512" y="260350"/>
            <a:ext cx="8712968" cy="586581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3000" dirty="0"/>
              <a:t>На верхний уровень выносится </a:t>
            </a:r>
            <a:r>
              <a:rPr lang="ru-RU" sz="3000" b="1" dirty="0"/>
              <a:t>управление защитными ресурсами и </a:t>
            </a:r>
            <a:r>
              <a:rPr lang="ru-RU" sz="3000" b="1" i="1" dirty="0"/>
              <a:t>координация</a:t>
            </a:r>
            <a:r>
              <a:rPr lang="ru-RU" sz="3000" b="1" dirty="0"/>
              <a:t> использования этих ресурсов</a:t>
            </a:r>
            <a:r>
              <a:rPr lang="ru-RU" sz="3000" dirty="0"/>
              <a:t>, выделение специального персонала для защиты критически важных систем и взаимодействие с другими организациями, обеспечивающими или контролирующими режим безопасности.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3000" dirty="0"/>
              <a:t>Политика верхнего уровня должна четко очерчивать сферу своего влияния.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3000" dirty="0"/>
              <a:t>Должны быть определены обязанности должностных лиц по выработке программы безопасности и проведению ее в жизнь. 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/>
              <a:t>Политика верхнего уровня имеет дело с тремя аспектами законопослушности и исполнительской дисциплины:</a:t>
            </a:r>
          </a:p>
          <a:p>
            <a:pPr marL="609600" indent="-609600">
              <a:buFont typeface="Arial" charset="0"/>
              <a:buAutoNum type="arabicParenR"/>
            </a:pPr>
            <a:r>
              <a:rPr lang="ru-RU" sz="2800" dirty="0"/>
              <a:t>организация должна соблюдать существующие законы. </a:t>
            </a:r>
          </a:p>
          <a:p>
            <a:pPr marL="609600" indent="-609600">
              <a:buFont typeface="Arial" charset="0"/>
              <a:buAutoNum type="arabicParenR"/>
            </a:pPr>
            <a:r>
              <a:rPr lang="ru-RU" sz="2800" dirty="0"/>
              <a:t>следует контролировать действия лиц, ответственных за выработку программы безопасности. </a:t>
            </a:r>
          </a:p>
          <a:p>
            <a:pPr marL="609600" indent="-609600">
              <a:buFont typeface="Arial" charset="0"/>
              <a:buAutoNum type="arabicParenR"/>
            </a:pPr>
            <a:r>
              <a:rPr lang="ru-RU" sz="2800" dirty="0"/>
              <a:t>необходимо обеспечить определенную степень исполнительности персонала, а для этого нужно выработать систему поощрений и наказаний.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На верхний уровень следует выносить минимум вопросов.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506888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dirty="0"/>
              <a:t>Примерная структура и  перечень вопросов:</a:t>
            </a:r>
          </a:p>
          <a:p>
            <a:pPr>
              <a:buFontTx/>
              <a:buChar char="•"/>
            </a:pPr>
            <a:r>
              <a:rPr lang="ru-RU" i="1" u="sng" dirty="0"/>
              <a:t>вводный</a:t>
            </a:r>
            <a:r>
              <a:rPr lang="ru-RU" dirty="0"/>
              <a:t> </a:t>
            </a:r>
            <a:r>
              <a:rPr lang="ru-RU" i="1" u="sng" dirty="0"/>
              <a:t>раздел</a:t>
            </a:r>
            <a:r>
              <a:rPr lang="ru-RU" i="1" dirty="0"/>
              <a:t>,</a:t>
            </a:r>
            <a:r>
              <a:rPr lang="ru-RU" dirty="0"/>
              <a:t> подтверждающий озабоченность высшего руководства проблемами информационной безопасности; </a:t>
            </a:r>
          </a:p>
          <a:p>
            <a:pPr marL="0" indent="0">
              <a:buNone/>
            </a:pPr>
            <a:r>
              <a:rPr lang="ru-RU" sz="2000" dirty="0"/>
              <a:t>(актуальность ИБ для </a:t>
            </a:r>
            <a:r>
              <a:rPr lang="ru-RU" sz="2000" dirty="0" err="1"/>
              <a:t>орг-ии</a:t>
            </a:r>
            <a:r>
              <a:rPr lang="ru-RU" sz="2000" dirty="0"/>
              <a:t>)</a:t>
            </a:r>
          </a:p>
          <a:p>
            <a:pPr>
              <a:buFontTx/>
              <a:buChar char="•"/>
            </a:pPr>
            <a:r>
              <a:rPr lang="ru-RU" i="1" u="sng" dirty="0"/>
              <a:t>организационный раздел</a:t>
            </a:r>
            <a:r>
              <a:rPr lang="ru-RU" u="sng" dirty="0"/>
              <a:t>, </a:t>
            </a:r>
            <a:r>
              <a:rPr lang="ru-RU" dirty="0"/>
              <a:t>содержащий описание подразделений, комиссий, групп и т.д., отвечающих за ИБ ИС;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457200" y="1340767"/>
            <a:ext cx="8229600" cy="47853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i="1" u="sng" dirty="0"/>
              <a:t>классификационный раздел</a:t>
            </a:r>
            <a:r>
              <a:rPr lang="ru-RU" dirty="0"/>
              <a:t>, описывающий имеющиеся в организации ресурсы и необходимый уровень их защиты; </a:t>
            </a:r>
            <a:endParaRPr lang="ru-RU" b="1" dirty="0"/>
          </a:p>
          <a:p>
            <a:pPr>
              <a:spcBef>
                <a:spcPts val="1200"/>
              </a:spcBef>
            </a:pPr>
            <a:r>
              <a:rPr lang="ru-RU" i="1" u="sng" dirty="0"/>
              <a:t>раздел</a:t>
            </a:r>
            <a:r>
              <a:rPr lang="ru-RU" dirty="0"/>
              <a:t>, характеризующий меры безопасности, применяемые к персоналу</a:t>
            </a:r>
            <a:r>
              <a:rPr lang="en-US" dirty="0"/>
              <a:t>;</a:t>
            </a:r>
            <a:endParaRPr lang="ru-RU" dirty="0"/>
          </a:p>
          <a:p>
            <a:pPr>
              <a:spcBef>
                <a:spcPts val="1200"/>
              </a:spcBef>
            </a:pPr>
            <a:r>
              <a:rPr lang="ru-RU" i="1" u="sng" dirty="0"/>
              <a:t>раздел</a:t>
            </a:r>
            <a:r>
              <a:rPr lang="ru-RU" dirty="0"/>
              <a:t>, посвященный вопросам </a:t>
            </a:r>
            <a:r>
              <a:rPr lang="ru-RU" i="1" dirty="0"/>
              <a:t>физической защиты</a:t>
            </a:r>
            <a:r>
              <a:rPr lang="ru-RU" dirty="0"/>
              <a:t>; </a:t>
            </a:r>
          </a:p>
          <a:p>
            <a:pPr>
              <a:spcBef>
                <a:spcPts val="1200"/>
              </a:spcBef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1265</Words>
  <Application>Microsoft Office PowerPoint</Application>
  <PresentationFormat>Экран (4:3)</PresentationFormat>
  <Paragraphs>90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Arial</vt:lpstr>
      <vt:lpstr>Calibri</vt:lpstr>
      <vt:lpstr>Тема Office</vt:lpstr>
      <vt:lpstr>Лекция 3: Политика информационной безопасности   </vt:lpstr>
      <vt:lpstr>Презентация PowerPoint</vt:lpstr>
      <vt:lpstr>Презентация PowerPoint</vt:lpstr>
      <vt:lpstr>Примерный список решений: принимаемых на верхнем уровне</vt:lpstr>
      <vt:lpstr>Презентация PowerPoint</vt:lpstr>
      <vt:lpstr>Презентация PowerPoint</vt:lpstr>
      <vt:lpstr>Презентация PowerPoint</vt:lpstr>
      <vt:lpstr>На верхний уровень следует выносить минимум вопросов.</vt:lpstr>
      <vt:lpstr>Презентация PowerPoint</vt:lpstr>
      <vt:lpstr>Презентация PowerPoint</vt:lpstr>
      <vt:lpstr>Презентация PowerPoint</vt:lpstr>
      <vt:lpstr>Политика безопасности нижнего уровня </vt:lpstr>
      <vt:lpstr>Примеры вопросов, на которые следует дать ответ в политике безопасности нижнего уровня: </vt:lpstr>
      <vt:lpstr>Презентация PowerPoint</vt:lpstr>
      <vt:lpstr>Программа безопасности</vt:lpstr>
      <vt:lpstr>Презентация PowerPoint</vt:lpstr>
      <vt:lpstr>Презентация PowerPoint</vt:lpstr>
      <vt:lpstr>Цель программы нижнего уровня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253</cp:revision>
  <dcterms:created xsi:type="dcterms:W3CDTF">2013-02-04T18:05:09Z</dcterms:created>
  <dcterms:modified xsi:type="dcterms:W3CDTF">2024-09-16T08:20:54Z</dcterms:modified>
</cp:coreProperties>
</file>