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" r:id="rId2"/>
    <p:sldId id="341" r:id="rId3"/>
    <p:sldId id="342" r:id="rId4"/>
    <p:sldId id="343" r:id="rId5"/>
    <p:sldId id="347" r:id="rId6"/>
    <p:sldId id="348" r:id="rId7"/>
    <p:sldId id="349" r:id="rId8"/>
    <p:sldId id="344" r:id="rId9"/>
    <p:sldId id="345" r:id="rId10"/>
    <p:sldId id="346" r:id="rId11"/>
    <p:sldId id="323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50" r:id="rId24"/>
    <p:sldId id="308" r:id="rId25"/>
    <p:sldId id="309" r:id="rId26"/>
    <p:sldId id="310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318" r:id="rId35"/>
    <p:sldId id="319" r:id="rId36"/>
    <p:sldId id="320" r:id="rId37"/>
    <p:sldId id="321" r:id="rId38"/>
    <p:sldId id="322" r:id="rId39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2586FF-8707-45B6-A352-9FEC28A03559}" type="datetimeFigureOut">
              <a:rPr lang="ru-RU"/>
              <a:pPr>
                <a:defRPr/>
              </a:pPr>
              <a:t>07.10.2024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0DC13C-1668-47CE-8CC8-44F87AD6E39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253C8-5FC7-44EB-8B2D-5CFC0AE7F56D}" type="datetimeFigureOut">
              <a:rPr lang="ru-RU"/>
              <a:pPr>
                <a:defRPr/>
              </a:pPr>
              <a:t>07.10.2024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63AA25-2DAE-414B-B262-05D3D3F8308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571BB-2A9C-4064-90A4-9539D62F05FD}" type="datetimeFigureOut">
              <a:rPr lang="ru-RU"/>
              <a:pPr>
                <a:defRPr/>
              </a:pPr>
              <a:t>07.10.2024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15D3DB-A191-4400-BDE2-B0D26084835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0F2C14-078F-4325-8955-28F44EF20646}" type="datetimeFigureOut">
              <a:rPr lang="ru-RU"/>
              <a:pPr>
                <a:defRPr/>
              </a:pPr>
              <a:t>07.10.2024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7C82E0-B2E5-40AC-8237-B85A401C51B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2BB41C-B5E9-4111-8FB5-3A0619BAD8B4}" type="datetimeFigureOut">
              <a:rPr lang="ru-RU"/>
              <a:pPr>
                <a:defRPr/>
              </a:pPr>
              <a:t>07.10.2024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36C6C-57D4-4E7B-A776-96AA4DB7B41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BF4DF3-19AA-4D13-A0A2-2F8EFEDAAD6E}" type="datetimeFigureOut">
              <a:rPr lang="ru-RU"/>
              <a:pPr>
                <a:defRPr/>
              </a:pPr>
              <a:t>07.10.2024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224F0E-6E9A-481D-AAC8-9677AFEFE86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164B6F-0B96-4F1C-AD61-DF2184B3910A}" type="datetimeFigureOut">
              <a:rPr lang="ru-RU"/>
              <a:pPr>
                <a:defRPr/>
              </a:pPr>
              <a:t>07.10.2024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C84B6-4881-47C2-994D-54074955578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C30EBC-8149-4952-BFCC-3C35D8F0E7B6}" type="datetimeFigureOut">
              <a:rPr lang="ru-RU"/>
              <a:pPr>
                <a:defRPr/>
              </a:pPr>
              <a:t>07.10.2024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C859A1-2898-44B0-880D-7C2A1447534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27668C-631B-4514-A266-E19D276CD082}" type="datetimeFigureOut">
              <a:rPr lang="ru-RU"/>
              <a:pPr>
                <a:defRPr/>
              </a:pPr>
              <a:t>07.10.2024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36ADB-60F9-4FB6-9BCE-19124AD2FF9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681CA0-5510-43DC-B459-6B642DC9799E}" type="datetimeFigureOut">
              <a:rPr lang="ru-RU"/>
              <a:pPr>
                <a:defRPr/>
              </a:pPr>
              <a:t>07.10.2024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D8C10C-8F7E-43AD-AEB2-84770AE3794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34F972-0E1C-4D2C-8692-B0E6F27E2EE6}" type="datetimeFigureOut">
              <a:rPr lang="ru-RU"/>
              <a:pPr>
                <a:defRPr/>
              </a:pPr>
              <a:t>07.10.2024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C19023-36AE-48A3-96A9-FF32762ABB5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3F2275C-3661-42D2-83CF-F8833D83A623}" type="datetimeFigureOut">
              <a:rPr lang="ru-RU"/>
              <a:pPr>
                <a:defRPr/>
              </a:pPr>
              <a:t>07.10.2024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25E83B4-4AD8-4CD2-A55A-843810DB836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/>
          </p:cNvSpPr>
          <p:nvPr>
            <p:ph type="title"/>
          </p:nvPr>
        </p:nvSpPr>
        <p:spPr>
          <a:xfrm>
            <a:off x="468313" y="2924175"/>
            <a:ext cx="8229600" cy="1143000"/>
          </a:xfrm>
        </p:spPr>
        <p:txBody>
          <a:bodyPr/>
          <a:lstStyle/>
          <a:p>
            <a:r>
              <a:rPr lang="ru-RU" sz="4000">
                <a:latin typeface="Arial" charset="0"/>
              </a:rPr>
              <a:t>Лекция: </a:t>
            </a:r>
            <a:r>
              <a:rPr lang="ru-RU"/>
              <a:t>Мандатное управление доступом</a:t>
            </a:r>
            <a:br>
              <a:rPr lang="ru-RU" b="1" i="1"/>
            </a:br>
            <a:r>
              <a:rPr lang="ru-RU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Основная цель мандатной политики безопасности — предотв­ращение утечки информации от объектов с высоким уровнем доступа к объектам с низким уровнем доступа, т.е. противодействие возникновению в компьютерной системе неблагоприятных информационных потоков сверху вниз.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Рисунок 832" descr="http://www.moodle.ipm.kstu.ru/pluginfile.php/29811/mod_page/content/6/%D0%9C%D0%B0%D0%BD%D0%B4%D0%B0%D1%82%D0%BD%D0%B0%D1%8F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6375" y="404813"/>
            <a:ext cx="6337300" cy="609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"/>
          <p:cNvSpPr>
            <a:spLocks noGrp="1"/>
          </p:cNvSpPr>
          <p:nvPr>
            <p:ph type="body" idx="1"/>
          </p:nvPr>
        </p:nvSpPr>
        <p:spPr>
          <a:xfrm>
            <a:off x="457200" y="333375"/>
            <a:ext cx="8229600" cy="6524625"/>
          </a:xfrm>
        </p:spPr>
        <p:txBody>
          <a:bodyPr/>
          <a:lstStyle/>
          <a:p>
            <a:r>
              <a:rPr lang="ru-RU" b="1" dirty="0"/>
              <a:t>Мандатное управление доступом</a:t>
            </a:r>
            <a:r>
              <a:rPr lang="ru-RU" dirty="0"/>
              <a:t>— разграничение доступа субъектов к объектам, основанное на назначении метки конфиденциальности для информации, содержащейся в объектах, и выдаче официальных разрешений (допуска) субъектам на обращение к информации такого уровня конфиденциальности. Это способ, сочетающий защиту и ограничение прав,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Пример: субъект «Пользователь № 3», имеющий допуск уровня «не секретно», не может получить доступ к объекту, имеющего метку «для служебного пользования». В то же время, субъект «Пользователь № 2» с допуском уровня «секретно» право доступа к объекту с меткой «для служебного пользования» имеет.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/>
              <a:t>Многоуровневые (мандатные) модели</a:t>
            </a:r>
          </a:p>
        </p:txBody>
      </p:sp>
      <p:sp>
        <p:nvSpPr>
          <p:cNvPr id="17410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ru-RU" sz="2800"/>
              <a:t>С целью устранения недостатков матричных моделей были разработаны так называемые многоуровневые модели защиты, классическими примерами которых являются модель конечных состояний Белла и Ла-Падулы.</a:t>
            </a:r>
          </a:p>
          <a:p>
            <a:r>
              <a:rPr lang="ru-RU" sz="2800"/>
              <a:t>Многоуровневые модели предполагают формализацию процедуры назначения прав доступа посредством использования так называемых меток конфиденциальности или мандатов, назначаемых субъектам и объектам доступа.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3"/>
          <p:cNvSpPr>
            <a:spLocks noGrp="1"/>
          </p:cNvSpPr>
          <p:nvPr>
            <p:ph type="body" idx="1"/>
          </p:nvPr>
        </p:nvSpPr>
        <p:spPr>
          <a:xfrm>
            <a:off x="457200" y="0"/>
            <a:ext cx="8229600" cy="6858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sz="2800"/>
              <a:t>Так, для субъекта доступа метки, например, могут определяться в соответствии с уровнем допуска лица к информации, а для объекта доступа (собственно данные) - признаками конфиденциальности информации.</a:t>
            </a:r>
          </a:p>
          <a:p>
            <a:pPr>
              <a:lnSpc>
                <a:spcPct val="90000"/>
              </a:lnSpc>
            </a:pPr>
            <a:r>
              <a:rPr lang="ru-RU" sz="2800"/>
              <a:t>Признаки конфиденциальности фиксируются в метке объекта. Права доступа каждого субъекта и характеристики конфиденциальности каждого объекта отображаются в виде совокупности уровня конфиденциальности и набора категорий конфиденциальности. Уровень конфиденциальности может принимать одно из строго упорядоченного ряда фиксированных значений, например: конфиденциально, секретно, для служебного пользования, несекретно и т.п.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4000"/>
              <a:t>Основу реализации управления доступом составляют: </a:t>
            </a:r>
          </a:p>
        </p:txBody>
      </p:sp>
      <p:sp>
        <p:nvSpPr>
          <p:cNvPr id="1945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ru-RU"/>
              <a:t>Формальное сравнение метки субъекта, запросившего доступ, и метки объекта, к которому запрошен доступ. </a:t>
            </a:r>
          </a:p>
          <a:p>
            <a:pPr marL="609600" indent="-609600">
              <a:lnSpc>
                <a:spcPct val="90000"/>
              </a:lnSpc>
            </a:pPr>
            <a:r>
              <a:rPr lang="ru-RU"/>
              <a:t>Принятие решений о предоставлении доступа на основе некоторых правил, основу которых составляет противодействие снижению уровня конфиденциальности защищаемой информации.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3"/>
          <p:cNvSpPr>
            <a:spLocks noGrp="1"/>
          </p:cNvSpPr>
          <p:nvPr>
            <p:ph type="body" idx="1"/>
          </p:nvPr>
        </p:nvSpPr>
        <p:spPr>
          <a:xfrm>
            <a:off x="457200" y="260350"/>
            <a:ext cx="8229600" cy="6597650"/>
          </a:xfrm>
        </p:spPr>
        <p:txBody>
          <a:bodyPr/>
          <a:lstStyle/>
          <a:p>
            <a:r>
              <a:rPr lang="ru-RU"/>
              <a:t>Таким образом, многоуровневая модель предупреждает возможность преднамеренного или случайного снижения уровня конфиденциальности защищаемой информации за счет ее утечки (умышленного переноса). То есть эта модель препятствует переходу информации из объектов с высоким уровнем конфиденциальности и узким набором категорий доступа в объекты с меньшим уровнем конфиденциальности и более широким набором категорий доступа.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3"/>
          <p:cNvSpPr>
            <a:spLocks noGrp="1"/>
          </p:cNvSpPr>
          <p:nvPr>
            <p:ph type="body" idx="1"/>
          </p:nvPr>
        </p:nvSpPr>
        <p:spPr>
          <a:xfrm>
            <a:off x="457200" y="260350"/>
            <a:ext cx="8229600" cy="5865813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ru-RU"/>
              <a:t>Каждому субъекту и объекту доступа должны сопоставляться классификационные метки, отражающие их место в соответствующей иерархии (метки конфиденциальности). Посредством этих меток субъектам и объектам должны назначаться классификационные уровни , являющиеся комбинациями иерархических и неиерархических категорий. Данные метки должны служить основой мандатного принципа разграничения доступа.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Система защиты при вводе новых данных в систему должна запрашивать и получать от санкционированного пользователя классификационные метки этих данных. При санкционированном занесении в список пользователей нового субъекта ему должны назначаться классификационные метки.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Рисунок 5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71414"/>
            <a:ext cx="5572132" cy="6679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3"/>
          <p:cNvSpPr>
            <a:spLocks noGrp="1"/>
          </p:cNvSpPr>
          <p:nvPr>
            <p:ph type="body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ru-RU" dirty="0"/>
              <a:t>   Система защиты должна реализовывать мандатный принцип контроля доступа:</a:t>
            </a:r>
          </a:p>
          <a:p>
            <a:pPr lvl="1"/>
            <a:r>
              <a:rPr lang="ru-RU" dirty="0"/>
              <a:t>субъект может читать объект, только если иерархическая классификация в классификационном уровне субъекта не меньше, чем иерархическая классификация в классификационном уровне объекта. При этом иерархические категории в классификационном уровне субъекта должны включать в себя все иерархические категории в классификационном уровне объекта; </a:t>
            </a:r>
          </a:p>
          <a:p>
            <a:pPr lvl="1"/>
            <a:r>
              <a:rPr lang="ru-RU" dirty="0"/>
              <a:t>субъект осуществляет запись в объект, только если классификационный уровень субъекта в иерархической классификации не больше чем уровень объекта в иерархической классификации.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3"/>
          <p:cNvSpPr>
            <a:spLocks noGrp="1"/>
          </p:cNvSpPr>
          <p:nvPr>
            <p:ph type="body" idx="1"/>
          </p:nvPr>
        </p:nvSpPr>
        <p:spPr>
          <a:xfrm>
            <a:off x="468313" y="404813"/>
            <a:ext cx="8229600" cy="6453187"/>
          </a:xfrm>
        </p:spPr>
        <p:txBody>
          <a:bodyPr/>
          <a:lstStyle/>
          <a:p>
            <a:pPr marL="609600" indent="-609600"/>
            <a:r>
              <a:rPr lang="ru-RU"/>
              <a:t>Реализация мандатных ПРД должна предусматривать возможность сопровождения, изменения классификационных уровней субъектов и объектов специально выделенными субъектами.</a:t>
            </a:r>
          </a:p>
          <a:p>
            <a:pPr marL="609600" indent="-609600"/>
            <a:r>
              <a:rPr lang="ru-RU"/>
              <a:t>В СВТ должен быть реализован диспетчер доступа, т.е. должны контролироваться не только единичный акт доступа, но и потоки информации.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r>
              <a:rPr lang="ru-RU" sz="4000"/>
              <a:t>Требования к управлению доступом к ресурсам</a:t>
            </a:r>
          </a:p>
        </p:txBody>
      </p:sp>
      <p:sp>
        <p:nvSpPr>
          <p:cNvPr id="25602" name="Rectangle 3"/>
          <p:cNvSpPr>
            <a:spLocks noGrp="1"/>
          </p:cNvSpPr>
          <p:nvPr>
            <p:ph type="body" idx="1"/>
          </p:nvPr>
        </p:nvSpPr>
        <p:spPr>
          <a:xfrm>
            <a:off x="107504" y="1268413"/>
            <a:ext cx="8856984" cy="5589587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ru-RU" dirty="0"/>
              <a:t>Система защиты должна различать каждое устройство ввода-вывода и каждый канал связи.</a:t>
            </a:r>
          </a:p>
          <a:p>
            <a:pPr marL="609600" indent="-609600">
              <a:lnSpc>
                <a:spcPct val="90000"/>
              </a:lnSpc>
            </a:pPr>
            <a:r>
              <a:rPr lang="ru-RU" dirty="0"/>
              <a:t>Система защиты должна обеспечивать соответствие между меткой вводимого (выводимого) объекта (классификационным уровнем) и меткой устройства. </a:t>
            </a:r>
          </a:p>
          <a:p>
            <a:pPr marL="609600" indent="-609600">
              <a:lnSpc>
                <a:spcPct val="90000"/>
              </a:lnSpc>
            </a:pPr>
            <a:r>
              <a:rPr lang="ru-RU" dirty="0"/>
              <a:t>Изменения в назначении и разметке устройств и каналов должны осуществляться только под контролем системы защиты.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CB35D8-A351-912F-B66E-A88FC79FB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686CC0-5492-80E7-D76A-093F6FF4A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6544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Модель Белла — Лападулы  </a:t>
            </a:r>
          </a:p>
        </p:txBody>
      </p:sp>
      <p:sp>
        <p:nvSpPr>
          <p:cNvPr id="2662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В модели анализируются условия, при которых невозможно создание информационных потоков от субъектов с более высоким уровнем доступа к субъектам с более низким уровнем доступа.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3"/>
          <p:cNvSpPr>
            <a:spLocks noGrp="1"/>
          </p:cNvSpPr>
          <p:nvPr>
            <p:ph type="body" idx="1"/>
          </p:nvPr>
        </p:nvSpPr>
        <p:spPr>
          <a:xfrm>
            <a:off x="457200" y="188913"/>
            <a:ext cx="8229600" cy="66690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/>
              <a:t>Суть системы заключалась в следующем: каждому субъекту (лицу, работающему с документами) и объекту (документам) присваивается метка конфиденциальности, начиная от самой высокой («особой важности»), заканчивая самой низкой («несекретный» или «общедоступный»). Причем субъект, которому разрешён доступ только к объектам с более низкой меткой конфиденциальности, не может получить доступ к объекту с более высокой меткой конфиденциальности. Также субъекту запрещается запись информации в объекты с более низким уровнем безопасности.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Модель Белла — Лападулы описывается </a:t>
            </a:r>
            <a:r>
              <a:rPr lang="ru-RU" i="1"/>
              <a:t>конечным автоматом</a:t>
            </a:r>
            <a:r>
              <a:rPr lang="ru-RU"/>
              <a:t> с допустимым набором состояний, в которых может находиться </a:t>
            </a:r>
            <a:r>
              <a:rPr lang="ru-RU" i="1"/>
              <a:t>информационная система</a:t>
            </a:r>
            <a:r>
              <a:rPr lang="ru-RU"/>
              <a:t>.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29600" cy="1143000"/>
          </a:xfrm>
        </p:spPr>
        <p:txBody>
          <a:bodyPr/>
          <a:lstStyle/>
          <a:p>
            <a:r>
              <a:rPr lang="ru-RU"/>
              <a:t>Формальное описание модели</a:t>
            </a:r>
            <a:endParaRPr lang="ru-RU" b="1"/>
          </a:p>
        </p:txBody>
      </p:sp>
      <p:sp>
        <p:nvSpPr>
          <p:cNvPr id="2969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/>
              <a:t>S</a:t>
            </a:r>
            <a:r>
              <a:rPr lang="ru-RU"/>
              <a:t> — множество субъектов;</a:t>
            </a:r>
          </a:p>
          <a:p>
            <a:r>
              <a:rPr lang="en-US" i="1"/>
              <a:t>O</a:t>
            </a:r>
            <a:r>
              <a:rPr lang="ru-RU"/>
              <a:t> — множество объектов, </a:t>
            </a:r>
            <a:r>
              <a:rPr lang="en-US" i="1"/>
              <a:t>S </a:t>
            </a:r>
            <a:r>
              <a:rPr lang="ru-RU" i="1">
                <a:sym typeface="Symbol" pitchFamily="18" charset="2"/>
              </a:rPr>
              <a:t></a:t>
            </a:r>
            <a:r>
              <a:rPr lang="ru-RU" i="1"/>
              <a:t> </a:t>
            </a:r>
            <a:r>
              <a:rPr lang="en-US" i="1"/>
              <a:t>O</a:t>
            </a:r>
            <a:r>
              <a:rPr lang="ru-RU"/>
              <a:t>;</a:t>
            </a:r>
          </a:p>
          <a:p>
            <a:r>
              <a:rPr lang="ru-RU"/>
              <a:t> </a:t>
            </a:r>
            <a:r>
              <a:rPr lang="en-US" i="1"/>
              <a:t>R={r, w}</a:t>
            </a:r>
            <a:r>
              <a:rPr lang="ru-RU"/>
              <a:t>— множество прав доступа, </a:t>
            </a:r>
            <a:r>
              <a:rPr lang="en-US" i="1"/>
              <a:t>r</a:t>
            </a:r>
            <a:r>
              <a:rPr lang="ru-RU"/>
              <a:t> — доступ на чтение, </a:t>
            </a:r>
            <a:r>
              <a:rPr lang="en-US" i="1"/>
              <a:t>w</a:t>
            </a:r>
            <a:r>
              <a:rPr lang="ru-RU"/>
              <a:t> — доступ на запись;</a:t>
            </a:r>
            <a:endParaRPr lang="en-US"/>
          </a:p>
          <a:p>
            <a:r>
              <a:rPr lang="en-US" i="1"/>
              <a:t> L = {U,SU,S,TS}</a:t>
            </a:r>
            <a:r>
              <a:rPr lang="en-US"/>
              <a:t> — </a:t>
            </a:r>
            <a:r>
              <a:rPr lang="ru-RU"/>
              <a:t>множество</a:t>
            </a:r>
            <a:r>
              <a:rPr lang="en-US"/>
              <a:t> </a:t>
            </a:r>
            <a:r>
              <a:rPr lang="ru-RU"/>
              <a:t>уровней</a:t>
            </a:r>
            <a:r>
              <a:rPr lang="en-US"/>
              <a:t> </a:t>
            </a:r>
            <a:r>
              <a:rPr lang="ru-RU"/>
              <a:t>секретности</a:t>
            </a:r>
            <a:r>
              <a:rPr lang="en-US"/>
              <a:t>,  </a:t>
            </a:r>
            <a:r>
              <a:rPr lang="en-US" i="1"/>
              <a:t>U</a:t>
            </a:r>
            <a:r>
              <a:rPr lang="en-US"/>
              <a:t>— Unclassified,  </a:t>
            </a:r>
            <a:r>
              <a:rPr lang="en-US" i="1"/>
              <a:t>SU</a:t>
            </a:r>
            <a:r>
              <a:rPr lang="en-US"/>
              <a:t>— Sensitive but unclassified,  </a:t>
            </a:r>
            <a:r>
              <a:rPr lang="en-US" i="1"/>
              <a:t>S</a:t>
            </a:r>
            <a:r>
              <a:rPr lang="en-US"/>
              <a:t>— Secret, </a:t>
            </a:r>
            <a:r>
              <a:rPr lang="en-US" i="1"/>
              <a:t>TS </a:t>
            </a:r>
            <a:r>
              <a:rPr lang="en-US"/>
              <a:t>— Top secret;</a:t>
            </a:r>
            <a:endParaRPr lang="ru-RU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i="1">
                <a:sym typeface="Symbol" pitchFamily="18" charset="2"/>
              </a:rPr>
              <a:t></a:t>
            </a:r>
            <a:r>
              <a:rPr lang="ru-RU" i="1"/>
              <a:t> = (</a:t>
            </a:r>
            <a:r>
              <a:rPr lang="en-US" i="1"/>
              <a:t>L</a:t>
            </a:r>
            <a:r>
              <a:rPr lang="ru-RU" i="1"/>
              <a:t>, ≤, </a:t>
            </a:r>
            <a:r>
              <a:rPr lang="ru-RU" i="1">
                <a:sym typeface="Symbol" pitchFamily="18" charset="2"/>
              </a:rPr>
              <a:t></a:t>
            </a:r>
            <a:r>
              <a:rPr lang="ru-RU" i="1"/>
              <a:t>, </a:t>
            </a:r>
            <a:r>
              <a:rPr lang="ru-RU" i="1">
                <a:sym typeface="Symbol" pitchFamily="18" charset="2"/>
              </a:rPr>
              <a:t></a:t>
            </a:r>
            <a:r>
              <a:rPr lang="ru-RU" i="1"/>
              <a:t>) </a:t>
            </a:r>
            <a:r>
              <a:rPr lang="en-US" i="1"/>
              <a:t> - </a:t>
            </a:r>
            <a:r>
              <a:rPr lang="ru-RU" i="1"/>
              <a:t>решётка уровней секретности, где: </a:t>
            </a:r>
          </a:p>
          <a:p>
            <a:pPr lvl="1"/>
            <a:r>
              <a:rPr lang="ru-RU" i="1"/>
              <a:t>≤  — оператор, определяющий частичное нестрогое отношение порядка для уровней секретности;</a:t>
            </a:r>
          </a:p>
          <a:p>
            <a:pPr lvl="1"/>
            <a:r>
              <a:rPr lang="en-US" i="1">
                <a:sym typeface="Symbol" pitchFamily="18" charset="2"/>
              </a:rPr>
              <a:t> </a:t>
            </a:r>
            <a:r>
              <a:rPr lang="ru-RU" i="1">
                <a:sym typeface="Symbol" pitchFamily="18" charset="2"/>
              </a:rPr>
              <a:t></a:t>
            </a:r>
            <a:r>
              <a:rPr lang="en-US" i="1">
                <a:sym typeface="Symbol" pitchFamily="18" charset="2"/>
              </a:rPr>
              <a:t> </a:t>
            </a:r>
            <a:r>
              <a:rPr lang="ru-RU" i="1"/>
              <a:t>—  оператор  наименьшей верхней границы;</a:t>
            </a:r>
          </a:p>
          <a:p>
            <a:pPr lvl="1"/>
            <a:r>
              <a:rPr lang="ru-RU" i="1">
                <a:sym typeface="Symbol" pitchFamily="18" charset="2"/>
              </a:rPr>
              <a:t></a:t>
            </a:r>
            <a:r>
              <a:rPr lang="ru-RU" i="1"/>
              <a:t>  —  оператор  наибольшей нижней границы.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 </a:t>
            </a:r>
            <a:r>
              <a:rPr lang="en-US" i="1"/>
              <a:t>V</a:t>
            </a:r>
            <a:r>
              <a:rPr lang="en-US"/>
              <a:t> </a:t>
            </a:r>
            <a:r>
              <a:rPr lang="ru-RU"/>
              <a:t>— множество состояний системы, представляемое в виде набора упорядоченных пар </a:t>
            </a:r>
            <a:r>
              <a:rPr lang="en-US" i="1"/>
              <a:t>(F,M)</a:t>
            </a:r>
            <a:r>
              <a:rPr lang="ru-RU"/>
              <a:t>, где:</a:t>
            </a:r>
          </a:p>
          <a:p>
            <a:pPr lvl="1"/>
            <a:r>
              <a:rPr lang="ru-RU"/>
              <a:t> </a:t>
            </a:r>
            <a:r>
              <a:rPr lang="en-US" i="1"/>
              <a:t>F</a:t>
            </a:r>
            <a:r>
              <a:rPr lang="ru-RU" i="1"/>
              <a:t>: </a:t>
            </a:r>
            <a:r>
              <a:rPr lang="en-US" i="1"/>
              <a:t>S </a:t>
            </a:r>
            <a:r>
              <a:rPr lang="en-US" i="1">
                <a:sym typeface="Symbol" pitchFamily="18" charset="2"/>
              </a:rPr>
              <a:t> </a:t>
            </a:r>
            <a:r>
              <a:rPr lang="en-US" i="1"/>
              <a:t>O </a:t>
            </a:r>
            <a:r>
              <a:rPr lang="ru-RU" i="1">
                <a:sym typeface="Symbol" pitchFamily="18" charset="2"/>
              </a:rPr>
              <a:t></a:t>
            </a:r>
            <a:r>
              <a:rPr lang="en-US" i="1">
                <a:sym typeface="Symbol" pitchFamily="18" charset="2"/>
              </a:rPr>
              <a:t> </a:t>
            </a:r>
            <a:r>
              <a:rPr lang="en-US" i="1"/>
              <a:t>L</a:t>
            </a:r>
            <a:r>
              <a:rPr lang="ru-RU" i="1"/>
              <a:t> </a:t>
            </a:r>
            <a:r>
              <a:rPr lang="ru-RU"/>
              <a:t> — функция уровней секретности, ставящая в соответствие каждому объекту и субъекту в системе определённый уровень секретности;</a:t>
            </a:r>
          </a:p>
          <a:p>
            <a:pPr lvl="1"/>
            <a:r>
              <a:rPr lang="en-US" i="1"/>
              <a:t>M</a:t>
            </a:r>
            <a:r>
              <a:rPr lang="ru-RU"/>
              <a:t> — матрица текущих прав доступа.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/>
              <a:t>Дискреционная политика безопасности </a:t>
            </a:r>
          </a:p>
        </p:txBody>
      </p:sp>
      <p:sp>
        <p:nvSpPr>
          <p:cNvPr id="69635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Дискреционная политика безопасности — политика безопасности, основанная на дискреционном управлении доступом </a:t>
            </a:r>
            <a:r>
              <a:rPr lang="ru-RU" sz="2800" i="1" dirty="0"/>
              <a:t>(</a:t>
            </a:r>
            <a:r>
              <a:rPr lang="en-US" sz="2800" i="1" dirty="0"/>
              <a:t>Discretionary Access Control</a:t>
            </a:r>
            <a:r>
              <a:rPr lang="ru-RU" sz="2800" i="1" dirty="0"/>
              <a:t>), </a:t>
            </a:r>
            <a:r>
              <a:rPr lang="ru-RU" sz="2800" dirty="0"/>
              <a:t>которое определяется двумя свойствами: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800" dirty="0"/>
              <a:t>•	все субъекты и объекты идентифицированы;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r>
              <a:rPr lang="ru-RU" sz="2800" dirty="0"/>
              <a:t>•	права доступа субъектов на объекты системы определяются на основании некоторого внешнего по отношению к системе правила.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Основным элементом систем дискреционного разграничения доступа является матрица доступов.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3"/>
          <p:cNvSpPr>
            <a:spLocks noGrp="1"/>
          </p:cNvSpPr>
          <p:nvPr>
            <p:ph type="body" idx="1"/>
          </p:nvPr>
        </p:nvSpPr>
        <p:spPr>
          <a:xfrm>
            <a:off x="457200" y="620713"/>
            <a:ext cx="8229600" cy="550545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ru-RU"/>
              <a:t>    Система </a:t>
            </a:r>
            <a:r>
              <a:rPr lang="ru-RU" i="1">
                <a:sym typeface="Symbol" pitchFamily="18" charset="2"/>
              </a:rPr>
              <a:t></a:t>
            </a:r>
            <a:r>
              <a:rPr lang="ru-RU" i="1"/>
              <a:t>= (</a:t>
            </a:r>
            <a:r>
              <a:rPr lang="en-US" i="1"/>
              <a:t>v</a:t>
            </a:r>
            <a:r>
              <a:rPr lang="ru-RU" sz="2000" i="1"/>
              <a:t>0</a:t>
            </a:r>
            <a:r>
              <a:rPr lang="ru-RU" i="1"/>
              <a:t>, </a:t>
            </a:r>
            <a:r>
              <a:rPr lang="en-US" i="1"/>
              <a:t>R</a:t>
            </a:r>
            <a:r>
              <a:rPr lang="ru-RU" i="1"/>
              <a:t>, </a:t>
            </a:r>
            <a:r>
              <a:rPr lang="en-US" i="1"/>
              <a:t>T</a:t>
            </a:r>
            <a:r>
              <a:rPr lang="ru-RU" i="1"/>
              <a:t>) в модели Белла — Лападулы состоит из следующий элементов:</a:t>
            </a:r>
            <a:r>
              <a:rPr lang="ru-RU"/>
              <a:t> </a:t>
            </a:r>
          </a:p>
          <a:p>
            <a:r>
              <a:rPr lang="en-US" i="1"/>
              <a:t>v</a:t>
            </a:r>
            <a:r>
              <a:rPr lang="ru-RU" sz="2000" i="1"/>
              <a:t>0 </a:t>
            </a:r>
            <a:r>
              <a:rPr lang="ru-RU"/>
              <a:t>— начальное состояние системы;</a:t>
            </a:r>
          </a:p>
          <a:p>
            <a:r>
              <a:rPr lang="en-US" i="1"/>
              <a:t>R</a:t>
            </a:r>
            <a:r>
              <a:rPr lang="ru-RU"/>
              <a:t>  — множество прав доступа;</a:t>
            </a:r>
          </a:p>
          <a:p>
            <a:r>
              <a:rPr lang="en-US" i="1"/>
              <a:t>T : V </a:t>
            </a:r>
            <a:r>
              <a:rPr lang="ru-RU" i="1">
                <a:sym typeface="Symbol" pitchFamily="18" charset="2"/>
              </a:rPr>
              <a:t></a:t>
            </a:r>
            <a:r>
              <a:rPr lang="ru-RU" i="1"/>
              <a:t> </a:t>
            </a:r>
            <a:r>
              <a:rPr lang="en-US" i="1"/>
              <a:t>R</a:t>
            </a:r>
            <a:r>
              <a:rPr lang="ru-RU" i="1"/>
              <a:t>  </a:t>
            </a:r>
            <a:r>
              <a:rPr lang="ru-RU" i="1">
                <a:sym typeface="Symbol" pitchFamily="18" charset="2"/>
              </a:rPr>
              <a:t></a:t>
            </a:r>
            <a:r>
              <a:rPr lang="en-US" i="1">
                <a:sym typeface="Symbol" pitchFamily="18" charset="2"/>
              </a:rPr>
              <a:t> V </a:t>
            </a:r>
            <a:r>
              <a:rPr lang="ru-RU"/>
              <a:t>— функция перехода, которая в ходе выполнения запросов переводит систему из одного состояния в другое.</a:t>
            </a:r>
          </a:p>
          <a:p>
            <a:endParaRPr lang="ru-RU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3"/>
          <p:cNvSpPr>
            <a:spLocks noGrp="1"/>
          </p:cNvSpPr>
          <p:nvPr>
            <p:ph type="body" idx="1"/>
          </p:nvPr>
        </p:nvSpPr>
        <p:spPr>
          <a:xfrm>
            <a:off x="468313" y="692150"/>
            <a:ext cx="8229600" cy="5434013"/>
          </a:xfrm>
        </p:spPr>
        <p:txBody>
          <a:bodyPr/>
          <a:lstStyle/>
          <a:p>
            <a:r>
              <a:rPr lang="ru-RU"/>
              <a:t>Состояние</a:t>
            </a:r>
            <a:r>
              <a:rPr lang="en-US"/>
              <a:t>  c</a:t>
            </a:r>
            <a:r>
              <a:rPr lang="ru-RU"/>
              <a:t>истемы </a:t>
            </a:r>
            <a:r>
              <a:rPr lang="en-US"/>
              <a:t> (F,M) </a:t>
            </a:r>
            <a:r>
              <a:rPr lang="ru-RU"/>
              <a:t> называется </a:t>
            </a:r>
            <a:r>
              <a:rPr lang="ru-RU" b="1"/>
              <a:t>безопасным по чтению</a:t>
            </a:r>
            <a:r>
              <a:rPr lang="ru-RU"/>
              <a:t> (или simple-безопасным), если для каждого субъекта, осуществляющего в этом состоянии доступ по чтению к объекту, уровень безопасности субъекта доминирует над уровнем безопасности объекта: </a:t>
            </a:r>
          </a:p>
        </p:txBody>
      </p:sp>
      <p:pic>
        <p:nvPicPr>
          <p:cNvPr id="33794" name="Рисунок 47" descr="\forall s\in S,\forall o\in O,r\in M[s,o]\rightarrow F(o)\leq F(s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1913" y="4913313"/>
            <a:ext cx="6588125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3"/>
          <p:cNvSpPr>
            <a:spLocks noGrp="1"/>
          </p:cNvSpPr>
          <p:nvPr>
            <p:ph type="body" idx="1"/>
          </p:nvPr>
        </p:nvSpPr>
        <p:spPr>
          <a:xfrm>
            <a:off x="468313" y="692150"/>
            <a:ext cx="8229600" cy="5505450"/>
          </a:xfrm>
        </p:spPr>
        <p:txBody>
          <a:bodyPr/>
          <a:lstStyle/>
          <a:p>
            <a:r>
              <a:rPr lang="ru-RU"/>
              <a:t>Состояние системы </a:t>
            </a:r>
            <a:r>
              <a:rPr lang="en-US"/>
              <a:t>(F,M)</a:t>
            </a:r>
            <a:r>
              <a:rPr lang="ru-RU"/>
              <a:t> называется </a:t>
            </a:r>
            <a:r>
              <a:rPr lang="ru-RU" b="1"/>
              <a:t>безопасным по записи</a:t>
            </a:r>
            <a:r>
              <a:rPr lang="ru-RU"/>
              <a:t> (или * — безопасным) в случае, если для каждого субъекта, осуществляющего в этом состоянии доступ по записи к объекту, уровень безопасности объекта доминирует над уровнем безопасности субъекта: </a:t>
            </a:r>
          </a:p>
        </p:txBody>
      </p:sp>
      <p:pic>
        <p:nvPicPr>
          <p:cNvPr id="34818" name="Рисунок 49" descr="\forall s\in S,\forall o\in O,w\in M[s,o]\rightarrow F(s)\leq F(o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13" y="4941888"/>
            <a:ext cx="8135937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Состояние  </a:t>
            </a:r>
            <a:r>
              <a:rPr lang="en-US"/>
              <a:t>(F,M) </a:t>
            </a:r>
            <a:r>
              <a:rPr lang="ru-RU"/>
              <a:t>называется </a:t>
            </a:r>
            <a:r>
              <a:rPr lang="ru-RU" b="1"/>
              <a:t>безопасным</a:t>
            </a:r>
            <a:r>
              <a:rPr lang="ru-RU"/>
              <a:t>, если оно безопасно по чтению и по записи.</a:t>
            </a:r>
            <a:endParaRPr lang="en-US"/>
          </a:p>
          <a:p>
            <a:r>
              <a:rPr lang="ru-RU"/>
              <a:t>Система </a:t>
            </a:r>
            <a:r>
              <a:rPr lang="ru-RU" i="1">
                <a:sym typeface="Symbol" pitchFamily="18" charset="2"/>
              </a:rPr>
              <a:t></a:t>
            </a:r>
            <a:r>
              <a:rPr lang="ru-RU" i="1"/>
              <a:t>= (</a:t>
            </a:r>
            <a:r>
              <a:rPr lang="en-US" i="1"/>
              <a:t>v</a:t>
            </a:r>
            <a:r>
              <a:rPr lang="ru-RU" sz="2000" i="1"/>
              <a:t>0</a:t>
            </a:r>
            <a:r>
              <a:rPr lang="ru-RU" i="1"/>
              <a:t>, </a:t>
            </a:r>
            <a:r>
              <a:rPr lang="en-US" i="1"/>
              <a:t>R</a:t>
            </a:r>
            <a:r>
              <a:rPr lang="ru-RU" i="1"/>
              <a:t>, </a:t>
            </a:r>
            <a:r>
              <a:rPr lang="en-US" i="1"/>
              <a:t>T</a:t>
            </a:r>
            <a:r>
              <a:rPr lang="ru-RU" i="1"/>
              <a:t>) называется </a:t>
            </a:r>
            <a:r>
              <a:rPr lang="ru-RU" b="1" i="1"/>
              <a:t>безопасной</a:t>
            </a:r>
            <a:r>
              <a:rPr lang="ru-RU" i="1"/>
              <a:t>, если её начальное состояние v0 безопасно, и все состояния, достижимые из  </a:t>
            </a:r>
            <a:r>
              <a:rPr lang="en-US" i="1"/>
              <a:t>v</a:t>
            </a:r>
            <a:r>
              <a:rPr lang="ru-RU" sz="2000" i="1"/>
              <a:t>0</a:t>
            </a:r>
            <a:r>
              <a:rPr lang="ru-RU" i="1"/>
              <a:t>  путём применения конечной последовательности запросов из , безопасны.</a:t>
            </a:r>
            <a:endParaRPr lang="en-US"/>
          </a:p>
          <a:p>
            <a:endParaRPr lang="ru-RU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/>
              <a:t>Основная теорема безопасности Белла — Лападулы</a:t>
            </a:r>
          </a:p>
        </p:txBody>
      </p:sp>
      <p:sp>
        <p:nvSpPr>
          <p:cNvPr id="3686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ru-RU"/>
              <a:t>Система  </a:t>
            </a:r>
            <a:r>
              <a:rPr lang="ru-RU" i="1">
                <a:sym typeface="Symbol" pitchFamily="18" charset="2"/>
              </a:rPr>
              <a:t></a:t>
            </a:r>
            <a:r>
              <a:rPr lang="ru-RU" i="1"/>
              <a:t>= (</a:t>
            </a:r>
            <a:r>
              <a:rPr lang="en-US" i="1"/>
              <a:t>v</a:t>
            </a:r>
            <a:r>
              <a:rPr lang="ru-RU" sz="2000" i="1"/>
              <a:t>0</a:t>
            </a:r>
            <a:r>
              <a:rPr lang="ru-RU" i="1"/>
              <a:t>, </a:t>
            </a:r>
            <a:r>
              <a:rPr lang="en-US" i="1"/>
              <a:t>R</a:t>
            </a:r>
            <a:r>
              <a:rPr lang="ru-RU" i="1"/>
              <a:t>, </a:t>
            </a:r>
            <a:r>
              <a:rPr lang="en-US" i="1"/>
              <a:t>T</a:t>
            </a:r>
            <a:r>
              <a:rPr lang="ru-RU" i="1"/>
              <a:t>)  </a:t>
            </a:r>
            <a:r>
              <a:rPr lang="ru-RU"/>
              <a:t>безопасна тогда и только тогда, когда выполнены следующие условия:</a:t>
            </a:r>
          </a:p>
          <a:p>
            <a:pPr marL="609600" indent="-609600">
              <a:lnSpc>
                <a:spcPct val="90000"/>
              </a:lnSpc>
              <a:buFont typeface="Arial" charset="0"/>
              <a:buAutoNum type="arabicPeriod"/>
            </a:pPr>
            <a:r>
              <a:rPr lang="ru-RU"/>
              <a:t>Начальное состояние  </a:t>
            </a:r>
            <a:r>
              <a:rPr lang="en-US" i="1"/>
              <a:t>v</a:t>
            </a:r>
            <a:r>
              <a:rPr lang="ru-RU" sz="2000" i="1"/>
              <a:t>0</a:t>
            </a:r>
            <a:r>
              <a:rPr lang="ru-RU"/>
              <a:t>  безопасно.</a:t>
            </a:r>
          </a:p>
          <a:p>
            <a:pPr marL="609600" indent="-609600">
              <a:lnSpc>
                <a:spcPct val="90000"/>
              </a:lnSpc>
              <a:buFont typeface="Arial" charset="0"/>
              <a:buAutoNum type="arabicPeriod"/>
            </a:pPr>
            <a:r>
              <a:rPr lang="ru-RU"/>
              <a:t>Для любого состояния , достижимого из  </a:t>
            </a:r>
            <a:r>
              <a:rPr lang="en-US" i="1"/>
              <a:t>v</a:t>
            </a:r>
            <a:r>
              <a:rPr lang="ru-RU" sz="2000" i="1"/>
              <a:t>0</a:t>
            </a:r>
            <a:r>
              <a:rPr lang="ru-RU"/>
              <a:t>  путём применения конечной последовательности запросов из </a:t>
            </a:r>
            <a:r>
              <a:rPr lang="en-US" i="1"/>
              <a:t>R</a:t>
            </a:r>
            <a:r>
              <a:rPr lang="ru-RU"/>
              <a:t>, таких, что </a:t>
            </a:r>
            <a:r>
              <a:rPr lang="en-US" i="1"/>
              <a:t>T</a:t>
            </a:r>
            <a:r>
              <a:rPr lang="ru-RU" i="1"/>
              <a:t>(</a:t>
            </a:r>
            <a:r>
              <a:rPr lang="en-US" i="1"/>
              <a:t>v</a:t>
            </a:r>
            <a:r>
              <a:rPr lang="ru-RU" i="1"/>
              <a:t>,</a:t>
            </a:r>
            <a:r>
              <a:rPr lang="en-US" i="1"/>
              <a:t>r</a:t>
            </a:r>
            <a:r>
              <a:rPr lang="ru-RU" i="1"/>
              <a:t>) = </a:t>
            </a:r>
            <a:r>
              <a:rPr lang="en-US" i="1"/>
              <a:t>v</a:t>
            </a:r>
            <a:r>
              <a:rPr lang="ru-RU" i="1"/>
              <a:t>*, </a:t>
            </a:r>
            <a:r>
              <a:rPr lang="en-US" i="1"/>
              <a:t>v</a:t>
            </a:r>
            <a:r>
              <a:rPr lang="ru-RU" i="1"/>
              <a:t> = (</a:t>
            </a:r>
            <a:r>
              <a:rPr lang="en-US" i="1"/>
              <a:t>F</a:t>
            </a:r>
            <a:r>
              <a:rPr lang="ru-RU" i="1"/>
              <a:t>,</a:t>
            </a:r>
            <a:r>
              <a:rPr lang="en-US" i="1"/>
              <a:t>M</a:t>
            </a:r>
            <a:r>
              <a:rPr lang="ru-RU" i="1"/>
              <a:t>)</a:t>
            </a:r>
            <a:r>
              <a:rPr lang="en-US"/>
              <a:t> </a:t>
            </a:r>
            <a:r>
              <a:rPr lang="ru-RU"/>
              <a:t>и  </a:t>
            </a:r>
            <a:r>
              <a:rPr lang="en-US" i="1"/>
              <a:t>v</a:t>
            </a:r>
            <a:r>
              <a:rPr lang="ru-RU" i="1"/>
              <a:t>*</a:t>
            </a:r>
            <a:r>
              <a:rPr lang="en-US" i="1"/>
              <a:t>=(F*,M*)</a:t>
            </a:r>
            <a:r>
              <a:rPr lang="ru-RU"/>
              <a:t>, для </a:t>
            </a:r>
            <a:r>
              <a:rPr lang="ru-RU" i="1">
                <a:sym typeface="Symbol" pitchFamily="18" charset="2"/>
              </a:rPr>
              <a:t></a:t>
            </a:r>
            <a:r>
              <a:rPr lang="en-US" i="1"/>
              <a:t>s</a:t>
            </a:r>
            <a:r>
              <a:rPr lang="en-US" i="1">
                <a:sym typeface="Symbol" pitchFamily="18" charset="2"/>
              </a:rPr>
              <a:t></a:t>
            </a:r>
            <a:r>
              <a:rPr lang="en-US" i="1"/>
              <a:t> S</a:t>
            </a:r>
            <a:r>
              <a:rPr lang="ru-RU" i="1"/>
              <a:t>, </a:t>
            </a:r>
            <a:r>
              <a:rPr lang="ru-RU" i="1">
                <a:sym typeface="Symbol" pitchFamily="18" charset="2"/>
              </a:rPr>
              <a:t></a:t>
            </a:r>
            <a:r>
              <a:rPr lang="en-US" i="1"/>
              <a:t>o</a:t>
            </a:r>
            <a:r>
              <a:rPr lang="en-US" i="1">
                <a:sym typeface="Symbol" pitchFamily="18" charset="2"/>
              </a:rPr>
              <a:t></a:t>
            </a:r>
            <a:r>
              <a:rPr lang="en-US" i="1"/>
              <a:t> O</a:t>
            </a:r>
            <a:r>
              <a:rPr lang="en-US"/>
              <a:t> </a:t>
            </a:r>
            <a:r>
              <a:rPr lang="ru-RU"/>
              <a:t> выполнены условия: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3"/>
          <p:cNvSpPr>
            <a:spLocks noGrp="1"/>
          </p:cNvSpPr>
          <p:nvPr>
            <p:ph type="body" idx="1"/>
          </p:nvPr>
        </p:nvSpPr>
        <p:spPr>
          <a:xfrm>
            <a:off x="323850" y="1628775"/>
            <a:ext cx="8604250" cy="4525963"/>
          </a:xfrm>
        </p:spPr>
        <p:txBody>
          <a:bodyPr/>
          <a:lstStyle/>
          <a:p>
            <a:pPr marL="609600" indent="-609600">
              <a:buFont typeface="Arial" charset="0"/>
              <a:buAutoNum type="arabicParenR"/>
            </a:pPr>
            <a:r>
              <a:rPr lang="ru-RU"/>
              <a:t>Если </a:t>
            </a:r>
            <a:r>
              <a:rPr lang="en-US" i="1"/>
              <a:t>r</a:t>
            </a:r>
            <a:r>
              <a:rPr lang="en-US" i="1">
                <a:sym typeface="Symbol" pitchFamily="18" charset="2"/>
              </a:rPr>
              <a:t></a:t>
            </a:r>
            <a:r>
              <a:rPr lang="ru-RU" i="1">
                <a:sym typeface="Symbol" pitchFamily="18" charset="2"/>
              </a:rPr>
              <a:t> </a:t>
            </a:r>
            <a:r>
              <a:rPr lang="en-US" i="1">
                <a:sym typeface="Symbol" pitchFamily="18" charset="2"/>
              </a:rPr>
              <a:t>M* [s,o] </a:t>
            </a:r>
            <a:r>
              <a:rPr lang="ru-RU">
                <a:sym typeface="Symbol" pitchFamily="18" charset="2"/>
              </a:rPr>
              <a:t>и </a:t>
            </a:r>
            <a:r>
              <a:rPr lang="en-US" i="1">
                <a:sym typeface="Symbol" pitchFamily="18" charset="2"/>
              </a:rPr>
              <a:t>r</a:t>
            </a:r>
            <a:r>
              <a:rPr lang="ru-RU" i="1">
                <a:sym typeface="Symbol" pitchFamily="18" charset="2"/>
              </a:rPr>
              <a:t> </a:t>
            </a:r>
            <a:r>
              <a:rPr lang="en-US" i="1">
                <a:sym typeface="Symbol" pitchFamily="18" charset="2"/>
              </a:rPr>
              <a:t>M [s,o], </a:t>
            </a:r>
            <a:r>
              <a:rPr lang="ru-RU">
                <a:sym typeface="Symbol" pitchFamily="18" charset="2"/>
              </a:rPr>
              <a:t>то</a:t>
            </a:r>
            <a:r>
              <a:rPr lang="en-US" i="1">
                <a:sym typeface="Symbol" pitchFamily="18" charset="2"/>
              </a:rPr>
              <a:t> F*(o) </a:t>
            </a:r>
            <a:r>
              <a:rPr lang="ru-RU" i="1">
                <a:sym typeface="Symbol" pitchFamily="18" charset="2"/>
              </a:rPr>
              <a:t></a:t>
            </a:r>
            <a:r>
              <a:rPr lang="en-US">
                <a:sym typeface="Symbol" pitchFamily="18" charset="2"/>
              </a:rPr>
              <a:t> </a:t>
            </a:r>
            <a:r>
              <a:rPr lang="en-US" i="1">
                <a:sym typeface="Symbol" pitchFamily="18" charset="2"/>
              </a:rPr>
              <a:t>F*(s)</a:t>
            </a:r>
          </a:p>
          <a:p>
            <a:pPr marL="609600" indent="-609600">
              <a:buFont typeface="Arial" charset="0"/>
              <a:buAutoNum type="arabicParenR"/>
            </a:pPr>
            <a:r>
              <a:rPr lang="ru-RU">
                <a:sym typeface="Symbol" pitchFamily="18" charset="2"/>
              </a:rPr>
              <a:t>Если </a:t>
            </a:r>
            <a:r>
              <a:rPr lang="en-US" i="1"/>
              <a:t>r</a:t>
            </a:r>
            <a:r>
              <a:rPr lang="en-US" i="1">
                <a:sym typeface="Symbol" pitchFamily="18" charset="2"/>
              </a:rPr>
              <a:t></a:t>
            </a:r>
            <a:r>
              <a:rPr lang="ru-RU" i="1">
                <a:sym typeface="Symbol" pitchFamily="18" charset="2"/>
              </a:rPr>
              <a:t> </a:t>
            </a:r>
            <a:r>
              <a:rPr lang="en-US" i="1">
                <a:sym typeface="Symbol" pitchFamily="18" charset="2"/>
              </a:rPr>
              <a:t>M [s,o] </a:t>
            </a:r>
            <a:r>
              <a:rPr lang="ru-RU">
                <a:sym typeface="Symbol" pitchFamily="18" charset="2"/>
              </a:rPr>
              <a:t> и </a:t>
            </a:r>
            <a:r>
              <a:rPr lang="en-US" i="1">
                <a:sym typeface="Symbol" pitchFamily="18" charset="2"/>
              </a:rPr>
              <a:t>F*(s) &lt; F*(o), </a:t>
            </a:r>
            <a:r>
              <a:rPr lang="ru-RU">
                <a:sym typeface="Symbol" pitchFamily="18" charset="2"/>
              </a:rPr>
              <a:t>то</a:t>
            </a:r>
            <a:r>
              <a:rPr lang="en-US">
                <a:sym typeface="Symbol" pitchFamily="18" charset="2"/>
              </a:rPr>
              <a:t> </a:t>
            </a:r>
            <a:r>
              <a:rPr lang="en-US" i="1">
                <a:sym typeface="Symbol" pitchFamily="18" charset="2"/>
              </a:rPr>
              <a:t>r</a:t>
            </a:r>
            <a:r>
              <a:rPr lang="ru-RU" i="1">
                <a:sym typeface="Symbol" pitchFamily="18" charset="2"/>
              </a:rPr>
              <a:t> </a:t>
            </a:r>
            <a:r>
              <a:rPr lang="en-US" i="1">
                <a:sym typeface="Symbol" pitchFamily="18" charset="2"/>
              </a:rPr>
              <a:t>M</a:t>
            </a:r>
            <a:r>
              <a:rPr lang="ru-RU" i="1">
                <a:sym typeface="Symbol" pitchFamily="18" charset="2"/>
              </a:rPr>
              <a:t>*</a:t>
            </a:r>
            <a:r>
              <a:rPr lang="en-US" i="1">
                <a:sym typeface="Symbol" pitchFamily="18" charset="2"/>
              </a:rPr>
              <a:t> [s,o]</a:t>
            </a:r>
            <a:endParaRPr lang="ru-RU" i="1">
              <a:sym typeface="Symbol" pitchFamily="18" charset="2"/>
            </a:endParaRPr>
          </a:p>
          <a:p>
            <a:pPr marL="609600" indent="-609600">
              <a:buFont typeface="Arial" charset="0"/>
              <a:buAutoNum type="arabicParenR"/>
            </a:pPr>
            <a:r>
              <a:rPr lang="ru-RU">
                <a:sym typeface="Symbol" pitchFamily="18" charset="2"/>
              </a:rPr>
              <a:t>Если</a:t>
            </a:r>
            <a:r>
              <a:rPr lang="ru-RU" i="1">
                <a:sym typeface="Symbol" pitchFamily="18" charset="2"/>
              </a:rPr>
              <a:t> </a:t>
            </a:r>
            <a:r>
              <a:rPr lang="en-US" i="1"/>
              <a:t>w</a:t>
            </a:r>
            <a:r>
              <a:rPr lang="en-US" i="1">
                <a:sym typeface="Symbol" pitchFamily="18" charset="2"/>
              </a:rPr>
              <a:t></a:t>
            </a:r>
            <a:r>
              <a:rPr lang="ru-RU" i="1">
                <a:sym typeface="Symbol" pitchFamily="18" charset="2"/>
              </a:rPr>
              <a:t> </a:t>
            </a:r>
            <a:r>
              <a:rPr lang="en-US" i="1">
                <a:sym typeface="Symbol" pitchFamily="18" charset="2"/>
              </a:rPr>
              <a:t>M* [s,o] </a:t>
            </a:r>
            <a:r>
              <a:rPr lang="ru-RU">
                <a:sym typeface="Symbol" pitchFamily="18" charset="2"/>
              </a:rPr>
              <a:t>и </a:t>
            </a:r>
            <a:r>
              <a:rPr lang="en-US" i="1">
                <a:sym typeface="Symbol" pitchFamily="18" charset="2"/>
              </a:rPr>
              <a:t>w</a:t>
            </a:r>
            <a:r>
              <a:rPr lang="ru-RU" i="1">
                <a:sym typeface="Symbol" pitchFamily="18" charset="2"/>
              </a:rPr>
              <a:t> </a:t>
            </a:r>
            <a:r>
              <a:rPr lang="en-US" i="1">
                <a:sym typeface="Symbol" pitchFamily="18" charset="2"/>
              </a:rPr>
              <a:t>M [s,o], </a:t>
            </a:r>
            <a:r>
              <a:rPr lang="ru-RU">
                <a:sym typeface="Symbol" pitchFamily="18" charset="2"/>
              </a:rPr>
              <a:t>то</a:t>
            </a:r>
            <a:r>
              <a:rPr lang="en-US" i="1">
                <a:sym typeface="Symbol" pitchFamily="18" charset="2"/>
              </a:rPr>
              <a:t> F*(s)</a:t>
            </a:r>
            <a:r>
              <a:rPr lang="ru-RU" i="1">
                <a:sym typeface="Symbol" pitchFamily="18" charset="2"/>
              </a:rPr>
              <a:t></a:t>
            </a:r>
            <a:r>
              <a:rPr lang="en-US">
                <a:sym typeface="Symbol" pitchFamily="18" charset="2"/>
              </a:rPr>
              <a:t> </a:t>
            </a:r>
            <a:r>
              <a:rPr lang="en-US" i="1">
                <a:sym typeface="Symbol" pitchFamily="18" charset="2"/>
              </a:rPr>
              <a:t>F*(o)</a:t>
            </a:r>
          </a:p>
          <a:p>
            <a:pPr marL="609600" indent="-609600">
              <a:buFont typeface="Arial" charset="0"/>
              <a:buAutoNum type="arabicParenR"/>
            </a:pPr>
            <a:r>
              <a:rPr lang="ru-RU">
                <a:sym typeface="Symbol" pitchFamily="18" charset="2"/>
              </a:rPr>
              <a:t>Если </a:t>
            </a:r>
            <a:r>
              <a:rPr lang="en-US" i="1"/>
              <a:t>w</a:t>
            </a:r>
            <a:r>
              <a:rPr lang="en-US" i="1">
                <a:sym typeface="Symbol" pitchFamily="18" charset="2"/>
              </a:rPr>
              <a:t></a:t>
            </a:r>
            <a:r>
              <a:rPr lang="ru-RU" i="1">
                <a:sym typeface="Symbol" pitchFamily="18" charset="2"/>
              </a:rPr>
              <a:t> </a:t>
            </a:r>
            <a:r>
              <a:rPr lang="en-US" i="1">
                <a:sym typeface="Symbol" pitchFamily="18" charset="2"/>
              </a:rPr>
              <a:t>M [s,o] </a:t>
            </a:r>
            <a:r>
              <a:rPr lang="ru-RU">
                <a:sym typeface="Symbol" pitchFamily="18" charset="2"/>
              </a:rPr>
              <a:t> и </a:t>
            </a:r>
            <a:r>
              <a:rPr lang="en-US" i="1">
                <a:sym typeface="Symbol" pitchFamily="18" charset="2"/>
              </a:rPr>
              <a:t>F*(o) &lt; F*(s), </a:t>
            </a:r>
            <a:r>
              <a:rPr lang="ru-RU">
                <a:sym typeface="Symbol" pitchFamily="18" charset="2"/>
              </a:rPr>
              <a:t>то</a:t>
            </a:r>
            <a:r>
              <a:rPr lang="en-US">
                <a:sym typeface="Symbol" pitchFamily="18" charset="2"/>
              </a:rPr>
              <a:t> </a:t>
            </a:r>
            <a:r>
              <a:rPr lang="en-US" i="1">
                <a:sym typeface="Symbol" pitchFamily="18" charset="2"/>
              </a:rPr>
              <a:t>w</a:t>
            </a:r>
            <a:r>
              <a:rPr lang="ru-RU" i="1">
                <a:sym typeface="Symbol" pitchFamily="18" charset="2"/>
              </a:rPr>
              <a:t> </a:t>
            </a:r>
            <a:r>
              <a:rPr lang="en-US" i="1">
                <a:sym typeface="Symbol" pitchFamily="18" charset="2"/>
              </a:rPr>
              <a:t>M</a:t>
            </a:r>
            <a:r>
              <a:rPr lang="ru-RU" i="1">
                <a:sym typeface="Symbol" pitchFamily="18" charset="2"/>
              </a:rPr>
              <a:t>*</a:t>
            </a:r>
            <a:r>
              <a:rPr lang="en-US" i="1">
                <a:sym typeface="Symbol" pitchFamily="18" charset="2"/>
              </a:rPr>
              <a:t> [s,o]</a:t>
            </a:r>
            <a:endParaRPr lang="ru-RU" i="1">
              <a:sym typeface="Symbol" pitchFamily="18" charset="2"/>
            </a:endParaRPr>
          </a:p>
          <a:p>
            <a:pPr marL="609600" indent="-609600">
              <a:buFont typeface="Arial" charset="0"/>
              <a:buAutoNum type="arabicParenR"/>
            </a:pPr>
            <a:endParaRPr lang="en-US" i="1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Деклассификация</a:t>
            </a:r>
          </a:p>
        </p:txBody>
      </p:sp>
      <p:sp>
        <p:nvSpPr>
          <p:cNvPr id="3891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/>
              <a:t>Правило сильного спокойствия</a:t>
            </a:r>
            <a:r>
              <a:rPr lang="ru-RU"/>
              <a:t> — уровни безопасности субъектов и объектов никогда не меняются в ходе системной операции.</a:t>
            </a:r>
            <a:endParaRPr lang="ru-RU" b="1"/>
          </a:p>
          <a:p>
            <a:r>
              <a:rPr lang="ru-RU" b="1"/>
              <a:t>Правило слабого спокойствия</a:t>
            </a:r>
            <a:r>
              <a:rPr lang="ru-RU"/>
              <a:t> — уровни безопасности субъектов и объектов никогда не меняются в ходе системной операции таким образом, чтобы нарушить заданную политику безопасности.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Удаленное чтение</a:t>
            </a:r>
          </a:p>
        </p:txBody>
      </p:sp>
      <p:sp>
        <p:nvSpPr>
          <p:cNvPr id="39938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068888"/>
          </a:xfrm>
        </p:spPr>
        <p:txBody>
          <a:bodyPr/>
          <a:lstStyle/>
          <a:p>
            <a:r>
              <a:rPr lang="ru-RU"/>
              <a:t>Недостаток проявляется в распределенных компьютерных системах. Допустим, субъект А с высоким уровнем доступа пытается прочитать информацию из объекта Б с низким уровнем секретности. </a:t>
            </a:r>
          </a:p>
          <a:p>
            <a:r>
              <a:rPr lang="ru-RU"/>
              <a:t>Во время  чтения происходит появления потока информации</a:t>
            </a:r>
            <a:r>
              <a:rPr lang="en-US"/>
              <a:t>,</a:t>
            </a:r>
            <a:r>
              <a:rPr lang="ru-RU"/>
              <a:t> который является безопасным, так как информация недоступна неавторизированным субъектам.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3"/>
          <p:cNvSpPr>
            <a:spLocks noGrp="1"/>
          </p:cNvSpPr>
          <p:nvPr>
            <p:ph type="body" idx="1"/>
          </p:nvPr>
        </p:nvSpPr>
        <p:spPr>
          <a:xfrm>
            <a:off x="457200" y="549275"/>
            <a:ext cx="8229600" cy="55768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/>
              <a:t>Однако в распределенной системе чтение инициируется запросом от одного объекта к другому. Такой запрос образует поток информации идущий в неверном направлении (запись в объект с более низким уровнем секретности). Таким образом, удаленное чтение в распределенных системах может произойти только если ему предшествует операция записи вниз, что является нарушением правил классической модели Белла — Лападулы.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/>
          </p:cNvSpPr>
          <p:nvPr>
            <p:ph type="body" idx="1"/>
          </p:nvPr>
        </p:nvSpPr>
        <p:spPr>
          <a:xfrm>
            <a:off x="250825" y="0"/>
            <a:ext cx="8642350" cy="6858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Матрица доступов — матрица размером </a:t>
            </a:r>
            <a:r>
              <a:rPr lang="en-US" dirty="0">
                <a:sym typeface="Symbol" pitchFamily="18" charset="2"/>
              </a:rPr>
              <a:t></a:t>
            </a:r>
            <a:r>
              <a:rPr lang="en-US" dirty="0"/>
              <a:t>S</a:t>
            </a:r>
            <a:r>
              <a:rPr lang="en-US" dirty="0">
                <a:sym typeface="Symbol" pitchFamily="18" charset="2"/>
              </a:rPr>
              <a:t></a:t>
            </a:r>
            <a:r>
              <a:rPr lang="en-US" dirty="0"/>
              <a:t>O</a:t>
            </a:r>
            <a:r>
              <a:rPr lang="en-US" dirty="0">
                <a:sym typeface="Symbol" pitchFamily="18" charset="2"/>
              </a:rPr>
              <a:t></a:t>
            </a:r>
            <a:r>
              <a:rPr lang="ru-RU" i="1" dirty="0"/>
              <a:t>, </a:t>
            </a:r>
            <a:r>
              <a:rPr lang="ru-RU" dirty="0"/>
              <a:t>строки которой соответствуют субъектам, а столбцы соответствуют объектам. При этом каждый элемент матрицы доступов </a:t>
            </a:r>
            <a:r>
              <a:rPr lang="en-US" i="1" dirty="0"/>
              <a:t>M</a:t>
            </a:r>
            <a:r>
              <a:rPr lang="ru-RU" i="1" dirty="0"/>
              <a:t>[</a:t>
            </a:r>
            <a:r>
              <a:rPr lang="en-US" i="1" dirty="0"/>
              <a:t>s</a:t>
            </a:r>
            <a:r>
              <a:rPr lang="ru-RU" i="1" dirty="0"/>
              <a:t>, о] </a:t>
            </a:r>
            <a:r>
              <a:rPr lang="ru-RU" dirty="0">
                <a:sym typeface="Symbol" pitchFamily="18" charset="2"/>
              </a:rPr>
              <a:t></a:t>
            </a:r>
            <a:r>
              <a:rPr lang="en-US" i="1" dirty="0"/>
              <a:t>R </a:t>
            </a:r>
            <a:r>
              <a:rPr lang="ru-RU" dirty="0"/>
              <a:t>определяет права доступа субъекта </a:t>
            </a:r>
            <a:r>
              <a:rPr lang="en-US" i="1" dirty="0"/>
              <a:t>s </a:t>
            </a:r>
            <a:r>
              <a:rPr lang="ru-RU" dirty="0"/>
              <a:t>на объект </a:t>
            </a:r>
            <a:r>
              <a:rPr lang="ru-RU" i="1" dirty="0"/>
              <a:t>о, </a:t>
            </a:r>
            <a:r>
              <a:rPr lang="ru-RU" dirty="0"/>
              <a:t>где </a:t>
            </a:r>
            <a:r>
              <a:rPr lang="en-US" i="1" dirty="0"/>
              <a:t>R</a:t>
            </a:r>
            <a:r>
              <a:rPr lang="ru-RU" i="1" dirty="0"/>
              <a:t> — </a:t>
            </a:r>
            <a:r>
              <a:rPr lang="ru-RU" dirty="0"/>
              <a:t>множество прав доступа.</a:t>
            </a:r>
          </a:p>
          <a:p>
            <a:pPr>
              <a:lnSpc>
                <a:spcPct val="90000"/>
              </a:lnSpc>
            </a:pPr>
            <a:r>
              <a:rPr lang="ru-RU" dirty="0"/>
              <a:t>К </a:t>
            </a:r>
            <a:r>
              <a:rPr lang="ru-RU" b="1" i="1" dirty="0"/>
              <a:t>достоинствам</a:t>
            </a:r>
            <a:r>
              <a:rPr lang="ru-RU" dirty="0"/>
              <a:t> дискреционной политики безопасности можно отнести относительно простую реализацию системы разграничения доступа. </a:t>
            </a:r>
          </a:p>
          <a:p>
            <a:pPr>
              <a:lnSpc>
                <a:spcPct val="90000"/>
              </a:lnSpc>
            </a:pPr>
            <a:r>
              <a:rPr lang="ru-RU" dirty="0"/>
              <a:t>К </a:t>
            </a:r>
            <a:r>
              <a:rPr lang="ru-RU" b="1" i="1" dirty="0"/>
              <a:t>недостаткам</a:t>
            </a:r>
            <a:r>
              <a:rPr lang="ru-RU" dirty="0"/>
              <a:t> дискреционной политики безопасности относится статичность определенных в ней правил разграничения доступа.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/>
              <a:t>Политика ролевого разграничения доступа</a:t>
            </a:r>
          </a:p>
        </p:txBody>
      </p:sp>
      <p:sp>
        <p:nvSpPr>
          <p:cNvPr id="75779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ru-RU"/>
              <a:t>Ролевое разграничение доступа является развитием политики дискреционного разграничения доступа; при этом права доступа субъектов системы на объекты группируются с учетом специфики их применения, образуя роли.</a:t>
            </a:r>
          </a:p>
          <a:p>
            <a:r>
              <a:rPr lang="ru-RU"/>
              <a:t>Задание ролей позволяет определить более четкие и понятные для пользователей компьютерной системы правила разграничения доступа.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/>
              <a:t>Политика безопасности информационных потоков</a:t>
            </a:r>
          </a:p>
        </p:txBody>
      </p:sp>
      <p:sp>
        <p:nvSpPr>
          <p:cNvPr id="74755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ru-RU" sz="2800"/>
              <a:t>Политика безопасности информационных потоков основана на разделении всех возможных информационных потоков между объектами системы на два непересекающихся множества: множество благоприятных информационных потоков и множество неблагоприятных информационных потоков. Цель реализации политики безопасности информационных потоков состоит в том, чтобы обеспечить невозможность возникновения в компьютерной системе неблагоприятных информационных потоков.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/>
              <a:t>Политика изолированной программной среды</a:t>
            </a:r>
          </a:p>
        </p:txBody>
      </p:sp>
      <p:sp>
        <p:nvSpPr>
          <p:cNvPr id="76803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ru-RU"/>
              <a:t>Целью реализации политики изолированной программной среды является определение порядка безопасного взаимодействия субъектов системы, обеспечивающего невозможность воздействия на систему защиты и модификации ее параметров или конфигурации, результатом которых могло бы стать изменение реализуемой системой защиты политики разграничения доступа.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/>
              <a:t>Мандатная политика безопасности</a:t>
            </a:r>
          </a:p>
        </p:txBody>
      </p:sp>
      <p:sp>
        <p:nvSpPr>
          <p:cNvPr id="71683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ru-RU"/>
              <a:t>Мандатная (полномочная) политика безо­пасности — политика безопасности, основанная на мандатном разграничении доступа </a:t>
            </a:r>
            <a:r>
              <a:rPr lang="ru-RU" i="1"/>
              <a:t>{</a:t>
            </a:r>
            <a:r>
              <a:rPr lang="en-US" i="1"/>
              <a:t>Mandatory Access Control</a:t>
            </a:r>
            <a:r>
              <a:rPr lang="ru-RU" i="1"/>
              <a:t>), </a:t>
            </a:r>
            <a:r>
              <a:rPr lang="ru-RU"/>
              <a:t>которое определяется четырьмя условиями:</a:t>
            </a:r>
          </a:p>
          <a:p>
            <a:r>
              <a:rPr lang="ru-RU"/>
              <a:t>1) все субъекты и объекты системы однозначно идентифицированы;</a:t>
            </a:r>
          </a:p>
          <a:p>
            <a:r>
              <a:rPr lang="ru-RU"/>
              <a:t>2) задана решетка уровней конфиденциальности информации;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3) каждому объекту системы присвоен уровень конфиденциальности, определяющий ценность содержащейся в нем информации;</a:t>
            </a:r>
          </a:p>
          <a:p>
            <a:r>
              <a:rPr lang="ru-RU"/>
              <a:t>4) каждому субъекту системы присвоен уровень доступа, определяющий уровень доверия к нему в компьютерной системе.</a:t>
            </a:r>
          </a:p>
          <a:p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1173</TotalTime>
  <Words>1879</Words>
  <Application>Microsoft Office PowerPoint</Application>
  <PresentationFormat>Экран (4:3)</PresentationFormat>
  <Paragraphs>84</Paragraphs>
  <Slides>38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2" baseType="lpstr">
      <vt:lpstr>Arial</vt:lpstr>
      <vt:lpstr>Calibri</vt:lpstr>
      <vt:lpstr>Symbol</vt:lpstr>
      <vt:lpstr>Тема Office</vt:lpstr>
      <vt:lpstr>Лекция: Мандатное управление доступом  </vt:lpstr>
      <vt:lpstr>Презентация PowerPoint</vt:lpstr>
      <vt:lpstr>Дискреционная политика безопасности </vt:lpstr>
      <vt:lpstr>Презентация PowerPoint</vt:lpstr>
      <vt:lpstr>Политика ролевого разграничения доступа</vt:lpstr>
      <vt:lpstr>Политика безопасности информационных потоков</vt:lpstr>
      <vt:lpstr>Политика изолированной программной среды</vt:lpstr>
      <vt:lpstr>Мандатная политика безопасности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Многоуровневые (мандатные) модели</vt:lpstr>
      <vt:lpstr>Презентация PowerPoint</vt:lpstr>
      <vt:lpstr>Основу реализации управления доступом составляют: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Требования к управлению доступом к ресурсам</vt:lpstr>
      <vt:lpstr>Презентация PowerPoint</vt:lpstr>
      <vt:lpstr>Модель Белла — Лападулы  </vt:lpstr>
      <vt:lpstr>Презентация PowerPoint</vt:lpstr>
      <vt:lpstr>Презентация PowerPoint</vt:lpstr>
      <vt:lpstr>Формальное описание модели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Основная теорема безопасности Белла — Лападулы</vt:lpstr>
      <vt:lpstr>Презентация PowerPoint</vt:lpstr>
      <vt:lpstr>Деклассификация</vt:lpstr>
      <vt:lpstr>Удаленное чтение</vt:lpstr>
      <vt:lpstr>Презентация PowerPoint</vt:lpstr>
    </vt:vector>
  </TitlesOfParts>
  <Company>*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Основные понятия и определения в области информационной безопасности</dc:title>
  <dc:creator>Марина</dc:creator>
  <cp:lastModifiedBy>Алексей</cp:lastModifiedBy>
  <cp:revision>244</cp:revision>
  <dcterms:created xsi:type="dcterms:W3CDTF">2013-02-04T18:05:09Z</dcterms:created>
  <dcterms:modified xsi:type="dcterms:W3CDTF">2024-10-07T10:30:37Z</dcterms:modified>
</cp:coreProperties>
</file>