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96" r:id="rId2"/>
    <p:sldId id="334" r:id="rId3"/>
    <p:sldId id="333" r:id="rId4"/>
    <p:sldId id="335" r:id="rId5"/>
    <p:sldId id="339" r:id="rId6"/>
    <p:sldId id="337" r:id="rId7"/>
    <p:sldId id="338" r:id="rId8"/>
    <p:sldId id="340" r:id="rId9"/>
    <p:sldId id="341" r:id="rId10"/>
    <p:sldId id="342" r:id="rId11"/>
    <p:sldId id="343" r:id="rId12"/>
    <p:sldId id="344" r:id="rId13"/>
    <p:sldId id="345" r:id="rId14"/>
    <p:sldId id="346" r:id="rId15"/>
    <p:sldId id="347" r:id="rId16"/>
    <p:sldId id="348" r:id="rId17"/>
    <p:sldId id="356" r:id="rId18"/>
    <p:sldId id="350" r:id="rId19"/>
    <p:sldId id="351" r:id="rId20"/>
    <p:sldId id="352" r:id="rId21"/>
    <p:sldId id="353" r:id="rId22"/>
    <p:sldId id="354" r:id="rId23"/>
    <p:sldId id="355" r:id="rId24"/>
    <p:sldId id="357" r:id="rId25"/>
    <p:sldId id="359" r:id="rId26"/>
    <p:sldId id="358" r:id="rId27"/>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92449" autoAdjust="0"/>
  </p:normalViewPr>
  <p:slideViewPr>
    <p:cSldViewPr>
      <p:cViewPr>
        <p:scale>
          <a:sx n="69" d="100"/>
          <a:sy n="69" d="100"/>
        </p:scale>
        <p:origin x="1482"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DCFCD-624C-46CB-B296-321CFCDD592D}" type="datetimeFigureOut">
              <a:rPr lang="ru-RU" smtClean="0"/>
              <a:t>28.10.2024</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32B78-96D7-46BF-8914-49F28A1DBD33}" type="slidenum">
              <a:rPr lang="ru-RU" smtClean="0"/>
              <a:t>‹#›</a:t>
            </a:fld>
            <a:endParaRPr lang="ru-RU"/>
          </a:p>
        </p:txBody>
      </p:sp>
    </p:spTree>
    <p:extLst>
      <p:ext uri="{BB962C8B-B14F-4D97-AF65-F5344CB8AC3E}">
        <p14:creationId xmlns:p14="http://schemas.microsoft.com/office/powerpoint/2010/main" val="832760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a:defRPr/>
            </a:pPr>
            <a:fld id="{C257B83E-89B6-4219-BF87-7529AD0C6C87}" type="datetimeFigureOut">
              <a:rPr lang="ru-RU"/>
              <a:pPr>
                <a:defRPr/>
              </a:pPr>
              <a:t>28.10.2024</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A2E8D8B0-E8CE-47F4-9E84-C91982F6FE25}"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EDDB4FAB-08C6-438F-9A97-FA3D70DE0926}" type="datetimeFigureOut">
              <a:rPr lang="ru-RU"/>
              <a:pPr>
                <a:defRPr/>
              </a:pPr>
              <a:t>28.10.2024</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8E9FAF17-A4D8-4288-BD27-EF208B0589C6}"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BF3E32C7-ACD9-496A-A7A0-28EBC05CAD79}" type="datetimeFigureOut">
              <a:rPr lang="ru-RU"/>
              <a:pPr>
                <a:defRPr/>
              </a:pPr>
              <a:t>28.10.2024</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02BCAD07-7381-4FC1-9683-1CDE49BC4E3B}"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4BCD223D-52D0-454B-8A3C-7005BF6D46BA}" type="datetimeFigureOut">
              <a:rPr lang="ru-RU"/>
              <a:pPr>
                <a:defRPr/>
              </a:pPr>
              <a:t>28.10.2024</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26B31C54-36C6-4FAF-B4D7-FB6AB5B168FA}"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a:defRPr/>
            </a:pPr>
            <a:fld id="{75A5F859-55F1-4D4C-A012-509E1096357C}" type="datetimeFigureOut">
              <a:rPr lang="ru-RU"/>
              <a:pPr>
                <a:defRPr/>
              </a:pPr>
              <a:t>28.10.2024</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06D06DA6-85DF-41EE-B567-E5F810D14457}"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a:defRPr/>
            </a:pPr>
            <a:fld id="{0337C992-A112-4A99-8FCC-9E199C84E769}" type="datetimeFigureOut">
              <a:rPr lang="ru-RU"/>
              <a:pPr>
                <a:defRPr/>
              </a:pPr>
              <a:t>28.10.2024</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44C7B5FC-EE2B-4CC9-9BBD-2EB5625FE57A}"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a:defRPr/>
            </a:pPr>
            <a:fld id="{58AEDD4C-0A06-4AA1-A776-F6E4452F976C}" type="datetimeFigureOut">
              <a:rPr lang="ru-RU"/>
              <a:pPr>
                <a:defRPr/>
              </a:pPr>
              <a:t>28.10.2024</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92C40005-CC87-4B15-9632-BAD0E57F2B71}"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pPr>
              <a:defRPr/>
            </a:pPr>
            <a:fld id="{40DB19AA-4753-447B-A4F2-BC874F559128}" type="datetimeFigureOut">
              <a:rPr lang="ru-RU"/>
              <a:pPr>
                <a:defRPr/>
              </a:pPr>
              <a:t>28.10.2024</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74C91F2D-58F0-49BD-958C-20072085558C}"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9E9189E0-E272-4B64-AD19-E5766F84BB3A}" type="datetimeFigureOut">
              <a:rPr lang="ru-RU"/>
              <a:pPr>
                <a:defRPr/>
              </a:pPr>
              <a:t>28.10.2024</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2EB25A93-5571-4D0E-95F4-D42D2A541D0F}"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EA3F0F59-934F-4AA1-94E4-4CD406483BC5}" type="datetimeFigureOut">
              <a:rPr lang="ru-RU"/>
              <a:pPr>
                <a:defRPr/>
              </a:pPr>
              <a:t>28.10.2024</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A5A011C6-6047-4248-AD70-7F6A6C504C19}"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790A09DA-2DD2-416E-92C9-55AB2324AF4E}" type="datetimeFigureOut">
              <a:rPr lang="ru-RU"/>
              <a:pPr>
                <a:defRPr/>
              </a:pPr>
              <a:t>28.10.2024</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D207CC22-513C-4212-96B6-6948D0B0F301}"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A6FC1E4-7E55-406F-9484-5BBA316FBA48}" type="datetimeFigureOut">
              <a:rPr lang="ru-RU"/>
              <a:pPr>
                <a:defRPr/>
              </a:pPr>
              <a:t>28.10.2024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6FA8D75-543B-4D8A-934A-603AA0E11D6C}"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ru.wikipedia.org/wiki/%D0%9C%D0%B5%D0%B1%D0%B8%D0%B1%D0%B0%D0%B9%D1%82" TargetMode="External"/><Relationship Id="rId2" Type="http://schemas.openxmlformats.org/officeDocument/2006/relationships/hyperlink" Target="https://ru.wikipedia.org/wiki/%D0%9C%D0%B5%D0%B3%D0%B0%D0%B1%D0%B0%D0%B9%D1%82"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usenix.org/legacy/publications/library/proceedings/usenix03/tech/freenix03/full_papers/gruenbacher/gruenbacher_html/main.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a:xfrm>
            <a:off x="0" y="260649"/>
            <a:ext cx="9143999" cy="6192688"/>
          </a:xfrm>
        </p:spPr>
        <p:txBody>
          <a:bodyPr/>
          <a:lstStyle/>
          <a:p>
            <a:pPr marL="186055" marR="197485" indent="541020"/>
            <a:r>
              <a:rPr lang="ru-RU" sz="4000" dirty="0">
                <a:latin typeface="Arial" charset="0"/>
              </a:rPr>
              <a:t> </a:t>
            </a:r>
            <a:br>
              <a:rPr lang="ru-RU" sz="4000" dirty="0">
                <a:latin typeface="Arial" charset="0"/>
              </a:rPr>
            </a:br>
            <a:r>
              <a:rPr lang="ru-RU" sz="2800" dirty="0">
                <a:latin typeface="Times New Roman" panose="02020603050405020304" pitchFamily="18" charset="0"/>
                <a:cs typeface="Times New Roman" panose="02020603050405020304" pitchFamily="18" charset="0"/>
              </a:rPr>
              <a:t> </a:t>
            </a:r>
            <a:r>
              <a:rPr lang="ru-RU" sz="3600" b="1" dirty="0">
                <a:effectLst/>
                <a:latin typeface="Times New Roman" panose="02020603050405020304" pitchFamily="18" charset="0"/>
                <a:ea typeface="Times New Roman" panose="02020603050405020304" pitchFamily="18" charset="0"/>
              </a:rPr>
              <a:t>Лекция 9</a:t>
            </a:r>
            <a:br>
              <a:rPr lang="ru-RU" sz="3600" b="1" dirty="0">
                <a:effectLst/>
                <a:latin typeface="Times New Roman" panose="02020603050405020304" pitchFamily="18" charset="0"/>
                <a:ea typeface="Times New Roman" panose="02020603050405020304" pitchFamily="18" charset="0"/>
              </a:rPr>
            </a:br>
            <a:r>
              <a:rPr lang="ru-RU" sz="3600" b="1" i="1" dirty="0">
                <a:effectLst/>
                <a:latin typeface="Times New Roman" panose="02020603050405020304" pitchFamily="18" charset="0"/>
                <a:ea typeface="Times New Roman" panose="02020603050405020304" pitchFamily="18" charset="0"/>
              </a:rPr>
              <a:t>Разграничение доступа к </a:t>
            </a:r>
            <a:br>
              <a:rPr lang="ru-RU" sz="3600" b="1" i="1" dirty="0">
                <a:effectLst/>
                <a:latin typeface="Times New Roman" panose="02020603050405020304" pitchFamily="18" charset="0"/>
                <a:ea typeface="Times New Roman" panose="02020603050405020304" pitchFamily="18" charset="0"/>
              </a:rPr>
            </a:br>
            <a:r>
              <a:rPr lang="ru-RU" sz="3600" b="1" i="1" dirty="0">
                <a:effectLst/>
                <a:latin typeface="Times New Roman" panose="02020603050405020304" pitchFamily="18" charset="0"/>
                <a:ea typeface="Times New Roman" panose="02020603050405020304" pitchFamily="18" charset="0"/>
              </a:rPr>
              <a:t>объектам в ОС</a:t>
            </a:r>
            <a:r>
              <a:rPr lang="en-US" sz="3600" b="1" i="1" dirty="0">
                <a:latin typeface="Times New Roman" panose="02020603050405020304" pitchFamily="18" charset="0"/>
              </a:rPr>
              <a:t> </a:t>
            </a:r>
            <a:r>
              <a:rPr lang="ru-RU" sz="3600" b="1" i="1" dirty="0">
                <a:latin typeface="Times New Roman" panose="02020603050405020304" pitchFamily="18" charset="0"/>
              </a:rPr>
              <a:t>Linux</a:t>
            </a:r>
            <a:br>
              <a:rPr lang="ru-RU" sz="3600" dirty="0">
                <a:effectLst/>
                <a:latin typeface="Times New Roman" panose="02020603050405020304" pitchFamily="18" charset="0"/>
                <a:ea typeface="Times New Roman" panose="02020603050405020304" pitchFamily="18" charset="0"/>
              </a:rPr>
            </a:br>
            <a:br>
              <a:rPr lang="ru-RU" sz="3600" dirty="0">
                <a:effectLst/>
                <a:latin typeface="Times New Roman" panose="02020603050405020304" pitchFamily="18" charset="0"/>
                <a:ea typeface="Times New Roman" panose="02020603050405020304" pitchFamily="18" charset="0"/>
              </a:rPr>
            </a:br>
            <a:r>
              <a:rPr lang="ru-RU" sz="3200" b="1" kern="0" dirty="0">
                <a:latin typeface="Times New Roman" panose="02020603050405020304" pitchFamily="18" charset="0"/>
              </a:rPr>
              <a:t>1 </a:t>
            </a:r>
            <a:r>
              <a:rPr lang="ru-RU" sz="3200" b="1" kern="0" dirty="0">
                <a:effectLst/>
                <a:latin typeface="Times New Roman" panose="02020603050405020304" pitchFamily="18" charset="0"/>
                <a:ea typeface="Times New Roman" panose="02020603050405020304" pitchFamily="18" charset="0"/>
              </a:rPr>
              <a:t>Права</a:t>
            </a:r>
            <a:r>
              <a:rPr lang="ru-RU" sz="3200" b="1" kern="0" spc="-15" dirty="0">
                <a:effectLst/>
                <a:latin typeface="Times New Roman" panose="02020603050405020304" pitchFamily="18" charset="0"/>
                <a:ea typeface="Times New Roman" panose="02020603050405020304" pitchFamily="18" charset="0"/>
              </a:rPr>
              <a:t> </a:t>
            </a:r>
            <a:r>
              <a:rPr lang="ru-RU" sz="3200" b="1" kern="0" dirty="0">
                <a:effectLst/>
                <a:latin typeface="Times New Roman" panose="02020603050405020304" pitchFamily="18" charset="0"/>
                <a:ea typeface="Times New Roman" panose="02020603050405020304" pitchFamily="18" charset="0"/>
              </a:rPr>
              <a:t>доступа. Общие положения.</a:t>
            </a:r>
            <a:br>
              <a:rPr lang="ru-RU" sz="3200" dirty="0">
                <a:effectLst/>
                <a:latin typeface="Times New Roman" panose="02020603050405020304" pitchFamily="18" charset="0"/>
                <a:ea typeface="Times New Roman" panose="02020603050405020304" pitchFamily="18" charset="0"/>
              </a:rPr>
            </a:br>
            <a:r>
              <a:rPr lang="en-US" sz="3200" b="1" spc="-20" dirty="0">
                <a:solidFill>
                  <a:srgbClr val="231F20"/>
                </a:solidFill>
                <a:effectLst/>
                <a:latin typeface="Times New Roman" panose="02020603050405020304" pitchFamily="18" charset="0"/>
                <a:ea typeface="Arial" panose="020B0604020202020204" pitchFamily="34" charset="0"/>
              </a:rPr>
              <a:t>2</a:t>
            </a:r>
            <a:r>
              <a:rPr lang="ru-RU" sz="3200" b="1" spc="-20" dirty="0">
                <a:solidFill>
                  <a:srgbClr val="231F20"/>
                </a:solidFill>
                <a:effectLst/>
                <a:latin typeface="Times New Roman" panose="02020603050405020304" pitchFamily="18" charset="0"/>
                <a:ea typeface="Arial" panose="020B0604020202020204" pitchFamily="34" charset="0"/>
              </a:rPr>
              <a:t> . </a:t>
            </a:r>
            <a:r>
              <a:rPr lang="ru-RU" sz="3200" b="1" kern="0" dirty="0">
                <a:effectLst/>
                <a:latin typeface="Times New Roman" panose="02020603050405020304" pitchFamily="18" charset="0"/>
                <a:ea typeface="Times New Roman" panose="02020603050405020304" pitchFamily="18" charset="0"/>
              </a:rPr>
              <a:t>Права</a:t>
            </a:r>
            <a:r>
              <a:rPr lang="ru-RU" sz="3200" b="1" kern="0" spc="-15" dirty="0">
                <a:effectLst/>
                <a:latin typeface="Times New Roman" panose="02020603050405020304" pitchFamily="18" charset="0"/>
                <a:ea typeface="Times New Roman" panose="02020603050405020304" pitchFamily="18" charset="0"/>
              </a:rPr>
              <a:t> </a:t>
            </a:r>
            <a:r>
              <a:rPr lang="ru-RU" sz="3200" b="1" kern="0" dirty="0">
                <a:effectLst/>
                <a:latin typeface="Times New Roman" panose="02020603050405020304" pitchFamily="18" charset="0"/>
                <a:ea typeface="Times New Roman" panose="02020603050405020304" pitchFamily="18" charset="0"/>
              </a:rPr>
              <a:t>доступа</a:t>
            </a:r>
            <a:r>
              <a:rPr lang="ru-RU" sz="3200" b="1" kern="0" spc="-15" dirty="0">
                <a:effectLst/>
                <a:latin typeface="Times New Roman" panose="02020603050405020304" pitchFamily="18" charset="0"/>
                <a:ea typeface="Times New Roman" panose="02020603050405020304" pitchFamily="18" charset="0"/>
              </a:rPr>
              <a:t> </a:t>
            </a:r>
            <a:r>
              <a:rPr lang="ru-RU" sz="3200" b="1" kern="0" dirty="0">
                <a:effectLst/>
                <a:latin typeface="Times New Roman" panose="02020603050405020304" pitchFamily="18" charset="0"/>
                <a:ea typeface="Times New Roman" panose="02020603050405020304" pitchFamily="18" charset="0"/>
              </a:rPr>
              <a:t>к</a:t>
            </a:r>
            <a:r>
              <a:rPr lang="ru-RU" sz="3200" b="1" kern="0" spc="-25" dirty="0">
                <a:effectLst/>
                <a:latin typeface="Times New Roman" panose="02020603050405020304" pitchFamily="18" charset="0"/>
                <a:ea typeface="Times New Roman" panose="02020603050405020304" pitchFamily="18" charset="0"/>
              </a:rPr>
              <a:t> </a:t>
            </a:r>
            <a:r>
              <a:rPr lang="ru-RU" sz="3200" b="1" kern="0" spc="-10" dirty="0">
                <a:effectLst/>
                <a:latin typeface="Times New Roman" panose="02020603050405020304" pitchFamily="18" charset="0"/>
                <a:ea typeface="Times New Roman" panose="02020603050405020304" pitchFamily="18" charset="0"/>
              </a:rPr>
              <a:t>файлам</a:t>
            </a:r>
            <a:br>
              <a:rPr lang="ru-RU" sz="3200" b="1" kern="0" spc="-10" dirty="0">
                <a:effectLst/>
                <a:latin typeface="Times New Roman" panose="02020603050405020304" pitchFamily="18" charset="0"/>
                <a:ea typeface="Times New Roman" panose="02020603050405020304" pitchFamily="18" charset="0"/>
              </a:rPr>
            </a:br>
            <a:r>
              <a:rPr lang="ru-RU" sz="3200" b="1" kern="0" dirty="0">
                <a:effectLst/>
                <a:latin typeface="Times New Roman" panose="02020603050405020304" pitchFamily="18" charset="0"/>
                <a:ea typeface="Times New Roman" panose="02020603050405020304" pitchFamily="18" charset="0"/>
              </a:rPr>
              <a:t>3 Управление</a:t>
            </a:r>
            <a:r>
              <a:rPr lang="ru-RU" sz="3200" b="1" kern="0" spc="-30" dirty="0">
                <a:effectLst/>
                <a:latin typeface="Times New Roman" panose="02020603050405020304" pitchFamily="18" charset="0"/>
                <a:ea typeface="Times New Roman" panose="02020603050405020304" pitchFamily="18" charset="0"/>
              </a:rPr>
              <a:t> </a:t>
            </a:r>
            <a:r>
              <a:rPr lang="ru-RU" sz="3200" b="1" kern="0" spc="-10" dirty="0">
                <a:effectLst/>
                <a:latin typeface="Times New Roman" panose="02020603050405020304" pitchFamily="18" charset="0"/>
                <a:ea typeface="Times New Roman" panose="02020603050405020304" pitchFamily="18" charset="0"/>
              </a:rPr>
              <a:t>файлами</a:t>
            </a:r>
            <a:br>
              <a:rPr lang="ru-RU" sz="3200" b="1" kern="0" dirty="0">
                <a:effectLst/>
                <a:latin typeface="Times New Roman" panose="02020603050405020304" pitchFamily="18" charset="0"/>
                <a:ea typeface="Times New Roman" panose="02020603050405020304" pitchFamily="18" charset="0"/>
              </a:rPr>
            </a:br>
            <a:br>
              <a:rPr lang="ru-RU" sz="3000" b="1" kern="0" spc="0" dirty="0">
                <a:effectLst/>
                <a:latin typeface="Times New Roman" panose="02020603050405020304" pitchFamily="18" charset="0"/>
                <a:ea typeface="Times New Roman" panose="02020603050405020304" pitchFamily="18" charset="0"/>
              </a:rPr>
            </a:br>
            <a:br>
              <a:rPr lang="ru-RU" sz="3000" dirty="0">
                <a:effectLst/>
                <a:latin typeface="Times New Roman" panose="02020603050405020304" pitchFamily="18" charset="0"/>
                <a:ea typeface="Times New Roman" panose="02020603050405020304" pitchFamily="18" charset="0"/>
              </a:rPr>
            </a:br>
            <a:endParaRPr lang="ru-RU" sz="3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A5F1B-4095-F6F5-E84F-2B0EEC87E6F0}"/>
            </a:ext>
          </a:extLst>
        </p:cNvPr>
        <p:cNvGrpSpPr/>
        <p:nvPr/>
      </p:nvGrpSpPr>
      <p:grpSpPr>
        <a:xfrm>
          <a:off x="0" y="0"/>
          <a:ext cx="0" cy="0"/>
          <a:chOff x="0" y="0"/>
          <a:chExt cx="0" cy="0"/>
        </a:xfrm>
      </p:grpSpPr>
      <p:sp>
        <p:nvSpPr>
          <p:cNvPr id="3" name="Объект 2">
            <a:extLst>
              <a:ext uri="{FF2B5EF4-FFF2-40B4-BE49-F238E27FC236}">
                <a16:creationId xmlns:a16="http://schemas.microsoft.com/office/drawing/2014/main" id="{5D17B49A-BE09-394F-FDBD-BE64FDBB3558}"/>
              </a:ext>
            </a:extLst>
          </p:cNvPr>
          <p:cNvSpPr>
            <a:spLocks noGrp="1"/>
          </p:cNvSpPr>
          <p:nvPr>
            <p:ph idx="1"/>
          </p:nvPr>
        </p:nvSpPr>
        <p:spPr>
          <a:xfrm>
            <a:off x="0" y="0"/>
            <a:ext cx="9144000" cy="6858000"/>
          </a:xfrm>
        </p:spPr>
        <p:txBody>
          <a:bodyPr/>
          <a:lstStyle/>
          <a:p>
            <a:pPr marL="0" indent="0">
              <a:spcBef>
                <a:spcPts val="0"/>
              </a:spcBef>
              <a:buNone/>
            </a:pPr>
            <a:r>
              <a:rPr lang="ru-RU" sz="2400" dirty="0">
                <a:effectLst/>
                <a:latin typeface="Times New Roman" panose="02020603050405020304" pitchFamily="18" charset="0"/>
                <a:ea typeface="Times New Roman" panose="02020603050405020304" pitchFamily="18" charset="0"/>
              </a:rPr>
              <a:t> С</a:t>
            </a:r>
            <a:r>
              <a:rPr lang="ru-RU" sz="2400" spc="-6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командой</a:t>
            </a:r>
            <a:r>
              <a:rPr lang="ru-RU" sz="2400" spc="-20" dirty="0">
                <a:effectLst/>
                <a:latin typeface="Times New Roman" panose="02020603050405020304" pitchFamily="18" charset="0"/>
                <a:ea typeface="Times New Roman" panose="02020603050405020304" pitchFamily="18" charset="0"/>
              </a:rPr>
              <a:t> </a:t>
            </a:r>
            <a:r>
              <a:rPr lang="ru-RU" sz="2400" dirty="0" err="1">
                <a:effectLst/>
                <a:latin typeface="Courier New" panose="02070309020205020404" pitchFamily="49" charset="0"/>
                <a:ea typeface="Times New Roman" panose="02020603050405020304" pitchFamily="18" charset="0"/>
                <a:cs typeface="Times New Roman" panose="02020603050405020304" pitchFamily="18" charset="0"/>
              </a:rPr>
              <a:t>ls</a:t>
            </a:r>
            <a:r>
              <a:rPr lang="ru-RU" sz="2400" spc="-495"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наиболее</a:t>
            </a:r>
            <a:r>
              <a:rPr lang="ru-RU" sz="2400" spc="-2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часто</a:t>
            </a:r>
            <a:r>
              <a:rPr lang="ru-RU" sz="2400" spc="-1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применяются</a:t>
            </a:r>
            <a:r>
              <a:rPr lang="ru-RU" sz="2400" spc="-3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следующие</a:t>
            </a:r>
            <a:r>
              <a:rPr lang="ru-RU" sz="2400" spc="-20" dirty="0">
                <a:effectLst/>
                <a:latin typeface="Times New Roman" panose="02020603050405020304" pitchFamily="18" charset="0"/>
                <a:ea typeface="Times New Roman" panose="02020603050405020304" pitchFamily="18" charset="0"/>
              </a:rPr>
              <a:t> </a:t>
            </a:r>
            <a:r>
              <a:rPr lang="ru-RU" sz="2400" spc="-10" dirty="0">
                <a:effectLst/>
                <a:latin typeface="Times New Roman" panose="02020603050405020304" pitchFamily="18" charset="0"/>
                <a:ea typeface="Times New Roman" panose="02020603050405020304" pitchFamily="18" charset="0"/>
              </a:rPr>
              <a:t>ключи:</a:t>
            </a:r>
            <a:endParaRPr lang="ru-RU" sz="2400" dirty="0">
              <a:effectLst/>
              <a:latin typeface="Times New Roman" panose="02020603050405020304" pitchFamily="18" charset="0"/>
              <a:ea typeface="Times New Roman" panose="02020603050405020304" pitchFamily="18" charset="0"/>
            </a:endParaRPr>
          </a:p>
          <a:p>
            <a:pPr marL="0" marR="73025" lvl="0" indent="0" algn="just">
              <a:lnSpc>
                <a:spcPct val="98000"/>
              </a:lnSpc>
              <a:spcBef>
                <a:spcPts val="0"/>
              </a:spcBef>
              <a:buSzPts val="1400"/>
              <a:buNone/>
              <a:tabLst>
                <a:tab pos="845820" algn="l"/>
              </a:tabLst>
            </a:pPr>
            <a:r>
              <a:rPr lang="ru-RU" sz="2400" b="1" spc="0" dirty="0">
                <a:effectLst/>
                <a:latin typeface="Courier New" panose="02070309020205020404" pitchFamily="49" charset="0"/>
                <a:ea typeface="Times New Roman" panose="02020603050405020304" pitchFamily="18" charset="0"/>
                <a:cs typeface="Times New Roman" panose="02020603050405020304" pitchFamily="18" charset="0"/>
              </a:rPr>
              <a:t>l</a:t>
            </a:r>
            <a:r>
              <a:rPr lang="ru-RU" sz="2400" b="1" spc="-21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выдавать (в </a:t>
            </a:r>
            <a:r>
              <a:rPr lang="ru-RU" sz="2400" spc="0" dirty="0" err="1">
                <a:effectLst/>
                <a:latin typeface="Times New Roman" panose="02020603050405020304" pitchFamily="18" charset="0"/>
                <a:ea typeface="Times New Roman" panose="02020603050405020304" pitchFamily="18" charset="0"/>
              </a:rPr>
              <a:t>одноколоночном</a:t>
            </a:r>
            <a:r>
              <a:rPr lang="ru-RU" sz="2400" spc="0" dirty="0">
                <a:effectLst/>
                <a:latin typeface="Times New Roman" panose="02020603050405020304" pitchFamily="18" charset="0"/>
                <a:ea typeface="Times New Roman" panose="02020603050405020304" pitchFamily="18" charset="0"/>
              </a:rPr>
              <a:t> формате) тип файла, права доступа к файлу, количество ссылок на файл, имя владельца, имя группы, размер файла (в байтах), временной штамп и имя файла;</a:t>
            </a:r>
          </a:p>
          <a:p>
            <a:pPr marL="0" marR="67310" lvl="0" indent="0" algn="just">
              <a:lnSpc>
                <a:spcPct val="98000"/>
              </a:lnSpc>
              <a:spcBef>
                <a:spcPts val="50"/>
              </a:spcBef>
              <a:buSzPts val="1400"/>
              <a:buNone/>
              <a:tabLst>
                <a:tab pos="833755" algn="l"/>
              </a:tabLst>
            </a:pPr>
            <a:r>
              <a:rPr lang="ru-RU" sz="2400" b="1" spc="0" dirty="0">
                <a:effectLst/>
                <a:latin typeface="Courier New" panose="02070309020205020404" pitchFamily="49" charset="0"/>
                <a:ea typeface="Times New Roman" panose="02020603050405020304" pitchFamily="18" charset="0"/>
                <a:cs typeface="Times New Roman" panose="02020603050405020304" pitchFamily="18" charset="0"/>
              </a:rPr>
              <a:t>a</a:t>
            </a:r>
            <a:r>
              <a:rPr lang="ru-RU" sz="2400" b="1" spc="-21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включать</a:t>
            </a:r>
            <a:r>
              <a:rPr lang="ru-RU" sz="2400" spc="-9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в</a:t>
            </a:r>
            <a:r>
              <a:rPr lang="ru-RU" sz="2400" spc="-85"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список</a:t>
            </a:r>
            <a:r>
              <a:rPr lang="ru-RU" sz="2400" spc="-9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файлы</a:t>
            </a:r>
            <a:r>
              <a:rPr lang="ru-RU" sz="2400" spc="-1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с</a:t>
            </a:r>
            <a:r>
              <a:rPr lang="ru-RU" sz="2400" spc="-5"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именем,</a:t>
            </a:r>
            <a:r>
              <a:rPr lang="ru-RU" sz="2400" spc="-15"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начинающимся с</a:t>
            </a:r>
            <a:r>
              <a:rPr lang="ru-RU" sz="2400" spc="-5"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точки (показывать скрытые файлы);</a:t>
            </a:r>
          </a:p>
          <a:p>
            <a:pPr marL="0" lvl="0" indent="0">
              <a:spcBef>
                <a:spcPts val="20"/>
              </a:spcBef>
              <a:buSzPts val="1400"/>
              <a:buNone/>
              <a:tabLst>
                <a:tab pos="786130" algn="l"/>
              </a:tabLst>
            </a:pPr>
            <a:r>
              <a:rPr lang="ru-RU" sz="2400" b="1" spc="0" dirty="0">
                <a:effectLst/>
                <a:latin typeface="Courier New" panose="02070309020205020404" pitchFamily="49" charset="0"/>
                <a:ea typeface="Times New Roman" panose="02020603050405020304" pitchFamily="18" charset="0"/>
                <a:cs typeface="Times New Roman" panose="02020603050405020304" pitchFamily="18" charset="0"/>
              </a:rPr>
              <a:t>C</a:t>
            </a:r>
            <a:r>
              <a:rPr lang="ru-RU" sz="2400" b="1" spc="-505"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напечатать</a:t>
            </a:r>
            <a:r>
              <a:rPr lang="ru-RU" sz="2400" spc="-5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список</a:t>
            </a:r>
            <a:r>
              <a:rPr lang="ru-RU" sz="2400" spc="-25"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файлов</a:t>
            </a:r>
            <a:r>
              <a:rPr lang="ru-RU" sz="2400" spc="-25"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в</a:t>
            </a:r>
            <a:r>
              <a:rPr lang="ru-RU" sz="2400" spc="-3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колонках</a:t>
            </a:r>
            <a:r>
              <a:rPr lang="ru-RU" sz="2400" spc="-15"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с</a:t>
            </a:r>
            <a:r>
              <a:rPr lang="ru-RU" sz="2400" spc="-3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вертикальной</a:t>
            </a:r>
            <a:r>
              <a:rPr lang="ru-RU" sz="2400" spc="-20" dirty="0">
                <a:effectLst/>
                <a:latin typeface="Times New Roman" panose="02020603050405020304" pitchFamily="18" charset="0"/>
                <a:ea typeface="Times New Roman" panose="02020603050405020304" pitchFamily="18" charset="0"/>
              </a:rPr>
              <a:t> </a:t>
            </a:r>
            <a:r>
              <a:rPr lang="ru-RU" sz="2400" spc="-10" dirty="0">
                <a:effectLst/>
                <a:latin typeface="Times New Roman" panose="02020603050405020304" pitchFamily="18" charset="0"/>
                <a:ea typeface="Times New Roman" panose="02020603050405020304" pitchFamily="18" charset="0"/>
              </a:rPr>
              <a:t>сортировкой;</a:t>
            </a:r>
            <a:endParaRPr lang="ru-RU" sz="2400" spc="0" dirty="0">
              <a:effectLst/>
              <a:latin typeface="Times New Roman" panose="02020603050405020304" pitchFamily="18" charset="0"/>
              <a:ea typeface="Times New Roman" panose="02020603050405020304" pitchFamily="18" charset="0"/>
            </a:endParaRPr>
          </a:p>
          <a:p>
            <a:pPr marL="0" marR="70485" lvl="0" indent="0">
              <a:lnSpc>
                <a:spcPct val="98000"/>
              </a:lnSpc>
              <a:spcBef>
                <a:spcPts val="15"/>
              </a:spcBef>
              <a:buSzPts val="1400"/>
              <a:buNone/>
              <a:tabLst>
                <a:tab pos="801370" algn="l"/>
              </a:tabLst>
            </a:pPr>
            <a:r>
              <a:rPr lang="ru-RU" sz="2400" b="1" spc="0" dirty="0">
                <a:effectLst/>
                <a:latin typeface="Courier New" panose="02070309020205020404" pitchFamily="49" charset="0"/>
                <a:ea typeface="Times New Roman" panose="02020603050405020304" pitchFamily="18" charset="0"/>
                <a:cs typeface="Times New Roman" panose="02020603050405020304" pitchFamily="18" charset="0"/>
              </a:rPr>
              <a:t>F </a:t>
            </a:r>
            <a:r>
              <a:rPr lang="ru-RU" sz="2400" spc="0" dirty="0">
                <a:effectLst/>
                <a:latin typeface="Times New Roman" panose="02020603050405020304" pitchFamily="18" charset="0"/>
                <a:ea typeface="Times New Roman" panose="02020603050405020304" pitchFamily="18" charset="0"/>
              </a:rPr>
              <a:t>для каждого имени каталога добавлять суффикс '/', для каждого имени FIFO </a:t>
            </a:r>
            <a:r>
              <a:rPr lang="ru-RU" sz="2000" spc="0" dirty="0">
                <a:effectLst/>
                <a:latin typeface="Times New Roman" panose="02020603050405020304" pitchFamily="18" charset="0"/>
                <a:ea typeface="Times New Roman" panose="02020603050405020304" pitchFamily="18" charset="0"/>
              </a:rPr>
              <a:t>(</a:t>
            </a:r>
            <a:r>
              <a:rPr lang="ru-RU" sz="2000" b="0" i="0" dirty="0">
                <a:solidFill>
                  <a:srgbClr val="1F1F1F"/>
                </a:solidFill>
                <a:effectLst/>
                <a:latin typeface="Google Sans"/>
              </a:rPr>
              <a:t>“первым пришел — первым ушел</a:t>
            </a:r>
            <a:r>
              <a:rPr lang="ru-RU" sz="2000" spc="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 '|' и для каждого имени исполняемого файла '*'.</a:t>
            </a:r>
          </a:p>
          <a:p>
            <a:pPr marL="0" lvl="0" indent="0">
              <a:spcBef>
                <a:spcPts val="20"/>
              </a:spcBef>
              <a:buSzPts val="1400"/>
              <a:buNone/>
              <a:tabLst>
                <a:tab pos="786130" algn="l"/>
              </a:tabLst>
            </a:pPr>
            <a:r>
              <a:rPr lang="ru-RU" sz="2400" b="1" spc="0" dirty="0">
                <a:effectLst/>
                <a:latin typeface="Courier New" panose="02070309020205020404" pitchFamily="49" charset="0"/>
                <a:ea typeface="Times New Roman" panose="02020603050405020304" pitchFamily="18" charset="0"/>
                <a:cs typeface="Times New Roman" panose="02020603050405020304" pitchFamily="18" charset="0"/>
              </a:rPr>
              <a:t>R</a:t>
            </a:r>
            <a:r>
              <a:rPr lang="ru-RU" sz="2400" b="1" spc="-195"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включить</a:t>
            </a:r>
            <a:r>
              <a:rPr lang="ru-RU" sz="2400" spc="-2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рекурсивную</a:t>
            </a:r>
            <a:r>
              <a:rPr lang="ru-RU" sz="2400" spc="-2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выдачу</a:t>
            </a:r>
            <a:r>
              <a:rPr lang="ru-RU" sz="2400" spc="-25"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списка</a:t>
            </a:r>
            <a:r>
              <a:rPr lang="ru-RU" sz="2400" spc="-15" dirty="0">
                <a:effectLst/>
                <a:latin typeface="Times New Roman" panose="02020603050405020304" pitchFamily="18" charset="0"/>
                <a:ea typeface="Times New Roman" panose="02020603050405020304" pitchFamily="18" charset="0"/>
              </a:rPr>
              <a:t> </a:t>
            </a:r>
            <a:r>
              <a:rPr lang="ru-RU" sz="2400" spc="-10" dirty="0">
                <a:effectLst/>
                <a:latin typeface="Times New Roman" panose="02020603050405020304" pitchFamily="18" charset="0"/>
                <a:ea typeface="Times New Roman" panose="02020603050405020304" pitchFamily="18" charset="0"/>
              </a:rPr>
              <a:t>каталогов.</a:t>
            </a:r>
            <a:endParaRPr lang="ru-RU" sz="2400" spc="0" dirty="0">
              <a:effectLst/>
              <a:latin typeface="Times New Roman" panose="02020603050405020304" pitchFamily="18" charset="0"/>
              <a:ea typeface="Times New Roman" panose="02020603050405020304" pitchFamily="18" charset="0"/>
            </a:endParaRPr>
          </a:p>
          <a:p>
            <a:pPr marL="0" marR="67310" lvl="0" indent="0">
              <a:lnSpc>
                <a:spcPct val="98000"/>
              </a:lnSpc>
              <a:spcBef>
                <a:spcPts val="10"/>
              </a:spcBef>
              <a:buSzPts val="1400"/>
              <a:buNone/>
              <a:tabLst>
                <a:tab pos="843915" algn="l"/>
              </a:tabLst>
            </a:pPr>
            <a:r>
              <a:rPr lang="ru-RU" sz="2400" b="1" spc="0" dirty="0">
                <a:effectLst/>
                <a:latin typeface="Courier New" panose="02070309020205020404" pitchFamily="49" charset="0"/>
                <a:ea typeface="Times New Roman" panose="02020603050405020304" pitchFamily="18" charset="0"/>
                <a:cs typeface="Times New Roman" panose="02020603050405020304" pitchFamily="18" charset="0"/>
              </a:rPr>
              <a:t>c</a:t>
            </a:r>
            <a:r>
              <a:rPr lang="ru-RU" sz="2400" b="1" spc="-6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использовать</a:t>
            </a:r>
            <a:r>
              <a:rPr lang="ru-RU" sz="2400" spc="40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при</a:t>
            </a:r>
            <a:r>
              <a:rPr lang="ru-RU" sz="2400" spc="40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сортировке</a:t>
            </a:r>
            <a:r>
              <a:rPr lang="ru-RU" sz="2400" spc="40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(при</a:t>
            </a:r>
            <a:r>
              <a:rPr lang="ru-RU" sz="2400" spc="40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задании</a:t>
            </a:r>
            <a:r>
              <a:rPr lang="ru-RU" sz="2400" spc="40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опции</a:t>
            </a:r>
            <a:r>
              <a:rPr lang="ru-RU" sz="2400" spc="40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-t</a:t>
            </a:r>
            <a:r>
              <a:rPr lang="ru-RU" sz="2400" spc="40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или</a:t>
            </a:r>
            <a:r>
              <a:rPr lang="ru-RU" sz="2400" spc="40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-l)</a:t>
            </a:r>
            <a:r>
              <a:rPr lang="ru-RU" sz="2400" spc="40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время изменения состояния файла вместо времени последней модификации файла.</a:t>
            </a:r>
          </a:p>
          <a:p>
            <a:pPr marL="0" marR="67310" lvl="0" indent="0">
              <a:lnSpc>
                <a:spcPct val="98000"/>
              </a:lnSpc>
              <a:spcBef>
                <a:spcPts val="30"/>
              </a:spcBef>
              <a:buSzPts val="1400"/>
              <a:buNone/>
              <a:tabLst>
                <a:tab pos="801370" algn="l"/>
              </a:tabLst>
            </a:pPr>
            <a:r>
              <a:rPr lang="ru-RU" sz="2400" b="1" spc="0" dirty="0">
                <a:effectLst/>
                <a:latin typeface="Courier New" panose="02070309020205020404" pitchFamily="49" charset="0"/>
                <a:ea typeface="Times New Roman" panose="02020603050405020304" pitchFamily="18" charset="0"/>
                <a:cs typeface="Times New Roman" panose="02020603050405020304" pitchFamily="18" charset="0"/>
              </a:rPr>
              <a:t>d</a:t>
            </a:r>
            <a:r>
              <a:rPr lang="ru-RU" sz="2400" b="1" spc="-375"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выдавать имена каталогов, как будто они обычные файлы, вместо того, чтобы показывать их содержимое.</a:t>
            </a:r>
          </a:p>
          <a:p>
            <a:pPr marL="0" lvl="0" indent="0">
              <a:spcBef>
                <a:spcPts val="20"/>
              </a:spcBef>
              <a:buSzPts val="1400"/>
              <a:buNone/>
              <a:tabLst>
                <a:tab pos="804545" algn="l"/>
              </a:tabLst>
            </a:pPr>
            <a:r>
              <a:rPr lang="ru-RU" sz="2400" b="1" spc="0" dirty="0">
                <a:effectLst/>
                <a:latin typeface="Courier New" panose="02070309020205020404" pitchFamily="49" charset="0"/>
                <a:ea typeface="Times New Roman" panose="02020603050405020304" pitchFamily="18" charset="0"/>
                <a:cs typeface="Times New Roman" panose="02020603050405020304" pitchFamily="18" charset="0"/>
              </a:rPr>
              <a:t>i</a:t>
            </a:r>
            <a:r>
              <a:rPr lang="ru-RU" sz="2400" b="1" spc="-365"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предварять</a:t>
            </a:r>
            <a:r>
              <a:rPr lang="ru-RU" sz="2400" spc="95"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вывод</a:t>
            </a:r>
            <a:r>
              <a:rPr lang="ru-RU" sz="2400" spc="11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для</a:t>
            </a:r>
            <a:r>
              <a:rPr lang="ru-RU" sz="2400" spc="12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каждого</a:t>
            </a:r>
            <a:r>
              <a:rPr lang="ru-RU" sz="2400" spc="12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файла</a:t>
            </a:r>
            <a:r>
              <a:rPr lang="ru-RU" sz="2400" spc="12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его</a:t>
            </a:r>
            <a:r>
              <a:rPr lang="ru-RU" sz="2400" spc="12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серийным</a:t>
            </a:r>
            <a:r>
              <a:rPr lang="ru-RU" sz="2400" spc="110" dirty="0">
                <a:effectLst/>
                <a:latin typeface="Times New Roman" panose="02020603050405020304" pitchFamily="18" charset="0"/>
                <a:ea typeface="Times New Roman" panose="02020603050405020304" pitchFamily="18" charset="0"/>
              </a:rPr>
              <a:t> </a:t>
            </a:r>
            <a:r>
              <a:rPr lang="ru-RU" sz="2400" spc="0" dirty="0">
                <a:effectLst/>
                <a:latin typeface="Times New Roman" panose="02020603050405020304" pitchFamily="18" charset="0"/>
                <a:ea typeface="Times New Roman" panose="02020603050405020304" pitchFamily="18" charset="0"/>
              </a:rPr>
              <a:t>номером</a:t>
            </a:r>
            <a:r>
              <a:rPr lang="ru-RU" sz="2400" spc="120" dirty="0">
                <a:effectLst/>
                <a:latin typeface="Times New Roman" panose="02020603050405020304" pitchFamily="18" charset="0"/>
                <a:ea typeface="Times New Roman" panose="02020603050405020304" pitchFamily="18" charset="0"/>
              </a:rPr>
              <a:t> </a:t>
            </a:r>
            <a:r>
              <a:rPr lang="ru-RU" sz="2400" spc="-10" dirty="0">
                <a:effectLst/>
                <a:latin typeface="Times New Roman" panose="02020603050405020304" pitchFamily="18" charset="0"/>
                <a:ea typeface="Times New Roman" panose="02020603050405020304" pitchFamily="18" charset="0"/>
              </a:rPr>
              <a:t>(</a:t>
            </a:r>
            <a:r>
              <a:rPr lang="ru-RU" sz="2400" spc="-10" dirty="0" err="1">
                <a:effectLst/>
                <a:latin typeface="Times New Roman" panose="02020603050405020304" pitchFamily="18" charset="0"/>
                <a:ea typeface="Times New Roman" panose="02020603050405020304" pitchFamily="18" charset="0"/>
              </a:rPr>
              <a:t>номеромinode</a:t>
            </a:r>
            <a:r>
              <a:rPr lang="ru-RU" sz="2400" spc="-10" dirty="0">
                <a:effectLst/>
                <a:latin typeface="Times New Roman" panose="02020603050405020304" pitchFamily="18" charset="0"/>
                <a:ea typeface="Times New Roman" panose="02020603050405020304" pitchFamily="18" charset="0"/>
              </a:rPr>
              <a:t>).</a:t>
            </a:r>
            <a:endParaRPr lang="ru-RU" sz="2400" dirty="0">
              <a:effectLst/>
              <a:latin typeface="Times New Roman" panose="02020603050405020304" pitchFamily="18" charset="0"/>
              <a:ea typeface="Times New Roman" panose="02020603050405020304" pitchFamily="18" charset="0"/>
            </a:endParaRPr>
          </a:p>
          <a:p>
            <a:pPr marL="262255" marR="197485" indent="0" algn="just">
              <a:buNone/>
            </a:pPr>
            <a:endParaRPr lang="ru-RU" sz="25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51834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6B8C0-B2DA-DD6A-C3FE-5F7DDDC3888A}"/>
            </a:ext>
          </a:extLst>
        </p:cNvPr>
        <p:cNvGrpSpPr/>
        <p:nvPr/>
      </p:nvGrpSpPr>
      <p:grpSpPr>
        <a:xfrm>
          <a:off x="0" y="0"/>
          <a:ext cx="0" cy="0"/>
          <a:chOff x="0" y="0"/>
          <a:chExt cx="0" cy="0"/>
        </a:xfrm>
      </p:grpSpPr>
      <p:sp>
        <p:nvSpPr>
          <p:cNvPr id="3" name="Объект 2">
            <a:extLst>
              <a:ext uri="{FF2B5EF4-FFF2-40B4-BE49-F238E27FC236}">
                <a16:creationId xmlns:a16="http://schemas.microsoft.com/office/drawing/2014/main" id="{C911FC08-1A76-41DA-27B7-8C9C5F47053B}"/>
              </a:ext>
            </a:extLst>
          </p:cNvPr>
          <p:cNvSpPr>
            <a:spLocks noGrp="1"/>
          </p:cNvSpPr>
          <p:nvPr>
            <p:ph idx="1"/>
          </p:nvPr>
        </p:nvSpPr>
        <p:spPr>
          <a:xfrm>
            <a:off x="0" y="116632"/>
            <a:ext cx="9144000" cy="6741368"/>
          </a:xfrm>
        </p:spPr>
        <p:txBody>
          <a:bodyPr/>
          <a:lstStyle/>
          <a:p>
            <a:pPr marL="340360" indent="0">
              <a:buNone/>
            </a:pPr>
            <a:r>
              <a:rPr lang="ru-RU" sz="2500" dirty="0">
                <a:effectLst/>
                <a:latin typeface="Times New Roman" panose="02020603050405020304" pitchFamily="18" charset="0"/>
                <a:ea typeface="Times New Roman" panose="02020603050405020304" pitchFamily="18" charset="0"/>
              </a:rPr>
              <a:t>При</a:t>
            </a:r>
            <a:r>
              <a:rPr lang="ru-RU" sz="2500" spc="-4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применении</a:t>
            </a:r>
            <a:r>
              <a:rPr lang="ru-RU" sz="2500" spc="-5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ключей</a:t>
            </a:r>
            <a:r>
              <a:rPr lang="ru-RU" sz="2500" spc="-3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их</a:t>
            </a:r>
            <a:r>
              <a:rPr lang="ru-RU" sz="2500" spc="-3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можно</a:t>
            </a:r>
            <a:r>
              <a:rPr lang="ru-RU" sz="2500" spc="-3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комбинировать,</a:t>
            </a:r>
            <a:r>
              <a:rPr lang="ru-RU" sz="2500" spc="-4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например,</a:t>
            </a:r>
            <a:r>
              <a:rPr lang="ru-RU" sz="2500" spc="-40" dirty="0">
                <a:effectLst/>
                <a:latin typeface="Times New Roman" panose="02020603050405020304" pitchFamily="18" charset="0"/>
                <a:ea typeface="Times New Roman" panose="02020603050405020304" pitchFamily="18" charset="0"/>
              </a:rPr>
              <a:t> </a:t>
            </a:r>
            <a:r>
              <a:rPr lang="ru-RU" sz="2500" spc="-10" dirty="0">
                <a:effectLst/>
                <a:latin typeface="Times New Roman" panose="02020603050405020304" pitchFamily="18" charset="0"/>
                <a:ea typeface="Times New Roman" panose="02020603050405020304" pitchFamily="18" charset="0"/>
              </a:rPr>
              <a:t>запись </a:t>
            </a:r>
            <a:r>
              <a:rPr lang="ru-RU" sz="2500" dirty="0" err="1">
                <a:effectLst/>
                <a:latin typeface="Courier New" panose="02070309020205020404" pitchFamily="49" charset="0"/>
                <a:ea typeface="Times New Roman" panose="02020603050405020304" pitchFamily="18" charset="0"/>
                <a:cs typeface="Times New Roman" panose="02020603050405020304" pitchFamily="18" charset="0"/>
              </a:rPr>
              <a:t>ls</a:t>
            </a:r>
            <a:r>
              <a:rPr lang="ru-RU" sz="2500" spc="-35"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Courier New" panose="02070309020205020404" pitchFamily="49" charset="0"/>
                <a:ea typeface="Times New Roman" panose="02020603050405020304" pitchFamily="18" charset="0"/>
                <a:cs typeface="Times New Roman" panose="02020603050405020304" pitchFamily="18" charset="0"/>
              </a:rPr>
              <a:t>-l</a:t>
            </a:r>
            <a:r>
              <a:rPr lang="ru-RU" sz="2500" spc="-2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Courier New" panose="02070309020205020404" pitchFamily="49" charset="0"/>
                <a:ea typeface="Times New Roman" panose="02020603050405020304" pitchFamily="18" charset="0"/>
                <a:cs typeface="Times New Roman" panose="02020603050405020304" pitchFamily="18" charset="0"/>
              </a:rPr>
              <a:t>-a</a:t>
            </a:r>
            <a:r>
              <a:rPr lang="ru-RU" sz="2500" spc="-2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Courier New" panose="02070309020205020404" pitchFamily="49" charset="0"/>
                <a:ea typeface="Times New Roman" panose="02020603050405020304" pitchFamily="18" charset="0"/>
                <a:cs typeface="Times New Roman" panose="02020603050405020304" pitchFamily="18" charset="0"/>
              </a:rPr>
              <a:t>–h</a:t>
            </a:r>
            <a:r>
              <a:rPr lang="ru-RU" sz="2500" spc="-495"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можно записать</a:t>
            </a:r>
            <a:r>
              <a:rPr lang="ru-RU" sz="2500" spc="-1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как </a:t>
            </a:r>
            <a:r>
              <a:rPr lang="ru-RU" sz="2500" dirty="0" err="1">
                <a:effectLst/>
                <a:latin typeface="Courier New" panose="02070309020205020404" pitchFamily="49" charset="0"/>
                <a:ea typeface="Times New Roman" panose="02020603050405020304" pitchFamily="18" charset="0"/>
                <a:cs typeface="Times New Roman" panose="02020603050405020304" pitchFamily="18" charset="0"/>
              </a:rPr>
              <a:t>ls</a:t>
            </a:r>
            <a:r>
              <a:rPr lang="ru-RU" sz="2500" spc="-3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Courier New" panose="02070309020205020404" pitchFamily="49" charset="0"/>
                <a:ea typeface="Times New Roman" panose="02020603050405020304" pitchFamily="18" charset="0"/>
                <a:cs typeface="Times New Roman" panose="02020603050405020304" pitchFamily="18" charset="0"/>
              </a:rPr>
              <a:t>–</a:t>
            </a:r>
            <a:r>
              <a:rPr lang="ru-RU" sz="2500" dirty="0" err="1">
                <a:effectLst/>
                <a:latin typeface="Courier New" panose="02070309020205020404" pitchFamily="49" charset="0"/>
                <a:ea typeface="Times New Roman" panose="02020603050405020304" pitchFamily="18" charset="0"/>
                <a:cs typeface="Times New Roman" panose="02020603050405020304" pitchFamily="18" charset="0"/>
              </a:rPr>
              <a:t>lah</a:t>
            </a:r>
            <a:r>
              <a:rPr lang="ru-RU" sz="2500" spc="-495"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(см.</a:t>
            </a:r>
            <a:r>
              <a:rPr lang="ru-RU" sz="2500" spc="-1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рис</a:t>
            </a:r>
            <a:r>
              <a:rPr lang="ru-RU" sz="2500" spc="-25" dirty="0">
                <a:latin typeface="Times New Roman" panose="02020603050405020304" pitchFamily="18" charset="0"/>
                <a:ea typeface="Times New Roman" panose="02020603050405020304" pitchFamily="18" charset="0"/>
              </a:rPr>
              <a:t>)</a:t>
            </a:r>
          </a:p>
          <a:p>
            <a:pPr marL="340360" indent="0">
              <a:buNone/>
            </a:pPr>
            <a:endParaRPr lang="ru-RU" sz="2500" spc="-25" dirty="0">
              <a:effectLst/>
              <a:latin typeface="Times New Roman" panose="02020603050405020304" pitchFamily="18" charset="0"/>
              <a:ea typeface="Times New Roman" panose="02020603050405020304" pitchFamily="18" charset="0"/>
            </a:endParaRPr>
          </a:p>
          <a:p>
            <a:pPr marL="340360" indent="0">
              <a:buNone/>
            </a:pPr>
            <a:endParaRPr lang="ru-RU" sz="2500" spc="-25" dirty="0">
              <a:latin typeface="Times New Roman" panose="02020603050405020304" pitchFamily="18" charset="0"/>
              <a:ea typeface="Times New Roman" panose="02020603050405020304" pitchFamily="18" charset="0"/>
            </a:endParaRPr>
          </a:p>
          <a:p>
            <a:pPr marL="340360" indent="0">
              <a:buNone/>
            </a:pPr>
            <a:endParaRPr lang="ru-RU" sz="2500" spc="-25" dirty="0">
              <a:effectLst/>
              <a:latin typeface="Times New Roman" panose="02020603050405020304" pitchFamily="18" charset="0"/>
              <a:ea typeface="Times New Roman" panose="02020603050405020304" pitchFamily="18" charset="0"/>
            </a:endParaRPr>
          </a:p>
          <a:p>
            <a:pPr marL="340360" indent="0">
              <a:buNone/>
            </a:pPr>
            <a:endParaRPr lang="ru-RU" sz="2500" spc="-25" dirty="0">
              <a:latin typeface="Times New Roman" panose="02020603050405020304" pitchFamily="18" charset="0"/>
              <a:ea typeface="Times New Roman" panose="02020603050405020304" pitchFamily="18" charset="0"/>
            </a:endParaRPr>
          </a:p>
          <a:p>
            <a:pPr marL="340360" indent="0">
              <a:buNone/>
            </a:pPr>
            <a:endParaRPr lang="ru-RU" sz="2500" spc="-25" dirty="0">
              <a:effectLst/>
              <a:latin typeface="Times New Roman" panose="02020603050405020304" pitchFamily="18" charset="0"/>
              <a:ea typeface="Times New Roman" panose="02020603050405020304" pitchFamily="18" charset="0"/>
            </a:endParaRPr>
          </a:p>
          <a:p>
            <a:pPr marL="340360" indent="0">
              <a:buNone/>
            </a:pPr>
            <a:endParaRPr lang="ru-RU" sz="2500" spc="-25" dirty="0">
              <a:latin typeface="Times New Roman" panose="02020603050405020304" pitchFamily="18" charset="0"/>
              <a:ea typeface="Times New Roman" panose="02020603050405020304" pitchFamily="18" charset="0"/>
            </a:endParaRPr>
          </a:p>
          <a:p>
            <a:pPr marL="340360" indent="0">
              <a:buNone/>
            </a:pPr>
            <a:endParaRPr lang="ru-RU" sz="2500" spc="-25" dirty="0">
              <a:effectLst/>
              <a:latin typeface="Times New Roman" panose="02020603050405020304" pitchFamily="18" charset="0"/>
              <a:ea typeface="Times New Roman" panose="02020603050405020304" pitchFamily="18" charset="0"/>
            </a:endParaRPr>
          </a:p>
          <a:p>
            <a:pPr marL="340360" indent="0">
              <a:buNone/>
            </a:pPr>
            <a:endParaRPr lang="ru-RU" sz="2500" spc="-25" dirty="0">
              <a:latin typeface="Times New Roman" panose="02020603050405020304" pitchFamily="18" charset="0"/>
              <a:ea typeface="Times New Roman" panose="02020603050405020304" pitchFamily="18" charset="0"/>
            </a:endParaRPr>
          </a:p>
          <a:p>
            <a:pPr marL="340360" indent="0">
              <a:buNone/>
            </a:pPr>
            <a:endParaRPr lang="ru-RU" sz="2500" spc="-25" dirty="0">
              <a:effectLst/>
              <a:latin typeface="Times New Roman" panose="02020603050405020304" pitchFamily="18" charset="0"/>
              <a:ea typeface="Times New Roman" panose="02020603050405020304" pitchFamily="18" charset="0"/>
            </a:endParaRPr>
          </a:p>
          <a:p>
            <a:pPr marL="340360" indent="0">
              <a:buNone/>
            </a:pPr>
            <a:endParaRPr lang="ru-RU" sz="2500" spc="-25" dirty="0">
              <a:latin typeface="Times New Roman" panose="02020603050405020304" pitchFamily="18" charset="0"/>
              <a:ea typeface="Times New Roman" panose="02020603050405020304" pitchFamily="18" charset="0"/>
            </a:endParaRPr>
          </a:p>
          <a:p>
            <a:pPr marL="340360" indent="0">
              <a:buNone/>
            </a:pPr>
            <a:endParaRPr lang="ru-RU" sz="2500" spc="-25" dirty="0">
              <a:effectLst/>
              <a:latin typeface="Times New Roman" panose="02020603050405020304" pitchFamily="18" charset="0"/>
              <a:ea typeface="Times New Roman" panose="02020603050405020304" pitchFamily="18" charset="0"/>
            </a:endParaRPr>
          </a:p>
          <a:p>
            <a:pPr marL="340360" indent="0">
              <a:buNone/>
            </a:pPr>
            <a:r>
              <a:rPr lang="ru-RU" sz="1600" b="0" i="0" dirty="0">
                <a:solidFill>
                  <a:srgbClr val="202122"/>
                </a:solidFill>
                <a:effectLst/>
                <a:latin typeface="Arial" panose="020B0604020202020204" pitchFamily="34" charset="0"/>
              </a:rPr>
              <a:t> </a:t>
            </a:r>
          </a:p>
          <a:p>
            <a:pPr marL="340360" indent="0">
              <a:buNone/>
            </a:pPr>
            <a:r>
              <a:rPr lang="ru-RU" sz="1600" b="0" i="0" dirty="0">
                <a:solidFill>
                  <a:srgbClr val="202122"/>
                </a:solidFill>
                <a:effectLst/>
                <a:latin typeface="Arial" panose="020B0604020202020204" pitchFamily="34" charset="0"/>
              </a:rPr>
              <a:t>h, --</a:t>
            </a:r>
            <a:r>
              <a:rPr lang="ru-RU" sz="1600" b="0" i="0" dirty="0" err="1">
                <a:solidFill>
                  <a:srgbClr val="202122"/>
                </a:solidFill>
                <a:effectLst/>
                <a:latin typeface="Arial" panose="020B0604020202020204" pitchFamily="34" charset="0"/>
              </a:rPr>
              <a:t>human-readable</a:t>
            </a:r>
            <a:r>
              <a:rPr lang="ru-RU" sz="1600" b="0" i="0" dirty="0">
                <a:solidFill>
                  <a:srgbClr val="202122"/>
                </a:solidFill>
                <a:effectLst/>
                <a:latin typeface="Arial" panose="020B0604020202020204" pitchFamily="34" charset="0"/>
              </a:rPr>
              <a:t> — добавлять к каждому размеру файла букву размера, например, M для двоичных </a:t>
            </a:r>
            <a:r>
              <a:rPr lang="ru-RU" sz="1600" b="0" i="0" u="none" strike="noStrike" dirty="0">
                <a:solidFill>
                  <a:srgbClr val="0645AD"/>
                </a:solidFill>
                <a:effectLst/>
                <a:latin typeface="Arial" panose="020B0604020202020204" pitchFamily="34" charset="0"/>
                <a:hlinkClick r:id="rId2" tooltip="Мегабайт"/>
              </a:rPr>
              <a:t>мегабайт</a:t>
            </a:r>
            <a:r>
              <a:rPr lang="ru-RU" sz="1600" b="0" i="0" dirty="0">
                <a:solidFill>
                  <a:srgbClr val="202122"/>
                </a:solidFill>
                <a:effectLst/>
                <a:latin typeface="Arial" panose="020B0604020202020204" pitchFamily="34" charset="0"/>
              </a:rPr>
              <a:t> (`</a:t>
            </a:r>
            <a:r>
              <a:rPr lang="ru-RU" sz="1600" b="0" i="0" u="none" strike="noStrike" dirty="0" err="1">
                <a:solidFill>
                  <a:srgbClr val="0645AD"/>
                </a:solidFill>
                <a:effectLst/>
                <a:latin typeface="Arial" panose="020B0604020202020204" pitchFamily="34" charset="0"/>
                <a:hlinkClick r:id="rId3" tooltip="Мебибайт"/>
              </a:rPr>
              <a:t>мебибайт</a:t>
            </a:r>
            <a:r>
              <a:rPr lang="ru-RU" sz="1600" b="0" i="0" dirty="0">
                <a:solidFill>
                  <a:srgbClr val="202122"/>
                </a:solidFill>
                <a:effectLst/>
                <a:latin typeface="Arial" panose="020B0604020202020204" pitchFamily="34" charset="0"/>
              </a:rPr>
              <a:t>'). </a:t>
            </a:r>
            <a:endParaRPr lang="ru-RU" sz="2500" dirty="0">
              <a:latin typeface="Times New Roman" panose="02020603050405020304" pitchFamily="18" charset="0"/>
              <a:ea typeface="Times New Roman" panose="02020603050405020304" pitchFamily="18" charset="0"/>
            </a:endParaRPr>
          </a:p>
          <a:p>
            <a:pPr marL="0" marR="193675" indent="0" algn="just">
              <a:spcBef>
                <a:spcPts val="0"/>
              </a:spcBef>
              <a:buNone/>
            </a:pPr>
            <a:endParaRPr lang="ru-RU" sz="2500" dirty="0">
              <a:effectLst/>
              <a:latin typeface="Times New Roman" panose="02020603050405020304" pitchFamily="18" charset="0"/>
              <a:ea typeface="Times New Roman" panose="02020603050405020304" pitchFamily="18" charset="0"/>
            </a:endParaRPr>
          </a:p>
          <a:p>
            <a:pPr marL="0" marR="193675" indent="0" algn="just">
              <a:spcBef>
                <a:spcPts val="0"/>
              </a:spcBef>
              <a:buNone/>
            </a:pPr>
            <a:endParaRPr lang="ru-RU" sz="2500" dirty="0">
              <a:latin typeface="Times New Roman" panose="02020603050405020304" pitchFamily="18" charset="0"/>
              <a:ea typeface="Times New Roman" panose="02020603050405020304" pitchFamily="18" charset="0"/>
            </a:endParaRPr>
          </a:p>
          <a:p>
            <a:pPr marL="0" marR="193675" indent="0" algn="just">
              <a:spcBef>
                <a:spcPts val="0"/>
              </a:spcBef>
              <a:buNone/>
            </a:pPr>
            <a:endParaRPr lang="ru-RU" sz="2500" dirty="0">
              <a:effectLst/>
              <a:latin typeface="Times New Roman" panose="02020603050405020304" pitchFamily="18" charset="0"/>
              <a:ea typeface="Times New Roman" panose="02020603050405020304" pitchFamily="18" charset="0"/>
            </a:endParaRPr>
          </a:p>
          <a:p>
            <a:pPr marL="0" marR="193675" indent="0" algn="just">
              <a:spcBef>
                <a:spcPts val="0"/>
              </a:spcBef>
              <a:buNone/>
            </a:pPr>
            <a:endParaRPr lang="ru-RU" sz="2500" dirty="0">
              <a:latin typeface="Times New Roman" panose="02020603050405020304" pitchFamily="18" charset="0"/>
              <a:ea typeface="Times New Roman" panose="02020603050405020304" pitchFamily="18" charset="0"/>
            </a:endParaRPr>
          </a:p>
          <a:p>
            <a:pPr marL="0" marR="193675" indent="0" algn="just">
              <a:spcBef>
                <a:spcPts val="0"/>
              </a:spcBef>
              <a:buNone/>
            </a:pPr>
            <a:endParaRPr lang="ru-RU" sz="2500" dirty="0">
              <a:effectLst/>
              <a:latin typeface="Times New Roman" panose="02020603050405020304" pitchFamily="18" charset="0"/>
              <a:ea typeface="Times New Roman" panose="02020603050405020304" pitchFamily="18" charset="0"/>
            </a:endParaRPr>
          </a:p>
          <a:p>
            <a:pPr marL="0" marR="193675" indent="0" algn="just">
              <a:spcBef>
                <a:spcPts val="0"/>
              </a:spcBef>
              <a:buNone/>
            </a:pPr>
            <a:endParaRPr lang="ru-RU" sz="2500" dirty="0">
              <a:latin typeface="Times New Roman" panose="02020603050405020304" pitchFamily="18" charset="0"/>
              <a:ea typeface="Times New Roman" panose="02020603050405020304" pitchFamily="18" charset="0"/>
            </a:endParaRPr>
          </a:p>
          <a:p>
            <a:pPr marL="0" marR="193675" indent="0" algn="just">
              <a:spcBef>
                <a:spcPts val="0"/>
              </a:spcBef>
              <a:buNone/>
            </a:pPr>
            <a:endParaRPr lang="ru-RU" sz="2500" dirty="0">
              <a:effectLst/>
              <a:latin typeface="Times New Roman" panose="02020603050405020304" pitchFamily="18" charset="0"/>
              <a:ea typeface="Times New Roman" panose="02020603050405020304" pitchFamily="18" charset="0"/>
            </a:endParaRPr>
          </a:p>
          <a:p>
            <a:pPr marL="180000" marR="311150" indent="0" algn="just">
              <a:lnSpc>
                <a:spcPct val="101000"/>
              </a:lnSpc>
              <a:spcBef>
                <a:spcPts val="55"/>
              </a:spcBef>
              <a:spcAft>
                <a:spcPts val="0"/>
              </a:spcAft>
              <a:buNone/>
            </a:pPr>
            <a:endParaRPr lang="ru-RU" sz="2400" dirty="0">
              <a:effectLst/>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4" name="Image 5">
            <a:extLst>
              <a:ext uri="{FF2B5EF4-FFF2-40B4-BE49-F238E27FC236}">
                <a16:creationId xmlns:a16="http://schemas.microsoft.com/office/drawing/2014/main" id="{72BF3705-9063-99BE-80B2-7E0FA4234643}"/>
              </a:ext>
            </a:extLst>
          </p:cNvPr>
          <p:cNvPicPr>
            <a:picLocks/>
          </p:cNvPicPr>
          <p:nvPr/>
        </p:nvPicPr>
        <p:blipFill>
          <a:blip r:embed="rId4" cstate="print"/>
          <a:stretch>
            <a:fillRect/>
          </a:stretch>
        </p:blipFill>
        <p:spPr>
          <a:xfrm>
            <a:off x="755576" y="931032"/>
            <a:ext cx="7632848" cy="5112568"/>
          </a:xfrm>
          <a:prstGeom prst="rect">
            <a:avLst/>
          </a:prstGeom>
        </p:spPr>
      </p:pic>
    </p:spTree>
    <p:extLst>
      <p:ext uri="{BB962C8B-B14F-4D97-AF65-F5344CB8AC3E}">
        <p14:creationId xmlns:p14="http://schemas.microsoft.com/office/powerpoint/2010/main" val="794161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380A7-6E2F-4DA9-F705-0C1F251C9895}"/>
            </a:ext>
          </a:extLst>
        </p:cNvPr>
        <p:cNvGrpSpPr/>
        <p:nvPr/>
      </p:nvGrpSpPr>
      <p:grpSpPr>
        <a:xfrm>
          <a:off x="0" y="0"/>
          <a:ext cx="0" cy="0"/>
          <a:chOff x="0" y="0"/>
          <a:chExt cx="0" cy="0"/>
        </a:xfrm>
      </p:grpSpPr>
      <p:sp>
        <p:nvSpPr>
          <p:cNvPr id="3" name="Объект 2">
            <a:extLst>
              <a:ext uri="{FF2B5EF4-FFF2-40B4-BE49-F238E27FC236}">
                <a16:creationId xmlns:a16="http://schemas.microsoft.com/office/drawing/2014/main" id="{3539BCF6-C0FD-F80E-2EC8-66C7E5C2875D}"/>
              </a:ext>
            </a:extLst>
          </p:cNvPr>
          <p:cNvSpPr>
            <a:spLocks noGrp="1"/>
          </p:cNvSpPr>
          <p:nvPr>
            <p:ph idx="1"/>
          </p:nvPr>
        </p:nvSpPr>
        <p:spPr>
          <a:xfrm>
            <a:off x="0" y="0"/>
            <a:ext cx="9144000" cy="6669360"/>
          </a:xfrm>
        </p:spPr>
        <p:txBody>
          <a:bodyPr/>
          <a:lstStyle/>
          <a:p>
            <a:pPr marL="0" indent="0" algn="just">
              <a:spcBef>
                <a:spcPts val="0"/>
              </a:spcBef>
              <a:buNone/>
            </a:pPr>
            <a:r>
              <a:rPr lang="ru-RU" sz="2500" dirty="0">
                <a:effectLst/>
                <a:latin typeface="Times New Roman" panose="02020603050405020304" pitchFamily="18" charset="0"/>
                <a:ea typeface="Times New Roman" panose="02020603050405020304" pitchFamily="18" charset="0"/>
              </a:rPr>
              <a:t>Полный</a:t>
            </a:r>
            <a:r>
              <a:rPr lang="ru-RU" sz="2500" spc="-3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список</a:t>
            </a:r>
            <a:r>
              <a:rPr lang="ru-RU" sz="2500" spc="-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ключей</a:t>
            </a:r>
            <a:r>
              <a:rPr lang="ru-RU" sz="2500" spc="-1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можно</a:t>
            </a:r>
            <a:r>
              <a:rPr lang="ru-RU" sz="2500" spc="-3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получить</a:t>
            </a:r>
            <a:r>
              <a:rPr lang="ru-RU" sz="2500" spc="-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командой:</a:t>
            </a:r>
            <a:r>
              <a:rPr lang="ru-RU" sz="2500" spc="15" dirty="0">
                <a:effectLst/>
                <a:latin typeface="Times New Roman" panose="02020603050405020304" pitchFamily="18" charset="0"/>
                <a:ea typeface="Times New Roman" panose="02020603050405020304" pitchFamily="18" charset="0"/>
              </a:rPr>
              <a:t> </a:t>
            </a:r>
          </a:p>
          <a:p>
            <a:pPr marL="0" indent="0" algn="ctr">
              <a:spcBef>
                <a:spcPts val="0"/>
              </a:spcBef>
              <a:buNone/>
            </a:pPr>
            <a:r>
              <a:rPr lang="ru-RU" sz="2500" dirty="0" err="1">
                <a:effectLst/>
                <a:latin typeface="Courier New" panose="02070309020205020404" pitchFamily="49" charset="0"/>
                <a:ea typeface="Times New Roman" panose="02020603050405020304" pitchFamily="18" charset="0"/>
                <a:cs typeface="Times New Roman" panose="02020603050405020304" pitchFamily="18" charset="0"/>
              </a:rPr>
              <a:t>ls</a:t>
            </a:r>
            <a:r>
              <a:rPr lang="ru-RU" sz="2500" spc="-45"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Courier New" panose="02070309020205020404" pitchFamily="49" charset="0"/>
                <a:ea typeface="Times New Roman" panose="02020603050405020304" pitchFamily="18" charset="0"/>
                <a:cs typeface="Times New Roman" panose="02020603050405020304" pitchFamily="18" charset="0"/>
              </a:rPr>
              <a:t>--</a:t>
            </a:r>
            <a:r>
              <a:rPr lang="ru-RU" sz="2500" dirty="0" err="1">
                <a:effectLst/>
                <a:latin typeface="Courier New" panose="02070309020205020404" pitchFamily="49" charset="0"/>
                <a:ea typeface="Times New Roman" panose="02020603050405020304" pitchFamily="18" charset="0"/>
                <a:cs typeface="Times New Roman" panose="02020603050405020304" pitchFamily="18" charset="0"/>
              </a:rPr>
              <a:t>help</a:t>
            </a:r>
            <a:r>
              <a:rPr lang="ru-RU" sz="2500" spc="-45"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Courier New" panose="02070309020205020404" pitchFamily="49" charset="0"/>
                <a:ea typeface="Times New Roman" panose="02020603050405020304" pitchFamily="18" charset="0"/>
                <a:cs typeface="Times New Roman" panose="02020603050405020304" pitchFamily="18" charset="0"/>
              </a:rPr>
              <a:t>|</a:t>
            </a:r>
            <a:r>
              <a:rPr lang="ru-RU" sz="2500" spc="-45"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spc="-20" dirty="0" err="1">
                <a:effectLst/>
                <a:latin typeface="Courier New" panose="02070309020205020404" pitchFamily="49" charset="0"/>
                <a:ea typeface="Times New Roman" panose="02020603050405020304" pitchFamily="18" charset="0"/>
                <a:cs typeface="Times New Roman" panose="02020603050405020304" pitchFamily="18" charset="0"/>
              </a:rPr>
              <a:t>less</a:t>
            </a:r>
            <a:endParaRPr lang="ru-RU" sz="2500" dirty="0">
              <a:effectLst/>
              <a:latin typeface="Times New Roman" panose="02020603050405020304" pitchFamily="18" charset="0"/>
              <a:ea typeface="Times New Roman" panose="02020603050405020304" pitchFamily="18" charset="0"/>
            </a:endParaRPr>
          </a:p>
          <a:p>
            <a:pPr marL="85725" indent="0" algn="just">
              <a:lnSpc>
                <a:spcPct val="96000"/>
              </a:lnSpc>
              <a:spcBef>
                <a:spcPts val="35"/>
              </a:spcBef>
              <a:buNone/>
            </a:pPr>
            <a:r>
              <a:rPr lang="ru-RU" sz="2500" dirty="0">
                <a:effectLst/>
                <a:latin typeface="Times New Roman" panose="02020603050405020304" pitchFamily="18" charset="0"/>
                <a:ea typeface="Times New Roman" panose="02020603050405020304" pitchFamily="18" charset="0"/>
              </a:rPr>
              <a:t>Передача</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вывода</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утилите</a:t>
            </a:r>
            <a:r>
              <a:rPr lang="ru-RU" sz="2500" spc="200" dirty="0">
                <a:effectLst/>
                <a:latin typeface="Times New Roman" panose="02020603050405020304" pitchFamily="18" charset="0"/>
                <a:ea typeface="Times New Roman" panose="02020603050405020304" pitchFamily="18" charset="0"/>
              </a:rPr>
              <a:t> </a:t>
            </a:r>
            <a:r>
              <a:rPr lang="ru-RU" sz="2500" dirty="0" err="1">
                <a:effectLst/>
                <a:latin typeface="Courier New" panose="02070309020205020404" pitchFamily="49" charset="0"/>
                <a:ea typeface="Times New Roman" panose="02020603050405020304" pitchFamily="18" charset="0"/>
                <a:cs typeface="Times New Roman" panose="02020603050405020304" pitchFamily="18" charset="0"/>
              </a:rPr>
              <a:t>less</a:t>
            </a:r>
            <a:r>
              <a:rPr lang="ru-RU" sz="2500" spc="-21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позволит</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выводить</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данные</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постранично, листание страниц производится клавишей </a:t>
            </a:r>
            <a:r>
              <a:rPr lang="ru-RU" sz="2500" b="1" dirty="0">
                <a:effectLst/>
                <a:latin typeface="Times New Roman" panose="02020603050405020304" pitchFamily="18" charset="0"/>
                <a:ea typeface="Times New Roman" panose="02020603050405020304" pitchFamily="18" charset="0"/>
              </a:rPr>
              <a:t>Пробел</a:t>
            </a:r>
            <a:r>
              <a:rPr lang="ru-RU" sz="2500" dirty="0">
                <a:effectLst/>
                <a:latin typeface="Times New Roman" panose="02020603050405020304" pitchFamily="18" charset="0"/>
                <a:ea typeface="Times New Roman" panose="02020603050405020304" pitchFamily="18" charset="0"/>
              </a:rPr>
              <a:t>, выход из режима кнопкой </a:t>
            </a:r>
            <a:r>
              <a:rPr lang="ru-RU" sz="2500" b="1" dirty="0">
                <a:effectLst/>
                <a:latin typeface="Times New Roman" panose="02020603050405020304" pitchFamily="18" charset="0"/>
                <a:ea typeface="Times New Roman" panose="02020603050405020304" pitchFamily="18" charset="0"/>
              </a:rPr>
              <a:t>Q</a:t>
            </a:r>
            <a:r>
              <a:rPr lang="ru-RU" sz="2500" dirty="0">
                <a:effectLst/>
                <a:latin typeface="Times New Roman" panose="02020603050405020304" pitchFamily="18" charset="0"/>
                <a:ea typeface="Times New Roman" panose="02020603050405020304" pitchFamily="18" charset="0"/>
              </a:rPr>
              <a:t>.</a:t>
            </a:r>
          </a:p>
          <a:p>
            <a:pPr marL="85725" marR="70485" indent="0" algn="just">
              <a:lnSpc>
                <a:spcPct val="96000"/>
              </a:lnSpc>
              <a:spcBef>
                <a:spcPts val="95"/>
              </a:spcBef>
              <a:buNone/>
              <a:tabLst>
                <a:tab pos="977265" algn="l"/>
                <a:tab pos="1887855" algn="l"/>
                <a:tab pos="2736215" algn="l"/>
                <a:tab pos="3805555" algn="l"/>
                <a:tab pos="4936490" algn="l"/>
                <a:tab pos="6036310" algn="l"/>
              </a:tabLst>
            </a:pPr>
            <a:r>
              <a:rPr lang="ru-RU" sz="2500" spc="-50" dirty="0">
                <a:effectLst/>
                <a:latin typeface="Times New Roman" panose="02020603050405020304" pitchFamily="18" charset="0"/>
                <a:ea typeface="Times New Roman" panose="02020603050405020304" pitchFamily="18" charset="0"/>
              </a:rPr>
              <a:t>С</a:t>
            </a:r>
            <a:r>
              <a:rPr lang="ru-RU" sz="2500" dirty="0">
                <a:effectLst/>
                <a:latin typeface="Times New Roman" panose="02020603050405020304" pitchFamily="18" charset="0"/>
                <a:ea typeface="Times New Roman" panose="02020603050405020304" pitchFamily="18" charset="0"/>
              </a:rPr>
              <a:t> </a:t>
            </a:r>
            <a:r>
              <a:rPr lang="ru-RU" sz="2500" spc="-10" dirty="0">
                <a:effectLst/>
                <a:latin typeface="Times New Roman" panose="02020603050405020304" pitchFamily="18" charset="0"/>
                <a:ea typeface="Times New Roman" panose="02020603050405020304" pitchFamily="18" charset="0"/>
              </a:rPr>
              <a:t>помощью команды </a:t>
            </a:r>
            <a:r>
              <a:rPr lang="ru-RU" sz="2500" dirty="0" err="1">
                <a:effectLst/>
                <a:latin typeface="Courier New" panose="02070309020205020404" pitchFamily="49" charset="0"/>
                <a:ea typeface="Times New Roman" panose="02020603050405020304" pitchFamily="18" charset="0"/>
                <a:cs typeface="Times New Roman" panose="02020603050405020304" pitchFamily="18" charset="0"/>
              </a:rPr>
              <a:t>ls</a:t>
            </a:r>
            <a:r>
              <a:rPr lang="ru-RU" sz="2500" spc="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можно </a:t>
            </a:r>
            <a:r>
              <a:rPr lang="ru-RU" sz="2500" spc="-10" dirty="0">
                <a:effectLst/>
                <a:latin typeface="Times New Roman" panose="02020603050405020304" pitchFamily="18" charset="0"/>
                <a:ea typeface="Times New Roman" panose="02020603050405020304" pitchFamily="18" charset="0"/>
              </a:rPr>
              <a:t>просмотреть содержимое любой </a:t>
            </a:r>
            <a:r>
              <a:rPr lang="ru-RU" sz="2500" dirty="0">
                <a:effectLst/>
                <a:latin typeface="Times New Roman" panose="02020603050405020304" pitchFamily="18" charset="0"/>
                <a:ea typeface="Times New Roman" panose="02020603050405020304" pitchFamily="18" charset="0"/>
              </a:rPr>
              <a:t>директории, находясь в текущей директории, например:</a:t>
            </a:r>
          </a:p>
          <a:p>
            <a:pPr marL="0" marR="191770" lvl="0" indent="0" algn="just">
              <a:spcBef>
                <a:spcPts val="10"/>
              </a:spcBef>
              <a:buSzPts val="1300"/>
              <a:buNone/>
              <a:tabLst>
                <a:tab pos="679450" algn="l"/>
              </a:tabLst>
            </a:pPr>
            <a:endParaRPr lang="ru-RU" sz="2400" dirty="0">
              <a:effectLst/>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2" name="Image 6">
            <a:extLst>
              <a:ext uri="{FF2B5EF4-FFF2-40B4-BE49-F238E27FC236}">
                <a16:creationId xmlns:a16="http://schemas.microsoft.com/office/drawing/2014/main" id="{AB689F33-49E0-8B0A-1A80-B71D5CFD4CDA}"/>
              </a:ext>
            </a:extLst>
          </p:cNvPr>
          <p:cNvPicPr>
            <a:picLocks/>
          </p:cNvPicPr>
          <p:nvPr/>
        </p:nvPicPr>
        <p:blipFill>
          <a:blip r:embed="rId2" cstate="print"/>
          <a:srcRect t="8529" b="7880"/>
          <a:stretch/>
        </p:blipFill>
        <p:spPr>
          <a:xfrm>
            <a:off x="827584" y="2636912"/>
            <a:ext cx="7560840" cy="4221088"/>
          </a:xfrm>
          <a:prstGeom prst="rect">
            <a:avLst/>
          </a:prstGeom>
        </p:spPr>
      </p:pic>
    </p:spTree>
    <p:extLst>
      <p:ext uri="{BB962C8B-B14F-4D97-AF65-F5344CB8AC3E}">
        <p14:creationId xmlns:p14="http://schemas.microsoft.com/office/powerpoint/2010/main" val="1828146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D16C27-AD1A-CB5C-4BB6-CC97B000843F}"/>
            </a:ext>
          </a:extLst>
        </p:cNvPr>
        <p:cNvGrpSpPr/>
        <p:nvPr/>
      </p:nvGrpSpPr>
      <p:grpSpPr>
        <a:xfrm>
          <a:off x="0" y="0"/>
          <a:ext cx="0" cy="0"/>
          <a:chOff x="0" y="0"/>
          <a:chExt cx="0" cy="0"/>
        </a:xfrm>
      </p:grpSpPr>
      <p:sp>
        <p:nvSpPr>
          <p:cNvPr id="3" name="Объект 2">
            <a:extLst>
              <a:ext uri="{FF2B5EF4-FFF2-40B4-BE49-F238E27FC236}">
                <a16:creationId xmlns:a16="http://schemas.microsoft.com/office/drawing/2014/main" id="{2D47B310-E5C8-247B-F947-4DEC9BDDCA96}"/>
              </a:ext>
            </a:extLst>
          </p:cNvPr>
          <p:cNvSpPr>
            <a:spLocks noGrp="1"/>
          </p:cNvSpPr>
          <p:nvPr>
            <p:ph idx="1"/>
          </p:nvPr>
        </p:nvSpPr>
        <p:spPr>
          <a:xfrm>
            <a:off x="0" y="0"/>
            <a:ext cx="9144000" cy="6858000"/>
          </a:xfrm>
        </p:spPr>
        <p:txBody>
          <a:bodyPr/>
          <a:lstStyle/>
          <a:p>
            <a:pPr marL="85725" indent="0" algn="just">
              <a:spcBef>
                <a:spcPts val="0"/>
              </a:spcBef>
              <a:buNone/>
            </a:pPr>
            <a:r>
              <a:rPr lang="ru-RU" sz="2500" dirty="0">
                <a:effectLst/>
                <a:latin typeface="Times New Roman" panose="02020603050405020304" pitchFamily="18" charset="0"/>
                <a:ea typeface="Times New Roman" panose="02020603050405020304" pitchFamily="18" charset="0"/>
              </a:rPr>
              <a:t>Права доступа могут быть изменены только владельцем файла или пользователем с правами администратора системы. Для изменения прав используется команда:</a:t>
            </a:r>
            <a:r>
              <a:rPr lang="en-US" sz="2500" b="1" kern="0" dirty="0" err="1">
                <a:effectLst/>
                <a:latin typeface="Courier New" panose="02070309020205020404" pitchFamily="49" charset="0"/>
                <a:ea typeface="Times New Roman" panose="02020603050405020304" pitchFamily="18" charset="0"/>
                <a:cs typeface="Times New Roman" panose="02020603050405020304" pitchFamily="18" charset="0"/>
              </a:rPr>
              <a:t>chmod</a:t>
            </a:r>
            <a:r>
              <a:rPr lang="en-US" sz="25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500" b="1" kern="0" dirty="0" err="1">
                <a:effectLst/>
                <a:latin typeface="Courier New" panose="02070309020205020404" pitchFamily="49" charset="0"/>
                <a:ea typeface="Times New Roman" panose="02020603050405020304" pitchFamily="18" charset="0"/>
                <a:cs typeface="Times New Roman" panose="02020603050405020304" pitchFamily="18" charset="0"/>
              </a:rPr>
              <a:t>u|g|o|a</a:t>
            </a:r>
            <a:r>
              <a:rPr lang="en-US" sz="25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500" b="1" kern="0" spc="-4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5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500" b="1" kern="0" spc="-4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5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500" b="1" kern="0" dirty="0" err="1">
                <a:effectLst/>
                <a:latin typeface="Courier New" panose="02070309020205020404" pitchFamily="49" charset="0"/>
                <a:ea typeface="Times New Roman" panose="02020603050405020304" pitchFamily="18" charset="0"/>
                <a:cs typeface="Times New Roman" panose="02020603050405020304" pitchFamily="18" charset="0"/>
              </a:rPr>
              <a:t>r|w|x</a:t>
            </a:r>
            <a:r>
              <a:rPr lang="en-US" sz="2500" b="1" kern="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500" b="1" kern="0" spc="-35"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500" b="1" kern="0" dirty="0" err="1">
                <a:effectLst/>
                <a:latin typeface="Courier New" panose="02070309020205020404" pitchFamily="49" charset="0"/>
                <a:ea typeface="Times New Roman" panose="02020603050405020304" pitchFamily="18" charset="0"/>
                <a:cs typeface="Times New Roman" panose="02020603050405020304" pitchFamily="18" charset="0"/>
              </a:rPr>
              <a:t>namel</a:t>
            </a:r>
            <a:r>
              <a:rPr lang="en-US" sz="2500" b="1" kern="0" spc="-4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500" b="1" kern="0" dirty="0">
                <a:effectLst/>
                <a:latin typeface="Courier New" panose="02070309020205020404" pitchFamily="49" charset="0"/>
                <a:ea typeface="Times New Roman" panose="02020603050405020304" pitchFamily="18" charset="0"/>
                <a:cs typeface="Times New Roman" panose="02020603050405020304" pitchFamily="18" charset="0"/>
              </a:rPr>
              <a:t>[name2</a:t>
            </a:r>
            <a:r>
              <a:rPr lang="en-US" sz="2500" b="1" kern="0" spc="-35"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500" b="1" kern="0" spc="-2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ru-RU" sz="2500" b="1" kern="0" dirty="0">
              <a:effectLst/>
              <a:latin typeface="Times New Roman" panose="02020603050405020304" pitchFamily="18" charset="0"/>
              <a:ea typeface="Times New Roman" panose="02020603050405020304" pitchFamily="18" charset="0"/>
            </a:endParaRPr>
          </a:p>
          <a:p>
            <a:pPr marL="85725" indent="0" algn="just">
              <a:spcBef>
                <a:spcPts val="0"/>
              </a:spcBef>
              <a:buNone/>
            </a:pPr>
            <a:r>
              <a:rPr lang="ru-RU" sz="2500" dirty="0">
                <a:effectLst/>
                <a:latin typeface="Times New Roman" panose="02020603050405020304" pitchFamily="18" charset="0"/>
                <a:ea typeface="Times New Roman" panose="02020603050405020304" pitchFamily="18" charset="0"/>
              </a:rPr>
              <a:t>В данном примере указан вариант задания прав доступа в символьном виде. Использование символьного вида основано на однобуквенных обозначениях, которые определяют класс доступа и права доступа для членов данного класса. Права доступа к файлу зависят от идентификатора пользователя и идентификатора группы, в которую он входит. В качестве аргументов команда принимает указание классов доступа («u» - владелец-пользователь, «g» - владелец-группа, «o» - остальные пользователи, «a» - все вышеперечисленные группы вместе), права доступа </a:t>
            </a:r>
            <a:r>
              <a:rPr lang="ru-RU" sz="2500" b="1" dirty="0">
                <a:effectLst/>
                <a:latin typeface="Times New Roman" panose="02020603050405020304" pitchFamily="18" charset="0"/>
                <a:ea typeface="Times New Roman" panose="02020603050405020304" pitchFamily="18" charset="0"/>
              </a:rPr>
              <a:t>(</a:t>
            </a:r>
            <a:r>
              <a:rPr lang="ru-RU" sz="2500" dirty="0">
                <a:effectLst/>
                <a:latin typeface="Times New Roman" panose="02020603050405020304" pitchFamily="18" charset="0"/>
                <a:ea typeface="Times New Roman" panose="02020603050405020304" pitchFamily="18" charset="0"/>
              </a:rPr>
              <a:t>«r» - чтение, «w» - запись, «x» - выполнение) и операцию, которую необходимо произвести («+» - добавить, «-» -убрать, «=» - присвоить).</a:t>
            </a:r>
          </a:p>
          <a:p>
            <a:pPr marL="0" marR="194310" indent="0" algn="just">
              <a:spcBef>
                <a:spcPts val="0"/>
              </a:spcBef>
              <a:buNone/>
            </a:pPr>
            <a:endParaRPr lang="ru-RU" sz="2400" dirty="0">
              <a:effectLst/>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737295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0A177-8928-8861-15A4-4C54A4670422}"/>
            </a:ext>
          </a:extLst>
        </p:cNvPr>
        <p:cNvGrpSpPr/>
        <p:nvPr/>
      </p:nvGrpSpPr>
      <p:grpSpPr>
        <a:xfrm>
          <a:off x="0" y="0"/>
          <a:ext cx="0" cy="0"/>
          <a:chOff x="0" y="0"/>
          <a:chExt cx="0" cy="0"/>
        </a:xfrm>
      </p:grpSpPr>
      <p:sp>
        <p:nvSpPr>
          <p:cNvPr id="3" name="Объект 2">
            <a:extLst>
              <a:ext uri="{FF2B5EF4-FFF2-40B4-BE49-F238E27FC236}">
                <a16:creationId xmlns:a16="http://schemas.microsoft.com/office/drawing/2014/main" id="{C3B114C5-B7A4-09C5-ECD4-336617C95C50}"/>
              </a:ext>
            </a:extLst>
          </p:cNvPr>
          <p:cNvSpPr>
            <a:spLocks noGrp="1"/>
          </p:cNvSpPr>
          <p:nvPr>
            <p:ph idx="1"/>
          </p:nvPr>
        </p:nvSpPr>
        <p:spPr>
          <a:xfrm>
            <a:off x="0" y="0"/>
            <a:ext cx="9144000" cy="6552728"/>
          </a:xfrm>
        </p:spPr>
        <p:txBody>
          <a:bodyPr/>
          <a:lstStyle/>
          <a:p>
            <a:pPr marL="85725" marR="67945" indent="0" algn="just">
              <a:spcBef>
                <a:spcPts val="10"/>
              </a:spcBef>
              <a:buNone/>
            </a:pPr>
            <a:r>
              <a:rPr lang="ru-RU" sz="2500" dirty="0">
                <a:effectLst/>
                <a:latin typeface="Times New Roman" panose="02020603050405020304" pitchFamily="18" charset="0"/>
                <a:ea typeface="Times New Roman" panose="02020603050405020304" pitchFamily="18" charset="0"/>
              </a:rPr>
              <a:t>Таким образом, чтобы разрешить выполнение файла ip.py, который находиться в директории /</a:t>
            </a:r>
            <a:r>
              <a:rPr lang="ru-RU" sz="2500" dirty="0" err="1">
                <a:effectLst/>
                <a:latin typeface="Times New Roman" panose="02020603050405020304" pitchFamily="18" charset="0"/>
                <a:ea typeface="Times New Roman" panose="02020603050405020304" pitchFamily="18" charset="0"/>
              </a:rPr>
              <a:t>home</a:t>
            </a:r>
            <a:r>
              <a:rPr lang="ru-RU" sz="2500" dirty="0">
                <a:effectLst/>
                <a:latin typeface="Times New Roman" panose="02020603050405020304" pitchFamily="18" charset="0"/>
                <a:ea typeface="Times New Roman" panose="02020603050405020304" pitchFamily="18" charset="0"/>
              </a:rPr>
              <a:t>/</a:t>
            </a:r>
            <a:r>
              <a:rPr lang="ru-RU" sz="2500" dirty="0" err="1">
                <a:effectLst/>
                <a:latin typeface="Times New Roman" panose="02020603050405020304" pitchFamily="18" charset="0"/>
                <a:ea typeface="Times New Roman" panose="02020603050405020304" pitchFamily="18" charset="0"/>
              </a:rPr>
              <a:t>adminastra</a:t>
            </a:r>
            <a:r>
              <a:rPr lang="ru-RU" sz="2500" dirty="0">
                <a:effectLst/>
                <a:latin typeface="Times New Roman" panose="02020603050405020304" pitchFamily="18" charset="0"/>
                <a:ea typeface="Times New Roman" panose="02020603050405020304" pitchFamily="18" charset="0"/>
              </a:rPr>
              <a:t>/Загрузки всем пользователем</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необходимо выполнить</a:t>
            </a:r>
          </a:p>
          <a:p>
            <a:pPr marL="0" indent="0">
              <a:spcBef>
                <a:spcPts val="895"/>
              </a:spcBef>
              <a:buNone/>
            </a:pPr>
            <a:r>
              <a:rPr lang="ru-RU" sz="2500" dirty="0">
                <a:effectLst/>
                <a:latin typeface="Times New Roman" panose="02020603050405020304" pitchFamily="18" charset="0"/>
                <a:ea typeface="Times New Roman" panose="02020603050405020304" pitchFamily="18" charset="0"/>
              </a:rPr>
              <a:t> </a:t>
            </a:r>
          </a:p>
          <a:p>
            <a:pPr marL="0" indent="0">
              <a:spcBef>
                <a:spcPts val="200"/>
              </a:spcBef>
              <a:buNone/>
            </a:pPr>
            <a:endParaRPr lang="ru-RU" sz="2500" dirty="0">
              <a:effectLst/>
              <a:latin typeface="Times New Roman" panose="02020603050405020304" pitchFamily="18" charset="0"/>
              <a:ea typeface="Times New Roman" panose="02020603050405020304" pitchFamily="18" charset="0"/>
            </a:endParaRPr>
          </a:p>
          <a:p>
            <a:pPr marL="85725" marR="73660" indent="0" algn="just">
              <a:buNone/>
            </a:pPr>
            <a:r>
              <a:rPr lang="ru-RU" sz="2500" dirty="0">
                <a:effectLst/>
                <a:latin typeface="Times New Roman" panose="02020603050405020304" pitchFamily="18" charset="0"/>
                <a:ea typeface="Times New Roman" panose="02020603050405020304" pitchFamily="18" charset="0"/>
              </a:rPr>
              <a:t>Далее,</a:t>
            </a:r>
            <a:r>
              <a:rPr lang="ru-RU" sz="2500" spc="-1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чтобы</a:t>
            </a:r>
            <a:r>
              <a:rPr lang="ru-RU" sz="2500" spc="-1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оставить</a:t>
            </a:r>
            <a:r>
              <a:rPr lang="ru-RU" sz="2500" spc="-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права</a:t>
            </a:r>
            <a:r>
              <a:rPr lang="ru-RU" sz="2500" spc="-1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записи</a:t>
            </a:r>
            <a:r>
              <a:rPr lang="ru-RU" sz="2500" spc="-1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только</a:t>
            </a:r>
            <a:r>
              <a:rPr lang="ru-RU" sz="2500" spc="-1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для</a:t>
            </a:r>
            <a:r>
              <a:rPr lang="ru-RU" sz="2500" spc="-1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владельца</a:t>
            </a:r>
            <a:r>
              <a:rPr lang="ru-RU" sz="2500" spc="-1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файла</a:t>
            </a:r>
            <a:r>
              <a:rPr lang="ru-RU" sz="2500" spc="-1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необходимо выполнить</a:t>
            </a:r>
          </a:p>
          <a:p>
            <a:pPr marL="0" indent="0">
              <a:spcBef>
                <a:spcPts val="725"/>
              </a:spcBef>
              <a:buNone/>
            </a:pPr>
            <a:r>
              <a:rPr lang="ru-RU" sz="2500" dirty="0">
                <a:effectLst/>
                <a:latin typeface="Times New Roman" panose="02020603050405020304" pitchFamily="18" charset="0"/>
                <a:ea typeface="Times New Roman" panose="02020603050405020304" pitchFamily="18" charset="0"/>
              </a:rPr>
              <a:t> </a:t>
            </a:r>
          </a:p>
          <a:p>
            <a:pPr marL="0" indent="0">
              <a:spcBef>
                <a:spcPts val="725"/>
              </a:spcBef>
              <a:buNone/>
            </a:pPr>
            <a:endParaRPr lang="ru-RU" sz="2500" dirty="0">
              <a:effectLst/>
              <a:latin typeface="Times New Roman" panose="02020603050405020304" pitchFamily="18" charset="0"/>
              <a:ea typeface="Times New Roman" panose="02020603050405020304" pitchFamily="18" charset="0"/>
            </a:endParaRPr>
          </a:p>
        </p:txBody>
      </p:sp>
      <p:pic>
        <p:nvPicPr>
          <p:cNvPr id="4" name="Image 7">
            <a:extLst>
              <a:ext uri="{FF2B5EF4-FFF2-40B4-BE49-F238E27FC236}">
                <a16:creationId xmlns:a16="http://schemas.microsoft.com/office/drawing/2014/main" id="{3C1B5AB5-6275-53FB-EC80-B1070DDCDFE4}"/>
              </a:ext>
            </a:extLst>
          </p:cNvPr>
          <p:cNvPicPr>
            <a:picLocks/>
          </p:cNvPicPr>
          <p:nvPr/>
        </p:nvPicPr>
        <p:blipFill>
          <a:blip r:embed="rId2" cstate="print"/>
          <a:stretch>
            <a:fillRect/>
          </a:stretch>
        </p:blipFill>
        <p:spPr>
          <a:xfrm>
            <a:off x="2051720" y="1484784"/>
            <a:ext cx="4248472" cy="360040"/>
          </a:xfrm>
          <a:prstGeom prst="rect">
            <a:avLst/>
          </a:prstGeom>
        </p:spPr>
      </p:pic>
      <p:pic>
        <p:nvPicPr>
          <p:cNvPr id="5" name="Image 8">
            <a:extLst>
              <a:ext uri="{FF2B5EF4-FFF2-40B4-BE49-F238E27FC236}">
                <a16:creationId xmlns:a16="http://schemas.microsoft.com/office/drawing/2014/main" id="{89BCFB67-37EB-D016-C46A-C4BBD16FD7F7}"/>
              </a:ext>
            </a:extLst>
          </p:cNvPr>
          <p:cNvPicPr>
            <a:picLocks/>
          </p:cNvPicPr>
          <p:nvPr/>
        </p:nvPicPr>
        <p:blipFill>
          <a:blip r:embed="rId3" cstate="print"/>
          <a:stretch>
            <a:fillRect/>
          </a:stretch>
        </p:blipFill>
        <p:spPr>
          <a:xfrm>
            <a:off x="2339752" y="2996952"/>
            <a:ext cx="4105181" cy="510788"/>
          </a:xfrm>
          <a:prstGeom prst="rect">
            <a:avLst/>
          </a:prstGeom>
        </p:spPr>
      </p:pic>
    </p:spTree>
    <p:extLst>
      <p:ext uri="{BB962C8B-B14F-4D97-AF65-F5344CB8AC3E}">
        <p14:creationId xmlns:p14="http://schemas.microsoft.com/office/powerpoint/2010/main" val="3437248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6882E-15E0-20C5-04C7-7372591E1C4C}"/>
            </a:ext>
          </a:extLst>
        </p:cNvPr>
        <p:cNvGrpSpPr/>
        <p:nvPr/>
      </p:nvGrpSpPr>
      <p:grpSpPr>
        <a:xfrm>
          <a:off x="0" y="0"/>
          <a:ext cx="0" cy="0"/>
          <a:chOff x="0" y="0"/>
          <a:chExt cx="0" cy="0"/>
        </a:xfrm>
      </p:grpSpPr>
      <p:sp>
        <p:nvSpPr>
          <p:cNvPr id="3" name="Объект 2">
            <a:extLst>
              <a:ext uri="{FF2B5EF4-FFF2-40B4-BE49-F238E27FC236}">
                <a16:creationId xmlns:a16="http://schemas.microsoft.com/office/drawing/2014/main" id="{ACF97F3C-F1C8-5EF0-B7F1-D469E61A00BA}"/>
              </a:ext>
            </a:extLst>
          </p:cNvPr>
          <p:cNvSpPr>
            <a:spLocks noGrp="1"/>
          </p:cNvSpPr>
          <p:nvPr>
            <p:ph idx="1"/>
          </p:nvPr>
        </p:nvSpPr>
        <p:spPr>
          <a:xfrm>
            <a:off x="0" y="116632"/>
            <a:ext cx="9144000" cy="6552728"/>
          </a:xfrm>
        </p:spPr>
        <p:txBody>
          <a:bodyPr/>
          <a:lstStyle/>
          <a:p>
            <a:pPr marL="302260" indent="0">
              <a:spcBef>
                <a:spcPts val="1355"/>
              </a:spcBef>
              <a:buNone/>
            </a:pPr>
            <a:r>
              <a:rPr lang="ru-RU" sz="2500" dirty="0">
                <a:effectLst/>
                <a:latin typeface="Times New Roman" panose="02020603050405020304" pitchFamily="18" charset="0"/>
                <a:ea typeface="Times New Roman" panose="02020603050405020304" pitchFamily="18" charset="0"/>
              </a:rPr>
              <a:t>Рассмотрим</a:t>
            </a:r>
            <a:r>
              <a:rPr lang="ru-RU" sz="2500" spc="-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еще</a:t>
            </a:r>
            <a:r>
              <a:rPr lang="ru-RU" sz="2500" spc="-4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несколько</a:t>
            </a:r>
            <a:r>
              <a:rPr lang="ru-RU" sz="2500" spc="-10" dirty="0">
                <a:effectLst/>
                <a:latin typeface="Times New Roman" panose="02020603050405020304" pitchFamily="18" charset="0"/>
                <a:ea typeface="Times New Roman" panose="02020603050405020304" pitchFamily="18" charset="0"/>
              </a:rPr>
              <a:t> примеров:</a:t>
            </a:r>
            <a:endParaRPr lang="ru-RU" sz="2500" dirty="0">
              <a:effectLst/>
              <a:latin typeface="Times New Roman" panose="02020603050405020304" pitchFamily="18" charset="0"/>
              <a:ea typeface="Times New Roman" panose="02020603050405020304" pitchFamily="18" charset="0"/>
            </a:endParaRPr>
          </a:p>
          <a:p>
            <a:pPr marL="0" marR="70485" lvl="0" indent="0">
              <a:lnSpc>
                <a:spcPct val="96000"/>
              </a:lnSpc>
              <a:spcBef>
                <a:spcPts val="105"/>
              </a:spcBef>
              <a:buSzPts val="1400"/>
              <a:buNone/>
              <a:tabLst>
                <a:tab pos="995680" algn="l"/>
                <a:tab pos="3257550" algn="l"/>
                <a:tab pos="4247515" algn="l"/>
                <a:tab pos="4829175" algn="l"/>
                <a:tab pos="5148580" algn="l"/>
                <a:tab pos="5793105" algn="l"/>
                <a:tab pos="6201410" algn="l"/>
              </a:tabLst>
            </a:pPr>
            <a:r>
              <a:rPr lang="ru-RU" sz="2500" spc="0" dirty="0" err="1">
                <a:effectLst/>
                <a:latin typeface="Courier New" panose="02070309020205020404" pitchFamily="49" charset="0"/>
                <a:ea typeface="Times New Roman" panose="02020603050405020304" pitchFamily="18" charset="0"/>
                <a:cs typeface="Times New Roman" panose="02020603050405020304" pitchFamily="18" charset="0"/>
              </a:rPr>
              <a:t>chmod</a:t>
            </a:r>
            <a:r>
              <a:rPr lang="ru-RU" sz="2500" spc="4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spc="0" dirty="0" err="1">
                <a:effectLst/>
                <a:latin typeface="Courier New" panose="02070309020205020404" pitchFamily="49" charset="0"/>
                <a:ea typeface="Times New Roman" panose="02020603050405020304" pitchFamily="18" charset="0"/>
                <a:cs typeface="Times New Roman" panose="02020603050405020304" pitchFamily="18" charset="0"/>
              </a:rPr>
              <a:t>go</a:t>
            </a:r>
            <a:r>
              <a:rPr lang="ru-RU" sz="2500" spc="0" dirty="0">
                <a:effectLst/>
                <a:latin typeface="Courier New" panose="02070309020205020404" pitchFamily="49" charset="0"/>
                <a:ea typeface="Times New Roman" panose="02020603050405020304" pitchFamily="18" charset="0"/>
                <a:cs typeface="Times New Roman" panose="02020603050405020304" pitchFamily="18" charset="0"/>
              </a:rPr>
              <a:t>=w</a:t>
            </a:r>
            <a:r>
              <a:rPr lang="ru-RU" sz="2500" spc="4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spc="0" dirty="0">
                <a:effectLst/>
                <a:latin typeface="Courier New" panose="02070309020205020404" pitchFamily="49" charset="0"/>
                <a:ea typeface="Times New Roman" panose="02020603050405020304" pitchFamily="18" charset="0"/>
                <a:cs typeface="Times New Roman" panose="02020603050405020304" pitchFamily="18" charset="0"/>
              </a:rPr>
              <a:t>ip.py </a:t>
            </a:r>
            <a:r>
              <a:rPr lang="ru-RU" sz="2500" spc="0" dirty="0">
                <a:effectLst/>
                <a:latin typeface="Times New Roman" panose="02020603050405020304" pitchFamily="18" charset="0"/>
                <a:ea typeface="Times New Roman" panose="02020603050405020304" pitchFamily="18" charset="0"/>
              </a:rPr>
              <a:t>-	</a:t>
            </a:r>
            <a:r>
              <a:rPr lang="ru-RU" sz="2500" spc="-10" dirty="0">
                <a:effectLst/>
                <a:latin typeface="Times New Roman" panose="02020603050405020304" pitchFamily="18" charset="0"/>
                <a:ea typeface="Times New Roman" panose="02020603050405020304" pitchFamily="18" charset="0"/>
              </a:rPr>
              <a:t>установить</a:t>
            </a:r>
            <a:r>
              <a:rPr lang="ru-RU" sz="2500" spc="0" dirty="0">
                <a:effectLst/>
                <a:latin typeface="Times New Roman" panose="02020603050405020304" pitchFamily="18" charset="0"/>
                <a:ea typeface="Times New Roman" panose="02020603050405020304" pitchFamily="18" charset="0"/>
              </a:rPr>
              <a:t>	</a:t>
            </a:r>
            <a:r>
              <a:rPr lang="ru-RU" sz="2500" spc="-10" dirty="0">
                <a:effectLst/>
                <a:latin typeface="Times New Roman" panose="02020603050405020304" pitchFamily="18" charset="0"/>
                <a:ea typeface="Times New Roman" panose="02020603050405020304" pitchFamily="18" charset="0"/>
              </a:rPr>
              <a:t>право</a:t>
            </a:r>
            <a:r>
              <a:rPr lang="ru-RU" sz="2500" spc="0" dirty="0">
                <a:effectLst/>
                <a:latin typeface="Times New Roman" panose="02020603050405020304" pitchFamily="18" charset="0"/>
                <a:ea typeface="Times New Roman" panose="02020603050405020304" pitchFamily="18" charset="0"/>
              </a:rPr>
              <a:t>	</a:t>
            </a:r>
            <a:r>
              <a:rPr lang="ru-RU" sz="2500" spc="-30" dirty="0">
                <a:effectLst/>
                <a:latin typeface="Times New Roman" panose="02020603050405020304" pitchFamily="18" charset="0"/>
                <a:ea typeface="Times New Roman" panose="02020603050405020304" pitchFamily="18" charset="0"/>
              </a:rPr>
              <a:t>на</a:t>
            </a:r>
            <a:r>
              <a:rPr lang="ru-RU" sz="2500" spc="0" dirty="0">
                <a:effectLst/>
                <a:latin typeface="Times New Roman" panose="02020603050405020304" pitchFamily="18" charset="0"/>
                <a:ea typeface="Times New Roman" panose="02020603050405020304" pitchFamily="18" charset="0"/>
              </a:rPr>
              <a:t>	</a:t>
            </a:r>
            <a:r>
              <a:rPr lang="ru-RU" sz="2500" spc="-10" dirty="0">
                <a:effectLst/>
                <a:latin typeface="Times New Roman" panose="02020603050405020304" pitchFamily="18" charset="0"/>
                <a:ea typeface="Times New Roman" panose="02020603050405020304" pitchFamily="18" charset="0"/>
              </a:rPr>
              <a:t>запись</a:t>
            </a:r>
            <a:r>
              <a:rPr lang="ru-RU" sz="2500" spc="0" dirty="0">
                <a:effectLst/>
                <a:latin typeface="Times New Roman" panose="02020603050405020304" pitchFamily="18" charset="0"/>
                <a:ea typeface="Times New Roman" panose="02020603050405020304" pitchFamily="18" charset="0"/>
              </a:rPr>
              <a:t>	</a:t>
            </a:r>
            <a:r>
              <a:rPr lang="ru-RU" sz="2500" spc="-20" dirty="0">
                <a:effectLst/>
                <a:latin typeface="Times New Roman" panose="02020603050405020304" pitchFamily="18" charset="0"/>
                <a:ea typeface="Times New Roman" panose="02020603050405020304" pitchFamily="18" charset="0"/>
              </a:rPr>
              <a:t>для</a:t>
            </a:r>
            <a:r>
              <a:rPr lang="ru-RU" sz="2500" spc="0" dirty="0">
                <a:effectLst/>
                <a:latin typeface="Times New Roman" panose="02020603050405020304" pitchFamily="18" charset="0"/>
                <a:ea typeface="Times New Roman" panose="02020603050405020304" pitchFamily="18" charset="0"/>
              </a:rPr>
              <a:t>	</a:t>
            </a:r>
            <a:r>
              <a:rPr lang="ru-RU" sz="2500" spc="-20" dirty="0">
                <a:effectLst/>
                <a:latin typeface="Times New Roman" panose="02020603050405020304" pitchFamily="18" charset="0"/>
                <a:ea typeface="Times New Roman" panose="02020603050405020304" pitchFamily="18" charset="0"/>
              </a:rPr>
              <a:t>всех </a:t>
            </a:r>
            <a:r>
              <a:rPr lang="ru-RU" sz="2500" spc="0" dirty="0">
                <a:effectLst/>
                <a:latin typeface="Times New Roman" panose="02020603050405020304" pitchFamily="18" charset="0"/>
                <a:ea typeface="Times New Roman" panose="02020603050405020304" pitchFamily="18" charset="0"/>
              </a:rPr>
              <a:t>пользователей кроме владельца;</a:t>
            </a:r>
          </a:p>
          <a:p>
            <a:pPr marL="0" marR="72390" lvl="0" indent="0">
              <a:lnSpc>
                <a:spcPct val="96000"/>
              </a:lnSpc>
              <a:spcBef>
                <a:spcPts val="95"/>
              </a:spcBef>
              <a:buSzPts val="1400"/>
              <a:buNone/>
              <a:tabLst>
                <a:tab pos="995680" algn="l"/>
                <a:tab pos="3121660" algn="l"/>
                <a:tab pos="4274820" algn="l"/>
                <a:tab pos="4849495" algn="l"/>
                <a:tab pos="5161915" algn="l"/>
                <a:tab pos="5798820" algn="l"/>
                <a:tab pos="6199505" algn="l"/>
              </a:tabLst>
            </a:pPr>
            <a:r>
              <a:rPr lang="ru-RU" sz="2500" spc="0" dirty="0" err="1">
                <a:effectLst/>
                <a:latin typeface="Courier New" panose="02070309020205020404" pitchFamily="49" charset="0"/>
                <a:ea typeface="Times New Roman" panose="02020603050405020304" pitchFamily="18" charset="0"/>
                <a:cs typeface="Times New Roman" panose="02020603050405020304" pitchFamily="18" charset="0"/>
              </a:rPr>
              <a:t>chmod</a:t>
            </a:r>
            <a:r>
              <a:rPr lang="ru-RU" sz="2500" spc="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spc="0" dirty="0" err="1">
                <a:effectLst/>
                <a:latin typeface="Courier New" panose="02070309020205020404" pitchFamily="49" charset="0"/>
                <a:ea typeface="Times New Roman" panose="02020603050405020304" pitchFamily="18" charset="0"/>
                <a:cs typeface="Times New Roman" panose="02020603050405020304" pitchFamily="18" charset="0"/>
              </a:rPr>
              <a:t>a+x</a:t>
            </a:r>
            <a:r>
              <a:rPr lang="ru-RU" sz="2500" spc="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spc="0" dirty="0">
                <a:effectLst/>
                <a:latin typeface="Courier New" panose="02070309020205020404" pitchFamily="49" charset="0"/>
                <a:ea typeface="Times New Roman" panose="02020603050405020304" pitchFamily="18" charset="0"/>
                <a:cs typeface="Times New Roman" panose="02020603050405020304" pitchFamily="18" charset="0"/>
              </a:rPr>
              <a:t>ip.py </a:t>
            </a:r>
            <a:r>
              <a:rPr lang="ru-RU" sz="2500" spc="0" dirty="0">
                <a:effectLst/>
                <a:latin typeface="Times New Roman" panose="02020603050405020304" pitchFamily="18" charset="0"/>
                <a:ea typeface="Times New Roman" panose="02020603050405020304" pitchFamily="18" charset="0"/>
              </a:rPr>
              <a:t>-	</a:t>
            </a:r>
            <a:r>
              <a:rPr lang="ru-RU" sz="2500" spc="-10" dirty="0">
                <a:effectLst/>
                <a:latin typeface="Times New Roman" panose="02020603050405020304" pitchFamily="18" charset="0"/>
                <a:ea typeface="Times New Roman" panose="02020603050405020304" pitchFamily="18" charset="0"/>
              </a:rPr>
              <a:t>предоставить</a:t>
            </a:r>
            <a:r>
              <a:rPr lang="ru-RU" sz="2500" spc="0" dirty="0">
                <a:effectLst/>
                <a:latin typeface="Times New Roman" panose="02020603050405020304" pitchFamily="18" charset="0"/>
                <a:ea typeface="Times New Roman" panose="02020603050405020304" pitchFamily="18" charset="0"/>
              </a:rPr>
              <a:t>	</a:t>
            </a:r>
            <a:r>
              <a:rPr lang="ru-RU" sz="2500" spc="-10" dirty="0">
                <a:effectLst/>
                <a:latin typeface="Times New Roman" panose="02020603050405020304" pitchFamily="18" charset="0"/>
                <a:ea typeface="Times New Roman" panose="02020603050405020304" pitchFamily="18" charset="0"/>
              </a:rPr>
              <a:t>право</a:t>
            </a:r>
            <a:r>
              <a:rPr lang="ru-RU" sz="2500" spc="0" dirty="0">
                <a:effectLst/>
                <a:latin typeface="Times New Roman" panose="02020603050405020304" pitchFamily="18" charset="0"/>
                <a:ea typeface="Times New Roman" panose="02020603050405020304" pitchFamily="18" charset="0"/>
              </a:rPr>
              <a:t>	</a:t>
            </a:r>
            <a:r>
              <a:rPr lang="ru-RU" sz="2500" spc="-30" dirty="0">
                <a:effectLst/>
                <a:latin typeface="Times New Roman" panose="02020603050405020304" pitchFamily="18" charset="0"/>
                <a:ea typeface="Times New Roman" panose="02020603050405020304" pitchFamily="18" charset="0"/>
              </a:rPr>
              <a:t>на</a:t>
            </a:r>
            <a:r>
              <a:rPr lang="ru-RU" sz="2500" spc="0" dirty="0">
                <a:effectLst/>
                <a:latin typeface="Times New Roman" panose="02020603050405020304" pitchFamily="18" charset="0"/>
                <a:ea typeface="Times New Roman" panose="02020603050405020304" pitchFamily="18" charset="0"/>
              </a:rPr>
              <a:t>	</a:t>
            </a:r>
            <a:r>
              <a:rPr lang="ru-RU" sz="2500" spc="-10" dirty="0">
                <a:effectLst/>
                <a:latin typeface="Times New Roman" panose="02020603050405020304" pitchFamily="18" charset="0"/>
                <a:ea typeface="Times New Roman" panose="02020603050405020304" pitchFamily="18" charset="0"/>
              </a:rPr>
              <a:t>запись</a:t>
            </a:r>
            <a:r>
              <a:rPr lang="ru-RU" sz="2500" spc="0" dirty="0">
                <a:effectLst/>
                <a:latin typeface="Times New Roman" panose="02020603050405020304" pitchFamily="18" charset="0"/>
                <a:ea typeface="Times New Roman" panose="02020603050405020304" pitchFamily="18" charset="0"/>
              </a:rPr>
              <a:t>	</a:t>
            </a:r>
            <a:r>
              <a:rPr lang="ru-RU" sz="2500" spc="-20" dirty="0">
                <a:effectLst/>
                <a:latin typeface="Times New Roman" panose="02020603050405020304" pitchFamily="18" charset="0"/>
                <a:ea typeface="Times New Roman" panose="02020603050405020304" pitchFamily="18" charset="0"/>
              </a:rPr>
              <a:t>для</a:t>
            </a:r>
            <a:r>
              <a:rPr lang="ru-RU" sz="2500" spc="0" dirty="0">
                <a:effectLst/>
                <a:latin typeface="Times New Roman" panose="02020603050405020304" pitchFamily="18" charset="0"/>
                <a:ea typeface="Times New Roman" panose="02020603050405020304" pitchFamily="18" charset="0"/>
              </a:rPr>
              <a:t>	</a:t>
            </a:r>
            <a:r>
              <a:rPr lang="ru-RU" sz="2500" spc="-20" dirty="0">
                <a:effectLst/>
                <a:latin typeface="Times New Roman" panose="02020603050405020304" pitchFamily="18" charset="0"/>
                <a:ea typeface="Times New Roman" panose="02020603050405020304" pitchFamily="18" charset="0"/>
              </a:rPr>
              <a:t>всех </a:t>
            </a:r>
            <a:r>
              <a:rPr lang="ru-RU" sz="2500" spc="-10" dirty="0">
                <a:effectLst/>
                <a:latin typeface="Times New Roman" panose="02020603050405020304" pitchFamily="18" charset="0"/>
                <a:ea typeface="Times New Roman" panose="02020603050405020304" pitchFamily="18" charset="0"/>
              </a:rPr>
              <a:t>пользователей;</a:t>
            </a:r>
            <a:endParaRPr lang="ru-RU" sz="2500" spc="0" dirty="0">
              <a:effectLst/>
              <a:latin typeface="Times New Roman" panose="02020603050405020304" pitchFamily="18" charset="0"/>
              <a:ea typeface="Times New Roman" panose="02020603050405020304" pitchFamily="18" charset="0"/>
            </a:endParaRPr>
          </a:p>
          <a:p>
            <a:pPr marL="0" marR="71120" lvl="0" indent="0">
              <a:lnSpc>
                <a:spcPct val="96000"/>
              </a:lnSpc>
              <a:spcBef>
                <a:spcPts val="95"/>
              </a:spcBef>
              <a:buSzPts val="1400"/>
              <a:buNone/>
              <a:tabLst>
                <a:tab pos="995680" algn="l"/>
              </a:tabLst>
            </a:pPr>
            <a:r>
              <a:rPr lang="ru-RU" sz="2500" spc="0" dirty="0" err="1">
                <a:effectLst/>
                <a:latin typeface="Courier New" panose="02070309020205020404" pitchFamily="49" charset="0"/>
                <a:ea typeface="Times New Roman" panose="02020603050405020304" pitchFamily="18" charset="0"/>
                <a:cs typeface="Times New Roman" panose="02020603050405020304" pitchFamily="18" charset="0"/>
              </a:rPr>
              <a:t>chmod</a:t>
            </a:r>
            <a:r>
              <a:rPr lang="ru-RU" sz="2500" spc="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spc="0" dirty="0" err="1">
                <a:effectLst/>
                <a:latin typeface="Courier New" panose="02070309020205020404" pitchFamily="49" charset="0"/>
                <a:ea typeface="Times New Roman" panose="02020603050405020304" pitchFamily="18" charset="0"/>
                <a:cs typeface="Times New Roman" panose="02020603050405020304" pitchFamily="18" charset="0"/>
              </a:rPr>
              <a:t>g+x-w</a:t>
            </a:r>
            <a:r>
              <a:rPr lang="ru-RU" sz="2500" spc="0" dirty="0">
                <a:effectLst/>
                <a:latin typeface="Courier New" panose="02070309020205020404" pitchFamily="49" charset="0"/>
                <a:ea typeface="Times New Roman" panose="02020603050405020304" pitchFamily="18" charset="0"/>
                <a:cs typeface="Times New Roman" panose="02020603050405020304" pitchFamily="18" charset="0"/>
              </a:rPr>
              <a:t> ip.py</a:t>
            </a:r>
            <a:r>
              <a:rPr lang="ru-RU" sz="2500" spc="-22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a:t>
            </a:r>
            <a:r>
              <a:rPr lang="ru-RU" sz="2500" spc="20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добавить</a:t>
            </a:r>
            <a:r>
              <a:rPr lang="ru-RU" sz="2500" spc="20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для</a:t>
            </a:r>
            <a:r>
              <a:rPr lang="ru-RU" sz="2500" spc="20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группы</a:t>
            </a:r>
            <a:r>
              <a:rPr lang="ru-RU" sz="2500" spc="20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право</a:t>
            </a:r>
            <a:r>
              <a:rPr lang="ru-RU" sz="2500" spc="20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на</a:t>
            </a:r>
            <a:r>
              <a:rPr lang="ru-RU" sz="2500" spc="20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выполнения файла, но снять право на запись.</a:t>
            </a:r>
          </a:p>
          <a:p>
            <a:pPr marL="0" marR="69850" lvl="0" indent="0">
              <a:lnSpc>
                <a:spcPct val="96000"/>
              </a:lnSpc>
              <a:spcBef>
                <a:spcPts val="95"/>
              </a:spcBef>
              <a:buSzPts val="1400"/>
              <a:buNone/>
              <a:tabLst>
                <a:tab pos="995680" algn="l"/>
                <a:tab pos="6048375" algn="l"/>
              </a:tabLst>
            </a:pPr>
            <a:r>
              <a:rPr lang="ru-RU" sz="2500" spc="0" dirty="0" err="1">
                <a:effectLst/>
                <a:latin typeface="Courier New" panose="02070309020205020404" pitchFamily="49" charset="0"/>
                <a:ea typeface="Times New Roman" panose="02020603050405020304" pitchFamily="18" charset="0"/>
                <a:cs typeface="Times New Roman" panose="02020603050405020304" pitchFamily="18" charset="0"/>
              </a:rPr>
              <a:t>chmod</a:t>
            </a:r>
            <a:r>
              <a:rPr lang="ru-RU" sz="2500" spc="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spc="0" dirty="0" err="1">
                <a:effectLst/>
                <a:latin typeface="Courier New" panose="02070309020205020404" pitchFamily="49" charset="0"/>
                <a:ea typeface="Times New Roman" panose="02020603050405020304" pitchFamily="18" charset="0"/>
                <a:cs typeface="Times New Roman" panose="02020603050405020304" pitchFamily="18" charset="0"/>
              </a:rPr>
              <a:t>a+tw</a:t>
            </a:r>
            <a:r>
              <a:rPr lang="ru-RU" sz="2500" spc="0" dirty="0">
                <a:effectLst/>
                <a:latin typeface="Courier New" panose="02070309020205020404" pitchFamily="49" charset="0"/>
                <a:ea typeface="Times New Roman" panose="02020603050405020304" pitchFamily="18" charset="0"/>
                <a:cs typeface="Times New Roman" panose="02020603050405020304" pitchFamily="18" charset="0"/>
              </a:rPr>
              <a:t> ip.py</a:t>
            </a:r>
            <a:r>
              <a:rPr lang="ru-RU" sz="2500" spc="-23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или</a:t>
            </a:r>
            <a:r>
              <a:rPr lang="ru-RU" sz="2500" spc="200" dirty="0">
                <a:effectLst/>
                <a:latin typeface="Times New Roman" panose="02020603050405020304" pitchFamily="18" charset="0"/>
                <a:ea typeface="Times New Roman" panose="02020603050405020304" pitchFamily="18" charset="0"/>
              </a:rPr>
              <a:t> </a:t>
            </a:r>
            <a:r>
              <a:rPr lang="ru-RU" sz="2500" spc="0" dirty="0" err="1">
                <a:effectLst/>
                <a:latin typeface="Courier New" panose="02070309020205020404" pitchFamily="49" charset="0"/>
                <a:ea typeface="Times New Roman" panose="02020603050405020304" pitchFamily="18" charset="0"/>
                <a:cs typeface="Times New Roman" panose="02020603050405020304" pitchFamily="18" charset="0"/>
              </a:rPr>
              <a:t>chmod</a:t>
            </a:r>
            <a:r>
              <a:rPr lang="ru-RU" sz="2500" spc="0" dirty="0">
                <a:effectLst/>
                <a:latin typeface="Courier New" panose="02070309020205020404" pitchFamily="49" charset="0"/>
                <a:ea typeface="Times New Roman" panose="02020603050405020304" pitchFamily="18" charset="0"/>
                <a:cs typeface="Times New Roman" panose="02020603050405020304" pitchFamily="18" charset="0"/>
              </a:rPr>
              <a:t> 1777 ip.py</a:t>
            </a:r>
            <a:r>
              <a:rPr lang="ru-RU" sz="2500" spc="-225"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a:t>
            </a:r>
            <a:r>
              <a:rPr lang="ru-RU" sz="2500" spc="20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установка	</a:t>
            </a:r>
            <a:r>
              <a:rPr lang="ru-RU" sz="2500" spc="-10" dirty="0" err="1">
                <a:effectLst/>
                <a:latin typeface="Times New Roman" panose="02020603050405020304" pitchFamily="18" charset="0"/>
                <a:ea typeface="Times New Roman" panose="02020603050405020304" pitchFamily="18" charset="0"/>
              </a:rPr>
              <a:t>sticky</a:t>
            </a:r>
            <a:r>
              <a:rPr lang="ru-RU" sz="2500" spc="-1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бита для файла ip.py.</a:t>
            </a:r>
          </a:p>
          <a:p>
            <a:pPr marL="302260" indent="0">
              <a:buNone/>
            </a:pPr>
            <a:r>
              <a:rPr lang="ru-RU" sz="2500" dirty="0">
                <a:effectLst/>
                <a:latin typeface="Times New Roman" panose="02020603050405020304" pitchFamily="18" charset="0"/>
                <a:ea typeface="Times New Roman" panose="02020603050405020304" pitchFamily="18" charset="0"/>
              </a:rPr>
              <a:t>Как</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указано</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ранее,</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права</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доступа</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могут</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быть</a:t>
            </a:r>
            <a:r>
              <a:rPr lang="ru-RU" sz="2500" spc="19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представлены</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в</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абсолютной форме, в виде числовой последовательности,</a:t>
            </a:r>
          </a:p>
          <a:p>
            <a:pPr marL="302260" indent="0">
              <a:lnSpc>
                <a:spcPts val="1455"/>
              </a:lnSpc>
              <a:buNone/>
            </a:pPr>
            <a:r>
              <a:rPr lang="ru-RU" sz="2500" dirty="0">
                <a:effectLst/>
                <a:latin typeface="Times New Roman" panose="02020603050405020304" pitchFamily="18" charset="0"/>
                <a:ea typeface="Times New Roman" panose="02020603050405020304" pitchFamily="18" charset="0"/>
              </a:rPr>
              <a:t>Таким</a:t>
            </a:r>
            <a:r>
              <a:rPr lang="ru-RU" sz="2500" spc="-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образом,</a:t>
            </a:r>
            <a:r>
              <a:rPr lang="ru-RU" sz="2500" spc="-2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для</a:t>
            </a:r>
            <a:r>
              <a:rPr lang="ru-RU" sz="2500" spc="-3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команды</a:t>
            </a:r>
            <a:r>
              <a:rPr lang="ru-RU" sz="2500" spc="-5" dirty="0">
                <a:effectLst/>
                <a:latin typeface="Times New Roman" panose="02020603050405020304" pitchFamily="18" charset="0"/>
                <a:ea typeface="Times New Roman" panose="02020603050405020304" pitchFamily="18" charset="0"/>
              </a:rPr>
              <a:t> </a:t>
            </a:r>
            <a:r>
              <a:rPr lang="ru-RU" sz="2500" dirty="0" err="1">
                <a:effectLst/>
                <a:latin typeface="Times New Roman" panose="02020603050405020304" pitchFamily="18" charset="0"/>
                <a:ea typeface="Times New Roman" panose="02020603050405020304" pitchFamily="18" charset="0"/>
              </a:rPr>
              <a:t>chmod</a:t>
            </a:r>
            <a:r>
              <a:rPr lang="ru-RU" sz="2500" spc="-1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755</a:t>
            </a:r>
            <a:r>
              <a:rPr lang="ru-RU" sz="2500" spc="-30" dirty="0">
                <a:effectLst/>
                <a:latin typeface="Times New Roman" panose="02020603050405020304" pitchFamily="18" charset="0"/>
                <a:ea typeface="Times New Roman" panose="02020603050405020304" pitchFamily="18" charset="0"/>
              </a:rPr>
              <a:t> </a:t>
            </a:r>
            <a:r>
              <a:rPr lang="ru-RU" sz="2500" dirty="0" err="1">
                <a:effectLst/>
                <a:latin typeface="Times New Roman" panose="02020603050405020304" pitchFamily="18" charset="0"/>
                <a:ea typeface="Times New Roman" panose="02020603050405020304" pitchFamily="18" charset="0"/>
              </a:rPr>
              <a:t>ip</a:t>
            </a:r>
            <a:r>
              <a:rPr lang="ru-RU" sz="2500" spc="-2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имеем</a:t>
            </a:r>
            <a:r>
              <a:rPr lang="ru-RU" sz="2500" spc="-25" dirty="0">
                <a:effectLst/>
                <a:latin typeface="Times New Roman" panose="02020603050405020304" pitchFamily="18" charset="0"/>
                <a:ea typeface="Times New Roman" panose="02020603050405020304" pitchFamily="18" charset="0"/>
              </a:rPr>
              <a:t>:</a:t>
            </a:r>
            <a:endParaRPr lang="ru-RU" sz="2500" dirty="0">
              <a:effectLst/>
              <a:latin typeface="Times New Roman" panose="02020603050405020304" pitchFamily="18" charset="0"/>
              <a:ea typeface="Times New Roman" panose="02020603050405020304" pitchFamily="18" charset="0"/>
            </a:endParaRPr>
          </a:p>
          <a:p>
            <a:pPr marL="180000" marR="311785" indent="0" algn="just">
              <a:lnSpc>
                <a:spcPct val="98000"/>
              </a:lnSpc>
              <a:spcBef>
                <a:spcPts val="20"/>
              </a:spcBef>
              <a:buNone/>
            </a:pPr>
            <a:endParaRPr lang="ru-RU" sz="2500" dirty="0">
              <a:effectLst/>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2" name="Image 9">
            <a:extLst>
              <a:ext uri="{FF2B5EF4-FFF2-40B4-BE49-F238E27FC236}">
                <a16:creationId xmlns:a16="http://schemas.microsoft.com/office/drawing/2014/main" id="{9A70D52E-2791-BEDF-26FC-86C012E758E7}"/>
              </a:ext>
            </a:extLst>
          </p:cNvPr>
          <p:cNvPicPr>
            <a:picLocks/>
          </p:cNvPicPr>
          <p:nvPr/>
        </p:nvPicPr>
        <p:blipFill>
          <a:blip r:embed="rId2" cstate="print"/>
          <a:stretch>
            <a:fillRect/>
          </a:stretch>
        </p:blipFill>
        <p:spPr>
          <a:xfrm>
            <a:off x="2771800" y="5445224"/>
            <a:ext cx="3973788" cy="323721"/>
          </a:xfrm>
          <a:prstGeom prst="rect">
            <a:avLst/>
          </a:prstGeom>
        </p:spPr>
      </p:pic>
    </p:spTree>
    <p:extLst>
      <p:ext uri="{BB962C8B-B14F-4D97-AF65-F5344CB8AC3E}">
        <p14:creationId xmlns:p14="http://schemas.microsoft.com/office/powerpoint/2010/main" val="504224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176FF-2213-9B33-22C4-72EE38F62A5E}"/>
            </a:ext>
          </a:extLst>
        </p:cNvPr>
        <p:cNvGrpSpPr/>
        <p:nvPr/>
      </p:nvGrpSpPr>
      <p:grpSpPr>
        <a:xfrm>
          <a:off x="0" y="0"/>
          <a:ext cx="0" cy="0"/>
          <a:chOff x="0" y="0"/>
          <a:chExt cx="0" cy="0"/>
        </a:xfrm>
      </p:grpSpPr>
      <p:sp>
        <p:nvSpPr>
          <p:cNvPr id="4" name="Объект 3">
            <a:extLst>
              <a:ext uri="{FF2B5EF4-FFF2-40B4-BE49-F238E27FC236}">
                <a16:creationId xmlns:a16="http://schemas.microsoft.com/office/drawing/2014/main" id="{3E577FB9-01F4-0F9E-CF1F-DA8A9018C346}"/>
              </a:ext>
            </a:extLst>
          </p:cNvPr>
          <p:cNvSpPr>
            <a:spLocks noGrp="1"/>
          </p:cNvSpPr>
          <p:nvPr>
            <p:ph idx="1"/>
          </p:nvPr>
        </p:nvSpPr>
        <p:spPr>
          <a:xfrm>
            <a:off x="0" y="-243408"/>
            <a:ext cx="9144000" cy="7101408"/>
          </a:xfrm>
        </p:spPr>
        <p:txBody>
          <a:bodyPr/>
          <a:lstStyle/>
          <a:p>
            <a:pPr marL="106680" indent="0" algn="ctr">
              <a:buNone/>
            </a:pPr>
            <a:r>
              <a:rPr lang="ru-RU" sz="2400" b="1" kern="0" dirty="0">
                <a:effectLst/>
                <a:latin typeface="Times New Roman" panose="02020603050405020304" pitchFamily="18" charset="0"/>
                <a:ea typeface="Times New Roman" panose="02020603050405020304" pitchFamily="18" charset="0"/>
              </a:rPr>
              <a:t>3 Управление</a:t>
            </a:r>
            <a:r>
              <a:rPr lang="ru-RU" sz="2400" b="1" kern="0" spc="-30" dirty="0">
                <a:effectLst/>
                <a:latin typeface="Times New Roman" panose="02020603050405020304" pitchFamily="18" charset="0"/>
                <a:ea typeface="Times New Roman" panose="02020603050405020304" pitchFamily="18" charset="0"/>
              </a:rPr>
              <a:t> </a:t>
            </a:r>
            <a:r>
              <a:rPr lang="ru-RU" sz="2400" b="1" kern="0" spc="-10" dirty="0">
                <a:effectLst/>
                <a:latin typeface="Times New Roman" panose="02020603050405020304" pitchFamily="18" charset="0"/>
                <a:ea typeface="Times New Roman" panose="02020603050405020304" pitchFamily="18" charset="0"/>
              </a:rPr>
              <a:t>файлами</a:t>
            </a:r>
            <a:endParaRPr lang="ru-RU" sz="2400" b="1" kern="0" dirty="0">
              <a:effectLst/>
              <a:latin typeface="Times New Roman" panose="02020603050405020304" pitchFamily="18" charset="0"/>
              <a:ea typeface="Times New Roman" panose="02020603050405020304" pitchFamily="18" charset="0"/>
            </a:endParaRPr>
          </a:p>
          <a:p>
            <a:pPr marL="0" marR="67310" indent="0" algn="just">
              <a:spcBef>
                <a:spcPts val="0"/>
              </a:spcBef>
              <a:buNone/>
            </a:pPr>
            <a:r>
              <a:rPr lang="ru-RU" sz="2400" dirty="0">
                <a:effectLst/>
                <a:latin typeface="Times New Roman" panose="02020603050405020304" pitchFamily="18" charset="0"/>
                <a:ea typeface="Times New Roman" panose="02020603050405020304" pitchFamily="18" charset="0"/>
              </a:rPr>
              <a:t>В Linux следует различать </a:t>
            </a:r>
            <a:r>
              <a:rPr lang="ru-RU" sz="24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физическую файловую систему</a:t>
            </a:r>
            <a:r>
              <a:rPr lang="ru-RU" sz="24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которая отвечает за управление дисковым пространством и размещение файлов в физических адресах диска </a:t>
            </a:r>
            <a:r>
              <a:rPr lang="ru-RU" sz="2400" dirty="0">
                <a:effectLst/>
                <a:latin typeface="Times New Roman" panose="02020603050405020304" pitchFamily="18" charset="0"/>
                <a:ea typeface="Times New Roman" panose="02020603050405020304" pitchFamily="18" charset="0"/>
              </a:rPr>
              <a:t>и </a:t>
            </a:r>
            <a:r>
              <a:rPr lang="ru-RU" sz="24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логическую файловую систему</a:t>
            </a:r>
            <a:r>
              <a:rPr lang="ru-RU" sz="24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которая обеспечивает логическую структуру хранения файлов - пространство имен файлов</a:t>
            </a:r>
            <a:r>
              <a:rPr lang="ru-RU" sz="2400" dirty="0">
                <a:effectLst/>
                <a:latin typeface="Times New Roman" panose="02020603050405020304" pitchFamily="18" charset="0"/>
                <a:ea typeface="Times New Roman" panose="02020603050405020304" pitchFamily="18" charset="0"/>
              </a:rPr>
              <a:t>. Linux</a:t>
            </a:r>
            <a:r>
              <a:rPr lang="ru-RU" sz="2400" spc="-2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могут</a:t>
            </a:r>
            <a:r>
              <a:rPr lang="ru-RU" sz="2400" spc="-2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работать</a:t>
            </a:r>
            <a:r>
              <a:rPr lang="ru-RU" sz="2400" spc="-3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с</a:t>
            </a:r>
            <a:r>
              <a:rPr lang="ru-RU" sz="2400" spc="-2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различными</a:t>
            </a:r>
            <a:r>
              <a:rPr lang="ru-RU" sz="2400" spc="-2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физическими</a:t>
            </a:r>
            <a:r>
              <a:rPr lang="ru-RU" sz="2400" spc="-2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файловыми</a:t>
            </a:r>
            <a:r>
              <a:rPr lang="ru-RU" sz="2400" spc="-1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системами</a:t>
            </a:r>
            <a:r>
              <a:rPr lang="ru-RU" sz="2400" spc="2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(Ext2,</a:t>
            </a:r>
            <a:r>
              <a:rPr lang="ru-RU" sz="2400" spc="-30" dirty="0">
                <a:effectLst/>
                <a:latin typeface="Times New Roman" panose="02020603050405020304" pitchFamily="18" charset="0"/>
                <a:ea typeface="Times New Roman" panose="02020603050405020304" pitchFamily="18" charset="0"/>
              </a:rPr>
              <a:t> </a:t>
            </a:r>
            <a:r>
              <a:rPr lang="ru-RU" sz="2400" spc="-10" dirty="0">
                <a:effectLst/>
                <a:latin typeface="Times New Roman" panose="02020603050405020304" pitchFamily="18" charset="0"/>
                <a:ea typeface="Times New Roman" panose="02020603050405020304" pitchFamily="18" charset="0"/>
              </a:rPr>
              <a:t>ext3, </a:t>
            </a:r>
            <a:r>
              <a:rPr lang="ru-RU" sz="2400" dirty="0" err="1">
                <a:effectLst/>
                <a:latin typeface="Times New Roman" panose="02020603050405020304" pitchFamily="18" charset="0"/>
                <a:ea typeface="Times New Roman" panose="02020603050405020304" pitchFamily="18" charset="0"/>
              </a:rPr>
              <a:t>ufs</a:t>
            </a:r>
            <a:r>
              <a:rPr lang="ru-RU" sz="2400" dirty="0">
                <a:effectLst/>
                <a:latin typeface="Times New Roman" panose="02020603050405020304" pitchFamily="18" charset="0"/>
                <a:ea typeface="Times New Roman" panose="02020603050405020304" pitchFamily="18" charset="0"/>
              </a:rPr>
              <a:t>), логическое же представление файловой системы в Unix/Linux</a:t>
            </a:r>
            <a:r>
              <a:rPr lang="ru-RU" sz="2400" spc="20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структурировано. Все файлы в логической файловой системе располагаются в виде дерева, промежуточные вершины которого соответствуют каталогам, и листья - файлам и пустым каталогам. Реально на каждом логическом диске располагается отдельная иерархия каталогов и файлов. Для получения общего дерева используется «монтирование» отдельных иерархий к фиксированной корневой файловой системе в качестве</a:t>
            </a:r>
            <a:r>
              <a:rPr lang="ru-RU" sz="2400" spc="20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ветвей общего дерева. Самым верхом иерархии является корень, который имеет предопределенное имя «/». Этот же символ используется как разделитель имен в пути. Далее в корне находятся папки с определенными для каждого дистрибутива именами (</a:t>
            </a:r>
            <a:r>
              <a:rPr lang="ru-RU" sz="2400" dirty="0" err="1">
                <a:effectLst/>
                <a:latin typeface="Times New Roman" panose="02020603050405020304" pitchFamily="18" charset="0"/>
                <a:ea typeface="Times New Roman" panose="02020603050405020304" pitchFamily="18" charset="0"/>
              </a:rPr>
              <a:t>etc</a:t>
            </a:r>
            <a:r>
              <a:rPr lang="ru-RU" sz="2400" dirty="0">
                <a:effectLst/>
                <a:latin typeface="Times New Roman" panose="02020603050405020304" pitchFamily="18" charset="0"/>
                <a:ea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rPr>
              <a:t>home</a:t>
            </a:r>
            <a:r>
              <a:rPr lang="ru-RU" sz="2400" dirty="0">
                <a:effectLst/>
                <a:latin typeface="Times New Roman" panose="02020603050405020304" pitchFamily="18" charset="0"/>
                <a:ea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rPr>
              <a:t>bin</a:t>
            </a:r>
            <a:r>
              <a:rPr lang="ru-RU" sz="2400" dirty="0">
                <a:effectLst/>
                <a:latin typeface="Times New Roman" panose="02020603050405020304" pitchFamily="18" charset="0"/>
                <a:ea typeface="Times New Roman" panose="02020603050405020304" pitchFamily="18" charset="0"/>
              </a:rPr>
              <a:t> и т.д.).</a:t>
            </a:r>
          </a:p>
          <a:p>
            <a:endParaRPr lang="ru-RU" dirty="0"/>
          </a:p>
        </p:txBody>
      </p:sp>
    </p:spTree>
    <p:extLst>
      <p:ext uri="{BB962C8B-B14F-4D97-AF65-F5344CB8AC3E}">
        <p14:creationId xmlns:p14="http://schemas.microsoft.com/office/powerpoint/2010/main" val="3275230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CAAE39-7294-7114-7900-61BFCBCE6CCF}"/>
            </a:ext>
          </a:extLst>
        </p:cNvPr>
        <p:cNvGrpSpPr/>
        <p:nvPr/>
      </p:nvGrpSpPr>
      <p:grpSpPr>
        <a:xfrm>
          <a:off x="0" y="0"/>
          <a:ext cx="0" cy="0"/>
          <a:chOff x="0" y="0"/>
          <a:chExt cx="0" cy="0"/>
        </a:xfrm>
      </p:grpSpPr>
      <p:sp>
        <p:nvSpPr>
          <p:cNvPr id="3" name="Объект 2">
            <a:extLst>
              <a:ext uri="{FF2B5EF4-FFF2-40B4-BE49-F238E27FC236}">
                <a16:creationId xmlns:a16="http://schemas.microsoft.com/office/drawing/2014/main" id="{6080E82C-3241-B57B-0D0C-56717B374F1D}"/>
              </a:ext>
            </a:extLst>
          </p:cNvPr>
          <p:cNvSpPr>
            <a:spLocks noGrp="1"/>
          </p:cNvSpPr>
          <p:nvPr>
            <p:ph idx="1"/>
          </p:nvPr>
        </p:nvSpPr>
        <p:spPr>
          <a:xfrm>
            <a:off x="0" y="116632"/>
            <a:ext cx="9144000" cy="6552728"/>
          </a:xfrm>
        </p:spPr>
        <p:txBody>
          <a:bodyPr/>
          <a:lstStyle/>
          <a:p>
            <a:pPr marL="85725" marR="67310" indent="0" algn="just">
              <a:spcBef>
                <a:spcPts val="5"/>
              </a:spcBef>
              <a:buNone/>
            </a:pPr>
            <a:r>
              <a:rPr lang="ru-RU" sz="2400" dirty="0">
                <a:effectLst/>
                <a:latin typeface="Times New Roman" panose="02020603050405020304" pitchFamily="18" charset="0"/>
                <a:ea typeface="Times New Roman" panose="02020603050405020304" pitchFamily="18" charset="0"/>
              </a:rPr>
              <a:t> Полное имя файла, например, /</a:t>
            </a:r>
            <a:r>
              <a:rPr lang="ru-RU" sz="2400" dirty="0" err="1">
                <a:effectLst/>
                <a:latin typeface="Times New Roman" panose="02020603050405020304" pitchFamily="18" charset="0"/>
                <a:ea typeface="Times New Roman" panose="02020603050405020304" pitchFamily="18" charset="0"/>
              </a:rPr>
              <a:t>bin</a:t>
            </a:r>
            <a:r>
              <a:rPr lang="ru-RU" sz="2400" dirty="0">
                <a:effectLst/>
                <a:latin typeface="Times New Roman" panose="02020603050405020304" pitchFamily="18" charset="0"/>
                <a:ea typeface="Times New Roman" panose="02020603050405020304" pitchFamily="18" charset="0"/>
              </a:rPr>
              <a:t>/</a:t>
            </a:r>
            <a:r>
              <a:rPr lang="ru-RU" sz="2400" dirty="0" err="1">
                <a:effectLst/>
                <a:latin typeface="Times New Roman" panose="02020603050405020304" pitchFamily="18" charset="0"/>
                <a:ea typeface="Times New Roman" panose="02020603050405020304" pitchFamily="18" charset="0"/>
              </a:rPr>
              <a:t>sh</a:t>
            </a:r>
            <a:r>
              <a:rPr lang="ru-RU" sz="2400" dirty="0">
                <a:effectLst/>
                <a:latin typeface="Times New Roman" panose="02020603050405020304" pitchFamily="18" charset="0"/>
                <a:ea typeface="Times New Roman" panose="02020603050405020304" pitchFamily="18" charset="0"/>
              </a:rPr>
              <a:t> означает, что в корневом каталоге должно содержаться имя каталога </a:t>
            </a:r>
            <a:r>
              <a:rPr lang="ru-RU" sz="2400" dirty="0" err="1">
                <a:effectLst/>
                <a:latin typeface="Times New Roman" panose="02020603050405020304" pitchFamily="18" charset="0"/>
                <a:ea typeface="Times New Roman" panose="02020603050405020304" pitchFamily="18" charset="0"/>
              </a:rPr>
              <a:t>bin</a:t>
            </a:r>
            <a:r>
              <a:rPr lang="ru-RU" sz="2400" dirty="0">
                <a:effectLst/>
                <a:latin typeface="Times New Roman" panose="02020603050405020304" pitchFamily="18" charset="0"/>
                <a:ea typeface="Times New Roman" panose="02020603050405020304" pitchFamily="18" charset="0"/>
              </a:rPr>
              <a:t>, а в каталоге </a:t>
            </a:r>
            <a:r>
              <a:rPr lang="ru-RU" sz="2400" dirty="0" err="1">
                <a:effectLst/>
                <a:latin typeface="Times New Roman" panose="02020603050405020304" pitchFamily="18" charset="0"/>
                <a:ea typeface="Times New Roman" panose="02020603050405020304" pitchFamily="18" charset="0"/>
              </a:rPr>
              <a:t>bin</a:t>
            </a:r>
            <a:r>
              <a:rPr lang="ru-RU" sz="2400" dirty="0">
                <a:effectLst/>
                <a:latin typeface="Times New Roman" panose="02020603050405020304" pitchFamily="18" charset="0"/>
                <a:ea typeface="Times New Roman" panose="02020603050405020304" pitchFamily="18" charset="0"/>
              </a:rPr>
              <a:t> должно содержаться имя файла </a:t>
            </a:r>
            <a:r>
              <a:rPr lang="ru-RU" sz="2400" dirty="0" err="1">
                <a:effectLst/>
                <a:latin typeface="Times New Roman" panose="02020603050405020304" pitchFamily="18" charset="0"/>
                <a:ea typeface="Times New Roman" panose="02020603050405020304" pitchFamily="18" charset="0"/>
              </a:rPr>
              <a:t>sh</a:t>
            </a:r>
            <a:r>
              <a:rPr lang="ru-RU" sz="2400" dirty="0">
                <a:effectLst/>
                <a:latin typeface="Times New Roman" panose="02020603050405020304" pitchFamily="18" charset="0"/>
                <a:ea typeface="Times New Roman" panose="02020603050405020304" pitchFamily="18" charset="0"/>
              </a:rPr>
              <a:t>.</a:t>
            </a:r>
          </a:p>
          <a:p>
            <a:pPr marL="85725" marR="67310" indent="0" algn="just">
              <a:spcBef>
                <a:spcPts val="5"/>
              </a:spcBef>
              <a:buNone/>
            </a:pPr>
            <a:r>
              <a:rPr lang="ru-RU" sz="2400" dirty="0">
                <a:effectLst/>
                <a:latin typeface="Times New Roman" panose="02020603050405020304" pitchFamily="18" charset="0"/>
                <a:ea typeface="Times New Roman" panose="02020603050405020304" pitchFamily="18" charset="0"/>
              </a:rPr>
              <a:t> Коротким или относительным именем файла называется имя, задающее путь к файлу от текущего рабочего каталога. В каждом каталоге содержатся два специальных</a:t>
            </a:r>
            <a:r>
              <a:rPr lang="ru-RU" sz="2400" spc="28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имени,</a:t>
            </a:r>
            <a:r>
              <a:rPr lang="ru-RU" sz="2400" spc="29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имя</a:t>
            </a:r>
            <a:r>
              <a:rPr lang="ru-RU" sz="2400" spc="29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a:t>
            </a:r>
            <a:r>
              <a:rPr lang="ru-RU" sz="2400" spc="29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a:t>
            </a:r>
            <a:r>
              <a:rPr lang="ru-RU" sz="2400" spc="30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ссылка</a:t>
            </a:r>
            <a:r>
              <a:rPr lang="ru-RU" sz="2400" spc="28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на</a:t>
            </a:r>
            <a:r>
              <a:rPr lang="ru-RU" sz="2400" spc="29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текущий</a:t>
            </a:r>
            <a:r>
              <a:rPr lang="ru-RU" sz="2400" spc="30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каталог,</a:t>
            </a:r>
            <a:r>
              <a:rPr lang="ru-RU" sz="2400" spc="29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и</a:t>
            </a:r>
            <a:r>
              <a:rPr lang="ru-RU" sz="2400" spc="28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имя</a:t>
            </a:r>
            <a:r>
              <a:rPr lang="ru-RU" sz="2400" spc="29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a:t>
            </a:r>
            <a:r>
              <a:rPr lang="ru-RU" sz="2400" spc="30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a:t>
            </a:r>
            <a:r>
              <a:rPr lang="ru-RU" sz="2400" spc="300" dirty="0">
                <a:effectLst/>
                <a:latin typeface="Times New Roman" panose="02020603050405020304" pitchFamily="18" charset="0"/>
                <a:ea typeface="Times New Roman" panose="02020603050405020304" pitchFamily="18" charset="0"/>
              </a:rPr>
              <a:t> </a:t>
            </a:r>
            <a:r>
              <a:rPr lang="ru-RU" sz="2400" spc="-10" dirty="0">
                <a:effectLst/>
                <a:latin typeface="Times New Roman" panose="02020603050405020304" pitchFamily="18" charset="0"/>
                <a:ea typeface="Times New Roman" panose="02020603050405020304" pitchFamily="18" charset="0"/>
              </a:rPr>
              <a:t>ссылка</a:t>
            </a:r>
            <a:endParaRPr lang="ru-RU" sz="2400" dirty="0">
              <a:effectLst/>
              <a:latin typeface="Times New Roman" panose="02020603050405020304" pitchFamily="18" charset="0"/>
              <a:ea typeface="Times New Roman" panose="02020603050405020304" pitchFamily="18" charset="0"/>
            </a:endParaRPr>
          </a:p>
          <a:p>
            <a:pPr marL="0" marR="69850" indent="0" algn="just">
              <a:spcBef>
                <a:spcPts val="5"/>
              </a:spcBef>
              <a:buNone/>
            </a:pPr>
            <a:r>
              <a:rPr lang="ru-RU" sz="2400" dirty="0">
                <a:effectLst/>
                <a:latin typeface="Times New Roman" panose="02020603050405020304" pitchFamily="18" charset="0"/>
                <a:ea typeface="Times New Roman" panose="02020603050405020304" pitchFamily="18" charset="0"/>
              </a:rPr>
              <a:t>«родительский» каталог данного </a:t>
            </a:r>
          </a:p>
          <a:p>
            <a:pPr marL="0" marR="69850" indent="0" algn="just">
              <a:spcBef>
                <a:spcPts val="5"/>
              </a:spcBef>
              <a:buNone/>
            </a:pPr>
            <a:r>
              <a:rPr lang="ru-RU" sz="2400" dirty="0">
                <a:latin typeface="Times New Roman" panose="02020603050405020304" pitchFamily="18" charset="0"/>
                <a:ea typeface="Times New Roman" panose="02020603050405020304" pitchFamily="18" charset="0"/>
              </a:rPr>
              <a:t>т</a:t>
            </a:r>
            <a:r>
              <a:rPr lang="ru-RU" sz="2400" dirty="0">
                <a:effectLst/>
                <a:latin typeface="Times New Roman" panose="02020603050405020304" pitchFamily="18" charset="0"/>
                <a:ea typeface="Times New Roman" panose="02020603050405020304" pitchFamily="18" charset="0"/>
              </a:rPr>
              <a:t>екущего  каталога, т.е. каталог, </a:t>
            </a:r>
          </a:p>
          <a:p>
            <a:pPr marL="0" marR="69850" indent="0" algn="just">
              <a:spcBef>
                <a:spcPts val="5"/>
              </a:spcBef>
              <a:buNone/>
            </a:pPr>
            <a:r>
              <a:rPr lang="ru-RU" sz="2400" dirty="0">
                <a:effectLst/>
                <a:latin typeface="Times New Roman" panose="02020603050405020304" pitchFamily="18" charset="0"/>
                <a:ea typeface="Times New Roman" panose="02020603050405020304" pitchFamily="18" charset="0"/>
              </a:rPr>
              <a:t>непосредственно</a:t>
            </a:r>
          </a:p>
          <a:p>
            <a:pPr marL="0" marR="69850" indent="0" algn="just">
              <a:spcBef>
                <a:spcPts val="5"/>
              </a:spcBef>
              <a:buNone/>
            </a:pPr>
            <a:r>
              <a:rPr lang="ru-RU" sz="2400" dirty="0">
                <a:effectLst/>
                <a:latin typeface="Times New Roman" panose="02020603050405020304" pitchFamily="18" charset="0"/>
                <a:ea typeface="Times New Roman" panose="02020603050405020304" pitchFamily="18" charset="0"/>
              </a:rPr>
              <a:t> предшествующий данному в иерархии</a:t>
            </a:r>
          </a:p>
          <a:p>
            <a:pPr marL="0" marR="69850" indent="0" algn="just">
              <a:spcBef>
                <a:spcPts val="5"/>
              </a:spcBef>
              <a:buNone/>
            </a:pPr>
            <a:r>
              <a:rPr lang="ru-RU" sz="2400" dirty="0">
                <a:effectLst/>
                <a:latin typeface="Times New Roman" panose="02020603050405020304" pitchFamily="18" charset="0"/>
                <a:ea typeface="Times New Roman" panose="02020603050405020304" pitchFamily="18" charset="0"/>
              </a:rPr>
              <a:t> каталогов. Так,  для структуры,</a:t>
            </a:r>
          </a:p>
          <a:p>
            <a:pPr marL="0" marR="69850" indent="0" algn="just">
              <a:spcBef>
                <a:spcPts val="5"/>
              </a:spcBef>
              <a:buNone/>
            </a:pPr>
            <a:r>
              <a:rPr lang="ru-RU" sz="2400" dirty="0">
                <a:effectLst/>
                <a:latin typeface="Times New Roman" panose="02020603050405020304" pitchFamily="18" charset="0"/>
                <a:ea typeface="Times New Roman" panose="02020603050405020304" pitchFamily="18" charset="0"/>
              </a:rPr>
              <a:t> показанной на рис. доступ к файлу</a:t>
            </a:r>
          </a:p>
          <a:p>
            <a:pPr marL="0" marR="69850" indent="0" algn="just">
              <a:spcBef>
                <a:spcPts val="5"/>
              </a:spcBef>
              <a:buNone/>
            </a:pPr>
            <a:r>
              <a:rPr lang="ru-RU" sz="2400" dirty="0">
                <a:effectLst/>
                <a:latin typeface="Times New Roman" panose="02020603050405020304" pitchFamily="18" charset="0"/>
                <a:ea typeface="Times New Roman" panose="02020603050405020304" pitchFamily="18" charset="0"/>
              </a:rPr>
              <a:t> file2 из текущего каталога (</a:t>
            </a:r>
            <a:r>
              <a:rPr lang="ru-RU" sz="2400" dirty="0" err="1">
                <a:effectLst/>
                <a:latin typeface="Times New Roman" panose="02020603050405020304" pitchFamily="18" charset="0"/>
                <a:ea typeface="Times New Roman" panose="02020603050405020304" pitchFamily="18" charset="0"/>
              </a:rPr>
              <a:t>laba</a:t>
            </a:r>
            <a:r>
              <a:rPr lang="ru-RU" sz="2400" dirty="0">
                <a:effectLst/>
                <a:latin typeface="Times New Roman" panose="02020603050405020304" pitchFamily="18" charset="0"/>
                <a:ea typeface="Times New Roman" panose="02020603050405020304" pitchFamily="18" charset="0"/>
              </a:rPr>
              <a:t>)</a:t>
            </a:r>
          </a:p>
          <a:p>
            <a:pPr marL="0" marR="69850" indent="0" algn="just">
              <a:spcBef>
                <a:spcPts val="5"/>
              </a:spcBef>
              <a:buNone/>
            </a:pPr>
            <a:r>
              <a:rPr lang="ru-RU" sz="2400" dirty="0">
                <a:effectLst/>
                <a:latin typeface="Times New Roman" panose="02020603050405020304" pitchFamily="18" charset="0"/>
                <a:ea typeface="Times New Roman" panose="02020603050405020304" pitchFamily="18" charset="0"/>
              </a:rPr>
              <a:t> возможен по полному</a:t>
            </a:r>
            <a:r>
              <a:rPr lang="ru-RU" sz="2400" spc="38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имени:</a:t>
            </a:r>
          </a:p>
          <a:p>
            <a:pPr marL="0" marR="69850" indent="0" algn="just">
              <a:spcBef>
                <a:spcPts val="5"/>
              </a:spcBef>
              <a:buNone/>
            </a:pPr>
            <a:r>
              <a:rPr lang="ru-RU" sz="2400" spc="39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a:t>
            </a:r>
            <a:r>
              <a:rPr lang="ru-RU" sz="2400" dirty="0" err="1">
                <a:effectLst/>
                <a:latin typeface="Times New Roman" panose="02020603050405020304" pitchFamily="18" charset="0"/>
                <a:ea typeface="Times New Roman" panose="02020603050405020304" pitchFamily="18" charset="0"/>
              </a:rPr>
              <a:t>home</a:t>
            </a:r>
            <a:r>
              <a:rPr lang="ru-RU" sz="2400" dirty="0">
                <a:effectLst/>
                <a:latin typeface="Times New Roman" panose="02020603050405020304" pitchFamily="18" charset="0"/>
                <a:ea typeface="Times New Roman" panose="02020603050405020304" pitchFamily="18" charset="0"/>
              </a:rPr>
              <a:t>/</a:t>
            </a:r>
            <a:r>
              <a:rPr lang="ru-RU" sz="2400" dirty="0" err="1">
                <a:effectLst/>
                <a:latin typeface="Times New Roman" panose="02020603050405020304" pitchFamily="18" charset="0"/>
                <a:ea typeface="Times New Roman" panose="02020603050405020304" pitchFamily="18" charset="0"/>
              </a:rPr>
              <a:t>myvar</a:t>
            </a:r>
            <a:r>
              <a:rPr lang="ru-RU" sz="2400" dirty="0">
                <a:effectLst/>
                <a:latin typeface="Times New Roman" panose="02020603050405020304" pitchFamily="18" charset="0"/>
                <a:ea typeface="Times New Roman" panose="02020603050405020304" pitchFamily="18" charset="0"/>
              </a:rPr>
              <a:t>/file2</a:t>
            </a:r>
            <a:r>
              <a:rPr lang="ru-RU" sz="2400" spc="39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или</a:t>
            </a:r>
            <a:r>
              <a:rPr lang="ru-RU" sz="2400" spc="38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по</a:t>
            </a:r>
            <a:r>
              <a:rPr lang="ru-RU" sz="2400" spc="385" dirty="0">
                <a:effectLst/>
                <a:latin typeface="Times New Roman" panose="02020603050405020304" pitchFamily="18" charset="0"/>
                <a:ea typeface="Times New Roman" panose="02020603050405020304" pitchFamily="18" charset="0"/>
              </a:rPr>
              <a:t> </a:t>
            </a:r>
          </a:p>
          <a:p>
            <a:pPr marL="0" marR="69850" indent="0" algn="just">
              <a:spcBef>
                <a:spcPts val="5"/>
              </a:spcBef>
              <a:buNone/>
            </a:pPr>
            <a:r>
              <a:rPr lang="ru-RU" sz="2400" dirty="0">
                <a:effectLst/>
                <a:latin typeface="Times New Roman" panose="02020603050405020304" pitchFamily="18" charset="0"/>
                <a:ea typeface="Times New Roman" panose="02020603050405020304" pitchFamily="18" charset="0"/>
              </a:rPr>
              <a:t>относительному</a:t>
            </a:r>
            <a:r>
              <a:rPr lang="ru-RU" sz="2400" spc="380" dirty="0">
                <a:effectLst/>
                <a:latin typeface="Times New Roman" panose="02020603050405020304" pitchFamily="18" charset="0"/>
                <a:ea typeface="Times New Roman" panose="02020603050405020304" pitchFamily="18" charset="0"/>
              </a:rPr>
              <a:t> </a:t>
            </a:r>
            <a:r>
              <a:rPr lang="ru-RU" sz="2400" spc="-10" dirty="0">
                <a:effectLst/>
                <a:latin typeface="Times New Roman" panose="02020603050405020304" pitchFamily="18" charset="0"/>
                <a:ea typeface="Times New Roman" panose="02020603050405020304" pitchFamily="18" charset="0"/>
              </a:rPr>
              <a:t>имени:</a:t>
            </a:r>
            <a:endParaRPr lang="ru-RU" sz="2400" dirty="0">
              <a:effectLst/>
              <a:latin typeface="Times New Roman" panose="02020603050405020304" pitchFamily="18" charset="0"/>
              <a:ea typeface="Times New Roman" panose="02020603050405020304" pitchFamily="18" charset="0"/>
            </a:endParaRPr>
          </a:p>
          <a:p>
            <a:pPr marL="0" indent="0">
              <a:lnSpc>
                <a:spcPts val="1600"/>
              </a:lnSpc>
              <a:spcAft>
                <a:spcPts val="35"/>
              </a:spcAft>
              <a:buNone/>
            </a:pPr>
            <a:r>
              <a:rPr lang="ru-RU" sz="2400" spc="-10" dirty="0">
                <a:effectLst/>
                <a:latin typeface="Times New Roman" panose="02020603050405020304" pitchFamily="18" charset="0"/>
                <a:ea typeface="Times New Roman" panose="02020603050405020304" pitchFamily="18" charset="0"/>
              </a:rPr>
              <a:t>.../.../.../</a:t>
            </a:r>
            <a:r>
              <a:rPr lang="ru-RU" sz="2400" spc="-10" dirty="0" err="1">
                <a:effectLst/>
                <a:latin typeface="Times New Roman" panose="02020603050405020304" pitchFamily="18" charset="0"/>
                <a:ea typeface="Times New Roman" panose="02020603050405020304" pitchFamily="18" charset="0"/>
              </a:rPr>
              <a:t>myvar</a:t>
            </a:r>
            <a:r>
              <a:rPr lang="ru-RU" sz="2400" spc="-10" dirty="0">
                <a:effectLst/>
                <a:latin typeface="Times New Roman" panose="02020603050405020304" pitchFamily="18" charset="0"/>
                <a:ea typeface="Times New Roman" panose="02020603050405020304" pitchFamily="18" charset="0"/>
              </a:rPr>
              <a:t>/file2.</a:t>
            </a:r>
            <a:endParaRPr lang="ru-RU" sz="2400" dirty="0">
              <a:effectLst/>
              <a:latin typeface="Times New Roman" panose="02020603050405020304" pitchFamily="18" charset="0"/>
              <a:ea typeface="Times New Roman" panose="02020603050405020304" pitchFamily="18" charset="0"/>
            </a:endParaRPr>
          </a:p>
          <a:p>
            <a:pPr marL="0" indent="0">
              <a:buNone/>
            </a:pPr>
            <a:endParaRPr lang="ru-RU" sz="2500" dirty="0">
              <a:effectLst/>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2" name="Image 10">
            <a:extLst>
              <a:ext uri="{FF2B5EF4-FFF2-40B4-BE49-F238E27FC236}">
                <a16:creationId xmlns:a16="http://schemas.microsoft.com/office/drawing/2014/main" id="{735BF4EC-F36C-0BBA-6B86-5EB25DF8584E}"/>
              </a:ext>
            </a:extLst>
          </p:cNvPr>
          <p:cNvPicPr>
            <a:picLocks/>
          </p:cNvPicPr>
          <p:nvPr/>
        </p:nvPicPr>
        <p:blipFill>
          <a:blip r:embed="rId2" cstate="print"/>
          <a:stretch>
            <a:fillRect/>
          </a:stretch>
        </p:blipFill>
        <p:spPr>
          <a:xfrm>
            <a:off x="5528110" y="2564904"/>
            <a:ext cx="3600400" cy="3816424"/>
          </a:xfrm>
          <a:prstGeom prst="rect">
            <a:avLst/>
          </a:prstGeom>
        </p:spPr>
      </p:pic>
    </p:spTree>
    <p:extLst>
      <p:ext uri="{BB962C8B-B14F-4D97-AF65-F5344CB8AC3E}">
        <p14:creationId xmlns:p14="http://schemas.microsoft.com/office/powerpoint/2010/main" val="2887779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F255E-7C24-F776-0CDA-EA2A615DA7A5}"/>
            </a:ext>
          </a:extLst>
        </p:cNvPr>
        <p:cNvGrpSpPr/>
        <p:nvPr/>
      </p:nvGrpSpPr>
      <p:grpSpPr>
        <a:xfrm>
          <a:off x="0" y="0"/>
          <a:ext cx="0" cy="0"/>
          <a:chOff x="0" y="0"/>
          <a:chExt cx="0" cy="0"/>
        </a:xfrm>
      </p:grpSpPr>
      <p:sp>
        <p:nvSpPr>
          <p:cNvPr id="3" name="Объект 2">
            <a:extLst>
              <a:ext uri="{FF2B5EF4-FFF2-40B4-BE49-F238E27FC236}">
                <a16:creationId xmlns:a16="http://schemas.microsoft.com/office/drawing/2014/main" id="{065FCFC6-41EC-54C4-6342-55021EBB2D18}"/>
              </a:ext>
            </a:extLst>
          </p:cNvPr>
          <p:cNvSpPr>
            <a:spLocks noGrp="1"/>
          </p:cNvSpPr>
          <p:nvPr>
            <p:ph idx="1"/>
          </p:nvPr>
        </p:nvSpPr>
        <p:spPr>
          <a:xfrm>
            <a:off x="0" y="116632"/>
            <a:ext cx="9144000" cy="6552728"/>
          </a:xfrm>
        </p:spPr>
        <p:txBody>
          <a:bodyPr/>
          <a:lstStyle/>
          <a:p>
            <a:pPr marL="302260" indent="0" algn="just">
              <a:spcBef>
                <a:spcPts val="1580"/>
              </a:spcBef>
              <a:buNone/>
            </a:pPr>
            <a:r>
              <a:rPr lang="ru-RU" sz="2500" dirty="0">
                <a:effectLst/>
                <a:latin typeface="Times New Roman" panose="02020603050405020304" pitchFamily="18" charset="0"/>
                <a:ea typeface="Times New Roman" panose="02020603050405020304" pitchFamily="18" charset="0"/>
              </a:rPr>
              <a:t>В ОС существуют</a:t>
            </a:r>
            <a:r>
              <a:rPr lang="ru-RU" sz="2500" spc="-5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жесткие</a:t>
            </a:r>
            <a:r>
              <a:rPr lang="ru-RU" sz="2500" spc="-3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и</a:t>
            </a:r>
            <a:r>
              <a:rPr lang="ru-RU" sz="2500" spc="-2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символические</a:t>
            </a:r>
            <a:r>
              <a:rPr lang="ru-RU" sz="2500" spc="-3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(мягкие)</a:t>
            </a:r>
            <a:r>
              <a:rPr lang="ru-RU" sz="2500" spc="-35" dirty="0">
                <a:effectLst/>
                <a:latin typeface="Times New Roman" panose="02020603050405020304" pitchFamily="18" charset="0"/>
                <a:ea typeface="Times New Roman" panose="02020603050405020304" pitchFamily="18" charset="0"/>
              </a:rPr>
              <a:t> </a:t>
            </a:r>
            <a:r>
              <a:rPr lang="ru-RU" sz="2500" spc="-10" dirty="0">
                <a:effectLst/>
                <a:latin typeface="Times New Roman" panose="02020603050405020304" pitchFamily="18" charset="0"/>
                <a:ea typeface="Times New Roman" panose="02020603050405020304" pitchFamily="18" charset="0"/>
              </a:rPr>
              <a:t>ссылки.</a:t>
            </a:r>
            <a:endParaRPr lang="ru-RU" sz="2500" dirty="0">
              <a:effectLst/>
              <a:latin typeface="Times New Roman" panose="02020603050405020304" pitchFamily="18" charset="0"/>
              <a:ea typeface="Times New Roman" panose="02020603050405020304" pitchFamily="18" charset="0"/>
            </a:endParaRPr>
          </a:p>
          <a:p>
            <a:pPr marL="85725" marR="69215" indent="0" algn="just">
              <a:spcBef>
                <a:spcPts val="15"/>
              </a:spcBef>
              <a:buNone/>
            </a:pPr>
            <a:r>
              <a:rPr lang="ru-RU" sz="2500" b="1" i="1" u="sng" dirty="0">
                <a:effectLst/>
                <a:latin typeface="Times New Roman" panose="02020603050405020304" pitchFamily="18" charset="0"/>
                <a:ea typeface="Times New Roman" panose="02020603050405020304" pitchFamily="18" charset="0"/>
              </a:rPr>
              <a:t>Жесткая ссылка</a:t>
            </a:r>
            <a:r>
              <a:rPr lang="ru-RU" sz="2500" b="1" i="1"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является просто еще одним именем для исходного файла и не является типом файла. Она прописывается в индексном дескрипторе исходного файла (в структуре, хранящей метаданные файла). После создания жесткой ссылки невозможно различить, где исходное имя файла, а где ссылка. Если вы удаляете один из этих файлов (точнее одно из этих имен), то файл еще сохраняется на диске (пока у него есть хоть одно имя - жесткая ссылка). Очень трудно различить первоначальное имя файла и позже созданные жесткие ссылки на него.</a:t>
            </a:r>
          </a:p>
          <a:p>
            <a:pPr marL="0" indent="0" algn="just">
              <a:buNone/>
            </a:pPr>
            <a:r>
              <a:rPr lang="ru-RU" sz="2500" dirty="0">
                <a:effectLst/>
                <a:latin typeface="Times New Roman" panose="02020603050405020304" pitchFamily="18" charset="0"/>
                <a:ea typeface="Times New Roman" panose="02020603050405020304" pitchFamily="18" charset="0"/>
              </a:rPr>
              <a:t>  </a:t>
            </a:r>
          </a:p>
          <a:p>
            <a:pPr marL="0" indent="0">
              <a:spcBef>
                <a:spcPts val="210"/>
              </a:spcBef>
              <a:buNone/>
            </a:pPr>
            <a:r>
              <a:rPr lang="ru-RU" sz="2500" dirty="0">
                <a:effectLst/>
                <a:latin typeface="Times New Roman" panose="02020603050405020304" pitchFamily="18" charset="0"/>
                <a:ea typeface="Times New Roman" panose="02020603050405020304" pitchFamily="18" charset="0"/>
              </a:rPr>
              <a:t> </a:t>
            </a:r>
          </a:p>
          <a:p>
            <a:pPr marL="0" marR="311785" indent="0" algn="just">
              <a:lnSpc>
                <a:spcPct val="101000"/>
              </a:lnSpc>
              <a:spcBef>
                <a:spcPts val="640"/>
              </a:spcBef>
              <a:buNone/>
            </a:pPr>
            <a:endParaRPr lang="ru-RU" sz="2400" dirty="0">
              <a:effectLst/>
              <a:latin typeface="Times New Roman" panose="02020603050405020304" pitchFamily="18" charset="0"/>
              <a:ea typeface="Cambria" panose="02040503050406030204" pitchFamily="18" charset="0"/>
              <a:cs typeface="Times New Roman" panose="02020603050405020304" pitchFamily="18" charset="0"/>
            </a:endParaRPr>
          </a:p>
          <a:p>
            <a:pPr marL="0" marR="311785" indent="0" algn="just">
              <a:lnSpc>
                <a:spcPct val="101000"/>
              </a:lnSpc>
              <a:spcBef>
                <a:spcPts val="640"/>
              </a:spcBef>
              <a:buNone/>
            </a:pPr>
            <a:endParaRPr lang="ru-RU" sz="2400" dirty="0">
              <a:latin typeface="Times New Roman" panose="02020603050405020304" pitchFamily="18" charset="0"/>
              <a:ea typeface="Cambria" panose="02040503050406030204" pitchFamily="18" charset="0"/>
              <a:cs typeface="Times New Roman" panose="02020603050405020304" pitchFamily="18" charset="0"/>
            </a:endParaRPr>
          </a:p>
          <a:p>
            <a:pPr marL="0" marR="311785" indent="0" algn="just">
              <a:lnSpc>
                <a:spcPct val="101000"/>
              </a:lnSpc>
              <a:spcBef>
                <a:spcPts val="640"/>
              </a:spcBef>
              <a:buNone/>
            </a:pPr>
            <a:endParaRPr lang="ru-RU" sz="2400" dirty="0">
              <a:effectLst/>
              <a:latin typeface="Times New Roman" panose="02020603050405020304" pitchFamily="18" charset="0"/>
              <a:ea typeface="Cambria" panose="02040503050406030204" pitchFamily="18" charset="0"/>
              <a:cs typeface="Times New Roman" panose="02020603050405020304" pitchFamily="18" charset="0"/>
            </a:endParaRPr>
          </a:p>
          <a:p>
            <a:pPr marL="0" marR="311785" indent="0" algn="just">
              <a:lnSpc>
                <a:spcPct val="101000"/>
              </a:lnSpc>
              <a:spcBef>
                <a:spcPts val="640"/>
              </a:spcBef>
              <a:buNone/>
            </a:pPr>
            <a:endParaRPr lang="ru-RU" sz="2400" dirty="0">
              <a:effectLst/>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4" name="Image 11">
            <a:extLst>
              <a:ext uri="{FF2B5EF4-FFF2-40B4-BE49-F238E27FC236}">
                <a16:creationId xmlns:a16="http://schemas.microsoft.com/office/drawing/2014/main" id="{9669EE33-2F03-DC26-88B3-CB16477FE658}"/>
              </a:ext>
            </a:extLst>
          </p:cNvPr>
          <p:cNvPicPr>
            <a:picLocks/>
          </p:cNvPicPr>
          <p:nvPr/>
        </p:nvPicPr>
        <p:blipFill>
          <a:blip r:embed="rId2" cstate="print"/>
          <a:stretch>
            <a:fillRect/>
          </a:stretch>
        </p:blipFill>
        <p:spPr>
          <a:xfrm>
            <a:off x="2819400" y="4077072"/>
            <a:ext cx="4056856" cy="2664296"/>
          </a:xfrm>
          <a:prstGeom prst="rect">
            <a:avLst/>
          </a:prstGeom>
        </p:spPr>
      </p:pic>
    </p:spTree>
    <p:extLst>
      <p:ext uri="{BB962C8B-B14F-4D97-AF65-F5344CB8AC3E}">
        <p14:creationId xmlns:p14="http://schemas.microsoft.com/office/powerpoint/2010/main" val="2388436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DFBEC-790A-9769-7CEE-1FAB18CA7870}"/>
            </a:ext>
          </a:extLst>
        </p:cNvPr>
        <p:cNvGrpSpPr/>
        <p:nvPr/>
      </p:nvGrpSpPr>
      <p:grpSpPr>
        <a:xfrm>
          <a:off x="0" y="0"/>
          <a:ext cx="0" cy="0"/>
          <a:chOff x="0" y="0"/>
          <a:chExt cx="0" cy="0"/>
        </a:xfrm>
      </p:grpSpPr>
      <p:sp>
        <p:nvSpPr>
          <p:cNvPr id="3" name="Объект 2">
            <a:extLst>
              <a:ext uri="{FF2B5EF4-FFF2-40B4-BE49-F238E27FC236}">
                <a16:creationId xmlns:a16="http://schemas.microsoft.com/office/drawing/2014/main" id="{7781C5EC-87CD-FBBA-FD3E-CD5B17B53966}"/>
              </a:ext>
            </a:extLst>
          </p:cNvPr>
          <p:cNvSpPr>
            <a:spLocks noGrp="1"/>
          </p:cNvSpPr>
          <p:nvPr>
            <p:ph idx="1"/>
          </p:nvPr>
        </p:nvSpPr>
        <p:spPr>
          <a:xfrm>
            <a:off x="0" y="116632"/>
            <a:ext cx="9144000" cy="6552728"/>
          </a:xfrm>
        </p:spPr>
        <p:txBody>
          <a:bodyPr/>
          <a:lstStyle/>
          <a:p>
            <a:pPr marL="85725" marR="67945" indent="0" algn="just">
              <a:buNone/>
            </a:pPr>
            <a:r>
              <a:rPr lang="ru-RU" sz="2400" dirty="0">
                <a:effectLst/>
                <a:latin typeface="Times New Roman" panose="02020603050405020304" pitchFamily="18" charset="0"/>
                <a:ea typeface="Times New Roman" panose="02020603050405020304" pitchFamily="18" charset="0"/>
              </a:rPr>
              <a:t>    Жесткие</a:t>
            </a:r>
            <a:r>
              <a:rPr lang="ru-RU" sz="2400" spc="-1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ссылки</a:t>
            </a:r>
            <a:r>
              <a:rPr lang="ru-RU" sz="2400" spc="-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применяются</a:t>
            </a:r>
            <a:r>
              <a:rPr lang="ru-RU" sz="2400" spc="-1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там,</a:t>
            </a:r>
            <a:r>
              <a:rPr lang="ru-RU" sz="2400" spc="-1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где</a:t>
            </a:r>
            <a:r>
              <a:rPr lang="ru-RU" sz="2400" spc="-1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отслеживать</a:t>
            </a:r>
            <a:r>
              <a:rPr lang="ru-RU" sz="2400" spc="-2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различия</a:t>
            </a:r>
            <a:r>
              <a:rPr lang="ru-RU" sz="2400" spc="-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и</a:t>
            </a:r>
            <a:r>
              <a:rPr lang="ru-RU" sz="2400" spc="-1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не</a:t>
            </a:r>
            <a:r>
              <a:rPr lang="ru-RU" sz="2400" spc="-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требуется. Одно из применений жестких ссылок состоит в том, чтобы предотвратить возможность случайного удаления файла. Особенностью жестких ссылок является то, что они прямо указывают на номер индексного дескриптора, а, следовательно, такие имена могут указывать только на файлы внутри той же самой файловой системы (т. е., на том же самом носителе, на котором находится каталог, содержащий это имя).</a:t>
            </a:r>
          </a:p>
          <a:p>
            <a:pPr marL="0" marR="311785" indent="0" algn="just">
              <a:lnSpc>
                <a:spcPct val="101000"/>
              </a:lnSpc>
              <a:spcBef>
                <a:spcPts val="640"/>
              </a:spcBef>
              <a:buNone/>
            </a:pPr>
            <a:endParaRPr lang="ru-RU" sz="2000" dirty="0">
              <a:effectLst/>
              <a:latin typeface="Times New Roman" panose="02020603050405020304" pitchFamily="18" charset="0"/>
              <a:ea typeface="Cambria" panose="02040503050406030204" pitchFamily="18" charset="0"/>
              <a:cs typeface="Times New Roman" panose="02020603050405020304" pitchFamily="18" charset="0"/>
            </a:endParaRPr>
          </a:p>
          <a:p>
            <a:pPr marL="0" marR="311785" indent="0" algn="just">
              <a:lnSpc>
                <a:spcPct val="101000"/>
              </a:lnSpc>
              <a:spcBef>
                <a:spcPts val="640"/>
              </a:spcBef>
              <a:buNone/>
            </a:pPr>
            <a:endParaRPr lang="ru-RU" sz="2000" dirty="0">
              <a:latin typeface="Times New Roman" panose="02020603050405020304" pitchFamily="18" charset="0"/>
              <a:ea typeface="Cambria" panose="02040503050406030204" pitchFamily="18" charset="0"/>
              <a:cs typeface="Times New Roman" panose="02020603050405020304" pitchFamily="18" charset="0"/>
            </a:endParaRPr>
          </a:p>
          <a:p>
            <a:pPr marL="539750" marR="311785" indent="0" algn="just">
              <a:lnSpc>
                <a:spcPct val="101000"/>
              </a:lnSpc>
              <a:spcBef>
                <a:spcPts val="1020"/>
              </a:spcBef>
              <a:buNone/>
            </a:pPr>
            <a:endParaRPr lang="ru-RU" sz="2400" spc="-10" dirty="0">
              <a:solidFill>
                <a:srgbClr val="231F20"/>
              </a:solidFill>
              <a:latin typeface="Times New Roman" panose="02020603050405020304" pitchFamily="18" charset="0"/>
              <a:ea typeface="Cambria" panose="02040503050406030204" pitchFamily="18" charset="0"/>
              <a:cs typeface="Times New Roman" panose="02020603050405020304" pitchFamily="18" charset="0"/>
            </a:endParaRPr>
          </a:p>
          <a:p>
            <a:pPr marL="539750" marR="311785" indent="0" algn="just">
              <a:lnSpc>
                <a:spcPct val="101000"/>
              </a:lnSpc>
              <a:spcBef>
                <a:spcPts val="1020"/>
              </a:spcBef>
              <a:buNone/>
            </a:pPr>
            <a:endParaRPr lang="ru-RU" sz="2400" spc="-10" dirty="0">
              <a:solidFill>
                <a:srgbClr val="231F20"/>
              </a:solidFill>
              <a:effectLst/>
              <a:latin typeface="Times New Roman" panose="02020603050405020304" pitchFamily="18" charset="0"/>
              <a:ea typeface="Cambria" panose="02040503050406030204" pitchFamily="18" charset="0"/>
              <a:cs typeface="Times New Roman" panose="02020603050405020304" pitchFamily="18" charset="0"/>
            </a:endParaRPr>
          </a:p>
          <a:p>
            <a:pPr marL="539750" marR="311785" indent="0" algn="just">
              <a:lnSpc>
                <a:spcPct val="101000"/>
              </a:lnSpc>
              <a:spcBef>
                <a:spcPts val="1020"/>
              </a:spcBef>
              <a:buNone/>
            </a:pPr>
            <a:endParaRPr lang="ru-RU" sz="2400" spc="-10" dirty="0">
              <a:solidFill>
                <a:srgbClr val="231F20"/>
              </a:solidFill>
              <a:latin typeface="Times New Roman" panose="02020603050405020304" pitchFamily="18" charset="0"/>
              <a:ea typeface="Cambria" panose="02040503050406030204" pitchFamily="18" charset="0"/>
              <a:cs typeface="Times New Roman" panose="02020603050405020304" pitchFamily="18" charset="0"/>
            </a:endParaRPr>
          </a:p>
          <a:p>
            <a:pPr marL="539750" marR="311785" indent="0" algn="just">
              <a:lnSpc>
                <a:spcPct val="101000"/>
              </a:lnSpc>
              <a:spcBef>
                <a:spcPts val="1020"/>
              </a:spcBef>
              <a:buNone/>
            </a:pPr>
            <a:endParaRPr lang="ru-RU" sz="2400" spc="-10" dirty="0">
              <a:solidFill>
                <a:srgbClr val="231F20"/>
              </a:solidFill>
              <a:effectLst/>
              <a:latin typeface="Times New Roman" panose="02020603050405020304" pitchFamily="18" charset="0"/>
              <a:ea typeface="Cambria" panose="02040503050406030204" pitchFamily="18" charset="0"/>
              <a:cs typeface="Times New Roman" panose="02020603050405020304" pitchFamily="18" charset="0"/>
            </a:endParaRPr>
          </a:p>
          <a:p>
            <a:pPr marL="539750" marR="311785" indent="0" algn="just">
              <a:lnSpc>
                <a:spcPct val="101000"/>
              </a:lnSpc>
              <a:spcBef>
                <a:spcPts val="1020"/>
              </a:spcBef>
              <a:buNone/>
            </a:pPr>
            <a:endParaRPr lang="ru-RU" sz="2400" spc="-10" dirty="0">
              <a:solidFill>
                <a:srgbClr val="231F20"/>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695431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C5CC450-8987-BD96-BDC0-B336CDD88D00}"/>
              </a:ext>
            </a:extLst>
          </p:cNvPr>
          <p:cNvSpPr>
            <a:spLocks noGrp="1"/>
          </p:cNvSpPr>
          <p:nvPr>
            <p:ph idx="1"/>
          </p:nvPr>
        </p:nvSpPr>
        <p:spPr>
          <a:xfrm>
            <a:off x="0" y="0"/>
            <a:ext cx="9144000" cy="6858000"/>
          </a:xfrm>
        </p:spPr>
        <p:txBody>
          <a:bodyPr/>
          <a:lstStyle/>
          <a:p>
            <a:pPr marL="186055" marR="197485" indent="0" algn="ctr">
              <a:buNone/>
            </a:pPr>
            <a:r>
              <a:rPr lang="ru-RU" sz="2800" b="1" kern="0" dirty="0">
                <a:effectLst/>
                <a:latin typeface="Times New Roman" panose="02020603050405020304" pitchFamily="18" charset="0"/>
                <a:ea typeface="Times New Roman" panose="02020603050405020304" pitchFamily="18" charset="0"/>
              </a:rPr>
              <a:t>1. Права</a:t>
            </a:r>
            <a:r>
              <a:rPr lang="ru-RU" sz="2800" b="1" kern="0" spc="-15" dirty="0">
                <a:effectLst/>
                <a:latin typeface="Times New Roman" panose="02020603050405020304" pitchFamily="18" charset="0"/>
                <a:ea typeface="Times New Roman" panose="02020603050405020304" pitchFamily="18" charset="0"/>
              </a:rPr>
              <a:t> </a:t>
            </a:r>
            <a:r>
              <a:rPr lang="ru-RU" sz="2800" b="1" kern="0" dirty="0">
                <a:effectLst/>
                <a:latin typeface="Times New Roman" panose="02020603050405020304" pitchFamily="18" charset="0"/>
                <a:ea typeface="Times New Roman" panose="02020603050405020304" pitchFamily="18" charset="0"/>
              </a:rPr>
              <a:t>доступа. Общие положения.</a:t>
            </a:r>
            <a:endParaRPr lang="ru-RU" sz="2500" dirty="0">
              <a:effectLst/>
              <a:latin typeface="Times New Roman" panose="02020603050405020304" pitchFamily="18" charset="0"/>
              <a:ea typeface="Times New Roman" panose="02020603050405020304" pitchFamily="18" charset="0"/>
            </a:endParaRPr>
          </a:p>
          <a:p>
            <a:pPr marL="0" marR="197485" indent="0" algn="just">
              <a:spcBef>
                <a:spcPts val="0"/>
              </a:spcBef>
              <a:buNone/>
            </a:pPr>
            <a:r>
              <a:rPr lang="ru-RU" sz="2500" dirty="0">
                <a:effectLst/>
                <a:latin typeface="Times New Roman" panose="02020603050405020304" pitchFamily="18" charset="0"/>
                <a:ea typeface="Times New Roman" panose="02020603050405020304" pitchFamily="18" charset="0"/>
              </a:rPr>
              <a:t>  Дискреционное управление доступом в ОС проекта GNU/Linux базируется на понятии владения</a:t>
            </a:r>
            <a:r>
              <a:rPr lang="ru-RU" sz="2500" spc="4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(использовании</a:t>
            </a:r>
            <a:r>
              <a:rPr lang="ru-RU" sz="2500" spc="4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права</a:t>
            </a:r>
            <a:r>
              <a:rPr lang="ru-RU" sz="2500" spc="4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доступа</a:t>
            </a:r>
            <a:r>
              <a:rPr lang="ru-RU" sz="2500" spc="4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владения)</a:t>
            </a:r>
            <a:r>
              <a:rPr lang="ru-RU" sz="2500" spc="4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файлом, каталогом,</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процессом (сущностями и субъект-сессиями). Так, в файловых системах семейства EXTFS, в частности, которая по умолчанию используется </a:t>
            </a:r>
            <a:r>
              <a:rPr lang="ru-RU" sz="2500" dirty="0">
                <a:latin typeface="Times New Roman" panose="02020603050405020304" pitchFamily="18" charset="0"/>
              </a:rPr>
              <a:t>в Astra Linux , </a:t>
            </a:r>
            <a:r>
              <a:rPr lang="ru-RU" sz="2500" dirty="0">
                <a:effectLst/>
                <a:latin typeface="Times New Roman" panose="02020603050405020304" pitchFamily="18" charset="0"/>
                <a:ea typeface="Times New Roman" panose="02020603050405020304" pitchFamily="18" charset="0"/>
              </a:rPr>
              <a:t>с каждым</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файлом</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или</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каталогом</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связана учётная запись пользователя — их владельца (</a:t>
            </a:r>
            <a:r>
              <a:rPr lang="ru-RU" sz="2500" dirty="0" err="1">
                <a:effectLst/>
                <a:latin typeface="Times New Roman" panose="02020603050405020304" pitchFamily="18" charset="0"/>
                <a:ea typeface="Times New Roman" panose="02020603050405020304" pitchFamily="18" charset="0"/>
              </a:rPr>
              <a:t>owner</a:t>
            </a:r>
            <a:r>
              <a:rPr lang="ru-RU" sz="2500" dirty="0">
                <a:effectLst/>
                <a:latin typeface="Times New Roman" panose="02020603050405020304" pitchFamily="18" charset="0"/>
                <a:ea typeface="Times New Roman" panose="02020603050405020304" pitchFamily="18" charset="0"/>
              </a:rPr>
              <a:t>). Процесс, функционирующий от имени такой</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учетной</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записи- владельца</a:t>
            </a:r>
            <a:r>
              <a:rPr lang="ru-RU" sz="2500" spc="4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сущности,</a:t>
            </a:r>
            <a:r>
              <a:rPr lang="ru-RU" sz="2500" spc="400" dirty="0">
                <a:effectLst/>
                <a:latin typeface="Times New Roman" panose="02020603050405020304" pitchFamily="18" charset="0"/>
                <a:ea typeface="Times New Roman" panose="02020603050405020304" pitchFamily="18" charset="0"/>
              </a:rPr>
              <a:t> </a:t>
            </a:r>
            <a:r>
              <a:rPr lang="ru-RU" sz="2500" dirty="0">
                <a:latin typeface="Times New Roman" panose="02020603050405020304" pitchFamily="18" charset="0"/>
              </a:rPr>
              <a:t>имеет право изменять дискреционные права доступа к ней, например назначать их учетным других пользователей ОС на основе стандарта </a:t>
            </a:r>
            <a:r>
              <a:rPr lang="ru-RU" sz="2500" dirty="0">
                <a:latin typeface="Times New Roman" panose="02020603050405020304" pitchFamily="18" charset="0"/>
                <a:hlinkClick r:id="rId2">
                  <a:extLst>
                    <a:ext uri="{A12FA001-AC4F-418D-AE19-62706E023703}">
                      <ahyp:hlinkClr xmlns:ahyp="http://schemas.microsoft.com/office/drawing/2018/hyperlinkcolor" val="tx"/>
                    </a:ext>
                  </a:extLst>
                </a:hlinkClick>
              </a:rPr>
              <a:t>POSIX ACL</a:t>
            </a:r>
            <a:r>
              <a:rPr lang="ru-RU" sz="2500" dirty="0">
                <a:latin typeface="Times New Roman" panose="02020603050405020304" pitchFamily="18" charset="0"/>
              </a:rPr>
              <a:t>.</a:t>
            </a:r>
          </a:p>
          <a:p>
            <a:pPr marL="0" marR="197485" indent="0" algn="just">
              <a:spcBef>
                <a:spcPts val="0"/>
              </a:spcBef>
              <a:buNone/>
            </a:pPr>
            <a:r>
              <a:rPr lang="ru-RU" sz="2500" dirty="0">
                <a:effectLst/>
                <a:latin typeface="Times New Roman" panose="02020603050405020304" pitchFamily="18" charset="0"/>
                <a:ea typeface="Times New Roman" panose="02020603050405020304" pitchFamily="18" charset="0"/>
              </a:rPr>
              <a:t>  Для оптимизации и облегчения администрирования дискреционного управления доступом в случаях,</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когда к одним и</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тем же файлам или каталогам требуется установить одинаковые права доступа более чем для одной учётной записи</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пользователя,</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в</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ОС</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применяются группы учётных записей пользователей.</a:t>
            </a:r>
            <a:endParaRPr lang="ru-RU" sz="2500" dirty="0">
              <a:latin typeface="Times New Roman" panose="02020603050405020304" pitchFamily="18" charset="0"/>
            </a:endParaRPr>
          </a:p>
          <a:p>
            <a:pPr marL="186055" marR="197485" indent="0" algn="just">
              <a:buNone/>
            </a:pPr>
            <a:endParaRPr lang="ru-RU" sz="2500" dirty="0"/>
          </a:p>
        </p:txBody>
      </p:sp>
    </p:spTree>
    <p:extLst>
      <p:ext uri="{BB962C8B-B14F-4D97-AF65-F5344CB8AC3E}">
        <p14:creationId xmlns:p14="http://schemas.microsoft.com/office/powerpoint/2010/main" val="2592141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0E5C0-F348-63CE-34DA-02221950E915}"/>
            </a:ext>
          </a:extLst>
        </p:cNvPr>
        <p:cNvGrpSpPr/>
        <p:nvPr/>
      </p:nvGrpSpPr>
      <p:grpSpPr>
        <a:xfrm>
          <a:off x="0" y="0"/>
          <a:ext cx="0" cy="0"/>
          <a:chOff x="0" y="0"/>
          <a:chExt cx="0" cy="0"/>
        </a:xfrm>
      </p:grpSpPr>
      <p:sp>
        <p:nvSpPr>
          <p:cNvPr id="8" name="Объект 7">
            <a:extLst>
              <a:ext uri="{FF2B5EF4-FFF2-40B4-BE49-F238E27FC236}">
                <a16:creationId xmlns:a16="http://schemas.microsoft.com/office/drawing/2014/main" id="{054D91E0-6CB0-CD26-D1BC-5FBE9DFA6174}"/>
              </a:ext>
            </a:extLst>
          </p:cNvPr>
          <p:cNvSpPr>
            <a:spLocks noGrp="1"/>
          </p:cNvSpPr>
          <p:nvPr>
            <p:ph idx="1"/>
          </p:nvPr>
        </p:nvSpPr>
        <p:spPr>
          <a:xfrm>
            <a:off x="0" y="0"/>
            <a:ext cx="9144000" cy="6741368"/>
          </a:xfrm>
        </p:spPr>
        <p:txBody>
          <a:bodyPr/>
          <a:lstStyle/>
          <a:p>
            <a:pPr marL="0" indent="0" algn="just">
              <a:buNone/>
            </a:pPr>
            <a:r>
              <a:rPr lang="ru-RU" sz="2500" b="1" i="1" u="sng" dirty="0">
                <a:effectLst/>
                <a:latin typeface="Times New Roman" panose="02020603050405020304" pitchFamily="18" charset="0"/>
                <a:ea typeface="Times New Roman" panose="02020603050405020304" pitchFamily="18" charset="0"/>
              </a:rPr>
              <a:t>Символические (мягкие) ссылки</a:t>
            </a:r>
            <a:r>
              <a:rPr lang="ru-RU" sz="2500" b="1" i="1"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тоже могут рассматриваться как дополнительные имена файлов, но в то же время они представляются отдельными файлами - файлами типа мягких ссылок и являются самостоятельным типом файла со своим </a:t>
            </a:r>
            <a:r>
              <a:rPr lang="ru-RU" sz="2500" dirty="0" err="1">
                <a:effectLst/>
                <a:latin typeface="Times New Roman" panose="02020603050405020304" pitchFamily="18" charset="0"/>
                <a:ea typeface="Times New Roman" panose="02020603050405020304" pitchFamily="18" charset="0"/>
              </a:rPr>
              <a:t>inode</a:t>
            </a:r>
            <a:r>
              <a:rPr lang="ru-RU" sz="2500" dirty="0">
                <a:effectLst/>
                <a:latin typeface="Times New Roman" panose="02020603050405020304" pitchFamily="18" charset="0"/>
                <a:ea typeface="Times New Roman" panose="02020603050405020304" pitchFamily="18" charset="0"/>
              </a:rPr>
              <a:t>. Однако блоки данных файла в системе представляются в одном экземпляре, у файла-ссылки адреса блоков данных те же, что и у исходного файла.</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В отличие от жестких ссылок мягкие ссылки могут указывать на файлы, расположенные в другой файловой системе, например, на монтируемом носителе, или даже на другом компьютере. Если исходный файл удален, мягкая ссылка не удаляется, но становится бесполезной</a:t>
            </a:r>
            <a:endParaRPr lang="ru-RU" sz="2500" dirty="0"/>
          </a:p>
        </p:txBody>
      </p:sp>
      <p:pic>
        <p:nvPicPr>
          <p:cNvPr id="9" name="Image 12">
            <a:extLst>
              <a:ext uri="{FF2B5EF4-FFF2-40B4-BE49-F238E27FC236}">
                <a16:creationId xmlns:a16="http://schemas.microsoft.com/office/drawing/2014/main" id="{BBED2B10-FF6C-0047-6331-8650D6A8179F}"/>
              </a:ext>
            </a:extLst>
          </p:cNvPr>
          <p:cNvPicPr>
            <a:picLocks/>
          </p:cNvPicPr>
          <p:nvPr/>
        </p:nvPicPr>
        <p:blipFill>
          <a:blip r:embed="rId2" cstate="print"/>
          <a:stretch>
            <a:fillRect/>
          </a:stretch>
        </p:blipFill>
        <p:spPr>
          <a:xfrm>
            <a:off x="2555776" y="4293096"/>
            <a:ext cx="4032448" cy="2448272"/>
          </a:xfrm>
          <a:prstGeom prst="rect">
            <a:avLst/>
          </a:prstGeom>
        </p:spPr>
      </p:pic>
    </p:spTree>
    <p:extLst>
      <p:ext uri="{BB962C8B-B14F-4D97-AF65-F5344CB8AC3E}">
        <p14:creationId xmlns:p14="http://schemas.microsoft.com/office/powerpoint/2010/main" val="980906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5841AA-1551-3115-E6F2-C7F3716589A3}"/>
            </a:ext>
          </a:extLst>
        </p:cNvPr>
        <p:cNvGrpSpPr/>
        <p:nvPr/>
      </p:nvGrpSpPr>
      <p:grpSpPr>
        <a:xfrm>
          <a:off x="0" y="0"/>
          <a:ext cx="0" cy="0"/>
          <a:chOff x="0" y="0"/>
          <a:chExt cx="0" cy="0"/>
        </a:xfrm>
      </p:grpSpPr>
      <p:sp>
        <p:nvSpPr>
          <p:cNvPr id="3" name="Объект 2">
            <a:extLst>
              <a:ext uri="{FF2B5EF4-FFF2-40B4-BE49-F238E27FC236}">
                <a16:creationId xmlns:a16="http://schemas.microsoft.com/office/drawing/2014/main" id="{FE0806CC-D460-2C16-A9FB-81D726ABC634}"/>
              </a:ext>
            </a:extLst>
          </p:cNvPr>
          <p:cNvSpPr>
            <a:spLocks noGrp="1"/>
          </p:cNvSpPr>
          <p:nvPr>
            <p:ph idx="1"/>
          </p:nvPr>
        </p:nvSpPr>
        <p:spPr>
          <a:xfrm>
            <a:off x="0" y="0"/>
            <a:ext cx="9144000" cy="6858000"/>
          </a:xfrm>
        </p:spPr>
        <p:txBody>
          <a:bodyPr/>
          <a:lstStyle/>
          <a:p>
            <a:pPr marL="0" marR="66675" indent="0" algn="just">
              <a:spcBef>
                <a:spcPts val="0"/>
              </a:spcBef>
              <a:buNone/>
            </a:pPr>
            <a:r>
              <a:rPr lang="ru-RU" sz="2500" dirty="0">
                <a:effectLst/>
                <a:latin typeface="Times New Roman" panose="02020603050405020304" pitchFamily="18" charset="0"/>
                <a:ea typeface="Times New Roman" panose="02020603050405020304" pitchFamily="18" charset="0"/>
              </a:rPr>
              <a:t>   Символические ссылки широко применяются в случаях, когда один и тот-же файл должен быть доступен под разными именами или в разных местах, но при</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этом его содержимое не должно меняться. Например, некое приложение требует библиотеку </a:t>
            </a:r>
            <a:r>
              <a:rPr lang="ru-RU" sz="2500" b="1" dirty="0">
                <a:effectLst/>
                <a:latin typeface="Times New Roman" panose="02020603050405020304" pitchFamily="18" charset="0"/>
                <a:ea typeface="Times New Roman" panose="02020603050405020304" pitchFamily="18" charset="0"/>
              </a:rPr>
              <a:t>lib-1.0.1.so</a:t>
            </a:r>
            <a:r>
              <a:rPr lang="ru-RU" sz="2500" dirty="0">
                <a:effectLst/>
                <a:latin typeface="Times New Roman" panose="02020603050405020304" pitchFamily="18" charset="0"/>
                <a:ea typeface="Times New Roman" panose="02020603050405020304" pitchFamily="18" charset="0"/>
              </a:rPr>
              <a:t>, в то время как есть совместимая библиотека </a:t>
            </a:r>
            <a:r>
              <a:rPr lang="ru-RU" sz="2500" b="1" dirty="0">
                <a:effectLst/>
                <a:latin typeface="Times New Roman" panose="02020603050405020304" pitchFamily="18" charset="0"/>
                <a:ea typeface="Times New Roman" panose="02020603050405020304" pitchFamily="18" charset="0"/>
              </a:rPr>
              <a:t>lib-1.0.5.so</a:t>
            </a:r>
            <a:r>
              <a:rPr lang="ru-RU" sz="2500" dirty="0">
                <a:effectLst/>
                <a:latin typeface="Times New Roman" panose="02020603050405020304" pitchFamily="18" charset="0"/>
                <a:ea typeface="Times New Roman" panose="02020603050405020304" pitchFamily="18" charset="0"/>
              </a:rPr>
              <a:t>, в этом</a:t>
            </a:r>
            <a:r>
              <a:rPr lang="ru-RU" sz="2500" spc="-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случае</a:t>
            </a:r>
            <a:r>
              <a:rPr lang="ru-RU" sz="2500" spc="-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необходимо</a:t>
            </a:r>
            <a:r>
              <a:rPr lang="ru-RU" sz="2500" spc="-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создать</a:t>
            </a:r>
            <a:r>
              <a:rPr lang="ru-RU" sz="2500" spc="-1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символическую</a:t>
            </a:r>
            <a:r>
              <a:rPr lang="ru-RU" sz="2500" spc="-1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ссылку</a:t>
            </a:r>
            <a:r>
              <a:rPr lang="ru-RU" sz="2500" spc="-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на </a:t>
            </a:r>
            <a:r>
              <a:rPr lang="ru-RU" sz="2500" b="1" dirty="0">
                <a:effectLst/>
                <a:latin typeface="Times New Roman" panose="02020603050405020304" pitchFamily="18" charset="0"/>
                <a:ea typeface="Times New Roman" panose="02020603050405020304" pitchFamily="18" charset="0"/>
              </a:rPr>
              <a:t>lib-1.0.5.so </a:t>
            </a:r>
            <a:r>
              <a:rPr lang="ru-RU" sz="2500" dirty="0">
                <a:effectLst/>
                <a:latin typeface="Times New Roman" panose="02020603050405020304" pitchFamily="18" charset="0"/>
                <a:ea typeface="Times New Roman" panose="02020603050405020304" pitchFamily="18" charset="0"/>
              </a:rPr>
              <a:t>с</a:t>
            </a:r>
            <a:r>
              <a:rPr lang="ru-RU" sz="2500" spc="-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именем </a:t>
            </a:r>
            <a:r>
              <a:rPr lang="ru-RU" sz="2500" b="1" dirty="0" err="1">
                <a:effectLst/>
                <a:latin typeface="Times New Roman" panose="02020603050405020304" pitchFamily="18" charset="0"/>
                <a:ea typeface="Times New Roman" panose="02020603050405020304" pitchFamily="18" charset="0"/>
              </a:rPr>
              <a:t>lib</a:t>
            </a:r>
            <a:r>
              <a:rPr lang="ru-RU" sz="2500" b="1" dirty="0">
                <a:effectLst/>
                <a:latin typeface="Times New Roman" panose="02020603050405020304" pitchFamily="18" charset="0"/>
                <a:ea typeface="Times New Roman" panose="02020603050405020304" pitchFamily="18" charset="0"/>
              </a:rPr>
              <a:t>- 1.0.1.so </a:t>
            </a:r>
            <a:r>
              <a:rPr lang="ru-RU" sz="2500" dirty="0">
                <a:effectLst/>
                <a:latin typeface="Times New Roman" panose="02020603050405020304" pitchFamily="18" charset="0"/>
                <a:ea typeface="Times New Roman" panose="02020603050405020304" pitchFamily="18" charset="0"/>
              </a:rPr>
              <a:t>Другой случай, приложение требует </a:t>
            </a:r>
            <a:r>
              <a:rPr lang="ru-RU" sz="2500" b="1" dirty="0">
                <a:effectLst/>
                <a:latin typeface="Times New Roman" panose="02020603050405020304" pitchFamily="18" charset="0"/>
                <a:ea typeface="Times New Roman" panose="02020603050405020304" pitchFamily="18" charset="0"/>
              </a:rPr>
              <a:t>lib-1.0.5.so</a:t>
            </a:r>
            <a:r>
              <a:rPr lang="ru-RU" sz="2500" dirty="0">
                <a:effectLst/>
                <a:latin typeface="Times New Roman" panose="02020603050405020304" pitchFamily="18" charset="0"/>
                <a:ea typeface="Times New Roman" panose="02020603050405020304" pitchFamily="18" charset="0"/>
              </a:rPr>
              <a:t>, которая есть в системе, но ищет</a:t>
            </a:r>
            <a:r>
              <a:rPr lang="ru-RU" sz="2500" spc="-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ее</a:t>
            </a:r>
            <a:r>
              <a:rPr lang="ru-RU" sz="2500" spc="-1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в</a:t>
            </a:r>
            <a:r>
              <a:rPr lang="ru-RU" sz="2500" spc="-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другом</a:t>
            </a:r>
            <a:r>
              <a:rPr lang="ru-RU" sz="2500" spc="-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месте,</a:t>
            </a:r>
            <a:r>
              <a:rPr lang="ru-RU" sz="2500" spc="-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в</a:t>
            </a:r>
            <a:r>
              <a:rPr lang="ru-RU" sz="2500" spc="-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этом</a:t>
            </a:r>
            <a:r>
              <a:rPr lang="ru-RU" sz="2500" spc="-1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случае необходимо сделать</a:t>
            </a:r>
            <a:r>
              <a:rPr lang="ru-RU" sz="2500" spc="-1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символическую</a:t>
            </a:r>
            <a:r>
              <a:rPr lang="ru-RU" sz="2500" spc="-1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ссылку</a:t>
            </a:r>
            <a:r>
              <a:rPr lang="ru-RU" sz="2500" spc="-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 таким же именем, но в нужное расположение.  </a:t>
            </a:r>
          </a:p>
          <a:p>
            <a:pPr marL="0" marR="66675" indent="0" algn="just">
              <a:spcBef>
                <a:spcPts val="0"/>
              </a:spcBef>
              <a:buNone/>
            </a:pPr>
            <a:r>
              <a:rPr lang="ru-RU" sz="2500" dirty="0">
                <a:effectLst/>
                <a:latin typeface="Times New Roman" panose="02020603050405020304" pitchFamily="18" charset="0"/>
                <a:ea typeface="Times New Roman" panose="02020603050405020304" pitchFamily="18" charset="0"/>
              </a:rPr>
              <a:t>   Создание любой ссылки внешне подобно копированию файла, но фактически как исходное имя файла, так и ссылка указывают на один и тот же реальный файл на диске. Поэтому, например, если вы внесли изменения в файл, обратившись к нему под одним именем, вы обнаружите эти изменения и тогда, когда обратитесь к файлу по имени-ссылке.</a:t>
            </a:r>
          </a:p>
          <a:p>
            <a:pPr marL="0" marR="194945" indent="0" algn="ctr">
              <a:spcBef>
                <a:spcPts val="0"/>
              </a:spcBef>
              <a:buSzPts val="1300"/>
              <a:buNone/>
              <a:tabLst>
                <a:tab pos="679450" algn="l"/>
              </a:tabLst>
            </a:pPr>
            <a:r>
              <a:rPr lang="ru-RU" sz="2500" spc="-1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t>
            </a:r>
            <a:endParaRPr lang="ru-RU" sz="25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marL="0" marR="194945" lvl="0" indent="0" algn="just">
              <a:spcBef>
                <a:spcPts val="0"/>
              </a:spcBef>
              <a:buSzPts val="1300"/>
              <a:buNone/>
              <a:tabLst>
                <a:tab pos="679450" algn="l"/>
              </a:tabLst>
            </a:pPr>
            <a:endParaRPr lang="ru-RU" sz="2400" spc="0" dirty="0">
              <a:effectLst/>
              <a:latin typeface="Times New Roman" panose="02020603050405020304" pitchFamily="18" charset="0"/>
              <a:ea typeface="Times New Roman" panose="02020603050405020304" pitchFamily="18" charset="0"/>
            </a:endParaRPr>
          </a:p>
          <a:p>
            <a:pPr marL="180000" lvl="2" indent="0" algn="just">
              <a:spcBef>
                <a:spcPts val="925"/>
              </a:spcBef>
              <a:buClr>
                <a:srgbClr val="231F20"/>
              </a:buClr>
              <a:buSzPts val="1200"/>
              <a:buNone/>
              <a:tabLst>
                <a:tab pos="1029335" algn="l"/>
              </a:tabLst>
            </a:pPr>
            <a:endParaRPr lang="ru-RU" sz="2500" dirty="0">
              <a:effectLst/>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401781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C9ED76-D22E-4220-DD79-6C85F17FCE85}"/>
            </a:ext>
          </a:extLst>
        </p:cNvPr>
        <p:cNvGrpSpPr/>
        <p:nvPr/>
      </p:nvGrpSpPr>
      <p:grpSpPr>
        <a:xfrm>
          <a:off x="0" y="0"/>
          <a:ext cx="0" cy="0"/>
          <a:chOff x="0" y="0"/>
          <a:chExt cx="0" cy="0"/>
        </a:xfrm>
      </p:grpSpPr>
      <p:sp>
        <p:nvSpPr>
          <p:cNvPr id="3" name="Объект 2">
            <a:extLst>
              <a:ext uri="{FF2B5EF4-FFF2-40B4-BE49-F238E27FC236}">
                <a16:creationId xmlns:a16="http://schemas.microsoft.com/office/drawing/2014/main" id="{480060E2-6729-42A5-9D45-427ED1946236}"/>
              </a:ext>
            </a:extLst>
          </p:cNvPr>
          <p:cNvSpPr>
            <a:spLocks noGrp="1"/>
          </p:cNvSpPr>
          <p:nvPr>
            <p:ph idx="1"/>
          </p:nvPr>
        </p:nvSpPr>
        <p:spPr>
          <a:xfrm>
            <a:off x="0" y="0"/>
            <a:ext cx="9144000" cy="6858000"/>
          </a:xfrm>
        </p:spPr>
        <p:txBody>
          <a:bodyPr/>
          <a:lstStyle/>
          <a:p>
            <a:pPr marL="302260" indent="0" algn="just">
              <a:spcBef>
                <a:spcPts val="65"/>
              </a:spcBef>
              <a:buNone/>
            </a:pPr>
            <a:r>
              <a:rPr lang="ru-RU" sz="2500" dirty="0">
                <a:effectLst/>
                <a:latin typeface="Times New Roman" panose="02020603050405020304" pitchFamily="18" charset="0"/>
                <a:ea typeface="Times New Roman" panose="02020603050405020304" pitchFamily="18" charset="0"/>
              </a:rPr>
              <a:t>Для</a:t>
            </a:r>
            <a:r>
              <a:rPr lang="ru-RU" sz="2500" spc="-5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создания</a:t>
            </a:r>
            <a:r>
              <a:rPr lang="ru-RU" sz="2500" spc="-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ссылки,</a:t>
            </a:r>
            <a:r>
              <a:rPr lang="ru-RU" sz="2500" spc="-2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используется</a:t>
            </a:r>
            <a:r>
              <a:rPr lang="ru-RU" sz="2500" spc="-2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команда </a:t>
            </a:r>
            <a:r>
              <a:rPr lang="ru-RU" sz="2500" dirty="0" err="1">
                <a:effectLst/>
                <a:latin typeface="Courier New" panose="02070309020205020404" pitchFamily="49" charset="0"/>
                <a:ea typeface="Times New Roman" panose="02020603050405020304" pitchFamily="18" charset="0"/>
                <a:cs typeface="Times New Roman" panose="02020603050405020304" pitchFamily="18" charset="0"/>
              </a:rPr>
              <a:t>ln</a:t>
            </a:r>
            <a:r>
              <a:rPr lang="ru-RU" sz="2500" spc="-495"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(рис.</a:t>
            </a:r>
            <a:r>
              <a:rPr lang="ru-RU" sz="2500" spc="-25" dirty="0">
                <a:effectLst/>
                <a:latin typeface="Times New Roman" panose="02020603050405020304" pitchFamily="18" charset="0"/>
                <a:ea typeface="Times New Roman" panose="02020603050405020304" pitchFamily="18" charset="0"/>
              </a:rPr>
              <a:t> </a:t>
            </a:r>
            <a:r>
              <a:rPr lang="ru-RU" sz="2500" spc="-20" dirty="0">
                <a:effectLst/>
                <a:latin typeface="Times New Roman" panose="02020603050405020304" pitchFamily="18" charset="0"/>
                <a:ea typeface="Times New Roman" panose="02020603050405020304" pitchFamily="18" charset="0"/>
              </a:rPr>
              <a:t>):</a:t>
            </a:r>
            <a:endParaRPr lang="ru-RU" sz="2500" dirty="0">
              <a:effectLst/>
              <a:latin typeface="Times New Roman" panose="02020603050405020304" pitchFamily="18" charset="0"/>
              <a:ea typeface="Times New Roman" panose="02020603050405020304" pitchFamily="18" charset="0"/>
            </a:endParaRPr>
          </a:p>
          <a:p>
            <a:pPr marL="302260" indent="0" algn="just">
              <a:lnSpc>
                <a:spcPts val="1580"/>
              </a:lnSpc>
              <a:spcBef>
                <a:spcPts val="10"/>
              </a:spcBef>
              <a:buNone/>
            </a:pPr>
            <a:r>
              <a:rPr lang="ru-RU" sz="2500" dirty="0" err="1">
                <a:effectLst/>
                <a:latin typeface="Courier New" panose="02070309020205020404" pitchFamily="49" charset="0"/>
                <a:ea typeface="Times New Roman" panose="02020603050405020304" pitchFamily="18" charset="0"/>
                <a:cs typeface="Times New Roman" panose="02020603050405020304" pitchFamily="18" charset="0"/>
              </a:rPr>
              <a:t>ln</a:t>
            </a:r>
            <a:r>
              <a:rPr lang="ru-RU" sz="2500" spc="-35"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Courier New" panose="02070309020205020404" pitchFamily="49" charset="0"/>
                <a:ea typeface="Times New Roman" panose="02020603050405020304" pitchFamily="18" charset="0"/>
                <a:cs typeface="Times New Roman" panose="02020603050405020304" pitchFamily="18" charset="0"/>
              </a:rPr>
              <a:t>[-f]</a:t>
            </a:r>
            <a:r>
              <a:rPr lang="ru-RU" sz="2500" spc="-2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Courier New" panose="02070309020205020404" pitchFamily="49" charset="0"/>
                <a:ea typeface="Times New Roman" panose="02020603050405020304" pitchFamily="18" charset="0"/>
                <a:cs typeface="Times New Roman" panose="02020603050405020304" pitchFamily="18" charset="0"/>
              </a:rPr>
              <a:t>файл1</a:t>
            </a:r>
            <a:r>
              <a:rPr lang="ru-RU" sz="2500" spc="-2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Courier New" panose="02070309020205020404" pitchFamily="49" charset="0"/>
                <a:ea typeface="Times New Roman" panose="02020603050405020304" pitchFamily="18" charset="0"/>
                <a:cs typeface="Times New Roman" panose="02020603050405020304" pitchFamily="18" charset="0"/>
              </a:rPr>
              <a:t>[файл2</a:t>
            </a:r>
            <a:r>
              <a:rPr lang="ru-RU" sz="2500" spc="-2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Courier New" panose="02070309020205020404" pitchFamily="49" charset="0"/>
                <a:ea typeface="Times New Roman" panose="02020603050405020304" pitchFamily="18" charset="0"/>
                <a:cs typeface="Times New Roman" panose="02020603050405020304" pitchFamily="18" charset="0"/>
              </a:rPr>
              <a:t>...]</a:t>
            </a:r>
            <a:r>
              <a:rPr lang="ru-RU" sz="2500" spc="-2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spc="-10" dirty="0" err="1">
                <a:effectLst/>
                <a:latin typeface="Courier New" panose="02070309020205020404" pitchFamily="49" charset="0"/>
                <a:ea typeface="Times New Roman" panose="02020603050405020304" pitchFamily="18" charset="0"/>
                <a:cs typeface="Times New Roman" panose="02020603050405020304" pitchFamily="18" charset="0"/>
              </a:rPr>
              <a:t>целевой_файл</a:t>
            </a:r>
            <a:endParaRPr lang="ru-RU" sz="2500" dirty="0">
              <a:effectLst/>
              <a:latin typeface="Times New Roman" panose="02020603050405020304" pitchFamily="18" charset="0"/>
              <a:ea typeface="Times New Roman" panose="02020603050405020304" pitchFamily="18" charset="0"/>
            </a:endParaRPr>
          </a:p>
          <a:p>
            <a:pPr marL="85725" marR="69850" indent="0" algn="just">
              <a:lnSpc>
                <a:spcPct val="98000"/>
              </a:lnSpc>
              <a:spcBef>
                <a:spcPts val="5"/>
              </a:spcBef>
              <a:buNone/>
            </a:pPr>
            <a:r>
              <a:rPr lang="ru-RU" sz="2500" dirty="0">
                <a:effectLst/>
                <a:latin typeface="Times New Roman" panose="02020603050405020304" pitchFamily="18" charset="0"/>
                <a:ea typeface="Times New Roman" panose="02020603050405020304" pitchFamily="18" charset="0"/>
              </a:rPr>
              <a:t>Команда </a:t>
            </a:r>
            <a:r>
              <a:rPr lang="ru-RU" sz="2500" dirty="0" err="1">
                <a:effectLst/>
                <a:latin typeface="Courier New" panose="02070309020205020404" pitchFamily="49" charset="0"/>
                <a:ea typeface="Times New Roman" panose="02020603050405020304" pitchFamily="18" charset="0"/>
                <a:cs typeface="Times New Roman" panose="02020603050405020304" pitchFamily="18" charset="0"/>
              </a:rPr>
              <a:t>ln</a:t>
            </a:r>
            <a:r>
              <a:rPr lang="ru-RU" sz="2500" spc="-9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делает </a:t>
            </a:r>
            <a:r>
              <a:rPr lang="ru-RU" sz="2500" dirty="0" err="1">
                <a:effectLst/>
                <a:latin typeface="Times New Roman" panose="02020603050405020304" pitchFamily="18" charset="0"/>
                <a:ea typeface="Times New Roman" panose="02020603050405020304" pitchFamily="18" charset="0"/>
              </a:rPr>
              <a:t>целевой_файл</a:t>
            </a:r>
            <a:r>
              <a:rPr lang="ru-RU" sz="2500" dirty="0">
                <a:effectLst/>
                <a:latin typeface="Times New Roman" panose="02020603050405020304" pitchFamily="18" charset="0"/>
                <a:ea typeface="Times New Roman" panose="02020603050405020304" pitchFamily="18" charset="0"/>
              </a:rPr>
              <a:t> ссылкой на файл1. Файл1 не должен совпадать с </a:t>
            </a:r>
            <a:r>
              <a:rPr lang="ru-RU" sz="2500" dirty="0" err="1">
                <a:effectLst/>
                <a:latin typeface="Times New Roman" panose="02020603050405020304" pitchFamily="18" charset="0"/>
                <a:ea typeface="Times New Roman" panose="02020603050405020304" pitchFamily="18" charset="0"/>
              </a:rPr>
              <a:t>целевым_файлом</a:t>
            </a:r>
            <a:r>
              <a:rPr lang="ru-RU" sz="2500" dirty="0">
                <a:effectLst/>
                <a:latin typeface="Times New Roman" panose="02020603050405020304" pitchFamily="18" charset="0"/>
                <a:ea typeface="Times New Roman" panose="02020603050405020304" pitchFamily="18" charset="0"/>
              </a:rPr>
              <a:t>. Если </a:t>
            </a:r>
            <a:r>
              <a:rPr lang="ru-RU" sz="2500" dirty="0" err="1">
                <a:effectLst/>
                <a:latin typeface="Times New Roman" panose="02020603050405020304" pitchFamily="18" charset="0"/>
                <a:ea typeface="Times New Roman" panose="02020603050405020304" pitchFamily="18" charset="0"/>
              </a:rPr>
              <a:t>целевой_файл</a:t>
            </a:r>
            <a:r>
              <a:rPr lang="ru-RU" sz="2500" dirty="0">
                <a:effectLst/>
                <a:latin typeface="Times New Roman" panose="02020603050405020304" pitchFamily="18" charset="0"/>
                <a:ea typeface="Times New Roman" panose="02020603050405020304" pitchFamily="18" charset="0"/>
              </a:rPr>
              <a:t> является каталогом, то в нем создаются ссылки на файл1, файл2,... с теми же именами. Только в этом случае можно указывать несколько исходных файлов. Если </a:t>
            </a:r>
            <a:r>
              <a:rPr lang="ru-RU" sz="2500" dirty="0" err="1">
                <a:effectLst/>
                <a:latin typeface="Times New Roman" panose="02020603050405020304" pitchFamily="18" charset="0"/>
                <a:ea typeface="Times New Roman" panose="02020603050405020304" pitchFamily="18" charset="0"/>
              </a:rPr>
              <a:t>целевой_файл</a:t>
            </a:r>
            <a:r>
              <a:rPr lang="ru-RU" sz="2500" dirty="0">
                <a:effectLst/>
                <a:latin typeface="Times New Roman" panose="02020603050405020304" pitchFamily="18" charset="0"/>
                <a:ea typeface="Times New Roman" panose="02020603050405020304" pitchFamily="18" charset="0"/>
              </a:rPr>
              <a:t> существует и не является каталогом, его старое содержимое теряется.</a:t>
            </a:r>
          </a:p>
          <a:p>
            <a:pPr marL="302260" indent="0">
              <a:spcBef>
                <a:spcPts val="15"/>
              </a:spcBef>
              <a:buNone/>
            </a:pPr>
            <a:r>
              <a:rPr lang="ru-RU" sz="2500" spc="-10" dirty="0">
                <a:effectLst/>
                <a:latin typeface="Times New Roman" panose="02020603050405020304" pitchFamily="18" charset="0"/>
                <a:ea typeface="Times New Roman" panose="02020603050405020304" pitchFamily="18" charset="0"/>
              </a:rPr>
              <a:t>Аргументы:</a:t>
            </a:r>
            <a:endParaRPr lang="ru-RU" sz="2500" dirty="0">
              <a:effectLst/>
              <a:latin typeface="Times New Roman" panose="02020603050405020304" pitchFamily="18" charset="0"/>
              <a:ea typeface="Times New Roman" panose="02020603050405020304" pitchFamily="18" charset="0"/>
            </a:endParaRPr>
          </a:p>
          <a:p>
            <a:pPr marL="302260" indent="0">
              <a:spcBef>
                <a:spcPts val="60"/>
              </a:spcBef>
              <a:buNone/>
            </a:pPr>
            <a:r>
              <a:rPr lang="ru-RU" sz="2500" dirty="0">
                <a:effectLst/>
                <a:latin typeface="Courier New" panose="02070309020205020404" pitchFamily="49" charset="0"/>
                <a:ea typeface="Times New Roman" panose="02020603050405020304" pitchFamily="18" charset="0"/>
                <a:cs typeface="Times New Roman" panose="02020603050405020304" pitchFamily="18" charset="0"/>
              </a:rPr>
              <a:t>-f</a:t>
            </a:r>
            <a:r>
              <a:rPr lang="ru-RU" sz="2500" spc="-495"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a:t>
            </a:r>
            <a:r>
              <a:rPr lang="ru-RU" sz="2500" spc="-5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удаление</a:t>
            </a:r>
            <a:r>
              <a:rPr lang="ru-RU" sz="2500" spc="-3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существующего</a:t>
            </a:r>
            <a:r>
              <a:rPr lang="ru-RU" sz="2500" spc="-2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целевого</a:t>
            </a:r>
            <a:r>
              <a:rPr lang="ru-RU" sz="2500" spc="-20" dirty="0">
                <a:effectLst/>
                <a:latin typeface="Times New Roman" panose="02020603050405020304" pitchFamily="18" charset="0"/>
                <a:ea typeface="Times New Roman" panose="02020603050405020304" pitchFamily="18" charset="0"/>
              </a:rPr>
              <a:t> </a:t>
            </a:r>
            <a:r>
              <a:rPr lang="ru-RU" sz="2500" spc="-10" dirty="0">
                <a:effectLst/>
                <a:latin typeface="Times New Roman" panose="02020603050405020304" pitchFamily="18" charset="0"/>
                <a:ea typeface="Times New Roman" panose="02020603050405020304" pitchFamily="18" charset="0"/>
              </a:rPr>
              <a:t>файла;</a:t>
            </a:r>
            <a:endParaRPr lang="ru-RU" sz="2500" dirty="0">
              <a:effectLst/>
              <a:latin typeface="Times New Roman" panose="02020603050405020304" pitchFamily="18" charset="0"/>
              <a:ea typeface="Times New Roman" panose="02020603050405020304" pitchFamily="18" charset="0"/>
            </a:endParaRPr>
          </a:p>
          <a:p>
            <a:pPr marL="302260" indent="0">
              <a:buNone/>
            </a:pPr>
            <a:r>
              <a:rPr lang="ru-RU" sz="2500" dirty="0">
                <a:effectLst/>
                <a:latin typeface="Courier New" panose="02070309020205020404" pitchFamily="49" charset="0"/>
                <a:ea typeface="Times New Roman" panose="02020603050405020304" pitchFamily="18" charset="0"/>
                <a:cs typeface="Times New Roman" panose="02020603050405020304" pitchFamily="18" charset="0"/>
              </a:rPr>
              <a:t>-s</a:t>
            </a:r>
            <a:r>
              <a:rPr lang="ru-RU" sz="2500" spc="-505"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a:t>
            </a:r>
            <a:r>
              <a:rPr lang="ru-RU" sz="2500" spc="-4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создание</a:t>
            </a:r>
            <a:r>
              <a:rPr lang="ru-RU" sz="2500" spc="-1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мягкой</a:t>
            </a:r>
            <a:r>
              <a:rPr lang="ru-RU" sz="2500" spc="-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ссылки</a:t>
            </a:r>
            <a:r>
              <a:rPr lang="ru-RU" sz="2500" spc="-1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(по</a:t>
            </a:r>
            <a:r>
              <a:rPr lang="ru-RU" sz="2500" spc="-1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умолчанию</a:t>
            </a:r>
            <a:r>
              <a:rPr lang="ru-RU" sz="2500" spc="-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создается</a:t>
            </a:r>
            <a:r>
              <a:rPr lang="ru-RU" sz="2500" spc="-3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жесткая</a:t>
            </a:r>
            <a:r>
              <a:rPr lang="ru-RU" sz="2500" spc="-15" dirty="0">
                <a:effectLst/>
                <a:latin typeface="Times New Roman" panose="02020603050405020304" pitchFamily="18" charset="0"/>
                <a:ea typeface="Times New Roman" panose="02020603050405020304" pitchFamily="18" charset="0"/>
              </a:rPr>
              <a:t> </a:t>
            </a:r>
            <a:r>
              <a:rPr lang="ru-RU" sz="2500" spc="-10" dirty="0">
                <a:effectLst/>
                <a:latin typeface="Times New Roman" panose="02020603050405020304" pitchFamily="18" charset="0"/>
                <a:ea typeface="Times New Roman" panose="02020603050405020304" pitchFamily="18" charset="0"/>
              </a:rPr>
              <a:t>ссылка).</a:t>
            </a:r>
            <a:endParaRPr lang="ru-RU" sz="2500" dirty="0">
              <a:effectLst/>
              <a:latin typeface="Times New Roman" panose="02020603050405020304" pitchFamily="18" charset="0"/>
              <a:ea typeface="Times New Roman" panose="02020603050405020304" pitchFamily="18" charset="0"/>
            </a:endParaRPr>
          </a:p>
          <a:p>
            <a:pPr marL="180000" lvl="2" indent="0" algn="just">
              <a:spcBef>
                <a:spcPts val="925"/>
              </a:spcBef>
              <a:buClr>
                <a:srgbClr val="231F20"/>
              </a:buClr>
              <a:buSzPts val="1200"/>
              <a:buNone/>
              <a:tabLst>
                <a:tab pos="1029335" algn="l"/>
              </a:tabLst>
            </a:pPr>
            <a:r>
              <a:rPr lang="ru-RU" sz="2500" kern="0" dirty="0">
                <a:effectLst/>
                <a:latin typeface="Times New Roman" panose="02020603050405020304" pitchFamily="18" charset="0"/>
                <a:ea typeface="Times New Roman" panose="02020603050405020304" pitchFamily="18" charset="0"/>
              </a:rPr>
              <a:t>.</a:t>
            </a:r>
            <a:endParaRPr lang="ru-RU" sz="2500" dirty="0">
              <a:effectLst/>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2" name="Image 13">
            <a:extLst>
              <a:ext uri="{FF2B5EF4-FFF2-40B4-BE49-F238E27FC236}">
                <a16:creationId xmlns:a16="http://schemas.microsoft.com/office/drawing/2014/main" id="{1A00BF3A-E224-6365-1BF7-2A76AD3640A1}"/>
              </a:ext>
            </a:extLst>
          </p:cNvPr>
          <p:cNvPicPr>
            <a:picLocks/>
          </p:cNvPicPr>
          <p:nvPr/>
        </p:nvPicPr>
        <p:blipFill>
          <a:blip r:embed="rId2" cstate="print"/>
          <a:stretch>
            <a:fillRect/>
          </a:stretch>
        </p:blipFill>
        <p:spPr>
          <a:xfrm>
            <a:off x="2051720" y="4725144"/>
            <a:ext cx="5616624" cy="504056"/>
          </a:xfrm>
          <a:prstGeom prst="rect">
            <a:avLst/>
          </a:prstGeom>
        </p:spPr>
      </p:pic>
    </p:spTree>
    <p:extLst>
      <p:ext uri="{BB962C8B-B14F-4D97-AF65-F5344CB8AC3E}">
        <p14:creationId xmlns:p14="http://schemas.microsoft.com/office/powerpoint/2010/main" val="2697953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5C465-1DC1-AAC3-1BA6-A990446C4DFD}"/>
            </a:ext>
          </a:extLst>
        </p:cNvPr>
        <p:cNvGrpSpPr/>
        <p:nvPr/>
      </p:nvGrpSpPr>
      <p:grpSpPr>
        <a:xfrm>
          <a:off x="0" y="0"/>
          <a:ext cx="0" cy="0"/>
          <a:chOff x="0" y="0"/>
          <a:chExt cx="0" cy="0"/>
        </a:xfrm>
      </p:grpSpPr>
      <p:sp>
        <p:nvSpPr>
          <p:cNvPr id="3" name="Объект 2">
            <a:extLst>
              <a:ext uri="{FF2B5EF4-FFF2-40B4-BE49-F238E27FC236}">
                <a16:creationId xmlns:a16="http://schemas.microsoft.com/office/drawing/2014/main" id="{B02985A8-8EC8-2E75-B231-7B597EFC45B6}"/>
              </a:ext>
            </a:extLst>
          </p:cNvPr>
          <p:cNvSpPr>
            <a:spLocks noGrp="1"/>
          </p:cNvSpPr>
          <p:nvPr>
            <p:ph idx="1"/>
          </p:nvPr>
        </p:nvSpPr>
        <p:spPr>
          <a:xfrm>
            <a:off x="0" y="0"/>
            <a:ext cx="9144000" cy="6858000"/>
          </a:xfrm>
        </p:spPr>
        <p:txBody>
          <a:bodyPr/>
          <a:lstStyle/>
          <a:p>
            <a:pPr marL="85725" marR="67945" indent="0" algn="just">
              <a:buNone/>
            </a:pPr>
            <a:r>
              <a:rPr lang="ru-RU" sz="2500" dirty="0">
                <a:effectLst/>
                <a:latin typeface="Times New Roman" panose="02020603050405020304" pitchFamily="18" charset="0"/>
                <a:ea typeface="Times New Roman" panose="02020603050405020304" pitchFamily="18" charset="0"/>
              </a:rPr>
              <a:t>Конфигурировать права доступа можно используя GUI ОС. Для этого необходимо</a:t>
            </a:r>
            <a:r>
              <a:rPr lang="ru-RU" sz="2500" spc="31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на</a:t>
            </a:r>
            <a:r>
              <a:rPr lang="ru-RU" sz="2500" spc="3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файле</a:t>
            </a:r>
            <a:r>
              <a:rPr lang="ru-RU" sz="2500" spc="3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необходимо</a:t>
            </a:r>
            <a:r>
              <a:rPr lang="ru-RU" sz="2500" spc="31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нажать</a:t>
            </a:r>
            <a:r>
              <a:rPr lang="ru-RU" sz="2500" spc="3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ПКМ</a:t>
            </a:r>
            <a:r>
              <a:rPr lang="ru-RU" sz="2500" spc="3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и</a:t>
            </a:r>
            <a:r>
              <a:rPr lang="ru-RU" sz="2500" spc="31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перейти</a:t>
            </a:r>
            <a:r>
              <a:rPr lang="ru-RU" sz="2500" spc="3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на</a:t>
            </a:r>
            <a:r>
              <a:rPr lang="ru-RU" sz="2500" spc="3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вкладку «Дискреционные</a:t>
            </a:r>
            <a:r>
              <a:rPr lang="ru-RU" sz="2500" spc="-3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атрибуты»</a:t>
            </a:r>
            <a:r>
              <a:rPr lang="ru-RU" sz="2500" spc="-3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(см.</a:t>
            </a:r>
            <a:r>
              <a:rPr lang="ru-RU" sz="2500" spc="-3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рис.</a:t>
            </a:r>
            <a:r>
              <a:rPr lang="ru-RU" sz="2500" spc="-20" dirty="0">
                <a:effectLst/>
                <a:latin typeface="Times New Roman" panose="02020603050405020304" pitchFamily="18" charset="0"/>
                <a:ea typeface="Times New Roman" panose="02020603050405020304" pitchFamily="18" charset="0"/>
              </a:rPr>
              <a:t>).</a:t>
            </a:r>
            <a:endParaRPr lang="ru-RU" sz="2500" dirty="0">
              <a:effectLst/>
              <a:latin typeface="Times New Roman" panose="02020603050405020304" pitchFamily="18" charset="0"/>
              <a:ea typeface="Times New Roman" panose="02020603050405020304" pitchFamily="18" charset="0"/>
            </a:endParaRPr>
          </a:p>
          <a:p>
            <a:pPr marL="0" marR="311785" indent="143510" algn="just">
              <a:lnSpc>
                <a:spcPct val="101000"/>
              </a:lnSpc>
              <a:spcBef>
                <a:spcPts val="0"/>
              </a:spcBef>
            </a:pPr>
            <a:endParaRPr lang="ru-RU" sz="1800" dirty="0">
              <a:effectLst/>
              <a:latin typeface="Cambria" panose="02040503050406030204" pitchFamily="18" charset="0"/>
              <a:ea typeface="Cambria" panose="02040503050406030204" pitchFamily="18" charset="0"/>
              <a:cs typeface="Cambria" panose="02040503050406030204" pitchFamily="18" charset="0"/>
            </a:endParaRPr>
          </a:p>
          <a:p>
            <a:pPr marL="180000" lvl="2" indent="0" algn="just">
              <a:spcBef>
                <a:spcPts val="925"/>
              </a:spcBef>
              <a:buClr>
                <a:srgbClr val="231F20"/>
              </a:buClr>
              <a:buSzPts val="1200"/>
              <a:buNone/>
              <a:tabLst>
                <a:tab pos="1029335" algn="l"/>
              </a:tabLst>
            </a:pPr>
            <a:endParaRPr lang="ru-RU" sz="2600" spc="-10" dirty="0">
              <a:solidFill>
                <a:srgbClr val="231F20"/>
              </a:solidFill>
              <a:latin typeface="Times New Roman" panose="02020603050405020304" pitchFamily="18" charset="0"/>
              <a:ea typeface="Cambria" panose="02040503050406030204" pitchFamily="18" charset="0"/>
              <a:cs typeface="Times New Roman" panose="02020603050405020304" pitchFamily="18" charset="0"/>
            </a:endParaRPr>
          </a:p>
          <a:p>
            <a:pPr marL="180000" lvl="2" indent="0" algn="just">
              <a:spcBef>
                <a:spcPts val="925"/>
              </a:spcBef>
              <a:buClr>
                <a:srgbClr val="231F20"/>
              </a:buClr>
              <a:buSzPts val="1200"/>
              <a:buNone/>
              <a:tabLst>
                <a:tab pos="1029335" algn="l"/>
              </a:tabLst>
            </a:pPr>
            <a:endParaRPr lang="ru-RU" sz="2800" dirty="0">
              <a:effectLst/>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2" name="Image 14">
            <a:extLst>
              <a:ext uri="{FF2B5EF4-FFF2-40B4-BE49-F238E27FC236}">
                <a16:creationId xmlns:a16="http://schemas.microsoft.com/office/drawing/2014/main" id="{5839AE31-04A7-F289-1860-7A92ED04EFC5}"/>
              </a:ext>
            </a:extLst>
          </p:cNvPr>
          <p:cNvPicPr>
            <a:picLocks/>
          </p:cNvPicPr>
          <p:nvPr/>
        </p:nvPicPr>
        <p:blipFill>
          <a:blip r:embed="rId2" cstate="print"/>
          <a:stretch>
            <a:fillRect/>
          </a:stretch>
        </p:blipFill>
        <p:spPr>
          <a:xfrm>
            <a:off x="1475656" y="1268760"/>
            <a:ext cx="5807407" cy="5454968"/>
          </a:xfrm>
          <a:prstGeom prst="rect">
            <a:avLst/>
          </a:prstGeom>
        </p:spPr>
      </p:pic>
    </p:spTree>
    <p:extLst>
      <p:ext uri="{BB962C8B-B14F-4D97-AF65-F5344CB8AC3E}">
        <p14:creationId xmlns:p14="http://schemas.microsoft.com/office/powerpoint/2010/main" val="1056346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99529-7870-DA1A-A3FA-CF4E97B228D9}"/>
            </a:ext>
          </a:extLst>
        </p:cNvPr>
        <p:cNvGrpSpPr/>
        <p:nvPr/>
      </p:nvGrpSpPr>
      <p:grpSpPr>
        <a:xfrm>
          <a:off x="0" y="0"/>
          <a:ext cx="0" cy="0"/>
          <a:chOff x="0" y="0"/>
          <a:chExt cx="0" cy="0"/>
        </a:xfrm>
      </p:grpSpPr>
      <p:sp>
        <p:nvSpPr>
          <p:cNvPr id="3" name="Объект 2">
            <a:extLst>
              <a:ext uri="{FF2B5EF4-FFF2-40B4-BE49-F238E27FC236}">
                <a16:creationId xmlns:a16="http://schemas.microsoft.com/office/drawing/2014/main" id="{CCCC5A40-D9EA-EC78-22DB-503B7CA0AAC6}"/>
              </a:ext>
            </a:extLst>
          </p:cNvPr>
          <p:cNvSpPr>
            <a:spLocks noGrp="1"/>
          </p:cNvSpPr>
          <p:nvPr>
            <p:ph idx="1"/>
          </p:nvPr>
        </p:nvSpPr>
        <p:spPr>
          <a:xfrm>
            <a:off x="0" y="0"/>
            <a:ext cx="9144000" cy="6858000"/>
          </a:xfrm>
        </p:spPr>
        <p:txBody>
          <a:bodyPr/>
          <a:lstStyle/>
          <a:p>
            <a:pPr marL="85725" marR="67945" indent="0" algn="just">
              <a:lnSpc>
                <a:spcPct val="100000"/>
              </a:lnSpc>
              <a:spcBef>
                <a:spcPts val="1585"/>
              </a:spcBef>
              <a:buNone/>
            </a:pPr>
            <a:r>
              <a:rPr lang="ru-RU" sz="2500" dirty="0">
                <a:effectLst/>
                <a:latin typeface="Times New Roman" panose="02020603050405020304" pitchFamily="18" charset="0"/>
                <a:ea typeface="Times New Roman" panose="02020603050405020304" pitchFamily="18" charset="0"/>
              </a:rPr>
              <a:t>Управление файлами также можно выполнять с помощью </a:t>
            </a:r>
            <a:r>
              <a:rPr lang="ru-RU" sz="2500" dirty="0" err="1">
                <a:effectLst/>
                <a:latin typeface="Times New Roman" panose="02020603050405020304" pitchFamily="18" charset="0"/>
                <a:ea typeface="Times New Roman" panose="02020603050405020304" pitchFamily="18" charset="0"/>
              </a:rPr>
              <a:t>Midnight</a:t>
            </a:r>
            <a:r>
              <a:rPr lang="ru-RU" sz="2500" dirty="0">
                <a:effectLst/>
                <a:latin typeface="Times New Roman" panose="02020603050405020304" pitchFamily="18" charset="0"/>
                <a:ea typeface="Times New Roman" panose="02020603050405020304" pitchFamily="18" charset="0"/>
              </a:rPr>
              <a:t> Commander (</a:t>
            </a:r>
            <a:r>
              <a:rPr lang="ru-RU" sz="2500" dirty="0" err="1">
                <a:effectLst/>
                <a:latin typeface="Times New Roman" panose="02020603050405020304" pitchFamily="18" charset="0"/>
                <a:ea typeface="Times New Roman" panose="02020603050405020304" pitchFamily="18" charset="0"/>
              </a:rPr>
              <a:t>mc</a:t>
            </a:r>
            <a:r>
              <a:rPr lang="ru-RU" sz="2500" dirty="0">
                <a:effectLst/>
                <a:latin typeface="Times New Roman" panose="02020603050405020304" pitchFamily="18" charset="0"/>
                <a:ea typeface="Times New Roman" panose="02020603050405020304" pitchFamily="18" charset="0"/>
              </a:rPr>
              <a:t>) - один из </a:t>
            </a:r>
            <a:r>
              <a:rPr lang="ru-RU" sz="25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файловых менеджеров </a:t>
            </a:r>
            <a:r>
              <a:rPr lang="ru-RU" sz="2500" dirty="0">
                <a:effectLst/>
                <a:latin typeface="Times New Roman" panose="02020603050405020304" pitchFamily="18" charset="0"/>
                <a:ea typeface="Times New Roman" panose="02020603050405020304" pitchFamily="18" charset="0"/>
              </a:rPr>
              <a:t>с текстовым интерфейсом типа Norton Commander для UNIX-подобных операционных систем. Запуск </a:t>
            </a:r>
            <a:r>
              <a:rPr lang="ru-RU" sz="2500" dirty="0" err="1">
                <a:effectLst/>
                <a:latin typeface="Courier New" panose="02070309020205020404" pitchFamily="49" charset="0"/>
                <a:ea typeface="Times New Roman" panose="02020603050405020304" pitchFamily="18" charset="0"/>
                <a:cs typeface="Times New Roman" panose="02020603050405020304" pitchFamily="18" charset="0"/>
              </a:rPr>
              <a:t>mc</a:t>
            </a:r>
            <a:r>
              <a:rPr lang="ru-RU" sz="25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из консоли выполняется с помощью команды </a:t>
            </a:r>
            <a:r>
              <a:rPr lang="ru-RU" sz="2500" dirty="0" err="1">
                <a:effectLst/>
                <a:latin typeface="Courier New" panose="02070309020205020404" pitchFamily="49" charset="0"/>
                <a:ea typeface="Times New Roman" panose="02020603050405020304" pitchFamily="18" charset="0"/>
                <a:cs typeface="Times New Roman" panose="02020603050405020304" pitchFamily="18" charset="0"/>
              </a:rPr>
              <a:t>mc</a:t>
            </a:r>
            <a:r>
              <a:rPr lang="ru-RU" sz="2500" dirty="0">
                <a:effectLst/>
                <a:latin typeface="Times New Roman" panose="02020603050405020304" pitchFamily="18" charset="0"/>
                <a:ea typeface="Times New Roman" panose="02020603050405020304" pitchFamily="18" charset="0"/>
              </a:rPr>
              <a:t>.</a:t>
            </a:r>
          </a:p>
          <a:p>
            <a:pPr marL="0" indent="0">
              <a:buNone/>
            </a:pPr>
            <a:r>
              <a:rPr lang="ru-RU" sz="2500" dirty="0">
                <a:effectLst/>
                <a:latin typeface="Times New Roman" panose="02020603050405020304" pitchFamily="18" charset="0"/>
                <a:ea typeface="Times New Roman" panose="02020603050405020304" pitchFamily="18" charset="0"/>
              </a:rPr>
              <a:t>Установить</a:t>
            </a:r>
            <a:r>
              <a:rPr lang="ru-RU" sz="2500" spc="-3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файловый</a:t>
            </a:r>
            <a:r>
              <a:rPr lang="ru-RU" sz="2500" spc="-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менеджер</a:t>
            </a:r>
            <a:r>
              <a:rPr lang="ru-RU" sz="2500" spc="-5" dirty="0">
                <a:effectLst/>
                <a:latin typeface="Times New Roman" panose="02020603050405020304" pitchFamily="18" charset="0"/>
                <a:ea typeface="Times New Roman" panose="02020603050405020304" pitchFamily="18" charset="0"/>
              </a:rPr>
              <a:t> </a:t>
            </a:r>
            <a:r>
              <a:rPr lang="ru-RU" sz="2500" dirty="0" err="1">
                <a:effectLst/>
                <a:latin typeface="Times New Roman" panose="02020603050405020304" pitchFamily="18" charset="0"/>
                <a:ea typeface="Times New Roman" panose="02020603050405020304" pitchFamily="18" charset="0"/>
              </a:rPr>
              <a:t>mc</a:t>
            </a:r>
            <a:r>
              <a:rPr lang="ru-RU" sz="2500" spc="-25" dirty="0">
                <a:effectLst/>
                <a:latin typeface="Times New Roman" panose="02020603050405020304" pitchFamily="18" charset="0"/>
                <a:ea typeface="Times New Roman" panose="02020603050405020304" pitchFamily="18" charset="0"/>
              </a:rPr>
              <a:t>  можно </a:t>
            </a:r>
            <a:r>
              <a:rPr lang="ru-RU" sz="2500" dirty="0">
                <a:effectLst/>
                <a:latin typeface="Times New Roman" panose="02020603050405020304" pitchFamily="18" charset="0"/>
                <a:ea typeface="Times New Roman" panose="02020603050405020304" pitchFamily="18" charset="0"/>
              </a:rPr>
              <a:t>так,</a:t>
            </a:r>
            <a:r>
              <a:rPr lang="ru-RU" sz="2500" spc="-2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как</a:t>
            </a:r>
            <a:r>
              <a:rPr lang="ru-RU" sz="2500" spc="-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показано</a:t>
            </a:r>
            <a:r>
              <a:rPr lang="ru-RU" sz="2500" spc="-4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на</a:t>
            </a:r>
            <a:r>
              <a:rPr lang="ru-RU" sz="2500" spc="-3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рис.</a:t>
            </a:r>
            <a:endParaRPr lang="ru-RU" sz="2500" spc="-10" dirty="0">
              <a:solidFill>
                <a:srgbClr val="231F20"/>
              </a:solidFill>
              <a:latin typeface="Times New Roman" panose="02020603050405020304" pitchFamily="18" charset="0"/>
              <a:ea typeface="Cambria" panose="02040503050406030204" pitchFamily="18" charset="0"/>
              <a:cs typeface="Times New Roman" panose="02020603050405020304" pitchFamily="18" charset="0"/>
            </a:endParaRPr>
          </a:p>
          <a:p>
            <a:pPr marL="180000" lvl="2" indent="0" algn="just">
              <a:spcBef>
                <a:spcPts val="925"/>
              </a:spcBef>
              <a:buClr>
                <a:srgbClr val="231F20"/>
              </a:buClr>
              <a:buSzPts val="1200"/>
              <a:buNone/>
              <a:tabLst>
                <a:tab pos="1029335" algn="l"/>
              </a:tabLst>
            </a:pPr>
            <a:endParaRPr lang="ru-RU" sz="2800" dirty="0">
              <a:effectLst/>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2" name="Image 15">
            <a:extLst>
              <a:ext uri="{FF2B5EF4-FFF2-40B4-BE49-F238E27FC236}">
                <a16:creationId xmlns:a16="http://schemas.microsoft.com/office/drawing/2014/main" id="{831C9D77-A248-37B3-1EDC-863283B511F3}"/>
              </a:ext>
            </a:extLst>
          </p:cNvPr>
          <p:cNvPicPr>
            <a:picLocks/>
          </p:cNvPicPr>
          <p:nvPr/>
        </p:nvPicPr>
        <p:blipFill>
          <a:blip r:embed="rId2" cstate="print"/>
          <a:stretch>
            <a:fillRect/>
          </a:stretch>
        </p:blipFill>
        <p:spPr>
          <a:xfrm>
            <a:off x="1475656" y="2708920"/>
            <a:ext cx="6984776" cy="3926354"/>
          </a:xfrm>
          <a:prstGeom prst="rect">
            <a:avLst/>
          </a:prstGeom>
        </p:spPr>
      </p:pic>
    </p:spTree>
    <p:extLst>
      <p:ext uri="{BB962C8B-B14F-4D97-AF65-F5344CB8AC3E}">
        <p14:creationId xmlns:p14="http://schemas.microsoft.com/office/powerpoint/2010/main" val="989038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72185-CCAC-1516-4A09-DDC1D7052646}"/>
            </a:ext>
          </a:extLst>
        </p:cNvPr>
        <p:cNvGrpSpPr/>
        <p:nvPr/>
      </p:nvGrpSpPr>
      <p:grpSpPr>
        <a:xfrm>
          <a:off x="0" y="0"/>
          <a:ext cx="0" cy="0"/>
          <a:chOff x="0" y="0"/>
          <a:chExt cx="0" cy="0"/>
        </a:xfrm>
      </p:grpSpPr>
      <p:sp>
        <p:nvSpPr>
          <p:cNvPr id="3" name="Объект 2">
            <a:extLst>
              <a:ext uri="{FF2B5EF4-FFF2-40B4-BE49-F238E27FC236}">
                <a16:creationId xmlns:a16="http://schemas.microsoft.com/office/drawing/2014/main" id="{BDF27B8E-1839-3BDE-0071-D74FD4ED418F}"/>
              </a:ext>
            </a:extLst>
          </p:cNvPr>
          <p:cNvSpPr>
            <a:spLocks noGrp="1"/>
          </p:cNvSpPr>
          <p:nvPr>
            <p:ph idx="1"/>
          </p:nvPr>
        </p:nvSpPr>
        <p:spPr>
          <a:xfrm>
            <a:off x="0" y="0"/>
            <a:ext cx="9144000" cy="6858000"/>
          </a:xfrm>
        </p:spPr>
        <p:txBody>
          <a:bodyPr/>
          <a:lstStyle/>
          <a:p>
            <a:pPr marL="85725" marR="67945" indent="0" algn="just">
              <a:spcBef>
                <a:spcPts val="5"/>
              </a:spcBef>
              <a:buNone/>
            </a:pPr>
            <a:r>
              <a:rPr lang="ru-RU" sz="2500" dirty="0">
                <a:effectLst/>
                <a:latin typeface="Times New Roman" panose="02020603050405020304" pitchFamily="18" charset="0"/>
                <a:ea typeface="Times New Roman" panose="02020603050405020304" pitchFamily="18" charset="0"/>
              </a:rPr>
              <a:t>   Достоинство </a:t>
            </a:r>
            <a:r>
              <a:rPr lang="ru-RU" sz="2500" dirty="0" err="1">
                <a:effectLst/>
                <a:latin typeface="Courier New" panose="02070309020205020404" pitchFamily="49" charset="0"/>
                <a:ea typeface="Times New Roman" panose="02020603050405020304" pitchFamily="18" charset="0"/>
                <a:cs typeface="Times New Roman" panose="02020603050405020304" pitchFamily="18" charset="0"/>
              </a:rPr>
              <a:t>mc</a:t>
            </a:r>
            <a:r>
              <a:rPr lang="ru-RU" sz="25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latin typeface="Times New Roman" panose="02020603050405020304" pitchFamily="18" charset="0"/>
              </a:rPr>
              <a:t>в </a:t>
            </a:r>
            <a:r>
              <a:rPr lang="ru-RU" sz="2500" dirty="0">
                <a:effectLst/>
                <a:latin typeface="Times New Roman" panose="02020603050405020304" pitchFamily="18" charset="0"/>
                <a:ea typeface="Times New Roman" panose="02020603050405020304" pitchFamily="18" charset="0"/>
              </a:rPr>
              <a:t>том, что есть встроенные средства редактирования и просмотра текстовых файлов (какими являются конфигурационные файлы).</a:t>
            </a:r>
          </a:p>
          <a:p>
            <a:pPr marL="85725" marR="67945" indent="0" algn="just">
              <a:spcBef>
                <a:spcPts val="5"/>
              </a:spcBef>
              <a:buNone/>
            </a:pPr>
            <a:r>
              <a:rPr lang="ru-RU" sz="2500" dirty="0">
                <a:effectLst/>
                <a:latin typeface="Times New Roman" panose="02020603050405020304" pitchFamily="18" charset="0"/>
                <a:ea typeface="Times New Roman" panose="02020603050405020304" pitchFamily="18" charset="0"/>
              </a:rPr>
              <a:t> При работе с </a:t>
            </a:r>
            <a:r>
              <a:rPr lang="ru-RU" sz="2500" dirty="0" err="1">
                <a:effectLst/>
                <a:latin typeface="Courier New" panose="02070309020205020404" pitchFamily="49" charset="0"/>
                <a:ea typeface="Times New Roman" panose="02020603050405020304" pitchFamily="18" charset="0"/>
                <a:cs typeface="Times New Roman" panose="02020603050405020304" pitchFamily="18" charset="0"/>
              </a:rPr>
              <a:t>mc</a:t>
            </a:r>
            <a:r>
              <a:rPr lang="ru-RU" sz="2500" spc="-25"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необходимы права суперпользователя.</a:t>
            </a:r>
          </a:p>
          <a:p>
            <a:pPr marL="85725" marR="67945" indent="0" algn="ctr">
              <a:spcBef>
                <a:spcPts val="5"/>
              </a:spcBef>
              <a:buNone/>
            </a:pPr>
            <a:r>
              <a:rPr lang="ru-RU" sz="2500" dirty="0">
                <a:effectLst/>
                <a:latin typeface="Times New Roman" panose="02020603050405020304" pitchFamily="18" charset="0"/>
                <a:ea typeface="Times New Roman" panose="02020603050405020304" pitchFamily="18" charset="0"/>
              </a:rPr>
              <a:t>Последовательность действий по редактированию конфигурационного файла:</a:t>
            </a:r>
          </a:p>
          <a:p>
            <a:pPr marL="0" lvl="0" indent="0" algn="just">
              <a:spcBef>
                <a:spcPts val="0"/>
              </a:spcBef>
              <a:buSzPts val="1400"/>
              <a:buFont typeface="Times New Roman" panose="02020603050405020304" pitchFamily="18" charset="0"/>
              <a:buChar char="-"/>
              <a:tabLst>
                <a:tab pos="1011555" algn="l"/>
              </a:tabLst>
            </a:pPr>
            <a:r>
              <a:rPr lang="ru-RU" sz="2500" spc="0" dirty="0">
                <a:effectLst/>
                <a:latin typeface="Times New Roman" panose="02020603050405020304" pitchFamily="18" charset="0"/>
                <a:ea typeface="Times New Roman" panose="02020603050405020304" pitchFamily="18" charset="0"/>
              </a:rPr>
              <a:t>запустить</a:t>
            </a:r>
            <a:r>
              <a:rPr lang="ru-RU" sz="2500" spc="-4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программу</a:t>
            </a:r>
            <a:r>
              <a:rPr lang="ru-RU" sz="2500" spc="-35"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(ввод</a:t>
            </a:r>
            <a:r>
              <a:rPr lang="ru-RU" sz="2500" spc="-3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команды</a:t>
            </a:r>
            <a:r>
              <a:rPr lang="ru-RU" sz="2500" spc="-15" dirty="0">
                <a:effectLst/>
                <a:latin typeface="Times New Roman" panose="02020603050405020304" pitchFamily="18" charset="0"/>
                <a:ea typeface="Times New Roman" panose="02020603050405020304" pitchFamily="18" charset="0"/>
              </a:rPr>
              <a:t> </a:t>
            </a:r>
            <a:r>
              <a:rPr lang="ru-RU" sz="2500" spc="-20" dirty="0" err="1">
                <a:effectLst/>
                <a:latin typeface="Times New Roman" panose="02020603050405020304" pitchFamily="18" charset="0"/>
                <a:ea typeface="Times New Roman" panose="02020603050405020304" pitchFamily="18" charset="0"/>
              </a:rPr>
              <a:t>mc</a:t>
            </a:r>
            <a:r>
              <a:rPr lang="ru-RU" sz="2500" spc="-20" dirty="0">
                <a:effectLst/>
                <a:latin typeface="Times New Roman" panose="02020603050405020304" pitchFamily="18" charset="0"/>
                <a:ea typeface="Times New Roman" panose="02020603050405020304" pitchFamily="18" charset="0"/>
              </a:rPr>
              <a:t>);</a:t>
            </a:r>
            <a:endParaRPr lang="ru-RU" sz="2500" spc="0" dirty="0">
              <a:effectLst/>
              <a:latin typeface="Times New Roman" panose="02020603050405020304" pitchFamily="18" charset="0"/>
              <a:ea typeface="Times New Roman" panose="02020603050405020304" pitchFamily="18" charset="0"/>
            </a:endParaRPr>
          </a:p>
          <a:p>
            <a:pPr marL="0" marR="69215" lvl="0" indent="0" algn="just">
              <a:buSzPts val="1400"/>
              <a:buFont typeface="Times New Roman" panose="02020603050405020304" pitchFamily="18" charset="0"/>
              <a:buChar char="-"/>
              <a:tabLst>
                <a:tab pos="1011555" algn="l"/>
              </a:tabLst>
            </a:pPr>
            <a:r>
              <a:rPr lang="ru-RU" sz="2500" spc="0" dirty="0">
                <a:effectLst/>
                <a:latin typeface="Times New Roman" panose="02020603050405020304" pitchFamily="18" charset="0"/>
                <a:ea typeface="Times New Roman" panose="02020603050405020304" pitchFamily="18" charset="0"/>
              </a:rPr>
              <a:t>используя клавиши управления курсором и клавишу «Enter», добраться до нужного файла и выбрать его;</a:t>
            </a:r>
          </a:p>
          <a:p>
            <a:pPr marL="0" lvl="0" indent="0" algn="just">
              <a:buSzPts val="1400"/>
              <a:buFont typeface="Times New Roman" panose="02020603050405020304" pitchFamily="18" charset="0"/>
              <a:buChar char="-"/>
              <a:tabLst>
                <a:tab pos="1011555" algn="l"/>
              </a:tabLst>
            </a:pPr>
            <a:r>
              <a:rPr lang="ru-RU" sz="2500" spc="0" dirty="0">
                <a:effectLst/>
                <a:latin typeface="Times New Roman" panose="02020603050405020304" pitchFamily="18" charset="0"/>
                <a:ea typeface="Times New Roman" panose="02020603050405020304" pitchFamily="18" charset="0"/>
              </a:rPr>
              <a:t>нажатием</a:t>
            </a:r>
            <a:r>
              <a:rPr lang="ru-RU" sz="2500" spc="-3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клавиши</a:t>
            </a:r>
            <a:r>
              <a:rPr lang="ru-RU" sz="2500" spc="-1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«F4»</a:t>
            </a:r>
            <a:r>
              <a:rPr lang="ru-RU" sz="2500" spc="-3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открыть</a:t>
            </a:r>
            <a:r>
              <a:rPr lang="ru-RU" sz="2500" spc="-2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файл</a:t>
            </a:r>
            <a:r>
              <a:rPr lang="ru-RU" sz="2500" spc="-4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для</a:t>
            </a:r>
            <a:r>
              <a:rPr lang="ru-RU" sz="2500" spc="-15" dirty="0">
                <a:effectLst/>
                <a:latin typeface="Times New Roman" panose="02020603050405020304" pitchFamily="18" charset="0"/>
                <a:ea typeface="Times New Roman" panose="02020603050405020304" pitchFamily="18" charset="0"/>
              </a:rPr>
              <a:t> </a:t>
            </a:r>
            <a:r>
              <a:rPr lang="ru-RU" sz="2500" spc="-10" dirty="0">
                <a:effectLst/>
                <a:latin typeface="Times New Roman" panose="02020603050405020304" pitchFamily="18" charset="0"/>
                <a:ea typeface="Times New Roman" panose="02020603050405020304" pitchFamily="18" charset="0"/>
              </a:rPr>
              <a:t>редактирования;</a:t>
            </a:r>
            <a:endParaRPr lang="ru-RU" sz="2500" spc="0" dirty="0">
              <a:effectLst/>
              <a:latin typeface="Times New Roman" panose="02020603050405020304" pitchFamily="18" charset="0"/>
              <a:ea typeface="Times New Roman" panose="02020603050405020304" pitchFamily="18" charset="0"/>
            </a:endParaRPr>
          </a:p>
          <a:p>
            <a:pPr marL="0" lvl="0" indent="0" algn="just">
              <a:buSzPts val="1400"/>
              <a:buFont typeface="Times New Roman" panose="02020603050405020304" pitchFamily="18" charset="0"/>
              <a:buChar char="-"/>
              <a:tabLst>
                <a:tab pos="1011555" algn="l"/>
              </a:tabLst>
            </a:pPr>
            <a:r>
              <a:rPr lang="ru-RU" sz="2500" spc="0" dirty="0">
                <a:effectLst/>
                <a:latin typeface="Times New Roman" panose="02020603050405020304" pitchFamily="18" charset="0"/>
                <a:ea typeface="Times New Roman" panose="02020603050405020304" pitchFamily="18" charset="0"/>
              </a:rPr>
              <a:t>внести</a:t>
            </a:r>
            <a:r>
              <a:rPr lang="ru-RU" sz="2500" spc="-6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необходимые</a:t>
            </a:r>
            <a:r>
              <a:rPr lang="ru-RU" sz="2500" spc="-45" dirty="0">
                <a:effectLst/>
                <a:latin typeface="Times New Roman" panose="02020603050405020304" pitchFamily="18" charset="0"/>
                <a:ea typeface="Times New Roman" panose="02020603050405020304" pitchFamily="18" charset="0"/>
              </a:rPr>
              <a:t> </a:t>
            </a:r>
            <a:r>
              <a:rPr lang="ru-RU" sz="2500" spc="-10" dirty="0">
                <a:effectLst/>
                <a:latin typeface="Times New Roman" panose="02020603050405020304" pitchFamily="18" charset="0"/>
                <a:ea typeface="Times New Roman" panose="02020603050405020304" pitchFamily="18" charset="0"/>
              </a:rPr>
              <a:t>изменения;</a:t>
            </a:r>
            <a:endParaRPr lang="ru-RU" sz="2500" spc="0" dirty="0">
              <a:effectLst/>
              <a:latin typeface="Times New Roman" panose="02020603050405020304" pitchFamily="18" charset="0"/>
              <a:ea typeface="Times New Roman" panose="02020603050405020304" pitchFamily="18" charset="0"/>
            </a:endParaRPr>
          </a:p>
          <a:p>
            <a:pPr marL="0" lvl="0" indent="0" algn="just">
              <a:buSzPts val="1400"/>
              <a:buFont typeface="Times New Roman" panose="02020603050405020304" pitchFamily="18" charset="0"/>
              <a:buChar char="-"/>
              <a:tabLst>
                <a:tab pos="1011555" algn="l"/>
              </a:tabLst>
            </a:pPr>
            <a:r>
              <a:rPr lang="ru-RU" sz="2500" spc="0" dirty="0">
                <a:effectLst/>
                <a:latin typeface="Times New Roman" panose="02020603050405020304" pitchFamily="18" charset="0"/>
                <a:ea typeface="Times New Roman" panose="02020603050405020304" pitchFamily="18" charset="0"/>
              </a:rPr>
              <a:t>сохранить</a:t>
            </a:r>
            <a:r>
              <a:rPr lang="ru-RU" sz="2500" spc="-35"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их</a:t>
            </a:r>
            <a:r>
              <a:rPr lang="ru-RU" sz="2500" spc="-25"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(клавиша</a:t>
            </a:r>
            <a:r>
              <a:rPr lang="ru-RU" sz="2500" spc="-25" dirty="0">
                <a:effectLst/>
                <a:latin typeface="Times New Roman" panose="02020603050405020304" pitchFamily="18" charset="0"/>
                <a:ea typeface="Times New Roman" panose="02020603050405020304" pitchFamily="18" charset="0"/>
              </a:rPr>
              <a:t> </a:t>
            </a:r>
            <a:r>
              <a:rPr lang="ru-RU" sz="2500" spc="-10" dirty="0">
                <a:effectLst/>
                <a:latin typeface="Times New Roman" panose="02020603050405020304" pitchFamily="18" charset="0"/>
                <a:ea typeface="Times New Roman" panose="02020603050405020304" pitchFamily="18" charset="0"/>
              </a:rPr>
              <a:t>«F2»);</a:t>
            </a:r>
            <a:endParaRPr lang="ru-RU" sz="2500" spc="0" dirty="0">
              <a:effectLst/>
              <a:latin typeface="Times New Roman" panose="02020603050405020304" pitchFamily="18" charset="0"/>
              <a:ea typeface="Times New Roman" panose="02020603050405020304" pitchFamily="18" charset="0"/>
            </a:endParaRPr>
          </a:p>
          <a:p>
            <a:pPr marL="0" marR="912495" lvl="0" indent="0" algn="just">
              <a:spcBef>
                <a:spcPts val="10"/>
              </a:spcBef>
              <a:buSzPts val="1400"/>
              <a:buFont typeface="Times New Roman" panose="02020603050405020304" pitchFamily="18" charset="0"/>
              <a:buChar char="-"/>
              <a:tabLst>
                <a:tab pos="1011555" algn="l"/>
              </a:tabLst>
            </a:pPr>
            <a:r>
              <a:rPr lang="ru-RU" sz="2500" spc="0" dirty="0">
                <a:effectLst/>
                <a:latin typeface="Times New Roman" panose="02020603050405020304" pitchFamily="18" charset="0"/>
                <a:ea typeface="Times New Roman" panose="02020603050405020304" pitchFamily="18" charset="0"/>
              </a:rPr>
              <a:t>выйти из режима редактирования (клавиша «F10»). Просмотр</a:t>
            </a:r>
            <a:r>
              <a:rPr lang="ru-RU" sz="2500" spc="-3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файла</a:t>
            </a:r>
            <a:r>
              <a:rPr lang="ru-RU" sz="2500" spc="-35"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выполняется</a:t>
            </a:r>
            <a:r>
              <a:rPr lang="ru-RU" sz="2500" spc="-35"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аналогично,</a:t>
            </a:r>
            <a:r>
              <a:rPr lang="ru-RU" sz="2500" spc="-4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только</a:t>
            </a:r>
            <a:r>
              <a:rPr lang="ru-RU" sz="2500" spc="-3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клавишей «F3».</a:t>
            </a:r>
          </a:p>
          <a:p>
            <a:pPr marL="0" marR="66675" indent="0" algn="just">
              <a:spcBef>
                <a:spcPts val="0"/>
              </a:spcBef>
              <a:buNone/>
            </a:pPr>
            <a:r>
              <a:rPr lang="ru-RU" sz="2500" dirty="0">
                <a:effectLst/>
                <a:latin typeface="Times New Roman" panose="02020603050405020304" pitchFamily="18" charset="0"/>
                <a:ea typeface="Times New Roman" panose="02020603050405020304" pitchFamily="18" charset="0"/>
              </a:rPr>
              <a:t>Выйти</a:t>
            </a:r>
            <a:r>
              <a:rPr lang="ru-RU" sz="2500" spc="-4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из</a:t>
            </a:r>
            <a:r>
              <a:rPr lang="ru-RU" sz="2500" spc="-15" dirty="0">
                <a:effectLst/>
                <a:latin typeface="Times New Roman" panose="02020603050405020304" pitchFamily="18" charset="0"/>
                <a:ea typeface="Times New Roman" panose="02020603050405020304" pitchFamily="18" charset="0"/>
              </a:rPr>
              <a:t> </a:t>
            </a:r>
            <a:r>
              <a:rPr lang="ru-RU" sz="2500" dirty="0" err="1">
                <a:effectLst/>
                <a:latin typeface="Courier New" panose="02070309020205020404" pitchFamily="49" charset="0"/>
                <a:ea typeface="Times New Roman" panose="02020603050405020304" pitchFamily="18" charset="0"/>
                <a:cs typeface="Times New Roman" panose="02020603050405020304" pitchFamily="18" charset="0"/>
              </a:rPr>
              <a:t>mc</a:t>
            </a:r>
            <a:r>
              <a:rPr lang="ru-RU" sz="2500" spc="-495"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можно</a:t>
            </a:r>
            <a:r>
              <a:rPr lang="ru-RU" sz="2500" spc="-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тоже</a:t>
            </a:r>
            <a:r>
              <a:rPr lang="ru-RU" sz="2500" spc="-1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клавишей</a:t>
            </a:r>
            <a:r>
              <a:rPr lang="ru-RU" sz="2500" spc="-1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«F10».</a:t>
            </a:r>
            <a:r>
              <a:rPr lang="ru-RU" sz="2500" spc="-20" dirty="0">
                <a:effectLst/>
                <a:latin typeface="Times New Roman" panose="02020603050405020304" pitchFamily="18" charset="0"/>
                <a:ea typeface="Times New Roman" panose="02020603050405020304" pitchFamily="18" charset="0"/>
              </a:rPr>
              <a:t> </a:t>
            </a:r>
          </a:p>
          <a:p>
            <a:pPr marL="0" marR="66675" indent="0" algn="ctr">
              <a:spcBef>
                <a:spcPts val="0"/>
              </a:spcBef>
              <a:buNone/>
            </a:pPr>
            <a:r>
              <a:rPr lang="ru-RU" sz="2500" dirty="0">
                <a:effectLst/>
                <a:latin typeface="Times New Roman" panose="02020603050405020304" pitchFamily="18" charset="0"/>
                <a:ea typeface="Times New Roman" panose="02020603050405020304" pitchFamily="18" charset="0"/>
              </a:rPr>
              <a:t>Общий</a:t>
            </a:r>
            <a:r>
              <a:rPr lang="ru-RU" sz="2500" spc="-1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вид</a:t>
            </a:r>
            <a:r>
              <a:rPr lang="ru-RU" sz="2500" spc="-10" dirty="0">
                <a:effectLst/>
                <a:latin typeface="Times New Roman" panose="02020603050405020304" pitchFamily="18" charset="0"/>
                <a:ea typeface="Times New Roman" panose="02020603050405020304" pitchFamily="18" charset="0"/>
              </a:rPr>
              <a:t> </a:t>
            </a:r>
            <a:r>
              <a:rPr lang="ru-RU" sz="2500" dirty="0" err="1">
                <a:effectLst/>
                <a:latin typeface="Courier New" panose="02070309020205020404" pitchFamily="49" charset="0"/>
                <a:ea typeface="Times New Roman" panose="02020603050405020304" pitchFamily="18" charset="0"/>
                <a:cs typeface="Times New Roman" panose="02020603050405020304" pitchFamily="18" charset="0"/>
              </a:rPr>
              <a:t>mc</a:t>
            </a:r>
            <a:r>
              <a:rPr lang="ru-RU" sz="2500" spc="-495"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приведен</a:t>
            </a:r>
            <a:r>
              <a:rPr lang="ru-RU" sz="2500" spc="-1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на рис</a:t>
            </a:r>
            <a:endParaRPr lang="ru-RU" sz="2500" spc="0" dirty="0">
              <a:effectLst/>
              <a:latin typeface="Times New Roman" panose="02020603050405020304" pitchFamily="18" charset="0"/>
              <a:ea typeface="Times New Roman" panose="02020603050405020304" pitchFamily="18" charset="0"/>
            </a:endParaRPr>
          </a:p>
          <a:p>
            <a:pPr marL="180000" lvl="2" indent="0" algn="just">
              <a:spcBef>
                <a:spcPts val="925"/>
              </a:spcBef>
              <a:buClr>
                <a:srgbClr val="231F20"/>
              </a:buClr>
              <a:buSzPts val="1200"/>
              <a:buNone/>
              <a:tabLst>
                <a:tab pos="1029335" algn="l"/>
              </a:tabLst>
            </a:pPr>
            <a:endParaRPr lang="ru-RU" sz="2500" dirty="0">
              <a:effectLst/>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266792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E152C-63E5-981D-ADEE-C82C362673EF}"/>
            </a:ext>
          </a:extLst>
        </p:cNvPr>
        <p:cNvGrpSpPr/>
        <p:nvPr/>
      </p:nvGrpSpPr>
      <p:grpSpPr>
        <a:xfrm>
          <a:off x="0" y="0"/>
          <a:ext cx="0" cy="0"/>
          <a:chOff x="0" y="0"/>
          <a:chExt cx="0" cy="0"/>
        </a:xfrm>
      </p:grpSpPr>
      <p:sp>
        <p:nvSpPr>
          <p:cNvPr id="3" name="Объект 2">
            <a:extLst>
              <a:ext uri="{FF2B5EF4-FFF2-40B4-BE49-F238E27FC236}">
                <a16:creationId xmlns:a16="http://schemas.microsoft.com/office/drawing/2014/main" id="{F7A387B0-8E37-C620-8849-34DD02B53CC7}"/>
              </a:ext>
            </a:extLst>
          </p:cNvPr>
          <p:cNvSpPr>
            <a:spLocks noGrp="1"/>
          </p:cNvSpPr>
          <p:nvPr>
            <p:ph idx="1"/>
          </p:nvPr>
        </p:nvSpPr>
        <p:spPr>
          <a:xfrm>
            <a:off x="0" y="0"/>
            <a:ext cx="9144000" cy="6858000"/>
          </a:xfrm>
        </p:spPr>
        <p:txBody>
          <a:bodyPr/>
          <a:lstStyle/>
          <a:p>
            <a:pPr marL="0" marR="194945" indent="0" algn="ctr">
              <a:spcBef>
                <a:spcPts val="0"/>
              </a:spcBef>
              <a:buSzPts val="1300"/>
              <a:buNone/>
              <a:tabLst>
                <a:tab pos="679450" algn="l"/>
              </a:tabLst>
            </a:pPr>
            <a:r>
              <a:rPr lang="ru-RU" sz="2500" spc="-1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t>
            </a:r>
            <a:endParaRPr lang="ru-RU" sz="25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marL="0" marR="194945" lvl="0" indent="0" algn="just">
              <a:spcBef>
                <a:spcPts val="0"/>
              </a:spcBef>
              <a:buSzPts val="1300"/>
              <a:buNone/>
              <a:tabLst>
                <a:tab pos="679450" algn="l"/>
              </a:tabLst>
            </a:pPr>
            <a:endParaRPr lang="ru-RU" sz="2400" spc="0" dirty="0">
              <a:effectLst/>
              <a:latin typeface="Times New Roman" panose="02020603050405020304" pitchFamily="18" charset="0"/>
              <a:ea typeface="Times New Roman" panose="02020603050405020304" pitchFamily="18" charset="0"/>
            </a:endParaRPr>
          </a:p>
          <a:p>
            <a:pPr marL="180000" lvl="2" indent="0" algn="just">
              <a:spcBef>
                <a:spcPts val="925"/>
              </a:spcBef>
              <a:buClr>
                <a:srgbClr val="231F20"/>
              </a:buClr>
              <a:buSzPts val="1200"/>
              <a:buNone/>
              <a:tabLst>
                <a:tab pos="1029335" algn="l"/>
              </a:tabLst>
            </a:pPr>
            <a:endParaRPr lang="ru-RU" sz="2500" dirty="0">
              <a:effectLst/>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2" name="Image 16">
            <a:extLst>
              <a:ext uri="{FF2B5EF4-FFF2-40B4-BE49-F238E27FC236}">
                <a16:creationId xmlns:a16="http://schemas.microsoft.com/office/drawing/2014/main" id="{FF1DF575-79B9-8911-D4BA-AD095D6F13F8}"/>
              </a:ext>
            </a:extLst>
          </p:cNvPr>
          <p:cNvPicPr>
            <a:picLocks/>
          </p:cNvPicPr>
          <p:nvPr/>
        </p:nvPicPr>
        <p:blipFill>
          <a:blip r:embed="rId2" cstate="print"/>
          <a:stretch>
            <a:fillRect/>
          </a:stretch>
        </p:blipFill>
        <p:spPr>
          <a:xfrm>
            <a:off x="395536" y="188640"/>
            <a:ext cx="8280920" cy="6048672"/>
          </a:xfrm>
          <a:prstGeom prst="rect">
            <a:avLst/>
          </a:prstGeom>
        </p:spPr>
      </p:pic>
    </p:spTree>
    <p:extLst>
      <p:ext uri="{BB962C8B-B14F-4D97-AF65-F5344CB8AC3E}">
        <p14:creationId xmlns:p14="http://schemas.microsoft.com/office/powerpoint/2010/main" val="185072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7939261-7A33-57B4-A4F7-08A8BC512BED}"/>
              </a:ext>
            </a:extLst>
          </p:cNvPr>
          <p:cNvSpPr>
            <a:spLocks noGrp="1"/>
          </p:cNvSpPr>
          <p:nvPr>
            <p:ph idx="1"/>
          </p:nvPr>
        </p:nvSpPr>
        <p:spPr>
          <a:xfrm>
            <a:off x="0" y="116632"/>
            <a:ext cx="9144000" cy="6552728"/>
          </a:xfrm>
        </p:spPr>
        <p:txBody>
          <a:bodyPr/>
          <a:lstStyle/>
          <a:p>
            <a:pPr marL="85725" marR="69215" indent="0" algn="just">
              <a:buNone/>
            </a:pPr>
            <a:r>
              <a:rPr lang="ru-RU" sz="2500" dirty="0">
                <a:effectLst/>
                <a:latin typeface="Times New Roman" panose="02020603050405020304" pitchFamily="18" charset="0"/>
                <a:ea typeface="Times New Roman" panose="02020603050405020304" pitchFamily="18" charset="0"/>
              </a:rPr>
              <a:t> В</a:t>
            </a:r>
            <a:r>
              <a:rPr lang="ru-RU" sz="2500" spc="-1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результате</a:t>
            </a:r>
            <a:r>
              <a:rPr lang="ru-RU" sz="2500" spc="-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для</a:t>
            </a:r>
            <a:r>
              <a:rPr lang="ru-RU" sz="2500" spc="-1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файлов</a:t>
            </a:r>
            <a:r>
              <a:rPr lang="ru-RU" sz="2500" spc="-3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и</a:t>
            </a:r>
            <a:r>
              <a:rPr lang="ru-RU" sz="2500" spc="-1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каталогов</a:t>
            </a:r>
            <a:r>
              <a:rPr lang="ru-RU" sz="2500" spc="-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владельцем</a:t>
            </a:r>
            <a:r>
              <a:rPr lang="ru-RU" sz="2500" spc="-1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(обладателем</a:t>
            </a:r>
            <a:r>
              <a:rPr lang="ru-RU" sz="2500" spc="-1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к</a:t>
            </a:r>
            <a:r>
              <a:rPr lang="ru-RU" sz="2500" spc="-3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ним правом доступа владения) </a:t>
            </a:r>
            <a:r>
              <a:rPr lang="ru-RU" sz="2500" u="sng" dirty="0">
                <a:effectLst/>
                <a:latin typeface="Times New Roman" panose="02020603050405020304" pitchFamily="18" charset="0"/>
                <a:ea typeface="Times New Roman" panose="02020603050405020304" pitchFamily="18" charset="0"/>
              </a:rPr>
              <a:t>может быть задана группа</a:t>
            </a:r>
            <a:r>
              <a:rPr lang="ru-RU" sz="2500" dirty="0">
                <a:effectLst/>
                <a:latin typeface="Times New Roman" panose="02020603050405020304" pitchFamily="18" charset="0"/>
                <a:ea typeface="Times New Roman" panose="02020603050405020304" pitchFamily="18" charset="0"/>
              </a:rPr>
              <a:t>. При этом для них остаются владельцами и соответствующие учетные записи пользователей. В перспективе при реализации в ОС ролевого управления доступом вместо учетных записей пользователей и групп владельцами будут задаваться</a:t>
            </a:r>
            <a:r>
              <a:rPr lang="ru-RU" sz="2500" spc="4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роли или административные </a:t>
            </a:r>
            <a:r>
              <a:rPr lang="ru-RU" sz="2500" spc="-20" dirty="0">
                <a:effectLst/>
                <a:latin typeface="Times New Roman" panose="02020603050405020304" pitchFamily="18" charset="0"/>
                <a:ea typeface="Times New Roman" panose="02020603050405020304" pitchFamily="18" charset="0"/>
              </a:rPr>
              <a:t>роли.</a:t>
            </a:r>
            <a:endParaRPr lang="ru-RU" sz="2500" dirty="0">
              <a:effectLst/>
              <a:latin typeface="Times New Roman" panose="02020603050405020304" pitchFamily="18" charset="0"/>
              <a:ea typeface="Times New Roman" panose="02020603050405020304" pitchFamily="18" charset="0"/>
            </a:endParaRPr>
          </a:p>
          <a:p>
            <a:pPr marL="0" indent="0">
              <a:spcBef>
                <a:spcPts val="0"/>
              </a:spcBef>
              <a:buNone/>
              <a:tabLst>
                <a:tab pos="1319530" algn="l"/>
                <a:tab pos="2136775" algn="l"/>
                <a:tab pos="2571750" algn="l"/>
                <a:tab pos="3612515" algn="l"/>
                <a:tab pos="4489450" algn="l"/>
                <a:tab pos="4728210" algn="l"/>
                <a:tab pos="5419725" algn="l"/>
                <a:tab pos="5658485" algn="l"/>
                <a:tab pos="6094095" algn="l"/>
              </a:tabLst>
            </a:pPr>
            <a:r>
              <a:rPr lang="ru-RU" sz="2500" spc="-10" dirty="0">
                <a:effectLst/>
                <a:latin typeface="Times New Roman" panose="02020603050405020304" pitchFamily="18" charset="0"/>
                <a:ea typeface="Times New Roman" panose="02020603050405020304" pitchFamily="18" charset="0"/>
              </a:rPr>
              <a:t>  Т.О, </a:t>
            </a:r>
            <a:r>
              <a:rPr lang="ru-RU" sz="2500" spc="-25" dirty="0">
                <a:effectLst/>
                <a:latin typeface="Times New Roman" panose="02020603050405020304" pitchFamily="18" charset="0"/>
                <a:ea typeface="Times New Roman" panose="02020603050405020304" pitchFamily="18" charset="0"/>
              </a:rPr>
              <a:t>при </a:t>
            </a:r>
            <a:r>
              <a:rPr lang="ru-RU" sz="2500" spc="-10" dirty="0">
                <a:effectLst/>
                <a:latin typeface="Times New Roman" panose="02020603050405020304" pitchFamily="18" charset="0"/>
                <a:ea typeface="Times New Roman" panose="02020603050405020304" pitchFamily="18" charset="0"/>
              </a:rPr>
              <a:t>управлении доступом </a:t>
            </a:r>
            <a:r>
              <a:rPr lang="ru-RU" sz="2500" spc="-50" dirty="0">
                <a:effectLst/>
                <a:latin typeface="Times New Roman" panose="02020603050405020304" pitchFamily="18" charset="0"/>
                <a:ea typeface="Times New Roman" panose="02020603050405020304" pitchFamily="18" charset="0"/>
              </a:rPr>
              <a:t>в</a:t>
            </a:r>
            <a:r>
              <a:rPr lang="ru-RU" sz="2500" dirty="0">
                <a:effectLst/>
                <a:latin typeface="Times New Roman" panose="02020603050405020304" pitchFamily="18" charset="0"/>
                <a:ea typeface="Times New Roman" panose="02020603050405020304" pitchFamily="18" charset="0"/>
              </a:rPr>
              <a:t>	</a:t>
            </a:r>
            <a:r>
              <a:rPr lang="ru-RU" sz="2500" spc="-10" dirty="0">
                <a:effectLst/>
                <a:latin typeface="Times New Roman" panose="02020603050405020304" pitchFamily="18" charset="0"/>
                <a:ea typeface="Times New Roman" panose="02020603050405020304" pitchFamily="18" charset="0"/>
              </a:rPr>
              <a:t>ОС </a:t>
            </a:r>
            <a:r>
              <a:rPr lang="ru-RU" sz="2500" dirty="0">
                <a:effectLst/>
                <a:latin typeface="Times New Roman" panose="02020603050405020304" pitchFamily="18" charset="0"/>
                <a:ea typeface="Times New Roman" panose="02020603050405020304" pitchFamily="18" charset="0"/>
              </a:rPr>
              <a:t>администрируют</a:t>
            </a:r>
            <a:r>
              <a:rPr lang="ru-RU" sz="2500" spc="-4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следующие</a:t>
            </a:r>
            <a:r>
              <a:rPr lang="ru-RU" sz="2500" spc="-4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его</a:t>
            </a:r>
            <a:r>
              <a:rPr lang="ru-RU" sz="2500" spc="-35" dirty="0">
                <a:effectLst/>
                <a:latin typeface="Times New Roman" panose="02020603050405020304" pitchFamily="18" charset="0"/>
                <a:ea typeface="Times New Roman" panose="02020603050405020304" pitchFamily="18" charset="0"/>
              </a:rPr>
              <a:t> </a:t>
            </a:r>
            <a:r>
              <a:rPr lang="ru-RU" sz="2500" spc="-10" dirty="0">
                <a:effectLst/>
                <a:latin typeface="Times New Roman" panose="02020603050405020304" pitchFamily="18" charset="0"/>
                <a:ea typeface="Times New Roman" panose="02020603050405020304" pitchFamily="18" charset="0"/>
              </a:rPr>
              <a:t>элементы:</a:t>
            </a:r>
            <a:endParaRPr lang="ru-RU" sz="2500" dirty="0">
              <a:effectLst/>
              <a:latin typeface="Times New Roman" panose="02020603050405020304" pitchFamily="18" charset="0"/>
              <a:ea typeface="Times New Roman" panose="02020603050405020304" pitchFamily="18" charset="0"/>
            </a:endParaRPr>
          </a:p>
          <a:p>
            <a:pPr marL="0" indent="0">
              <a:spcBef>
                <a:spcPts val="10"/>
              </a:spcBef>
              <a:buSzPts val="1400"/>
              <a:buNone/>
              <a:tabLst>
                <a:tab pos="786130" algn="l"/>
              </a:tabLst>
            </a:pPr>
            <a:r>
              <a:rPr lang="ru-RU" sz="2500" spc="0" dirty="0">
                <a:effectLst/>
                <a:latin typeface="Times New Roman" panose="02020603050405020304" pitchFamily="18" charset="0"/>
                <a:ea typeface="Times New Roman" panose="02020603050405020304" pitchFamily="18" charset="0"/>
              </a:rPr>
              <a:t>- учётные</a:t>
            </a:r>
            <a:r>
              <a:rPr lang="ru-RU" sz="2500" spc="-45"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записи</a:t>
            </a:r>
            <a:r>
              <a:rPr lang="ru-RU" sz="2500" spc="-55"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пользователей</a:t>
            </a:r>
            <a:r>
              <a:rPr lang="ru-RU" sz="2500" spc="-40" dirty="0">
                <a:effectLst/>
                <a:latin typeface="Times New Roman" panose="02020603050405020304" pitchFamily="18" charset="0"/>
                <a:ea typeface="Times New Roman" panose="02020603050405020304" pitchFamily="18" charset="0"/>
              </a:rPr>
              <a:t> </a:t>
            </a:r>
            <a:r>
              <a:rPr lang="ru-RU" sz="2500" spc="-10" dirty="0">
                <a:effectLst/>
                <a:latin typeface="Times New Roman" panose="02020603050405020304" pitchFamily="18" charset="0"/>
                <a:ea typeface="Times New Roman" panose="02020603050405020304" pitchFamily="18" charset="0"/>
              </a:rPr>
              <a:t>(</a:t>
            </a:r>
            <a:r>
              <a:rPr lang="ru-RU" sz="2500" spc="-10" dirty="0" err="1">
                <a:effectLst/>
                <a:latin typeface="Times New Roman" panose="02020603050405020304" pitchFamily="18" charset="0"/>
                <a:ea typeface="Times New Roman" panose="02020603050405020304" pitchFamily="18" charset="0"/>
              </a:rPr>
              <a:t>account</a:t>
            </a:r>
            <a:r>
              <a:rPr lang="ru-RU" sz="2500" spc="-10" dirty="0">
                <a:effectLst/>
                <a:latin typeface="Times New Roman" panose="02020603050405020304" pitchFamily="18" charset="0"/>
                <a:ea typeface="Times New Roman" panose="02020603050405020304" pitchFamily="18" charset="0"/>
              </a:rPr>
              <a:t>);</a:t>
            </a:r>
            <a:endParaRPr lang="ru-RU" sz="2500" spc="0" dirty="0">
              <a:effectLst/>
              <a:latin typeface="Times New Roman" panose="02020603050405020304" pitchFamily="18" charset="0"/>
              <a:ea typeface="Times New Roman" panose="02020603050405020304" pitchFamily="18" charset="0"/>
            </a:endParaRPr>
          </a:p>
          <a:p>
            <a:pPr marL="0" marR="74930" indent="0">
              <a:spcBef>
                <a:spcPts val="0"/>
              </a:spcBef>
              <a:buSzPts val="1400"/>
              <a:buNone/>
              <a:tabLst>
                <a:tab pos="813435" algn="l"/>
                <a:tab pos="1517650" algn="l"/>
                <a:tab pos="2571115" algn="l"/>
                <a:tab pos="3694430" algn="l"/>
                <a:tab pos="4476750" algn="l"/>
                <a:tab pos="5209540" algn="l"/>
                <a:tab pos="6447155" algn="l"/>
              </a:tabLst>
            </a:pPr>
            <a:r>
              <a:rPr lang="ru-RU" sz="2500" spc="-10" dirty="0">
                <a:latin typeface="Times New Roman" panose="02020603050405020304" pitchFamily="18" charset="0"/>
                <a:ea typeface="Times New Roman" panose="02020603050405020304" pitchFamily="18" charset="0"/>
              </a:rPr>
              <a:t>- г</a:t>
            </a:r>
            <a:r>
              <a:rPr lang="ru-RU" sz="2500" spc="-10" dirty="0">
                <a:effectLst/>
                <a:latin typeface="Times New Roman" panose="02020603050405020304" pitchFamily="18" charset="0"/>
                <a:ea typeface="Times New Roman" panose="02020603050405020304" pitchFamily="18" charset="0"/>
              </a:rPr>
              <a:t>руппы (логические объединения учётных записей</a:t>
            </a:r>
            <a:r>
              <a:rPr lang="ru-RU" sz="2500" dirty="0">
                <a:latin typeface="Times New Roman" panose="02020603050405020304" pitchFamily="18" charset="0"/>
                <a:ea typeface="Times New Roman" panose="02020603050405020304" pitchFamily="18" charset="0"/>
              </a:rPr>
              <a:t> </a:t>
            </a:r>
            <a:r>
              <a:rPr lang="ru-RU" sz="2500" spc="-10" dirty="0">
                <a:effectLst/>
                <a:latin typeface="Times New Roman" panose="02020603050405020304" pitchFamily="18" charset="0"/>
                <a:ea typeface="Times New Roman" panose="02020603050405020304" pitchFamily="18" charset="0"/>
              </a:rPr>
              <a:t>пользователей </a:t>
            </a:r>
            <a:r>
              <a:rPr lang="ru-RU" sz="2500" spc="-50" dirty="0">
                <a:effectLst/>
                <a:latin typeface="Times New Roman" panose="02020603050405020304" pitchFamily="18" charset="0"/>
                <a:ea typeface="Times New Roman" panose="02020603050405020304" pitchFamily="18" charset="0"/>
              </a:rPr>
              <a:t>с </a:t>
            </a:r>
            <a:r>
              <a:rPr lang="ru-RU" sz="2500" spc="0" dirty="0">
                <a:effectLst/>
                <a:latin typeface="Times New Roman" panose="02020603050405020304" pitchFamily="18" charset="0"/>
                <a:ea typeface="Times New Roman" panose="02020603050405020304" pitchFamily="18" charset="0"/>
              </a:rPr>
              <a:t>равными дискреционными правами доступа);</a:t>
            </a:r>
          </a:p>
          <a:p>
            <a:pPr marL="0" marR="73025" indent="0">
              <a:spcBef>
                <a:spcPts val="0"/>
              </a:spcBef>
              <a:buSzPts val="1400"/>
              <a:buNone/>
              <a:tabLst>
                <a:tab pos="798195" algn="l"/>
              </a:tabLst>
            </a:pPr>
            <a:r>
              <a:rPr lang="ru-RU" sz="2500" spc="0" dirty="0">
                <a:effectLst/>
                <a:latin typeface="Times New Roman" panose="02020603050405020304" pitchFamily="18" charset="0"/>
                <a:ea typeface="Times New Roman" panose="02020603050405020304" pitchFamily="18" charset="0"/>
              </a:rPr>
              <a:t>- права доступа к файлам, каталогам, другим объектам доступа (сущностям и субъект-сессиям);</a:t>
            </a:r>
          </a:p>
          <a:p>
            <a:pPr marL="0" marR="73025" indent="0">
              <a:spcBef>
                <a:spcPts val="0"/>
              </a:spcBef>
              <a:buSzPts val="1400"/>
              <a:buNone/>
              <a:tabLst>
                <a:tab pos="853440" algn="l"/>
              </a:tabLst>
            </a:pPr>
            <a:r>
              <a:rPr lang="ru-RU" sz="2500" spc="0" dirty="0">
                <a:effectLst/>
                <a:latin typeface="Times New Roman" panose="02020603050405020304" pitchFamily="18" charset="0"/>
                <a:ea typeface="Times New Roman" panose="02020603050405020304" pitchFamily="18" charset="0"/>
              </a:rPr>
              <a:t>- режимы доступа, обеспечивающие возможность учёта ряда особенностей управления доступом.</a:t>
            </a:r>
          </a:p>
          <a:p>
            <a:pPr marL="180000" marR="309245" indent="0" algn="l">
              <a:spcBef>
                <a:spcPts val="835"/>
              </a:spcBef>
              <a:spcAft>
                <a:spcPts val="0"/>
              </a:spcAft>
              <a:buNone/>
            </a:pPr>
            <a:endParaRPr lang="ru-RU" sz="2400" dirty="0">
              <a:effectLst/>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383819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E20E5-5832-F0C8-A0C8-F01960FE6AA6}"/>
            </a:ext>
          </a:extLst>
        </p:cNvPr>
        <p:cNvGrpSpPr/>
        <p:nvPr/>
      </p:nvGrpSpPr>
      <p:grpSpPr>
        <a:xfrm>
          <a:off x="0" y="0"/>
          <a:ext cx="0" cy="0"/>
          <a:chOff x="0" y="0"/>
          <a:chExt cx="0" cy="0"/>
        </a:xfrm>
      </p:grpSpPr>
      <p:sp>
        <p:nvSpPr>
          <p:cNvPr id="3" name="Объект 2">
            <a:extLst>
              <a:ext uri="{FF2B5EF4-FFF2-40B4-BE49-F238E27FC236}">
                <a16:creationId xmlns:a16="http://schemas.microsoft.com/office/drawing/2014/main" id="{AE104829-AEDB-9FF8-7B3E-B16C7B715C8A}"/>
              </a:ext>
            </a:extLst>
          </p:cNvPr>
          <p:cNvSpPr>
            <a:spLocks noGrp="1"/>
          </p:cNvSpPr>
          <p:nvPr>
            <p:ph idx="1"/>
          </p:nvPr>
        </p:nvSpPr>
        <p:spPr>
          <a:xfrm>
            <a:off x="0" y="0"/>
            <a:ext cx="9144000" cy="6858000"/>
          </a:xfrm>
        </p:spPr>
        <p:txBody>
          <a:bodyPr/>
          <a:lstStyle/>
          <a:p>
            <a:pPr marL="0" indent="0" algn="ctr">
              <a:spcBef>
                <a:spcPts val="0"/>
              </a:spcBef>
              <a:buNone/>
            </a:pPr>
            <a:r>
              <a:rPr lang="en-US" sz="2600" b="1" spc="-20" dirty="0">
                <a:solidFill>
                  <a:srgbClr val="231F20"/>
                </a:solidFill>
                <a:effectLst/>
                <a:latin typeface="Times New Roman" panose="02020603050405020304" pitchFamily="18" charset="0"/>
                <a:ea typeface="Arial" panose="020B0604020202020204" pitchFamily="34" charset="0"/>
              </a:rPr>
              <a:t>2</a:t>
            </a:r>
            <a:r>
              <a:rPr lang="ru-RU" sz="2600" b="1" spc="-20" dirty="0">
                <a:solidFill>
                  <a:srgbClr val="231F20"/>
                </a:solidFill>
                <a:effectLst/>
                <a:latin typeface="Times New Roman" panose="02020603050405020304" pitchFamily="18" charset="0"/>
                <a:ea typeface="Arial" panose="020B0604020202020204" pitchFamily="34" charset="0"/>
              </a:rPr>
              <a:t> . </a:t>
            </a:r>
            <a:r>
              <a:rPr lang="ru-RU" sz="2800" b="1" kern="0" dirty="0">
                <a:effectLst/>
                <a:latin typeface="Times New Roman" panose="02020603050405020304" pitchFamily="18" charset="0"/>
                <a:ea typeface="Times New Roman" panose="02020603050405020304" pitchFamily="18" charset="0"/>
              </a:rPr>
              <a:t>Права</a:t>
            </a:r>
            <a:r>
              <a:rPr lang="ru-RU" sz="2800" b="1" kern="0" spc="-15" dirty="0">
                <a:effectLst/>
                <a:latin typeface="Times New Roman" panose="02020603050405020304" pitchFamily="18" charset="0"/>
                <a:ea typeface="Times New Roman" panose="02020603050405020304" pitchFamily="18" charset="0"/>
              </a:rPr>
              <a:t> </a:t>
            </a:r>
            <a:r>
              <a:rPr lang="ru-RU" sz="2800" b="1" kern="0" dirty="0">
                <a:effectLst/>
                <a:latin typeface="Times New Roman" panose="02020603050405020304" pitchFamily="18" charset="0"/>
                <a:ea typeface="Times New Roman" panose="02020603050405020304" pitchFamily="18" charset="0"/>
              </a:rPr>
              <a:t>доступа</a:t>
            </a:r>
            <a:r>
              <a:rPr lang="ru-RU" sz="2800" b="1" kern="0" spc="-15" dirty="0">
                <a:effectLst/>
                <a:latin typeface="Times New Roman" panose="02020603050405020304" pitchFamily="18" charset="0"/>
                <a:ea typeface="Times New Roman" panose="02020603050405020304" pitchFamily="18" charset="0"/>
              </a:rPr>
              <a:t> </a:t>
            </a:r>
            <a:r>
              <a:rPr lang="ru-RU" sz="2800" b="1" kern="0" dirty="0">
                <a:effectLst/>
                <a:latin typeface="Times New Roman" panose="02020603050405020304" pitchFamily="18" charset="0"/>
                <a:ea typeface="Times New Roman" panose="02020603050405020304" pitchFamily="18" charset="0"/>
              </a:rPr>
              <a:t>к</a:t>
            </a:r>
            <a:r>
              <a:rPr lang="ru-RU" sz="2800" b="1" kern="0" spc="-25" dirty="0">
                <a:effectLst/>
                <a:latin typeface="Times New Roman" panose="02020603050405020304" pitchFamily="18" charset="0"/>
                <a:ea typeface="Times New Roman" panose="02020603050405020304" pitchFamily="18" charset="0"/>
              </a:rPr>
              <a:t> </a:t>
            </a:r>
            <a:r>
              <a:rPr lang="ru-RU" sz="2800" b="1" kern="0" spc="-10" dirty="0">
                <a:effectLst/>
                <a:latin typeface="Times New Roman" panose="02020603050405020304" pitchFamily="18" charset="0"/>
                <a:ea typeface="Times New Roman" panose="02020603050405020304" pitchFamily="18" charset="0"/>
              </a:rPr>
              <a:t>файлам</a:t>
            </a:r>
          </a:p>
          <a:p>
            <a:pPr marL="0" indent="0" algn="ctr">
              <a:spcBef>
                <a:spcPts val="0"/>
              </a:spcBef>
              <a:buNone/>
            </a:pPr>
            <a:r>
              <a:rPr lang="ru-RU" sz="2500" dirty="0">
                <a:effectLst/>
                <a:latin typeface="Times New Roman" panose="02020603050405020304" pitchFamily="18" charset="0"/>
                <a:ea typeface="Times New Roman" panose="02020603050405020304" pitchFamily="18" charset="0"/>
              </a:rPr>
              <a:t>Права доступа к файлу хранятся в специальном 16-битовом поле атрибутов файла (см. рис.).</a:t>
            </a:r>
          </a:p>
          <a:p>
            <a:pPr marL="0" indent="0" algn="ctr">
              <a:spcBef>
                <a:spcPts val="0"/>
              </a:spcBef>
              <a:buNone/>
            </a:pPr>
            <a:endParaRPr lang="ru-RU" sz="2800" b="1" kern="0" dirty="0">
              <a:effectLst/>
              <a:latin typeface="Times New Roman" panose="02020603050405020304" pitchFamily="18" charset="0"/>
              <a:ea typeface="Times New Roman" panose="02020603050405020304" pitchFamily="18" charset="0"/>
            </a:endParaRPr>
          </a:p>
          <a:p>
            <a:pPr marL="0" indent="0">
              <a:spcBef>
                <a:spcPts val="20"/>
              </a:spcBef>
              <a:buNone/>
            </a:pPr>
            <a:r>
              <a:rPr lang="ru-RU" sz="3600" dirty="0">
                <a:effectLst/>
                <a:latin typeface="Times New Roman" panose="02020603050405020304" pitchFamily="18" charset="0"/>
                <a:ea typeface="Times New Roman" panose="02020603050405020304" pitchFamily="18" charset="0"/>
              </a:rPr>
              <a:t> </a:t>
            </a:r>
            <a:endParaRPr lang="ru-RU" dirty="0"/>
          </a:p>
        </p:txBody>
      </p:sp>
      <p:pic>
        <p:nvPicPr>
          <p:cNvPr id="2" name="Image 2">
            <a:extLst>
              <a:ext uri="{FF2B5EF4-FFF2-40B4-BE49-F238E27FC236}">
                <a16:creationId xmlns:a16="http://schemas.microsoft.com/office/drawing/2014/main" id="{A7181457-B8AA-9AF4-748F-934F728C7F73}"/>
              </a:ext>
            </a:extLst>
          </p:cNvPr>
          <p:cNvPicPr>
            <a:picLocks/>
          </p:cNvPicPr>
          <p:nvPr/>
        </p:nvPicPr>
        <p:blipFill>
          <a:blip r:embed="rId2" cstate="print"/>
          <a:stretch>
            <a:fillRect/>
          </a:stretch>
        </p:blipFill>
        <p:spPr>
          <a:xfrm>
            <a:off x="755576" y="1556792"/>
            <a:ext cx="9036496" cy="5480033"/>
          </a:xfrm>
          <a:prstGeom prst="rect">
            <a:avLst/>
          </a:prstGeom>
        </p:spPr>
      </p:pic>
    </p:spTree>
    <p:extLst>
      <p:ext uri="{BB962C8B-B14F-4D97-AF65-F5344CB8AC3E}">
        <p14:creationId xmlns:p14="http://schemas.microsoft.com/office/powerpoint/2010/main" val="33356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236D7-DC11-AB09-10FD-1B2599641617}"/>
            </a:ext>
          </a:extLst>
        </p:cNvPr>
        <p:cNvGrpSpPr/>
        <p:nvPr/>
      </p:nvGrpSpPr>
      <p:grpSpPr>
        <a:xfrm>
          <a:off x="0" y="0"/>
          <a:ext cx="0" cy="0"/>
          <a:chOff x="0" y="0"/>
          <a:chExt cx="0" cy="0"/>
        </a:xfrm>
      </p:grpSpPr>
      <p:sp>
        <p:nvSpPr>
          <p:cNvPr id="3" name="Объект 2">
            <a:extLst>
              <a:ext uri="{FF2B5EF4-FFF2-40B4-BE49-F238E27FC236}">
                <a16:creationId xmlns:a16="http://schemas.microsoft.com/office/drawing/2014/main" id="{4D6389C8-C4A6-9AB1-A540-928B935B28F0}"/>
              </a:ext>
            </a:extLst>
          </p:cNvPr>
          <p:cNvSpPr>
            <a:spLocks noGrp="1"/>
          </p:cNvSpPr>
          <p:nvPr>
            <p:ph idx="1"/>
          </p:nvPr>
        </p:nvSpPr>
        <p:spPr>
          <a:xfrm>
            <a:off x="0" y="0"/>
            <a:ext cx="9144000" cy="6858000"/>
          </a:xfrm>
        </p:spPr>
        <p:txBody>
          <a:bodyPr/>
          <a:lstStyle/>
          <a:p>
            <a:pPr marL="0" marR="67945" indent="0" algn="just">
              <a:spcBef>
                <a:spcPts val="0"/>
              </a:spcBef>
              <a:buNone/>
            </a:pPr>
            <a:r>
              <a:rPr lang="ru-RU" sz="2500" dirty="0">
                <a:effectLst/>
                <a:latin typeface="Times New Roman" panose="02020603050405020304" pitchFamily="18" charset="0"/>
                <a:ea typeface="Times New Roman" panose="02020603050405020304" pitchFamily="18" charset="0"/>
              </a:rPr>
              <a:t> Первые четыре бита устанавливают </a:t>
            </a:r>
            <a:r>
              <a:rPr lang="ru-RU" sz="2500" b="1" dirty="0">
                <a:effectLst/>
                <a:latin typeface="Times New Roman" panose="02020603050405020304" pitchFamily="18" charset="0"/>
                <a:ea typeface="Times New Roman" panose="02020603050405020304" pitchFamily="18" charset="0"/>
              </a:rPr>
              <a:t>флаг типа объекта</a:t>
            </a:r>
            <a:r>
              <a:rPr lang="ru-RU" sz="2500" dirty="0">
                <a:effectLst/>
                <a:latin typeface="Times New Roman" panose="02020603050405020304" pitchFamily="18" charset="0"/>
                <a:ea typeface="Times New Roman" panose="02020603050405020304" pitchFamily="18" charset="0"/>
              </a:rPr>
              <a:t>, они задаются при создании файла и не могут быть изменены.</a:t>
            </a:r>
          </a:p>
          <a:p>
            <a:pPr marL="0" marR="70485" indent="0" algn="just">
              <a:spcBef>
                <a:spcPts val="0"/>
              </a:spcBef>
              <a:buNone/>
            </a:pPr>
            <a:r>
              <a:rPr lang="ru-RU" sz="2500" dirty="0">
                <a:effectLst/>
                <a:latin typeface="Times New Roman" panose="02020603050405020304" pitchFamily="18" charset="0"/>
                <a:ea typeface="Times New Roman" panose="02020603050405020304" pitchFamily="18" charset="0"/>
              </a:rPr>
              <a:t>Следующие три бита хранят </a:t>
            </a:r>
            <a:r>
              <a:rPr lang="ru-RU" sz="2500" b="1" dirty="0">
                <a:effectLst/>
                <a:latin typeface="Times New Roman" panose="02020603050405020304" pitchFamily="18" charset="0"/>
                <a:ea typeface="Times New Roman" panose="02020603050405020304" pitchFamily="18" charset="0"/>
              </a:rPr>
              <a:t>особые признаки</a:t>
            </a:r>
            <a:r>
              <a:rPr lang="ru-RU" sz="2500" dirty="0">
                <a:effectLst/>
                <a:latin typeface="Times New Roman" panose="02020603050405020304" pitchFamily="18" charset="0"/>
                <a:ea typeface="Times New Roman" panose="02020603050405020304" pitchFamily="18" charset="0"/>
              </a:rPr>
              <a:t>, влияющие на запуск исполняемых файлов и некоторые иные права:</a:t>
            </a:r>
          </a:p>
          <a:p>
            <a:pPr marL="0" marR="71755" lvl="0" indent="0" algn="just">
              <a:spcBef>
                <a:spcPts val="0"/>
              </a:spcBef>
              <a:buSzPts val="1400"/>
              <a:buNone/>
              <a:tabLst>
                <a:tab pos="906780" algn="l"/>
              </a:tabLst>
            </a:pPr>
            <a:r>
              <a:rPr lang="ru-RU" sz="2500" b="1" spc="0" dirty="0" err="1">
                <a:effectLst/>
                <a:latin typeface="Times New Roman" panose="02020603050405020304" pitchFamily="18" charset="0"/>
                <a:ea typeface="Times New Roman" panose="02020603050405020304" pitchFamily="18" charset="0"/>
              </a:rPr>
              <a:t>sticky</a:t>
            </a:r>
            <a:r>
              <a:rPr lang="ru-RU" sz="2500" b="1" spc="0" dirty="0">
                <a:effectLst/>
                <a:latin typeface="Times New Roman" panose="02020603050405020304" pitchFamily="18" charset="0"/>
                <a:ea typeface="Times New Roman" panose="02020603050405020304" pitchFamily="18" charset="0"/>
              </a:rPr>
              <a:t>-бит </a:t>
            </a:r>
            <a:r>
              <a:rPr lang="ru-RU" sz="2500" spc="0" dirty="0">
                <a:effectLst/>
                <a:latin typeface="Times New Roman" panose="02020603050405020304" pitchFamily="18" charset="0"/>
                <a:ea typeface="Times New Roman" panose="02020603050405020304" pitchFamily="18" charset="0"/>
              </a:rPr>
              <a:t>устанавливается для каталога, установка его для файлов</a:t>
            </a:r>
            <a:r>
              <a:rPr lang="ru-RU" sz="2500" spc="20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в</a:t>
            </a:r>
            <a:r>
              <a:rPr lang="ru-RU" sz="2500" spc="20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современных</a:t>
            </a:r>
            <a:r>
              <a:rPr lang="ru-RU" sz="2500" spc="20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системах</a:t>
            </a:r>
            <a:r>
              <a:rPr lang="ru-RU" sz="2500" spc="20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игнорируется.</a:t>
            </a:r>
            <a:r>
              <a:rPr lang="ru-RU" sz="2500" spc="200" dirty="0">
                <a:effectLst/>
                <a:latin typeface="Times New Roman" panose="02020603050405020304" pitchFamily="18" charset="0"/>
                <a:ea typeface="Times New Roman" panose="02020603050405020304" pitchFamily="18" charset="0"/>
              </a:rPr>
              <a:t> </a:t>
            </a:r>
          </a:p>
          <a:p>
            <a:pPr marL="0" marR="71755" lvl="0" indent="0" algn="just">
              <a:spcBef>
                <a:spcPts val="0"/>
              </a:spcBef>
              <a:buSzPts val="1400"/>
              <a:buNone/>
              <a:tabLst>
                <a:tab pos="906780" algn="l"/>
              </a:tabLst>
            </a:pPr>
            <a:r>
              <a:rPr lang="ru-RU" sz="2500" spc="20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Дословно</a:t>
            </a:r>
            <a:r>
              <a:rPr lang="ru-RU" sz="2500" spc="200" dirty="0">
                <a:effectLst/>
                <a:latin typeface="Times New Roman" panose="02020603050405020304" pitchFamily="18" charset="0"/>
                <a:ea typeface="Times New Roman" panose="02020603050405020304" pitchFamily="18" charset="0"/>
              </a:rPr>
              <a:t>  </a:t>
            </a:r>
            <a:r>
              <a:rPr lang="ru-RU" sz="2500" spc="0" dirty="0" err="1">
                <a:effectLst/>
                <a:latin typeface="Times New Roman" panose="02020603050405020304" pitchFamily="18" charset="0"/>
                <a:ea typeface="Times New Roman" panose="02020603050405020304" pitchFamily="18" charset="0"/>
              </a:rPr>
              <a:t>sticky</a:t>
            </a:r>
            <a:r>
              <a:rPr lang="ru-RU" sz="2500" spc="200" dirty="0">
                <a:effectLst/>
                <a:latin typeface="Times New Roman" panose="02020603050405020304" pitchFamily="18" charset="0"/>
                <a:ea typeface="Times New Roman" panose="02020603050405020304" pitchFamily="18" charset="0"/>
              </a:rPr>
              <a:t>  </a:t>
            </a:r>
            <a:r>
              <a:rPr lang="ru-RU" sz="2500" spc="0" dirty="0">
                <a:effectLst/>
                <a:latin typeface="Times New Roman" panose="02020603050405020304" pitchFamily="18" charset="0"/>
                <a:ea typeface="Times New Roman" panose="02020603050405020304" pitchFamily="18" charset="0"/>
              </a:rPr>
              <a:t>обозначает </a:t>
            </a:r>
            <a:r>
              <a:rPr lang="ru-RU" sz="2500" dirty="0">
                <a:effectLst/>
                <a:latin typeface="Times New Roman" panose="02020603050405020304" pitchFamily="18" charset="0"/>
                <a:ea typeface="Times New Roman" panose="02020603050405020304" pitchFamily="18" charset="0"/>
              </a:rPr>
              <a:t>«липкий», что довольно хорошо соответствует его смыслу. После установки данного флага удалить файл из каталога может только его владелец или суперпользователь.</a:t>
            </a:r>
          </a:p>
          <a:p>
            <a:pPr marL="0" marR="69215" indent="0" algn="just">
              <a:spcBef>
                <a:spcPts val="0"/>
              </a:spcBef>
              <a:buNone/>
            </a:pPr>
            <a:r>
              <a:rPr lang="ru-RU" sz="2500" dirty="0">
                <a:effectLst/>
                <a:latin typeface="Times New Roman" panose="02020603050405020304" pitchFamily="18" charset="0"/>
                <a:ea typeface="Times New Roman" panose="02020603050405020304" pitchFamily="18" charset="0"/>
              </a:rPr>
              <a:t> В качестве примера использования данного бита можно привести файлообменник, в котором организовать доступ для всех пользователей, но исключить возможность случайного или преднамеренного удаления чужих файлов. </a:t>
            </a:r>
          </a:p>
          <a:p>
            <a:pPr marL="0" marR="69215" indent="0" algn="just">
              <a:spcBef>
                <a:spcPts val="0"/>
              </a:spcBef>
              <a:buNone/>
            </a:pPr>
            <a:r>
              <a:rPr lang="ru-RU" sz="2500" i="1" dirty="0">
                <a:effectLst/>
                <a:latin typeface="Times New Roman" panose="02020603050405020304" pitchFamily="18" charset="0"/>
                <a:ea typeface="Times New Roman" panose="02020603050405020304" pitchFamily="18" charset="0"/>
              </a:rPr>
              <a:t>Установить</a:t>
            </a:r>
            <a:r>
              <a:rPr lang="ru-RU" sz="2500" dirty="0">
                <a:effectLst/>
                <a:latin typeface="Times New Roman" panose="02020603050405020304" pitchFamily="18" charset="0"/>
                <a:ea typeface="Times New Roman" panose="02020603050405020304" pitchFamily="18" charset="0"/>
              </a:rPr>
              <a:t> </a:t>
            </a:r>
            <a:r>
              <a:rPr lang="ru-RU" sz="2500" dirty="0" err="1">
                <a:effectLst/>
                <a:latin typeface="Times New Roman" panose="02020603050405020304" pitchFamily="18" charset="0"/>
                <a:ea typeface="Times New Roman" panose="02020603050405020304" pitchFamily="18" charset="0"/>
              </a:rPr>
              <a:t>sticky</a:t>
            </a:r>
            <a:r>
              <a:rPr lang="ru-RU" sz="2500" dirty="0">
                <a:effectLst/>
                <a:latin typeface="Times New Roman" panose="02020603050405020304" pitchFamily="18" charset="0"/>
                <a:ea typeface="Times New Roman" panose="02020603050405020304" pitchFamily="18" charset="0"/>
              </a:rPr>
              <a:t>-бит может только суперпользователь, </a:t>
            </a:r>
            <a:r>
              <a:rPr lang="ru-RU" sz="2500" i="1" dirty="0">
                <a:effectLst/>
                <a:latin typeface="Times New Roman" panose="02020603050405020304" pitchFamily="18" charset="0"/>
                <a:ea typeface="Times New Roman" panose="02020603050405020304" pitchFamily="18" charset="0"/>
              </a:rPr>
              <a:t>снять</a:t>
            </a:r>
            <a:r>
              <a:rPr lang="ru-RU" sz="2500" dirty="0">
                <a:effectLst/>
                <a:latin typeface="Times New Roman" panose="02020603050405020304" pitchFamily="18" charset="0"/>
                <a:ea typeface="Times New Roman" panose="02020603050405020304" pitchFamily="18" charset="0"/>
              </a:rPr>
              <a:t> - суперпользователь или владелец каталога.</a:t>
            </a:r>
          </a:p>
          <a:p>
            <a:pPr marL="0" marR="194945" indent="0" algn="just">
              <a:spcBef>
                <a:spcPts val="0"/>
              </a:spcBef>
              <a:buNone/>
            </a:pPr>
            <a:endParaRPr lang="ru-RU" sz="2500" dirty="0">
              <a:effectLst/>
              <a:latin typeface="Times New Roman" panose="02020603050405020304" pitchFamily="18" charset="0"/>
              <a:ea typeface="Cambria" panose="02040503050406030204" pitchFamily="18" charset="0"/>
              <a:cs typeface="Times New Roman" panose="02020603050405020304" pitchFamily="18" charset="0"/>
            </a:endParaRPr>
          </a:p>
          <a:p>
            <a:pPr marL="340995" marR="311785" indent="0" algn="just">
              <a:spcAft>
                <a:spcPts val="0"/>
              </a:spcAft>
              <a:buNone/>
            </a:pPr>
            <a:endParaRPr lang="ru-RU" sz="2400" dirty="0"/>
          </a:p>
        </p:txBody>
      </p:sp>
    </p:spTree>
    <p:extLst>
      <p:ext uri="{BB962C8B-B14F-4D97-AF65-F5344CB8AC3E}">
        <p14:creationId xmlns:p14="http://schemas.microsoft.com/office/powerpoint/2010/main" val="1832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F58B0-1EFB-6517-C7CF-84C0C65E1619}"/>
            </a:ext>
          </a:extLst>
        </p:cNvPr>
        <p:cNvGrpSpPr/>
        <p:nvPr/>
      </p:nvGrpSpPr>
      <p:grpSpPr>
        <a:xfrm>
          <a:off x="0" y="0"/>
          <a:ext cx="0" cy="0"/>
          <a:chOff x="0" y="0"/>
          <a:chExt cx="0" cy="0"/>
        </a:xfrm>
      </p:grpSpPr>
      <p:sp>
        <p:nvSpPr>
          <p:cNvPr id="3" name="Объект 2">
            <a:extLst>
              <a:ext uri="{FF2B5EF4-FFF2-40B4-BE49-F238E27FC236}">
                <a16:creationId xmlns:a16="http://schemas.microsoft.com/office/drawing/2014/main" id="{622EE773-93B0-F7B0-D122-C63C289C38F9}"/>
              </a:ext>
            </a:extLst>
          </p:cNvPr>
          <p:cNvSpPr>
            <a:spLocks noGrp="1"/>
          </p:cNvSpPr>
          <p:nvPr>
            <p:ph idx="1"/>
          </p:nvPr>
        </p:nvSpPr>
        <p:spPr>
          <a:xfrm>
            <a:off x="0" y="-1"/>
            <a:ext cx="9144000" cy="6771059"/>
          </a:xfrm>
        </p:spPr>
        <p:txBody>
          <a:bodyPr/>
          <a:lstStyle/>
          <a:p>
            <a:pPr marL="0" indent="0" algn="just">
              <a:spcBef>
                <a:spcPts val="0"/>
              </a:spcBef>
              <a:buNone/>
            </a:pPr>
            <a:r>
              <a:rPr lang="ru-RU" sz="2400" dirty="0">
                <a:effectLst/>
                <a:latin typeface="Times New Roman" panose="02020603050405020304" pitchFamily="18" charset="0"/>
                <a:ea typeface="Times New Roman" panose="02020603050405020304" pitchFamily="18" charset="0"/>
              </a:rPr>
              <a:t>Флаги</a:t>
            </a:r>
            <a:r>
              <a:rPr lang="ru-RU" sz="2400" spc="200" dirty="0">
                <a:effectLst/>
                <a:latin typeface="Times New Roman" panose="02020603050405020304" pitchFamily="18" charset="0"/>
                <a:ea typeface="Times New Roman" panose="02020603050405020304" pitchFamily="18" charset="0"/>
              </a:rPr>
              <a:t> </a:t>
            </a:r>
            <a:r>
              <a:rPr lang="ru-RU" sz="2400" b="1" dirty="0">
                <a:effectLst/>
                <a:latin typeface="Times New Roman" panose="02020603050405020304" pitchFamily="18" charset="0"/>
                <a:ea typeface="Times New Roman" panose="02020603050405020304" pitchFamily="18" charset="0"/>
              </a:rPr>
              <a:t>SUID</a:t>
            </a:r>
            <a:r>
              <a:rPr lang="ru-RU" sz="2400" b="1" spc="20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и</a:t>
            </a:r>
            <a:r>
              <a:rPr lang="ru-RU" sz="2400" spc="210" dirty="0">
                <a:effectLst/>
                <a:latin typeface="Times New Roman" panose="02020603050405020304" pitchFamily="18" charset="0"/>
                <a:ea typeface="Times New Roman" panose="02020603050405020304" pitchFamily="18" charset="0"/>
              </a:rPr>
              <a:t> </a:t>
            </a:r>
            <a:r>
              <a:rPr lang="ru-RU" sz="2400" b="1" dirty="0">
                <a:effectLst/>
                <a:latin typeface="Times New Roman" panose="02020603050405020304" pitchFamily="18" charset="0"/>
                <a:ea typeface="Times New Roman" panose="02020603050405020304" pitchFamily="18" charset="0"/>
              </a:rPr>
              <a:t>SGID</a:t>
            </a:r>
            <a:r>
              <a:rPr lang="ru-RU" sz="2400" b="1" spc="20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позволяют</a:t>
            </a:r>
            <a:r>
              <a:rPr lang="ru-RU" sz="2400" spc="20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любому</a:t>
            </a:r>
            <a:r>
              <a:rPr lang="ru-RU" sz="2400" spc="19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пользователю</a:t>
            </a:r>
            <a:r>
              <a:rPr lang="ru-RU" sz="2400" spc="20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запускать</a:t>
            </a:r>
            <a:r>
              <a:rPr lang="ru-RU" sz="2400" spc="20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файл</a:t>
            </a:r>
            <a:r>
              <a:rPr lang="ru-RU" sz="2400" spc="205" dirty="0">
                <a:effectLst/>
                <a:latin typeface="Times New Roman" panose="02020603050405020304" pitchFamily="18" charset="0"/>
                <a:ea typeface="Times New Roman" panose="02020603050405020304" pitchFamily="18" charset="0"/>
              </a:rPr>
              <a:t> </a:t>
            </a:r>
            <a:r>
              <a:rPr lang="ru-RU" sz="2400" spc="-25" dirty="0">
                <a:effectLst/>
                <a:latin typeface="Times New Roman" panose="02020603050405020304" pitchFamily="18" charset="0"/>
                <a:ea typeface="Times New Roman" panose="02020603050405020304" pitchFamily="18" charset="0"/>
              </a:rPr>
              <a:t>на </a:t>
            </a:r>
            <a:r>
              <a:rPr lang="ru-RU" sz="2400" dirty="0">
                <a:effectLst/>
                <a:latin typeface="Times New Roman" panose="02020603050405020304" pitchFamily="18" charset="0"/>
                <a:ea typeface="Times New Roman" panose="02020603050405020304" pitchFamily="18" charset="0"/>
              </a:rPr>
              <a:t>исполнение</a:t>
            </a:r>
            <a:r>
              <a:rPr lang="ru-RU" sz="2400" spc="-2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с</a:t>
            </a:r>
            <a:r>
              <a:rPr lang="ru-RU" sz="2400" spc="-3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правами</a:t>
            </a:r>
            <a:r>
              <a:rPr lang="ru-RU" sz="2400" spc="-2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его</a:t>
            </a:r>
            <a:r>
              <a:rPr lang="ru-RU" sz="2400" spc="-2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владельца</a:t>
            </a:r>
            <a:r>
              <a:rPr lang="ru-RU" sz="2400" spc="-4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или</a:t>
            </a:r>
            <a:r>
              <a:rPr lang="ru-RU" sz="2400" spc="-20" dirty="0">
                <a:effectLst/>
                <a:latin typeface="Times New Roman" panose="02020603050405020304" pitchFamily="18" charset="0"/>
                <a:ea typeface="Times New Roman" panose="02020603050405020304" pitchFamily="18" charset="0"/>
              </a:rPr>
              <a:t> </a:t>
            </a:r>
            <a:r>
              <a:rPr lang="ru-RU" sz="2400" spc="-10" dirty="0">
                <a:effectLst/>
                <a:latin typeface="Times New Roman" panose="02020603050405020304" pitchFamily="18" charset="0"/>
                <a:ea typeface="Times New Roman" panose="02020603050405020304" pitchFamily="18" charset="0"/>
              </a:rPr>
              <a:t>группы.  </a:t>
            </a:r>
            <a:r>
              <a:rPr lang="ru-RU" sz="2400" dirty="0">
                <a:effectLst/>
                <a:latin typeface="Times New Roman" panose="02020603050405020304" pitchFamily="18" charset="0"/>
                <a:ea typeface="Times New Roman" panose="02020603050405020304" pitchFamily="18" charset="0"/>
              </a:rPr>
              <a:t>В обычных условиях файл запускается с правами текущего пользователя, что не всегда достаточно для его работы. Например, так работает утилита </a:t>
            </a:r>
            <a:r>
              <a:rPr lang="ru-RU" sz="2400" dirty="0" err="1">
                <a:effectLst/>
                <a:latin typeface="Courier New" panose="02070309020205020404" pitchFamily="49" charset="0"/>
                <a:ea typeface="Times New Roman" panose="02020603050405020304" pitchFamily="18" charset="0"/>
                <a:cs typeface="Times New Roman" panose="02020603050405020304" pitchFamily="18" charset="0"/>
              </a:rPr>
              <a:t>passwd</a:t>
            </a:r>
            <a:r>
              <a:rPr lang="ru-RU" sz="2400" dirty="0">
                <a:effectLst/>
                <a:latin typeface="Times New Roman" panose="02020603050405020304" pitchFamily="18" charset="0"/>
                <a:ea typeface="Times New Roman" panose="02020603050405020304" pitchFamily="18" charset="0"/>
              </a:rPr>
              <a:t>, когда нужно чтобы пользователь имел возможность изменить свой пароль без повышения прав, но данная операция требует прав суперпользователя.  Если</a:t>
            </a:r>
            <a:r>
              <a:rPr lang="ru-RU" sz="2400" spc="4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проверить</a:t>
            </a:r>
            <a:r>
              <a:rPr lang="ru-RU" sz="2400" spc="3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права</a:t>
            </a:r>
            <a:r>
              <a:rPr lang="ru-RU" sz="2400" spc="4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на</a:t>
            </a:r>
            <a:r>
              <a:rPr lang="ru-RU" sz="2400" spc="5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утилиту</a:t>
            </a:r>
            <a:r>
              <a:rPr lang="ru-RU" sz="2400" spc="50" dirty="0">
                <a:effectLst/>
                <a:latin typeface="Times New Roman" panose="02020603050405020304" pitchFamily="18" charset="0"/>
                <a:ea typeface="Times New Roman" panose="02020603050405020304" pitchFamily="18" charset="0"/>
              </a:rPr>
              <a:t> </a:t>
            </a:r>
            <a:r>
              <a:rPr lang="ru-RU" sz="2400" dirty="0" err="1">
                <a:effectLst/>
                <a:latin typeface="Courier New" panose="02070309020205020404" pitchFamily="49" charset="0"/>
                <a:ea typeface="Times New Roman" panose="02020603050405020304" pitchFamily="18" charset="0"/>
                <a:cs typeface="Times New Roman" panose="02020603050405020304" pitchFamily="18" charset="0"/>
              </a:rPr>
              <a:t>passwd</a:t>
            </a:r>
            <a:r>
              <a:rPr lang="ru-RU" sz="2400" dirty="0">
                <a:effectLst/>
                <a:latin typeface="Times New Roman" panose="02020603050405020304" pitchFamily="18" charset="0"/>
                <a:ea typeface="Times New Roman" panose="02020603050405020304" pitchFamily="18" charset="0"/>
              </a:rPr>
              <a:t>,</a:t>
            </a:r>
            <a:r>
              <a:rPr lang="ru-RU" sz="2400" spc="4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то</a:t>
            </a:r>
            <a:r>
              <a:rPr lang="ru-RU" sz="2400" spc="5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будет</a:t>
            </a:r>
            <a:r>
              <a:rPr lang="ru-RU" sz="2400" spc="4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видна</a:t>
            </a:r>
            <a:r>
              <a:rPr lang="ru-RU" sz="2400" spc="3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запись</a:t>
            </a:r>
            <a:r>
              <a:rPr lang="ru-RU" sz="2400" spc="60" dirty="0">
                <a:effectLst/>
                <a:latin typeface="Times New Roman" panose="02020603050405020304" pitchFamily="18" charset="0"/>
                <a:ea typeface="Times New Roman" panose="02020603050405020304" pitchFamily="18" charset="0"/>
              </a:rPr>
              <a:t> </a:t>
            </a:r>
            <a:r>
              <a:rPr lang="ru-RU" sz="2400" b="1" dirty="0" err="1">
                <a:effectLst/>
                <a:latin typeface="Times New Roman" panose="02020603050405020304" pitchFamily="18" charset="0"/>
                <a:ea typeface="Times New Roman" panose="02020603050405020304" pitchFamily="18" charset="0"/>
              </a:rPr>
              <a:t>rwsr</a:t>
            </a:r>
            <a:r>
              <a:rPr lang="ru-RU" sz="2400" b="1" dirty="0">
                <a:effectLst/>
                <a:latin typeface="Times New Roman" panose="02020603050405020304" pitchFamily="18" charset="0"/>
                <a:ea typeface="Times New Roman" panose="02020603050405020304" pitchFamily="18" charset="0"/>
              </a:rPr>
              <a:t>-</a:t>
            </a:r>
            <a:r>
              <a:rPr lang="ru-RU" sz="2400" b="1" dirty="0" err="1">
                <a:effectLst/>
                <a:latin typeface="Times New Roman" panose="02020603050405020304" pitchFamily="18" charset="0"/>
                <a:ea typeface="Times New Roman" panose="02020603050405020304" pitchFamily="18" charset="0"/>
              </a:rPr>
              <a:t>xr</a:t>
            </a:r>
            <a:r>
              <a:rPr lang="ru-RU" sz="2400" b="1" dirty="0">
                <a:effectLst/>
                <a:latin typeface="Times New Roman" panose="02020603050405020304" pitchFamily="18" charset="0"/>
                <a:ea typeface="Times New Roman" panose="02020603050405020304" pitchFamily="18" charset="0"/>
              </a:rPr>
              <a:t>-</a:t>
            </a:r>
            <a:r>
              <a:rPr lang="ru-RU" sz="2400" b="1" spc="-50" dirty="0">
                <a:effectLst/>
                <a:latin typeface="Times New Roman" panose="02020603050405020304" pitchFamily="18" charset="0"/>
                <a:ea typeface="Times New Roman" panose="02020603050405020304" pitchFamily="18" charset="0"/>
              </a:rPr>
              <a:t>x </a:t>
            </a:r>
            <a:r>
              <a:rPr lang="ru-RU" sz="2400" dirty="0">
                <a:effectLst/>
                <a:latin typeface="Times New Roman" panose="02020603050405020304" pitchFamily="18" charset="0"/>
                <a:ea typeface="Times New Roman" panose="02020603050405020304" pitchFamily="18" charset="0"/>
              </a:rPr>
              <a:t>или</a:t>
            </a:r>
            <a:r>
              <a:rPr lang="ru-RU" sz="2400" spc="-10" dirty="0">
                <a:effectLst/>
                <a:latin typeface="Times New Roman" panose="02020603050405020304" pitchFamily="18" charset="0"/>
                <a:ea typeface="Times New Roman" panose="02020603050405020304" pitchFamily="18" charset="0"/>
              </a:rPr>
              <a:t> </a:t>
            </a:r>
            <a:r>
              <a:rPr lang="ru-RU" sz="2400" b="1" dirty="0">
                <a:effectLst/>
                <a:latin typeface="Times New Roman" panose="02020603050405020304" pitchFamily="18" charset="0"/>
                <a:ea typeface="Times New Roman" panose="02020603050405020304" pitchFamily="18" charset="0"/>
              </a:rPr>
              <a:t>4755</a:t>
            </a:r>
            <a:endParaRPr lang="ru-RU" sz="2400" dirty="0">
              <a:effectLst/>
              <a:latin typeface="Times New Roman" panose="02020603050405020304" pitchFamily="18" charset="0"/>
              <a:ea typeface="Times New Roman" panose="02020603050405020304" pitchFamily="18" charset="0"/>
            </a:endParaRPr>
          </a:p>
          <a:p>
            <a:pPr marL="180000" marR="311785" indent="0" algn="just">
              <a:spcAft>
                <a:spcPts val="0"/>
              </a:spcAft>
              <a:buNone/>
            </a:pPr>
            <a:br>
              <a:rPr lang="ru-RU" sz="2600" kern="0" dirty="0">
                <a:effectLst/>
                <a:latin typeface="Times New Roman" panose="02020603050405020304" pitchFamily="18" charset="0"/>
                <a:ea typeface="Cambria" panose="02040503050406030204" pitchFamily="18" charset="0"/>
                <a:cs typeface="Times New Roman" panose="02020603050405020304" pitchFamily="18" charset="0"/>
              </a:rPr>
            </a:br>
            <a:endParaRPr lang="ru-RU" sz="2600" dirty="0">
              <a:effectLst/>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2" name="Image 3">
            <a:extLst>
              <a:ext uri="{FF2B5EF4-FFF2-40B4-BE49-F238E27FC236}">
                <a16:creationId xmlns:a16="http://schemas.microsoft.com/office/drawing/2014/main" id="{05772B9D-28CC-264F-CCA8-EDE57E409EC5}"/>
              </a:ext>
            </a:extLst>
          </p:cNvPr>
          <p:cNvPicPr>
            <a:picLocks/>
          </p:cNvPicPr>
          <p:nvPr/>
        </p:nvPicPr>
        <p:blipFill>
          <a:blip r:embed="rId2" cstate="print"/>
          <a:stretch>
            <a:fillRect/>
          </a:stretch>
        </p:blipFill>
        <p:spPr>
          <a:xfrm>
            <a:off x="1403648" y="2996952"/>
            <a:ext cx="6602978" cy="3630091"/>
          </a:xfrm>
          <a:prstGeom prst="rect">
            <a:avLst/>
          </a:prstGeom>
        </p:spPr>
      </p:pic>
    </p:spTree>
    <p:extLst>
      <p:ext uri="{BB962C8B-B14F-4D97-AF65-F5344CB8AC3E}">
        <p14:creationId xmlns:p14="http://schemas.microsoft.com/office/powerpoint/2010/main" val="2206164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0DF56-EBB5-97D9-6B22-55EB82B72934}"/>
            </a:ext>
          </a:extLst>
        </p:cNvPr>
        <p:cNvGrpSpPr/>
        <p:nvPr/>
      </p:nvGrpSpPr>
      <p:grpSpPr>
        <a:xfrm>
          <a:off x="0" y="0"/>
          <a:ext cx="0" cy="0"/>
          <a:chOff x="0" y="0"/>
          <a:chExt cx="0" cy="0"/>
        </a:xfrm>
      </p:grpSpPr>
      <p:sp>
        <p:nvSpPr>
          <p:cNvPr id="3" name="Объект 2">
            <a:extLst>
              <a:ext uri="{FF2B5EF4-FFF2-40B4-BE49-F238E27FC236}">
                <a16:creationId xmlns:a16="http://schemas.microsoft.com/office/drawing/2014/main" id="{03E1CCED-4BBE-59B9-B49E-9B1EC11E686F}"/>
              </a:ext>
            </a:extLst>
          </p:cNvPr>
          <p:cNvSpPr>
            <a:spLocks noGrp="1"/>
          </p:cNvSpPr>
          <p:nvPr>
            <p:ph idx="1"/>
          </p:nvPr>
        </p:nvSpPr>
        <p:spPr>
          <a:xfrm>
            <a:off x="0" y="0"/>
            <a:ext cx="9144000" cy="6858000"/>
          </a:xfrm>
        </p:spPr>
        <p:txBody>
          <a:bodyPr/>
          <a:lstStyle/>
          <a:p>
            <a:pPr marL="85725" marR="66040" indent="0" algn="just">
              <a:buNone/>
            </a:pPr>
            <a:r>
              <a:rPr lang="ru-RU" sz="2400" dirty="0">
                <a:effectLst/>
                <a:latin typeface="Times New Roman" panose="02020603050405020304" pitchFamily="18" charset="0"/>
                <a:ea typeface="Times New Roman" panose="02020603050405020304" pitchFamily="18" charset="0"/>
              </a:rPr>
              <a:t>  При установке признаков SUID и SGID они заменяют символ </a:t>
            </a:r>
            <a:r>
              <a:rPr lang="ru-RU" sz="2400" b="1" dirty="0">
                <a:effectLst/>
                <a:latin typeface="Times New Roman" panose="02020603050405020304" pitchFamily="18" charset="0"/>
                <a:ea typeface="Times New Roman" panose="02020603050405020304" pitchFamily="18" charset="0"/>
              </a:rPr>
              <a:t>x </a:t>
            </a:r>
            <a:r>
              <a:rPr lang="ru-RU" sz="2400" dirty="0">
                <a:effectLst/>
                <a:latin typeface="Times New Roman" panose="02020603050405020304" pitchFamily="18" charset="0"/>
                <a:ea typeface="Times New Roman" panose="02020603050405020304" pitchFamily="18" charset="0"/>
              </a:rPr>
              <a:t>на </a:t>
            </a:r>
            <a:r>
              <a:rPr lang="ru-RU" sz="2400" b="1" dirty="0">
                <a:effectLst/>
                <a:latin typeface="Times New Roman" panose="02020603050405020304" pitchFamily="18" charset="0"/>
                <a:ea typeface="Times New Roman" panose="02020603050405020304" pitchFamily="18" charset="0"/>
              </a:rPr>
              <a:t>s </a:t>
            </a:r>
            <a:r>
              <a:rPr lang="ru-RU" sz="2400" dirty="0">
                <a:effectLst/>
                <a:latin typeface="Times New Roman" panose="02020603050405020304" pitchFamily="18" charset="0"/>
                <a:ea typeface="Times New Roman" panose="02020603050405020304" pitchFamily="18" charset="0"/>
              </a:rPr>
              <a:t>в соответствующей группе символьного представления (на рисунке 1 права доступа для субъекта-владельца) или записываются перед основными правами в восьмеричном виде.</a:t>
            </a:r>
          </a:p>
          <a:p>
            <a:pPr marL="85725" marR="70485" indent="0" algn="just">
              <a:spcBef>
                <a:spcPts val="5"/>
              </a:spcBef>
              <a:buNone/>
            </a:pPr>
            <a:r>
              <a:rPr lang="ru-RU" sz="2400" dirty="0">
                <a:effectLst/>
                <a:latin typeface="Times New Roman" panose="02020603050405020304" pitchFamily="18" charset="0"/>
                <a:ea typeface="Times New Roman" panose="02020603050405020304" pitchFamily="18" charset="0"/>
              </a:rPr>
              <a:t>  Раздел «Права доступа» - это следующие девять бит, разделенные на блоки по три бита, которые содержат права доступа к файлу или директории.</a:t>
            </a:r>
          </a:p>
          <a:p>
            <a:pPr marL="85725" marR="67945" indent="0" algn="just">
              <a:buNone/>
            </a:pPr>
            <a:r>
              <a:rPr lang="ru-RU" sz="2400" dirty="0">
                <a:effectLst/>
                <a:latin typeface="Times New Roman" panose="02020603050405020304" pitchFamily="18" charset="0"/>
                <a:ea typeface="Times New Roman" panose="02020603050405020304" pitchFamily="18" charset="0"/>
              </a:rPr>
              <a:t>  Каждый файл в ОС, в соответствии со стандартом POSIX ACL, должен иметь владельца (пользователь, </a:t>
            </a:r>
            <a:r>
              <a:rPr lang="ru-RU" sz="2400" dirty="0" err="1">
                <a:effectLst/>
                <a:latin typeface="Times New Roman" panose="02020603050405020304" pitchFamily="18" charset="0"/>
                <a:ea typeface="Times New Roman" panose="02020603050405020304" pitchFamily="18" charset="0"/>
              </a:rPr>
              <a:t>user</a:t>
            </a:r>
            <a:r>
              <a:rPr lang="ru-RU" sz="2400" dirty="0">
                <a:effectLst/>
                <a:latin typeface="Times New Roman" panose="02020603050405020304" pitchFamily="18" charset="0"/>
                <a:ea typeface="Times New Roman" panose="02020603050405020304" pitchFamily="18" charset="0"/>
              </a:rPr>
              <a:t>), группового владельца (группа, </a:t>
            </a:r>
            <a:r>
              <a:rPr lang="ru-RU" sz="2400" dirty="0" err="1">
                <a:effectLst/>
                <a:latin typeface="Times New Roman" panose="02020603050405020304" pitchFamily="18" charset="0"/>
                <a:ea typeface="Times New Roman" panose="02020603050405020304" pitchFamily="18" charset="0"/>
              </a:rPr>
              <a:t>group</a:t>
            </a:r>
            <a:r>
              <a:rPr lang="ru-RU" sz="2400" dirty="0">
                <a:effectLst/>
                <a:latin typeface="Times New Roman" panose="02020603050405020304" pitchFamily="18" charset="0"/>
                <a:ea typeface="Times New Roman" panose="02020603050405020304" pitchFamily="18" charset="0"/>
              </a:rPr>
              <a:t>) и остальных пользователей (остальные, </a:t>
            </a:r>
            <a:r>
              <a:rPr lang="ru-RU" sz="2400" dirty="0" err="1">
                <a:effectLst/>
                <a:latin typeface="Times New Roman" panose="02020603050405020304" pitchFamily="18" charset="0"/>
                <a:ea typeface="Times New Roman" panose="02020603050405020304" pitchFamily="18" charset="0"/>
              </a:rPr>
              <a:t>other</a:t>
            </a:r>
            <a:r>
              <a:rPr lang="ru-RU" sz="2400" dirty="0">
                <a:effectLst/>
                <a:latin typeface="Times New Roman" panose="02020603050405020304" pitchFamily="18" charset="0"/>
                <a:ea typeface="Times New Roman" panose="02020603050405020304" pitchFamily="18" charset="0"/>
              </a:rPr>
              <a:t>), каждый из этих пользователей может иметь права на чтение (</a:t>
            </a:r>
            <a:r>
              <a:rPr lang="ru-RU" sz="2400" b="1" dirty="0">
                <a:effectLst/>
                <a:latin typeface="Times New Roman" panose="02020603050405020304" pitchFamily="18" charset="0"/>
                <a:ea typeface="Times New Roman" panose="02020603050405020304" pitchFamily="18" charset="0"/>
              </a:rPr>
              <a:t>r</a:t>
            </a:r>
            <a:r>
              <a:rPr lang="ru-RU" sz="2400" dirty="0">
                <a:effectLst/>
                <a:latin typeface="Times New Roman" panose="02020603050405020304" pitchFamily="18" charset="0"/>
                <a:ea typeface="Times New Roman" panose="02020603050405020304" pitchFamily="18" charset="0"/>
              </a:rPr>
              <a:t>), запись (</a:t>
            </a:r>
            <a:r>
              <a:rPr lang="ru-RU" sz="2400" b="1" dirty="0">
                <a:effectLst/>
                <a:latin typeface="Times New Roman" panose="02020603050405020304" pitchFamily="18" charset="0"/>
                <a:ea typeface="Times New Roman" panose="02020603050405020304" pitchFamily="18" charset="0"/>
              </a:rPr>
              <a:t>w</a:t>
            </a:r>
            <a:r>
              <a:rPr lang="ru-RU" sz="2400" dirty="0">
                <a:effectLst/>
                <a:latin typeface="Times New Roman" panose="02020603050405020304" pitchFamily="18" charset="0"/>
                <a:ea typeface="Times New Roman" panose="02020603050405020304" pitchFamily="18" charset="0"/>
              </a:rPr>
              <a:t>) и исполнение (</a:t>
            </a:r>
            <a:r>
              <a:rPr lang="ru-RU" sz="2400" b="1" dirty="0">
                <a:effectLst/>
                <a:latin typeface="Times New Roman" panose="02020603050405020304" pitchFamily="18" charset="0"/>
                <a:ea typeface="Times New Roman" panose="02020603050405020304" pitchFamily="18" charset="0"/>
              </a:rPr>
              <a:t>x</a:t>
            </a:r>
            <a:r>
              <a:rPr lang="ru-RU" sz="2400" dirty="0">
                <a:effectLst/>
                <a:latin typeface="Times New Roman" panose="02020603050405020304" pitchFamily="18" charset="0"/>
                <a:ea typeface="Times New Roman" panose="02020603050405020304" pitchFamily="18" charset="0"/>
              </a:rPr>
              <a:t>).</a:t>
            </a:r>
          </a:p>
          <a:p>
            <a:pPr marL="0" marR="835660" indent="0" algn="just">
              <a:spcBef>
                <a:spcPts val="0"/>
              </a:spcBef>
              <a:buNone/>
            </a:pPr>
            <a:r>
              <a:rPr lang="ru-RU" sz="2400" dirty="0">
                <a:effectLst/>
                <a:latin typeface="Times New Roman" panose="02020603050405020304" pitchFamily="18" charset="0"/>
                <a:ea typeface="Times New Roman" panose="02020603050405020304" pitchFamily="18" charset="0"/>
              </a:rPr>
              <a:t> </a:t>
            </a:r>
          </a:p>
          <a:p>
            <a:pPr marL="0" marR="835660" indent="0" algn="just">
              <a:spcBef>
                <a:spcPts val="0"/>
              </a:spcBef>
              <a:buNone/>
            </a:pPr>
            <a:r>
              <a:rPr lang="ru-RU" sz="2400" dirty="0">
                <a:effectLst/>
                <a:latin typeface="Times New Roman" panose="02020603050405020304" pitchFamily="18" charset="0"/>
                <a:ea typeface="Times New Roman" panose="02020603050405020304" pitchFamily="18" charset="0"/>
              </a:rPr>
              <a:t>Заметим, что применительно</a:t>
            </a:r>
            <a:r>
              <a:rPr lang="ru-RU" sz="2400" spc="-3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к</a:t>
            </a:r>
            <a:r>
              <a:rPr lang="ru-RU" sz="2400" spc="-5" dirty="0">
                <a:effectLst/>
                <a:latin typeface="Times New Roman" panose="02020603050405020304" pitchFamily="18" charset="0"/>
                <a:ea typeface="Times New Roman" panose="02020603050405020304" pitchFamily="18" charset="0"/>
              </a:rPr>
              <a:t> </a:t>
            </a:r>
            <a:r>
              <a:rPr lang="ru-RU" sz="2400" b="1" dirty="0">
                <a:effectLst/>
                <a:latin typeface="Times New Roman" panose="02020603050405020304" pitchFamily="18" charset="0"/>
                <a:ea typeface="Times New Roman" panose="02020603050405020304" pitchFamily="18" charset="0"/>
              </a:rPr>
              <a:t>каталогам</a:t>
            </a:r>
            <a:r>
              <a:rPr lang="ru-RU" sz="2400" b="1" spc="-2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флаги</a:t>
            </a:r>
            <a:r>
              <a:rPr lang="ru-RU" sz="2400" spc="-3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имеют</a:t>
            </a:r>
            <a:r>
              <a:rPr lang="ru-RU" sz="2400" spc="-2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несколько</a:t>
            </a:r>
            <a:r>
              <a:rPr lang="ru-RU" sz="2400" spc="-3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иной</a:t>
            </a:r>
            <a:r>
              <a:rPr lang="ru-RU" sz="2400" spc="-3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смысл: </a:t>
            </a:r>
            <a:r>
              <a:rPr lang="ru-RU" sz="2400" b="1" dirty="0">
                <a:effectLst/>
                <a:latin typeface="Times New Roman" panose="02020603050405020304" pitchFamily="18" charset="0"/>
                <a:ea typeface="Times New Roman" panose="02020603050405020304" pitchFamily="18" charset="0"/>
              </a:rPr>
              <a:t>r </a:t>
            </a:r>
            <a:r>
              <a:rPr lang="ru-RU" sz="2400" dirty="0">
                <a:effectLst/>
                <a:latin typeface="Times New Roman" panose="02020603050405020304" pitchFamily="18" charset="0"/>
                <a:ea typeface="Times New Roman" panose="02020603050405020304" pitchFamily="18" charset="0"/>
              </a:rPr>
              <a:t>- право получения имен файлов в каталоге (но не их атрибутов), </a:t>
            </a:r>
            <a:r>
              <a:rPr lang="ru-RU" sz="2400" b="1" dirty="0">
                <a:effectLst/>
                <a:latin typeface="Times New Roman" panose="02020603050405020304" pitchFamily="18" charset="0"/>
                <a:ea typeface="Times New Roman" panose="02020603050405020304" pitchFamily="18" charset="0"/>
              </a:rPr>
              <a:t>x </a:t>
            </a:r>
            <a:r>
              <a:rPr lang="ru-RU" sz="2400" dirty="0">
                <a:effectLst/>
                <a:latin typeface="Times New Roman" panose="02020603050405020304" pitchFamily="18" charset="0"/>
                <a:ea typeface="Times New Roman" panose="02020603050405020304" pitchFamily="18" charset="0"/>
              </a:rPr>
              <a:t>- право получения доступа к файлам и их атрибутам, </a:t>
            </a:r>
            <a:r>
              <a:rPr lang="ru-RU" sz="2400" b="1" dirty="0">
                <a:effectLst/>
                <a:latin typeface="Times New Roman" panose="02020603050405020304" pitchFamily="18" charset="0"/>
                <a:ea typeface="Times New Roman" panose="02020603050405020304" pitchFamily="18" charset="0"/>
              </a:rPr>
              <a:t>w </a:t>
            </a:r>
            <a:r>
              <a:rPr lang="ru-RU" sz="2400" dirty="0">
                <a:effectLst/>
                <a:latin typeface="Times New Roman" panose="02020603050405020304" pitchFamily="18" charset="0"/>
                <a:ea typeface="Times New Roman" panose="02020603050405020304" pitchFamily="18" charset="0"/>
              </a:rPr>
              <a:t>- право манипулировать именами файлов, т.е. создавать, удалять, </a:t>
            </a:r>
            <a:r>
              <a:rPr lang="ru-RU" sz="2400" spc="-10" dirty="0">
                <a:effectLst/>
                <a:latin typeface="Times New Roman" panose="02020603050405020304" pitchFamily="18" charset="0"/>
                <a:ea typeface="Times New Roman" panose="02020603050405020304" pitchFamily="18" charset="0"/>
              </a:rPr>
              <a:t>переименовывать.</a:t>
            </a:r>
            <a:endParaRPr lang="ru-RU" sz="2400" dirty="0">
              <a:effectLst/>
              <a:latin typeface="Times New Roman" panose="02020603050405020304" pitchFamily="18" charset="0"/>
              <a:ea typeface="Times New Roman" panose="02020603050405020304" pitchFamily="18" charset="0"/>
            </a:endParaRPr>
          </a:p>
          <a:p>
            <a:pPr marL="340995" marR="311785" indent="0" algn="just">
              <a:spcAft>
                <a:spcPts val="0"/>
              </a:spcAft>
              <a:buNone/>
            </a:pPr>
            <a:endParaRPr lang="ru-RU" sz="2500" dirty="0">
              <a:effectLst/>
              <a:latin typeface="Times New Roman" panose="02020603050405020304" pitchFamily="18" charset="0"/>
              <a:ea typeface="Cambria" panose="02040503050406030204" pitchFamily="18" charset="0"/>
              <a:cs typeface="Times New Roman" panose="02020603050405020304" pitchFamily="18" charset="0"/>
            </a:endParaRPr>
          </a:p>
          <a:p>
            <a:pPr marL="340995" marR="311785" indent="0" algn="just">
              <a:spcAft>
                <a:spcPts val="0"/>
              </a:spcAft>
              <a:buNone/>
            </a:pPr>
            <a:endParaRPr lang="ru-RU" dirty="0"/>
          </a:p>
        </p:txBody>
      </p:sp>
    </p:spTree>
    <p:extLst>
      <p:ext uri="{BB962C8B-B14F-4D97-AF65-F5344CB8AC3E}">
        <p14:creationId xmlns:p14="http://schemas.microsoft.com/office/powerpoint/2010/main" val="279791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77AB6-6043-6EF3-24E0-E2CDF3FFF57F}"/>
            </a:ext>
          </a:extLst>
        </p:cNvPr>
        <p:cNvGrpSpPr/>
        <p:nvPr/>
      </p:nvGrpSpPr>
      <p:grpSpPr>
        <a:xfrm>
          <a:off x="0" y="0"/>
          <a:ext cx="0" cy="0"/>
          <a:chOff x="0" y="0"/>
          <a:chExt cx="0" cy="0"/>
        </a:xfrm>
      </p:grpSpPr>
      <p:sp>
        <p:nvSpPr>
          <p:cNvPr id="3" name="Объект 2">
            <a:extLst>
              <a:ext uri="{FF2B5EF4-FFF2-40B4-BE49-F238E27FC236}">
                <a16:creationId xmlns:a16="http://schemas.microsoft.com/office/drawing/2014/main" id="{B8721F56-D26C-EAFF-FF33-B15A2EB9E5A7}"/>
              </a:ext>
            </a:extLst>
          </p:cNvPr>
          <p:cNvSpPr>
            <a:spLocks noGrp="1"/>
          </p:cNvSpPr>
          <p:nvPr>
            <p:ph idx="1"/>
          </p:nvPr>
        </p:nvSpPr>
        <p:spPr>
          <a:xfrm>
            <a:off x="0" y="116632"/>
            <a:ext cx="9144000" cy="6552728"/>
          </a:xfrm>
        </p:spPr>
        <p:txBody>
          <a:bodyPr/>
          <a:lstStyle/>
          <a:p>
            <a:pPr marL="0" indent="0" algn="just">
              <a:spcBef>
                <a:spcPts val="0"/>
              </a:spcBef>
              <a:buNone/>
            </a:pPr>
            <a:r>
              <a:rPr lang="ru-RU" sz="2500" dirty="0">
                <a:effectLst/>
                <a:latin typeface="Times New Roman" panose="02020603050405020304" pitchFamily="18" charset="0"/>
                <a:ea typeface="Times New Roman" panose="02020603050405020304" pitchFamily="18" charset="0"/>
              </a:rPr>
              <a:t> Минимальный</a:t>
            </a:r>
            <a:r>
              <a:rPr lang="ru-RU" sz="2500" spc="27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разумный</a:t>
            </a:r>
            <a:r>
              <a:rPr lang="ru-RU" sz="2500" spc="27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набор</a:t>
            </a:r>
            <a:r>
              <a:rPr lang="ru-RU" sz="2500" spc="27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прав</a:t>
            </a:r>
            <a:r>
              <a:rPr lang="ru-RU" sz="2500" spc="26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на</a:t>
            </a:r>
            <a:r>
              <a:rPr lang="ru-RU" sz="2500" spc="27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каталог:</a:t>
            </a:r>
            <a:r>
              <a:rPr lang="ru-RU" sz="2500" spc="305" dirty="0">
                <a:effectLst/>
                <a:latin typeface="Times New Roman" panose="02020603050405020304" pitchFamily="18" charset="0"/>
                <a:ea typeface="Times New Roman" panose="02020603050405020304" pitchFamily="18" charset="0"/>
              </a:rPr>
              <a:t> </a:t>
            </a:r>
            <a:r>
              <a:rPr lang="ru-RU" sz="2500" b="1" dirty="0" err="1">
                <a:effectLst/>
                <a:latin typeface="Times New Roman" panose="02020603050405020304" pitchFamily="18" charset="0"/>
                <a:ea typeface="Times New Roman" panose="02020603050405020304" pitchFamily="18" charset="0"/>
              </a:rPr>
              <a:t>rx</a:t>
            </a:r>
            <a:r>
              <a:rPr lang="ru-RU" sz="2500" b="1" dirty="0">
                <a:effectLst/>
                <a:latin typeface="Times New Roman" panose="02020603050405020304" pitchFamily="18" charset="0"/>
                <a:ea typeface="Times New Roman" panose="02020603050405020304" pitchFamily="18" charset="0"/>
              </a:rPr>
              <a:t>- </a:t>
            </a:r>
            <a:r>
              <a:rPr lang="ru-RU" sz="2200" dirty="0">
                <a:effectLst/>
                <a:latin typeface="Times New Roman" panose="02020603050405020304" pitchFamily="18" charset="0"/>
                <a:ea typeface="Times New Roman" panose="02020603050405020304" pitchFamily="18" charset="0"/>
              </a:rPr>
              <a:t>(получения имен; получения доступа</a:t>
            </a:r>
            <a:r>
              <a:rPr lang="ru-RU" sz="2500" b="1" dirty="0">
                <a:effectLst/>
                <a:latin typeface="Times New Roman" panose="02020603050405020304" pitchFamily="18" charset="0"/>
                <a:ea typeface="Times New Roman" panose="02020603050405020304" pitchFamily="18" charset="0"/>
              </a:rPr>
              <a:t>)</a:t>
            </a:r>
            <a:r>
              <a:rPr lang="ru-RU" sz="2500" dirty="0">
                <a:effectLst/>
                <a:latin typeface="Times New Roman" panose="02020603050405020304" pitchFamily="18" charset="0"/>
                <a:ea typeface="Times New Roman" panose="02020603050405020304" pitchFamily="18" charset="0"/>
              </a:rPr>
              <a:t>,</a:t>
            </a:r>
            <a:r>
              <a:rPr lang="ru-RU" sz="2500" spc="27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так</a:t>
            </a:r>
            <a:r>
              <a:rPr lang="ru-RU" sz="2500" spc="27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как</a:t>
            </a:r>
            <a:r>
              <a:rPr lang="ru-RU" sz="2500" spc="27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только</a:t>
            </a:r>
            <a:r>
              <a:rPr lang="ru-RU" sz="2500" spc="285" dirty="0">
                <a:effectLst/>
                <a:latin typeface="Times New Roman" panose="02020603050405020304" pitchFamily="18" charset="0"/>
                <a:ea typeface="Times New Roman" panose="02020603050405020304" pitchFamily="18" charset="0"/>
              </a:rPr>
              <a:t> </a:t>
            </a:r>
            <a:r>
              <a:rPr lang="ru-RU" sz="2500" b="1" spc="-50" dirty="0">
                <a:effectLst/>
                <a:latin typeface="Times New Roman" panose="02020603050405020304" pitchFamily="18" charset="0"/>
                <a:ea typeface="Times New Roman" panose="02020603050405020304" pitchFamily="18" charset="0"/>
              </a:rPr>
              <a:t>r </a:t>
            </a:r>
            <a:r>
              <a:rPr lang="ru-RU" sz="2500" dirty="0">
                <a:effectLst/>
                <a:latin typeface="Times New Roman" panose="02020603050405020304" pitchFamily="18" charset="0"/>
                <a:ea typeface="Times New Roman" panose="02020603050405020304" pitchFamily="18" charset="0"/>
              </a:rPr>
              <a:t>позволит</a:t>
            </a:r>
            <a:r>
              <a:rPr lang="ru-RU" sz="2500" spc="-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получить</a:t>
            </a:r>
            <a:r>
              <a:rPr lang="ru-RU" sz="2500" spc="-2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только</a:t>
            </a:r>
            <a:r>
              <a:rPr lang="ru-RU" sz="2500" spc="-2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имена</a:t>
            </a:r>
            <a:r>
              <a:rPr lang="ru-RU" sz="2500" spc="-1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файлов,</a:t>
            </a:r>
            <a:r>
              <a:rPr lang="ru-RU" sz="2500" spc="-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но</a:t>
            </a:r>
            <a:r>
              <a:rPr lang="ru-RU" sz="2500" spc="-1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не</a:t>
            </a:r>
            <a:r>
              <a:rPr lang="ru-RU" sz="2500" spc="-2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их</a:t>
            </a:r>
            <a:r>
              <a:rPr lang="ru-RU" sz="2500" spc="-1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тип,</a:t>
            </a:r>
            <a:r>
              <a:rPr lang="ru-RU" sz="2500" spc="-3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размер</a:t>
            </a:r>
            <a:r>
              <a:rPr lang="ru-RU" sz="2500" spc="-1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и</a:t>
            </a:r>
            <a:r>
              <a:rPr lang="ru-RU" sz="2500" spc="-15" dirty="0">
                <a:effectLst/>
                <a:latin typeface="Times New Roman" panose="02020603050405020304" pitchFamily="18" charset="0"/>
                <a:ea typeface="Times New Roman" panose="02020603050405020304" pitchFamily="18" charset="0"/>
              </a:rPr>
              <a:t> </a:t>
            </a:r>
            <a:r>
              <a:rPr lang="ru-RU" sz="2500" spc="-20" dirty="0">
                <a:effectLst/>
                <a:latin typeface="Times New Roman" panose="02020603050405020304" pitchFamily="18" charset="0"/>
                <a:ea typeface="Times New Roman" panose="02020603050405020304" pitchFamily="18" charset="0"/>
              </a:rPr>
              <a:t>т.п. </a:t>
            </a:r>
            <a:endParaRPr lang="ru-RU" sz="2500" dirty="0">
              <a:effectLst/>
              <a:latin typeface="Times New Roman" panose="02020603050405020304" pitchFamily="18" charset="0"/>
              <a:ea typeface="Times New Roman" panose="02020603050405020304" pitchFamily="18" charset="0"/>
            </a:endParaRPr>
          </a:p>
          <a:p>
            <a:pPr marL="0" indent="0" algn="just">
              <a:spcBef>
                <a:spcPts val="0"/>
              </a:spcBef>
              <a:buNone/>
            </a:pPr>
            <a:r>
              <a:rPr lang="ru-RU" sz="2500" dirty="0">
                <a:effectLst/>
                <a:latin typeface="Times New Roman" panose="02020603050405020304" pitchFamily="18" charset="0"/>
                <a:ea typeface="Times New Roman" panose="02020603050405020304" pitchFamily="18" charset="0"/>
              </a:rPr>
              <a:t>   Запись прав может производиться как в </a:t>
            </a:r>
            <a:r>
              <a:rPr lang="ru-RU" sz="2500" b="1" dirty="0">
                <a:effectLst/>
                <a:latin typeface="Times New Roman" panose="02020603050405020304" pitchFamily="18" charset="0"/>
                <a:ea typeface="Times New Roman" panose="02020603050405020304" pitchFamily="18" charset="0"/>
              </a:rPr>
              <a:t>символьной</a:t>
            </a:r>
            <a:r>
              <a:rPr lang="ru-RU" sz="2500" dirty="0">
                <a:effectLst/>
                <a:latin typeface="Times New Roman" panose="02020603050405020304" pitchFamily="18" charset="0"/>
                <a:ea typeface="Times New Roman" panose="02020603050405020304" pitchFamily="18" charset="0"/>
              </a:rPr>
              <a:t>, так и в </a:t>
            </a:r>
            <a:r>
              <a:rPr lang="ru-RU" sz="2500" b="1" dirty="0">
                <a:effectLst/>
                <a:latin typeface="Times New Roman" panose="02020603050405020304" pitchFamily="18" charset="0"/>
                <a:ea typeface="Times New Roman" panose="02020603050405020304" pitchFamily="18" charset="0"/>
              </a:rPr>
              <a:t>числовой форме</a:t>
            </a:r>
            <a:r>
              <a:rPr lang="ru-RU" sz="2500" dirty="0">
                <a:effectLst/>
                <a:latin typeface="Times New Roman" panose="02020603050405020304" pitchFamily="18" charset="0"/>
                <a:ea typeface="Times New Roman" panose="02020603050405020304" pitchFamily="18" charset="0"/>
              </a:rPr>
              <a:t>, для этого используют двоичное или восьмеричное (что удобнее) значение установленных битов.</a:t>
            </a:r>
          </a:p>
          <a:p>
            <a:pPr marL="0" indent="0" algn="just">
              <a:spcBef>
                <a:spcPts val="0"/>
              </a:spcBef>
              <a:buNone/>
            </a:pPr>
            <a:r>
              <a:rPr lang="ru-RU" sz="2500" dirty="0">
                <a:effectLst/>
                <a:latin typeface="Times New Roman" panose="02020603050405020304" pitchFamily="18" charset="0"/>
                <a:ea typeface="Times New Roman" panose="02020603050405020304" pitchFamily="18" charset="0"/>
              </a:rPr>
              <a:t>  Как правило, в системе используются преимущественно символьные обозначения, для целей администрирования обычно используются цифровые восьмеричные значения.</a:t>
            </a:r>
          </a:p>
          <a:p>
            <a:pPr marL="0" indent="0" algn="just">
              <a:spcBef>
                <a:spcPts val="0"/>
              </a:spcBef>
              <a:buNone/>
            </a:pPr>
            <a:r>
              <a:rPr lang="ru-RU" sz="2500" dirty="0">
                <a:effectLst/>
                <a:latin typeface="Times New Roman" panose="02020603050405020304" pitchFamily="18" charset="0"/>
                <a:ea typeface="Times New Roman" panose="02020603050405020304" pitchFamily="18" charset="0"/>
              </a:rPr>
              <a:t> Стандартные права для вновь создаваемых файлов - </a:t>
            </a:r>
            <a:r>
              <a:rPr lang="ru-RU" sz="2500" b="1" dirty="0">
                <a:effectLst/>
                <a:latin typeface="Times New Roman" panose="02020603050405020304" pitchFamily="18" charset="0"/>
                <a:ea typeface="Times New Roman" panose="02020603050405020304" pitchFamily="18" charset="0"/>
              </a:rPr>
              <a:t>664</a:t>
            </a:r>
            <a:r>
              <a:rPr lang="ru-RU" sz="2500" dirty="0">
                <a:effectLst/>
                <a:latin typeface="Times New Roman" panose="02020603050405020304" pitchFamily="18" charset="0"/>
                <a:ea typeface="Times New Roman" panose="02020603050405020304" pitchFamily="18" charset="0"/>
              </a:rPr>
              <a:t>, папок - </a:t>
            </a:r>
            <a:r>
              <a:rPr lang="ru-RU" sz="2500" b="1" dirty="0">
                <a:effectLst/>
                <a:latin typeface="Times New Roman" panose="02020603050405020304" pitchFamily="18" charset="0"/>
                <a:ea typeface="Times New Roman" panose="02020603050405020304" pitchFamily="18" charset="0"/>
              </a:rPr>
              <a:t>775</a:t>
            </a:r>
            <a:r>
              <a:rPr lang="ru-RU" sz="2500" dirty="0">
                <a:effectLst/>
                <a:latin typeface="Times New Roman" panose="02020603050405020304" pitchFamily="18" charset="0"/>
                <a:ea typeface="Times New Roman" panose="02020603050405020304" pitchFamily="18" charset="0"/>
              </a:rPr>
              <a:t>, исключение - файлы и каталоги, созданные с правами суперпользователя,</a:t>
            </a:r>
            <a:r>
              <a:rPr lang="ru-RU" sz="1800" dirty="0">
                <a:effectLst/>
                <a:latin typeface="Times New Roman" panose="02020603050405020304" pitchFamily="18" charset="0"/>
                <a:ea typeface="Times New Roman" panose="02020603050405020304" pitchFamily="18" charset="0"/>
              </a:rPr>
              <a:t> </a:t>
            </a:r>
            <a:r>
              <a:rPr lang="ru-RU" sz="2500" dirty="0">
                <a:latin typeface="Times New Roman" panose="02020603050405020304" pitchFamily="18" charset="0"/>
              </a:rPr>
              <a:t>они получают 644 и 755 соответственно.</a:t>
            </a:r>
          </a:p>
          <a:p>
            <a:pPr marL="0" indent="0" algn="just">
              <a:spcBef>
                <a:spcPts val="0"/>
              </a:spcBef>
              <a:buNone/>
            </a:pPr>
            <a:endParaRPr lang="ru-RU" sz="25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29922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FB6D2-364A-035E-490E-45DB88929DF9}"/>
            </a:ext>
          </a:extLst>
        </p:cNvPr>
        <p:cNvGrpSpPr/>
        <p:nvPr/>
      </p:nvGrpSpPr>
      <p:grpSpPr>
        <a:xfrm>
          <a:off x="0" y="0"/>
          <a:ext cx="0" cy="0"/>
          <a:chOff x="0" y="0"/>
          <a:chExt cx="0" cy="0"/>
        </a:xfrm>
      </p:grpSpPr>
      <p:sp>
        <p:nvSpPr>
          <p:cNvPr id="3" name="Объект 2">
            <a:extLst>
              <a:ext uri="{FF2B5EF4-FFF2-40B4-BE49-F238E27FC236}">
                <a16:creationId xmlns:a16="http://schemas.microsoft.com/office/drawing/2014/main" id="{2051721E-3C4E-5728-8927-C1B1C88AEDD3}"/>
              </a:ext>
            </a:extLst>
          </p:cNvPr>
          <p:cNvSpPr>
            <a:spLocks noGrp="1"/>
          </p:cNvSpPr>
          <p:nvPr>
            <p:ph idx="1"/>
          </p:nvPr>
        </p:nvSpPr>
        <p:spPr>
          <a:xfrm>
            <a:off x="0" y="116632"/>
            <a:ext cx="9144000" cy="6552728"/>
          </a:xfrm>
        </p:spPr>
        <p:txBody>
          <a:bodyPr/>
          <a:lstStyle/>
          <a:p>
            <a:pPr marL="0" marR="311150" indent="0" algn="just">
              <a:spcBef>
                <a:spcPts val="0"/>
              </a:spcBef>
              <a:spcAft>
                <a:spcPts val="0"/>
              </a:spcAft>
              <a:buNone/>
            </a:pPr>
            <a:r>
              <a:rPr lang="ru-RU" sz="2500" dirty="0">
                <a:effectLst/>
                <a:latin typeface="Times New Roman" panose="02020603050405020304" pitchFamily="18" charset="0"/>
                <a:ea typeface="Times New Roman" panose="02020603050405020304" pitchFamily="18" charset="0"/>
              </a:rPr>
              <a:t>Для получения списка файлов и папок в текущей директории используется команда </a:t>
            </a:r>
            <a:r>
              <a:rPr lang="ru-RU" sz="2500" dirty="0" err="1">
                <a:effectLst/>
                <a:latin typeface="Courier New" panose="02070309020205020404" pitchFamily="49" charset="0"/>
                <a:ea typeface="Times New Roman" panose="02020603050405020304" pitchFamily="18" charset="0"/>
                <a:cs typeface="Times New Roman" panose="02020603050405020304" pitchFamily="18" charset="0"/>
              </a:rPr>
              <a:t>ls</a:t>
            </a:r>
            <a:r>
              <a:rPr lang="ru-RU" sz="2500" dirty="0">
                <a:effectLst/>
                <a:latin typeface="Times New Roman" panose="02020603050405020304" pitchFamily="18" charset="0"/>
                <a:ea typeface="Times New Roman" panose="02020603050405020304" pitchFamily="18" charset="0"/>
              </a:rPr>
              <a:t>. Пример использования команды </a:t>
            </a:r>
            <a:r>
              <a:rPr lang="ru-RU" sz="2500" dirty="0" err="1">
                <a:effectLst/>
                <a:latin typeface="Courier New" panose="02070309020205020404" pitchFamily="49" charset="0"/>
                <a:ea typeface="Times New Roman" panose="02020603050405020304" pitchFamily="18" charset="0"/>
                <a:cs typeface="Times New Roman" panose="02020603050405020304" pitchFamily="18" charset="0"/>
              </a:rPr>
              <a:t>ls</a:t>
            </a:r>
            <a:r>
              <a:rPr lang="ru-RU" sz="2500" spc="-425"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приведен на рисунке</a:t>
            </a:r>
          </a:p>
          <a:p>
            <a:pPr marL="0" marR="311150" indent="0" algn="just">
              <a:spcBef>
                <a:spcPts val="0"/>
              </a:spcBef>
              <a:spcAft>
                <a:spcPts val="0"/>
              </a:spcAft>
              <a:buNone/>
            </a:pPr>
            <a:endParaRPr lang="ru-RU" sz="2500" dirty="0">
              <a:effectLst/>
              <a:latin typeface="Times New Roman" panose="02020603050405020304" pitchFamily="18" charset="0"/>
              <a:ea typeface="Cambria" panose="02040503050406030204" pitchFamily="18" charset="0"/>
              <a:cs typeface="Times New Roman" panose="02020603050405020304" pitchFamily="18" charset="0"/>
            </a:endParaRPr>
          </a:p>
          <a:p>
            <a:pPr marL="0" marR="311150" indent="0" algn="just">
              <a:spcBef>
                <a:spcPts val="0"/>
              </a:spcBef>
              <a:spcAft>
                <a:spcPts val="0"/>
              </a:spcAft>
              <a:buNone/>
            </a:pPr>
            <a:endParaRPr lang="ru-RU" sz="2500" dirty="0">
              <a:latin typeface="Times New Roman" panose="02020603050405020304" pitchFamily="18" charset="0"/>
              <a:ea typeface="Cambria" panose="02040503050406030204" pitchFamily="18" charset="0"/>
              <a:cs typeface="Times New Roman" panose="02020603050405020304" pitchFamily="18" charset="0"/>
            </a:endParaRPr>
          </a:p>
          <a:p>
            <a:pPr marL="0" marR="311150" indent="0" algn="just">
              <a:spcBef>
                <a:spcPts val="0"/>
              </a:spcBef>
              <a:spcAft>
                <a:spcPts val="0"/>
              </a:spcAft>
              <a:buNone/>
            </a:pPr>
            <a:endParaRPr lang="ru-RU" sz="2500" dirty="0">
              <a:effectLst/>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2" name="Image 4">
            <a:extLst>
              <a:ext uri="{FF2B5EF4-FFF2-40B4-BE49-F238E27FC236}">
                <a16:creationId xmlns:a16="http://schemas.microsoft.com/office/drawing/2014/main" id="{8BDFEF21-399E-D275-0FEE-D5D9C6936BF4}"/>
              </a:ext>
            </a:extLst>
          </p:cNvPr>
          <p:cNvPicPr>
            <a:picLocks/>
          </p:cNvPicPr>
          <p:nvPr/>
        </p:nvPicPr>
        <p:blipFill>
          <a:blip r:embed="rId2" cstate="print"/>
          <a:stretch>
            <a:fillRect/>
          </a:stretch>
        </p:blipFill>
        <p:spPr>
          <a:xfrm>
            <a:off x="971600" y="1664987"/>
            <a:ext cx="7548056" cy="3456017"/>
          </a:xfrm>
          <a:prstGeom prst="rect">
            <a:avLst/>
          </a:prstGeom>
        </p:spPr>
      </p:pic>
    </p:spTree>
    <p:extLst>
      <p:ext uri="{BB962C8B-B14F-4D97-AF65-F5344CB8AC3E}">
        <p14:creationId xmlns:p14="http://schemas.microsoft.com/office/powerpoint/2010/main" val="327141737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14275</TotalTime>
  <Words>2514</Words>
  <Application>Microsoft Office PowerPoint</Application>
  <PresentationFormat>Экран (4:3)</PresentationFormat>
  <Paragraphs>134</Paragraphs>
  <Slides>26</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26</vt:i4>
      </vt:variant>
    </vt:vector>
  </HeadingPairs>
  <TitlesOfParts>
    <vt:vector size="33" baseType="lpstr">
      <vt:lpstr>Arial</vt:lpstr>
      <vt:lpstr>Calibri</vt:lpstr>
      <vt:lpstr>Cambria</vt:lpstr>
      <vt:lpstr>Courier New</vt:lpstr>
      <vt:lpstr>Google Sans</vt:lpstr>
      <vt:lpstr>Times New Roman</vt:lpstr>
      <vt:lpstr>Тема Office</vt:lpstr>
      <vt:lpstr>   Лекция 9 Разграничение доступа к  объектам в ОС Linux  1 Права доступа. Общие положения. 2 . Права доступа к файлам 3 Управление файлами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Основные понятия и определения в области информационной безопасности</dc:title>
  <dc:creator>Марина</dc:creator>
  <cp:lastModifiedBy>Алексей</cp:lastModifiedBy>
  <cp:revision>388</cp:revision>
  <dcterms:created xsi:type="dcterms:W3CDTF">2013-02-04T18:05:09Z</dcterms:created>
  <dcterms:modified xsi:type="dcterms:W3CDTF">2024-10-28T10:56:43Z</dcterms:modified>
</cp:coreProperties>
</file>