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6" r:id="rId2"/>
    <p:sldId id="297" r:id="rId3"/>
    <p:sldId id="298" r:id="rId4"/>
    <p:sldId id="299" r:id="rId5"/>
    <p:sldId id="312" r:id="rId6"/>
    <p:sldId id="300" r:id="rId7"/>
    <p:sldId id="301" r:id="rId8"/>
    <p:sldId id="302" r:id="rId9"/>
    <p:sldId id="303" r:id="rId10"/>
    <p:sldId id="304" r:id="rId11"/>
    <p:sldId id="311" r:id="rId12"/>
    <p:sldId id="305" r:id="rId13"/>
    <p:sldId id="306" r:id="rId14"/>
    <p:sldId id="307" r:id="rId15"/>
    <p:sldId id="308" r:id="rId16"/>
    <p:sldId id="309" r:id="rId17"/>
    <p:sldId id="310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30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DCFCD-624C-46CB-B296-321CFCDD592D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2B78-96D7-46BF-8914-49F28A1DB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76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32B78-96D7-46BF-8914-49F28A1DBD3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50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7B83E-89B6-4219-BF87-7529AD0C6C87}" type="datetimeFigureOut">
              <a:rPr lang="ru-RU"/>
              <a:pPr>
                <a:defRPr/>
              </a:pPr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8D8B0-E8CE-47F4-9E84-C91982F6FE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B4FAB-08C6-438F-9A97-FA3D70DE0926}" type="datetimeFigureOut">
              <a:rPr lang="ru-RU"/>
              <a:pPr>
                <a:defRPr/>
              </a:pPr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AF17-A4D8-4288-BD27-EF208B0589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E32C7-ACD9-496A-A7A0-28EBC05CAD79}" type="datetimeFigureOut">
              <a:rPr lang="ru-RU"/>
              <a:pPr>
                <a:defRPr/>
              </a:pPr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CAD07-7381-4FC1-9683-1CDE49BC4E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223D-52D0-454B-8A3C-7005BF6D46BA}" type="datetimeFigureOut">
              <a:rPr lang="ru-RU"/>
              <a:pPr>
                <a:defRPr/>
              </a:pPr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31C54-36C6-4FAF-B4D7-FB6AB5B168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5F859-55F1-4D4C-A012-509E1096357C}" type="datetimeFigureOut">
              <a:rPr lang="ru-RU"/>
              <a:pPr>
                <a:defRPr/>
              </a:pPr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06DA6-85DF-41EE-B567-E5F810D144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C992-A112-4A99-8FCC-9E199C84E769}" type="datetimeFigureOut">
              <a:rPr lang="ru-RU"/>
              <a:pPr>
                <a:defRPr/>
              </a:pPr>
              <a:t>12.09.2024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7B5FC-EE2B-4CC9-9BBD-2EB5625FE5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DD4C-0A06-4AA1-A776-F6E4452F976C}" type="datetimeFigureOut">
              <a:rPr lang="ru-RU"/>
              <a:pPr>
                <a:defRPr/>
              </a:pPr>
              <a:t>12.09.2024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0005-CC87-4B15-9632-BAD0E57F2B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B19AA-4753-447B-A4F2-BC874F559128}" type="datetimeFigureOut">
              <a:rPr lang="ru-RU"/>
              <a:pPr>
                <a:defRPr/>
              </a:pPr>
              <a:t>12.09.2024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91F2D-58F0-49BD-958C-2007208555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189E0-E272-4B64-AD19-E5766F84BB3A}" type="datetimeFigureOut">
              <a:rPr lang="ru-RU"/>
              <a:pPr>
                <a:defRPr/>
              </a:pPr>
              <a:t>12.09.2024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25A93-5571-4D0E-95F4-D42D2A541D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F0F59-934F-4AA1-94E4-4CD406483BC5}" type="datetimeFigureOut">
              <a:rPr lang="ru-RU"/>
              <a:pPr>
                <a:defRPr/>
              </a:pPr>
              <a:t>12.09.2024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011C6-6047-4248-AD70-7F6A6C504C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A09DA-2DD2-416E-92C9-55AB2324AF4E}" type="datetimeFigureOut">
              <a:rPr lang="ru-RU"/>
              <a:pPr>
                <a:defRPr/>
              </a:pPr>
              <a:t>12.09.2024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7CC22-513C-4212-96B6-6948D0B0F3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FC1E4-7E55-406F-9484-5BBA316FBA48}" type="datetimeFigureOut">
              <a:rPr lang="ru-RU"/>
              <a:pPr>
                <a:defRPr/>
              </a:pPr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FA8D75-543B-4D8A-934A-603AA0E11D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468313" y="260649"/>
            <a:ext cx="8229600" cy="6192688"/>
          </a:xfrm>
        </p:spPr>
        <p:txBody>
          <a:bodyPr/>
          <a:lstStyle/>
          <a:p>
            <a:r>
              <a:rPr lang="ru-RU" sz="4000" dirty="0">
                <a:latin typeface="Arial" charset="0"/>
              </a:rPr>
              <a:t> </a:t>
            </a:r>
            <a:br>
              <a:rPr lang="ru-RU" sz="4000" dirty="0">
                <a:latin typeface="Arial" charset="0"/>
              </a:rPr>
            </a:br>
            <a:r>
              <a:rPr lang="ru-RU" sz="32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2 Угрозы информационной безопасности баз данных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55" dirty="0">
                <a:latin typeface="Times New Roman" panose="02020603050405020304" pitchFamily="18" charset="0"/>
              </a:rPr>
              <a:t>1 Общие замечания 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Источники</a:t>
            </a:r>
            <a:r>
              <a:rPr lang="ru-RU" sz="28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</a:t>
            </a:r>
            <a:r>
              <a:rPr lang="ru-RU" sz="2800" b="1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</a:t>
            </a:r>
            <a:r>
              <a:rPr lang="ru-RU" sz="2800" b="1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</a:t>
            </a:r>
            <a:r>
              <a:rPr lang="ru-RU" sz="2800" b="1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br>
              <a:rPr lang="ru-RU" sz="28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угроз ИБ БД</a:t>
            </a:r>
            <a:br>
              <a:rPr lang="ru-RU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pPr marL="106045" marR="50800" indent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-RU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Внешние угрозы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63245" algn="l"/>
                <a:tab pos="565150" algn="l"/>
              </a:tabLst>
            </a:pPr>
            <a:r>
              <a:rPr lang="ru-RU" sz="25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-умышленные, </a:t>
            </a:r>
            <a:r>
              <a:rPr lang="ru-RU" sz="2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деструктивные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действия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искажения,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уничтожения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хищения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документов, причиной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которых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являются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нарушения ИБ </a:t>
            </a:r>
            <a:r>
              <a:rPr lang="ru-RU" sz="25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объекта;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53720" algn="l"/>
                <a:tab pos="56451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-искажения в каналах передачи информации от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внешних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источников,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циркулирующих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системе и передаваемой потребителям,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недопустимые значения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изменения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характеристик инф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потоков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внешней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среды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внутри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ИС;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54927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-сбои</a:t>
            </a:r>
            <a:r>
              <a:rPr lang="ru-RU" sz="2500" spc="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отказы</a:t>
            </a:r>
            <a:r>
              <a:rPr lang="ru-RU" sz="25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аппаратуре</a:t>
            </a:r>
            <a:r>
              <a:rPr lang="ru-RU" sz="25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вычислительных</a:t>
            </a:r>
            <a:r>
              <a:rPr lang="ru-RU" sz="25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средств;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535940" algn="l"/>
                <a:tab pos="54927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-вирусы и иные деструктивные программы, распространяемые с использованием систем телекоммуникаций, обеспечивающих связь с внешней средой или внутренние коммуникации распределенной системы БД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-изменения состава и </a:t>
            </a:r>
            <a:r>
              <a:rPr lang="ru-RU" sz="2500" dirty="0">
                <a:latin typeface="Times New Roman" panose="02020603050405020304" pitchFamily="18" charset="0"/>
              </a:rPr>
              <a:t>конфигурации комплекса аппаратуры системы за пределы, проверенные при тестировании или сертификации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системы.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63500" marR="127635" indent="0" algn="ctr">
              <a:lnSpc>
                <a:spcPct val="115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Внутренние</a:t>
            </a:r>
            <a:r>
              <a:rPr lang="ru-RU" sz="2500" b="1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угрозы</a:t>
            </a:r>
          </a:p>
          <a:p>
            <a:pPr marL="0" lvl="0" indent="0" algn="just">
              <a:buSzPts val="1000"/>
              <a:buNone/>
              <a:tabLst>
                <a:tab pos="52197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-системные</a:t>
            </a:r>
            <a:r>
              <a:rPr lang="ru-RU" sz="25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ошибки</a:t>
            </a:r>
            <a:r>
              <a:rPr lang="ru-RU" sz="25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25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постановке</a:t>
            </a:r>
            <a:r>
              <a:rPr lang="ru-RU" sz="25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целей</a:t>
            </a:r>
            <a:r>
              <a:rPr lang="ru-RU" sz="25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</a:t>
            </a:r>
            <a:r>
              <a:rPr lang="ru-RU" sz="25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рования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АИС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их компонент, допущенные при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формулировке требований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функциям и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характеристикам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системы;</a:t>
            </a:r>
          </a:p>
          <a:p>
            <a:pPr marL="0" lvl="0" indent="0" algn="just">
              <a:buSzPts val="1000"/>
              <a:buNone/>
              <a:tabLst>
                <a:tab pos="530860" algn="l"/>
                <a:tab pos="53276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-ошибки при определении условий и параметров функ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ционирования внешней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среды,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ИС, в частности, программно-аппаратные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данных;</a:t>
            </a:r>
          </a:p>
          <a:p>
            <a:pPr marL="0" lvl="0" indent="0" algn="just">
              <a:buSzPts val="1000"/>
              <a:buNone/>
              <a:tabLst>
                <a:tab pos="536575" algn="l"/>
                <a:tab pos="54165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ошибки проектирования при разработке и реализации </a:t>
            </a:r>
            <a:r>
              <a:rPr lang="ru-RU" sz="2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алгоритмов ИБ аппаратуры,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БД;</a:t>
            </a:r>
          </a:p>
          <a:p>
            <a:pPr marL="0" lvl="0" indent="0" algn="just">
              <a:buSzPts val="1000"/>
              <a:buNone/>
              <a:tabLst>
                <a:tab pos="541655" algn="l"/>
                <a:tab pos="542925" algn="l"/>
              </a:tabLst>
            </a:pP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ошибки и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несанкционированные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действия пользователей, административного и обслуживающего персонала в процессе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эксплуатации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системы;</a:t>
            </a:r>
          </a:p>
          <a:p>
            <a:pPr marL="0" lvl="0" indent="0" algn="just">
              <a:buSzPts val="1000"/>
              <a:buNone/>
              <a:tabLst>
                <a:tab pos="549275" algn="l"/>
                <a:tab pos="55118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недостаточная эффективность используемых методов и средств обеспечения ИБ в штатных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особых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условиях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эксплуатации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0" y="115888"/>
            <a:ext cx="8964488" cy="6742112"/>
          </a:xfrm>
        </p:spPr>
        <p:txBody>
          <a:bodyPr/>
          <a:lstStyle/>
          <a:p>
            <a:pPr marL="90805" marR="76835" indent="36000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ТМЕТИМ что, полное устранение всех потенциальных</a:t>
            </a:r>
            <a:r>
              <a:rPr lang="ru-RU" sz="2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 ИБ БД принципиально невозможно. </a:t>
            </a:r>
          </a:p>
          <a:p>
            <a:pPr marL="90805" marR="76835" indent="36000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Реальная задача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состоит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снижении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вероятности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потенциальных угроз до приемлемого для конкретной системы уровня. </a:t>
            </a:r>
          </a:p>
          <a:p>
            <a:pPr marL="90805" marR="76835" indent="36000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Приемлемость соответствующего уровня угроз может определяться:</a:t>
            </a:r>
          </a:p>
          <a:p>
            <a:pPr marL="0" marR="76835" lvl="0" indent="36000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областью применения БД;</a:t>
            </a:r>
          </a:p>
          <a:p>
            <a:pPr marL="0" marR="76835" lvl="0" indent="36000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выделенным бюджетом;</a:t>
            </a:r>
          </a:p>
          <a:p>
            <a:pPr marL="0" marR="76835" lvl="0" indent="36000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положениями действующего законодательства. </a:t>
            </a:r>
          </a:p>
          <a:p>
            <a:pPr marL="0" indent="0">
              <a:lnSpc>
                <a:spcPct val="114000"/>
              </a:lnSpc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0" y="116632"/>
            <a:ext cx="8964488" cy="7056784"/>
          </a:xfrm>
        </p:spPr>
        <p:txBody>
          <a:bodyPr/>
          <a:lstStyle/>
          <a:p>
            <a:pPr marL="0" marR="71120" indent="3600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 принципом создания систем защиты является принцип </a:t>
            </a:r>
            <a:r>
              <a:rPr lang="ru-RU" sz="2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равнопрочности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следует распределять доступные</a:t>
            </a:r>
            <a:r>
              <a:rPr lang="ru-RU" sz="2500" spc="3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ресурсы,</a:t>
            </a:r>
            <a:r>
              <a:rPr lang="ru-RU" sz="25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обеспечивающие</a:t>
            </a:r>
            <a:r>
              <a:rPr lang="ru-RU" sz="25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ИБ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таким образом,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чтобы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минимизировать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некоторый обобщенный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показатель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риска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2500" spc="3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любых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негативных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внешних и внутренних воздействиях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систему.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71120" indent="3600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системе угроз, для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предусмотрено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каких-либо мер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противодействия,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приводит к тому,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 все усилия, затраченные на возведение эффективных барьеров для иных способов деструктивного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воздействия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систему,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ожидаемому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результату не приведут. </a:t>
            </a:r>
          </a:p>
          <a:p>
            <a:pPr marL="0" marR="71120" indent="3600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Отсюда следует </a:t>
            </a:r>
            <a:r>
              <a:rPr lang="ru-RU" sz="25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важный практический вывод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учет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должен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быть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всесторонний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каждой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возможных угроз должен быть реализован соответствующий угрозе метод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защиты.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2550" marR="68580" indent="0" algn="just">
              <a:lnSpc>
                <a:spcPct val="11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ru-RU" dirty="0"/>
          </a:p>
          <a:p>
            <a:pPr>
              <a:buFont typeface="Arial" charset="0"/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179512" y="116632"/>
            <a:ext cx="8964488" cy="6624736"/>
          </a:xfrm>
        </p:spPr>
        <p:txBody>
          <a:bodyPr/>
          <a:lstStyle/>
          <a:p>
            <a:pPr marL="81280" marR="34290" indent="0" algn="ctr">
              <a:spcBef>
                <a:spcPts val="510"/>
              </a:spcBef>
              <a:spcAft>
                <a:spcPts val="0"/>
              </a:spcAft>
              <a:buNone/>
            </a:pPr>
            <a:r>
              <a:rPr lang="ru-RU" sz="2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угроз ИБ БД</a:t>
            </a:r>
            <a:endParaRPr lang="ru-RU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1280" marR="34290" indent="0" algn="just">
              <a:spcBef>
                <a:spcPts val="51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 определенного уровень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 ИС, необходимо понять: </a:t>
            </a:r>
          </a:p>
          <a:p>
            <a:pPr marL="81280" marR="34290" indent="0" algn="just">
              <a:spcBef>
                <a:spcPts val="51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-природу возникающих угроз;</a:t>
            </a:r>
          </a:p>
          <a:p>
            <a:pPr marL="0" marR="36195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-методы, обеспечивающие снижение уровня уязвимости системы или технологии;</a:t>
            </a:r>
          </a:p>
          <a:p>
            <a:pPr marL="0" marR="36195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-стоимость решений, соотнесенную с уровнем ИБ, который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они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обеспечивают.</a:t>
            </a:r>
          </a:p>
          <a:p>
            <a:pPr marL="0" marR="3810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Недостаточный уровень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осознания ЛПР, природы угроз и назначения методов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 безопасности, а так же их характеристики 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приводит к широкому распространению различных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заблуждений и как следствие проблемам в ИБ БД.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всестороннего анализа угроз ИБ любого объекта, в том числе и систем БД, требует проведения </a:t>
            </a:r>
            <a:r>
              <a:rPr lang="ru-RU" sz="2500" kern="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классификации. 	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Научная </a:t>
            </a:r>
            <a:r>
              <a:rPr lang="ru-RU" sz="25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опирается на анализ предшествующего опыта, объединяет близкие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содержанию случаи в выделенные разделы классификатора. 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72390" marR="79375" indent="32400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Отметим, что проблема обеспечения </a:t>
            </a:r>
            <a:r>
              <a:rPr lang="ru-RU" sz="26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ИБ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БД является многогранной. </a:t>
            </a:r>
          </a:p>
          <a:p>
            <a:pPr marL="72390" marR="79375" indent="32400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Сами БД - это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реального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мира, который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бесконечно </a:t>
            </a: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многообразен. 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2390" marR="79375" indent="32400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и сопровождение систем БД требуют современных программно-аппаратных средств обработки данных и достаточно сложных</a:t>
            </a:r>
            <a:r>
              <a:rPr lang="ru-RU" sz="2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схем и структур организационного</a:t>
            </a:r>
            <a:r>
              <a:rPr lang="ru-RU" sz="2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управления. </a:t>
            </a:r>
          </a:p>
          <a:p>
            <a:pPr marL="72390" marR="79375" indent="32400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Поэтому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можно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оснований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классификации угроз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ИБ БД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72390" marR="79375" indent="32400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600" spc="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этом, у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читывая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высокий</a:t>
            </a:r>
            <a:r>
              <a:rPr lang="ru-RU" sz="2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темп изменений в компьютерной и</a:t>
            </a:r>
            <a:r>
              <a:rPr lang="ru-RU" sz="2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телекоммуникационной индустрии, следует ясно понимать, что вряд ли представленная классификация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исчерпывающей.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0" y="116632"/>
            <a:ext cx="9036496" cy="6741368"/>
          </a:xfrm>
        </p:spPr>
        <p:txBody>
          <a:bodyPr/>
          <a:lstStyle/>
          <a:p>
            <a:pPr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</a:t>
            </a:r>
            <a:r>
              <a:rPr lang="ru-RU" sz="2500" spc="3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500" spc="3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цели</a:t>
            </a:r>
            <a:r>
              <a:rPr lang="ru-RU" sz="2500" b="1" i="1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</a:t>
            </a:r>
            <a:r>
              <a:rPr lang="ru-RU" sz="2500" b="1" i="1" spc="3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угрозы: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327025" algn="l"/>
                <a:tab pos="32829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Нарушение </a:t>
            </a:r>
            <a:r>
              <a:rPr lang="ru-RU" sz="25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конфиденциальности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информации, т.е. использование информации, хранящейся в системе,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лицами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процессами,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 не были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определены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владельцами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информации.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325120" algn="l"/>
                <a:tab pos="32702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Нарушение </a:t>
            </a:r>
            <a:r>
              <a:rPr lang="ru-RU" sz="2500" i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целостности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информации,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 е.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модификация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уничтожение информации для ее обесценивания путем утраты соответствия с состоянием моделируемых сущностей реального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мира.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325120" algn="l"/>
                <a:tab pos="327025" algn="l"/>
              </a:tabLst>
            </a:pP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Нарушение </a:t>
            </a:r>
            <a:r>
              <a:rPr lang="ru-RU" sz="25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доступности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информации,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 е. ограничение или блокировка доступа к информации, находящейся в базе данных.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330200" algn="l"/>
                <a:tab pos="33147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Нарушение </a:t>
            </a:r>
            <a:r>
              <a:rPr lang="ru-RU" sz="25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работоспособности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системы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 счет вывода из строя или некорректного изменения режимов работы компонентов системы, включая их модификацию или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подмену.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457200" y="188913"/>
            <a:ext cx="8362950" cy="6480175"/>
          </a:xfrm>
        </p:spPr>
        <p:txBody>
          <a:bodyPr/>
          <a:lstStyle/>
          <a:p>
            <a:pPr indent="0" algn="just">
              <a:lnSpc>
                <a:spcPct val="115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</a:t>
            </a:r>
            <a:r>
              <a:rPr lang="ru-RU" sz="2600" spc="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60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природе</a:t>
            </a:r>
            <a:r>
              <a:rPr lang="ru-RU" sz="2600" i="1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возникновения</a:t>
            </a:r>
            <a:r>
              <a:rPr lang="ru-RU" sz="2600" i="1" spc="3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угрозы: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SzPts val="1000"/>
              <a:buNone/>
              <a:tabLst>
                <a:tab pos="331470" algn="l"/>
                <a:tab pos="37084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6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Естественные</a:t>
            </a:r>
            <a:r>
              <a:rPr lang="ru-RU" sz="2600" i="1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угрозы</a:t>
            </a:r>
            <a:r>
              <a:rPr lang="ru-RU" sz="2600" i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—,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вызванные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воздействием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систему баз данных и ее компоненты объективных физических процессов или стихийно развивающихся природных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явлений.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SzPts val="1000"/>
              <a:buNone/>
              <a:tabLst>
                <a:tab pos="385445" algn="l"/>
                <a:tab pos="421005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600" i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Искусственные </a:t>
            </a:r>
            <a:r>
              <a:rPr lang="ru-RU" sz="2600" i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угрозы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информационной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 систем баз данных, связанных с деятельностью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человека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129540" marR="33655" indent="0" algn="just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локализации источника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algn="just">
              <a:lnSpc>
                <a:spcPct val="115000"/>
              </a:lnSpc>
              <a:spcBef>
                <a:spcPts val="0"/>
              </a:spcBef>
              <a:buSzPts val="1000"/>
              <a:tabLst>
                <a:tab pos="379095" algn="l"/>
                <a:tab pos="410210" algn="l"/>
              </a:tabLst>
            </a:pPr>
            <a:r>
              <a:rPr lang="ru-RU" sz="2500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	Угрозы с  непосредственным источником - </a:t>
            </a:r>
            <a:r>
              <a:rPr lang="ru-RU" sz="2500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человеком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583565" algn="l"/>
                <a:tab pos="591185" algn="l"/>
              </a:tabLst>
            </a:pP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разглашение, передача или утрата атрибутов разграничения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(паролей 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п.)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легальными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пользователями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системы;</a:t>
            </a:r>
          </a:p>
          <a:p>
            <a:pPr marL="0" lvl="1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574040" algn="l"/>
                <a:tab pos="58420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-подкуп или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шантаж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обслуживающего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персонала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ru-RU" sz="2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имеющих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необходимые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полномочия,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целью получения их параметров для процедур аутен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тификации;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571500" algn="l"/>
                <a:tab pos="57912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-копирование конфиденциальных данных легальным пользователем системы с целью неправомерного использования ;</a:t>
            </a:r>
          </a:p>
          <a:p>
            <a:pPr marL="0" lvl="1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565150" algn="l"/>
                <a:tab pos="57277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-взлом системы защиты с целью выполнения деструктивных действий лицом, не являющимся законным пользователем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556260" algn="l"/>
                <a:tab pos="56959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-внедрение агентов фирм-конкурентов или преступных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организаций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обслуживающий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персонал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атакуемой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информационной системы (в том числе в администра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тивную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группу, в группу обеспечения информационной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безопасности).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19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algn="just">
              <a:lnSpc>
                <a:spcPct val="115000"/>
              </a:lnSpc>
              <a:buSzPts val="1000"/>
              <a:tabLst>
                <a:tab pos="339725" algn="l"/>
                <a:tab pos="36195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ru-RU" sz="2500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Угрозы с непосредственным источником - штатными программно-аппаратными средствами ИС</a:t>
            </a:r>
            <a:r>
              <a:rPr lang="ru-RU" sz="2500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500" u="sng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-28575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40385" algn="l"/>
                <a:tab pos="55054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неквалифицированное использование или ошибочный ввод параметров программ, способных привести к полной или частичной потере работоспособности системы (аварийное завершение системных процессов, нецелевое расходование вычислительных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ресурсов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п.);</a:t>
            </a:r>
          </a:p>
          <a:p>
            <a:pPr marL="0" lvl="1" indent="-28575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38480" algn="l"/>
                <a:tab pos="54038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неквалифицированное использование или ошибочный ввод параметров программ, способных привести к необратимым изменениям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системе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(инициализация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данных,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форматирование или реструктуризацию носителей информации, удаление данных и т.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п.);</a:t>
            </a:r>
          </a:p>
          <a:p>
            <a:pPr marL="0" lvl="1" indent="-28575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32765" algn="l"/>
                <a:tab pos="53784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отказы и сбои в работе операционной системы, СУБД и прикладных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0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0" y="116632"/>
            <a:ext cx="9036496" cy="6552728"/>
          </a:xfrm>
        </p:spPr>
        <p:txBody>
          <a:bodyPr/>
          <a:lstStyle/>
          <a:p>
            <a:pPr marL="0" indent="0" algn="ctr"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b="1" spc="55" dirty="0">
                <a:latin typeface="Times New Roman" panose="02020603050405020304" pitchFamily="18" charset="0"/>
              </a:rPr>
              <a:t> </a:t>
            </a:r>
            <a:r>
              <a:rPr lang="ru-RU" b="1" spc="55" dirty="0">
                <a:latin typeface="Times New Roman" panose="02020603050405020304" pitchFamily="18" charset="0"/>
              </a:rPr>
              <a:t>1 Общие замечания 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проектировании информационных систем различного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назначения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хранения больших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сверхбольших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объемов информации проектировщики обычно делают выбор в пользу реляционной СУБД. Такова сложившаяся практика. На последующих стадиях проектирования и разработки обеспечение безопасности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базы данных (ядра всей системы) обычно сводится к:</a:t>
            </a:r>
          </a:p>
          <a:p>
            <a:pPr algn="just">
              <a:buFontTx/>
              <a:buChar char="-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выделению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классов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пользователей,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их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 потребностей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привилегий (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эти и еще несколько этапов входят в формирование политики безопасности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algn="just">
              <a:buFontTx/>
              <a:buChar char="-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проектированию системы разграничения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0" marR="123190" indent="0" algn="ctr">
              <a:lnSpc>
                <a:spcPct val="115000"/>
              </a:lnSpc>
              <a:buSzPts val="1000"/>
              <a:buNone/>
              <a:tabLst>
                <a:tab pos="322580" algn="l"/>
                <a:tab pos="327025" algn="l"/>
              </a:tabLst>
            </a:pPr>
            <a:r>
              <a:rPr lang="ru-RU" sz="2600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Угрозы с непосредственным источником - незаконно используемые программно-аппаратные </a:t>
            </a:r>
            <a:r>
              <a:rPr lang="ru-RU" sz="2600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средства:</a:t>
            </a:r>
            <a:endParaRPr lang="ru-RU" sz="2600" u="sng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543560" algn="l"/>
                <a:tab pos="544830" algn="l"/>
              </a:tabLst>
            </a:pP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-нелегальное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внедрение и использование программ, не являющихся необходимыми для выполнения нарушителем своих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служебных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обязанностей;</a:t>
            </a:r>
          </a:p>
          <a:p>
            <a:pPr marL="0" lvl="1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549910" algn="l"/>
                <a:tab pos="551180" algn="l"/>
              </a:tabLst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нелегальное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внедрение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(из-за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халатности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легального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пользователя)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троянских программ,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предназначенных для исследования параметров АИС, сбора данных, зомбирования компьютера с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последующим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нецелевым расходованием ресурсов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т.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п.;</a:t>
            </a:r>
          </a:p>
          <a:p>
            <a:pPr marL="0" lvl="1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560705" algn="l"/>
                <a:tab pos="565150" algn="l"/>
              </a:tabLst>
            </a:pP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-заражение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компьютера </a:t>
            </a: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вирусами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26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деструктивными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функциями;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566420" algn="l"/>
                <a:tab pos="57150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-работа генераторов шума и подобных источников электромагнитного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излучения.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56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144000" cy="6480175"/>
          </a:xfrm>
        </p:spPr>
        <p:txBody>
          <a:bodyPr/>
          <a:lstStyle/>
          <a:p>
            <a:pPr marL="0" indent="0" algn="ctr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356235" algn="l"/>
                <a:tab pos="357505" algn="l"/>
              </a:tabLst>
            </a:pPr>
            <a:r>
              <a:rPr lang="ru-RU" sz="2500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 Угрозы с источником - средой</a:t>
            </a:r>
            <a:r>
              <a:rPr lang="ru-RU" sz="2500" u="sng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обитания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15000"/>
              </a:lnSpc>
              <a:buSzPts val="1000"/>
              <a:buFont typeface="Times New Roman" panose="02020603050405020304" pitchFamily="18" charset="0"/>
              <a:buChar char="—"/>
              <a:tabLst>
                <a:tab pos="574040" algn="l"/>
                <a:tab pos="57531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457200" lvl="1" indent="0" algn="l">
              <a:lnSpc>
                <a:spcPct val="115000"/>
              </a:lnSpc>
              <a:buSzPts val="1000"/>
              <a:buNone/>
              <a:tabLst>
                <a:tab pos="574040" algn="l"/>
                <a:tab pos="57531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внезапное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длительное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отключение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электропи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тания;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 algn="l">
              <a:lnSpc>
                <a:spcPct val="115000"/>
              </a:lnSpc>
              <a:buSzPts val="1000"/>
              <a:buNone/>
              <a:tabLst>
                <a:tab pos="57277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техногенные</a:t>
            </a:r>
            <a:r>
              <a:rPr lang="ru-RU" sz="2500" spc="3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3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природные</a:t>
            </a:r>
            <a:r>
              <a:rPr lang="ru-RU" sz="2500" spc="3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катастрофы;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 algn="l">
              <a:lnSpc>
                <a:spcPct val="115000"/>
              </a:lnSpc>
              <a:buSzPts val="1000"/>
              <a:buNone/>
              <a:tabLst>
                <a:tab pos="372745" algn="l"/>
                <a:tab pos="58420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всплески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природных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электромагнитных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излучений.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" marR="78105" indent="0" algn="just">
              <a:lnSpc>
                <a:spcPct val="114000"/>
              </a:lnSpc>
              <a:spcAft>
                <a:spcPts val="0"/>
              </a:spcAft>
              <a:buNone/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66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0" indent="0">
              <a:lnSpc>
                <a:spcPct val="115000"/>
              </a:lnSpc>
              <a:buNone/>
              <a:tabLst>
                <a:tab pos="372745" algn="l"/>
                <a:tab pos="584200" algn="l"/>
              </a:tabLst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расположению</a:t>
            </a:r>
            <a:r>
              <a:rPr lang="ru-RU" sz="2500" i="1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источника</a:t>
            </a:r>
            <a:r>
              <a:rPr lang="ru-RU" sz="2500" i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угроз.</a:t>
            </a:r>
          </a:p>
          <a:p>
            <a:pPr marR="70485">
              <a:lnSpc>
                <a:spcPct val="115000"/>
              </a:lnSpc>
              <a:spcAft>
                <a:spcPts val="0"/>
              </a:spcAft>
              <a:buSzPts val="1000"/>
              <a:tabLst>
                <a:tab pos="372745" algn="l"/>
                <a:tab pos="400050" algn="l"/>
              </a:tabLst>
            </a:pPr>
            <a:r>
              <a:rPr lang="ru-RU" sz="2500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Угрозы с источник вне контролируемой зоны ИС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R="70485" algn="ctr">
              <a:lnSpc>
                <a:spcPct val="115000"/>
              </a:lnSpc>
              <a:spcAft>
                <a:spcPts val="0"/>
              </a:spcAft>
              <a:buSzPts val="1000"/>
              <a:tabLst>
                <a:tab pos="372745" algn="l"/>
                <a:tab pos="40005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(КЗ-</a:t>
            </a:r>
            <a:r>
              <a:rPr lang="ru-RU" sz="2000" b="0" i="0" dirty="0">
                <a:solidFill>
                  <a:srgbClr val="040C28"/>
                </a:solidFill>
                <a:effectLst/>
                <a:latin typeface="Google Sans"/>
              </a:rPr>
              <a:t> территория, на которой исключено неконтролируемое пребывание лиц, не имеющих допуска</a:t>
            </a:r>
            <a:r>
              <a:rPr lang="ru-RU" sz="20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0" lvl="2" indent="-22860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89280" algn="l"/>
                <a:tab pos="59055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нарушение нормальной работы или разрушение систем жизнеобеспечения зданий, в которых расположены технические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обслуживающий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персонал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	блокирование физического доступа на объект размещения автоматизированной системы обслуживающего персонала или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пользователей;</a:t>
            </a:r>
          </a:p>
          <a:p>
            <a:pPr marL="0" lvl="2" indent="-22860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647065" algn="l"/>
                <a:tab pos="66357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нарушение нормальной работы или разрушение внешних каналов связи (проводные линии, радиоканалы, оптово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локно).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34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0" lvl="0" indent="0">
              <a:lnSpc>
                <a:spcPct val="115000"/>
              </a:lnSpc>
              <a:buSzPts val="1000"/>
              <a:buNone/>
              <a:tabLst>
                <a:tab pos="418465" algn="l"/>
                <a:tab pos="45339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2 </a:t>
            </a:r>
            <a:r>
              <a:rPr lang="ru-RU" sz="2500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Угрозы с источником в пределах контролируемой зоны ИС </a:t>
            </a:r>
            <a:r>
              <a:rPr lang="ru-RU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исключая места расположения клиентских терминалов</a:t>
            </a:r>
            <a:r>
              <a:rPr lang="ru-RU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серверных</a:t>
            </a:r>
            <a:r>
              <a:rPr lang="ru-RU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помещений:</a:t>
            </a:r>
          </a:p>
          <a:p>
            <a:pPr marL="0" lvl="1" indent="-28575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622300" algn="l"/>
                <a:tab pos="63246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нарушение нормальной работы или разрушение систем электропитания и водоснабжения помещений, в которых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расположены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технические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средства,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обеспечивающие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работу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автоматизированной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системы;</a:t>
            </a:r>
          </a:p>
          <a:p>
            <a:pPr marL="0" lvl="1" indent="-28575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613410" algn="l"/>
                <a:tab pos="61531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физическое разрушение линий связи или аппаратуры, обеспечивающей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работу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информационной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системы;</a:t>
            </a:r>
          </a:p>
          <a:p>
            <a:pPr marL="0" lvl="1" indent="-28575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98170" algn="l"/>
                <a:tab pos="60833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считывание конфиденциальной информации из аппаратных средств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телекоммуникационной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вычислительной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техники с использованием перехвата электромагнитных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излучений;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-28575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89280" algn="l"/>
                <a:tab pos="59690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выведения из рабочего состояния обслуживающего персонала (организация саботажа, применение отравляющих веществ,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психотропных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п.).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64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036496" cy="6480175"/>
          </a:xfrm>
        </p:spPr>
        <p:txBody>
          <a:bodyPr/>
          <a:lstStyle/>
          <a:p>
            <a:pPr marL="0" lvl="0" indent="0" algn="r">
              <a:lnSpc>
                <a:spcPct val="115000"/>
              </a:lnSpc>
              <a:buSzPts val="1000"/>
              <a:buNone/>
              <a:tabLst>
                <a:tab pos="360680" algn="l"/>
                <a:tab pos="386080" algn="l"/>
              </a:tabLst>
            </a:pPr>
            <a:r>
              <a:rPr lang="ru-RU" sz="2500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	Угрозы, источник которых имеет доступ к терминалам ИС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lvl="1" indent="-18000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67690" algn="l"/>
                <a:tab pos="57531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получение параметров входа в систему и аутентифицирующей информации с использованием видеонаблюдения, клавиатурных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закладок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технологий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подбора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паролей;</a:t>
            </a:r>
          </a:p>
          <a:p>
            <a:pPr marL="0" lvl="1" indent="-18000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58800" algn="l"/>
                <a:tab pos="56642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получение параметров входа в систему и аутентифицирующей информации с использованием мошеннических приемов,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насилия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угрозы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насилия;</a:t>
            </a:r>
          </a:p>
          <a:p>
            <a:pPr marL="0" lvl="1" indent="-18000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37210" algn="l"/>
                <a:tab pos="55054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получение возможности несанкционированного входа в систему в период, когда легальный пользователь покинул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рабочее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место,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завершив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сеанс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системой;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-18000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25780" algn="l"/>
                <a:tab pos="53086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получение конфиденциальной информации из распечаток результатов выполнения запросов и иных выводимых системой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62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342900" lvl="0" indent="-342900" algn="r">
              <a:lnSpc>
                <a:spcPct val="115000"/>
              </a:lnSpc>
              <a:buSzPts val="1000"/>
              <a:buFont typeface="Times New Roman" panose="02020603050405020304" pitchFamily="18" charset="0"/>
              <a:buAutoNum type="arabicPeriod"/>
              <a:tabLst>
                <a:tab pos="330200" algn="l"/>
                <a:tab pos="332740" algn="l"/>
              </a:tabLst>
            </a:pPr>
            <a:r>
              <a:rPr lang="ru-RU" sz="26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ru-RU" sz="2600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Угрозы, источник которых имеет доступ к серверным ИС</a:t>
            </a:r>
            <a:r>
              <a:rPr lang="ru-RU" sz="2600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600" u="sng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-18000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48005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физическое</a:t>
            </a:r>
            <a:r>
              <a:rPr lang="ru-RU" sz="26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разрушение</a:t>
            </a:r>
            <a:r>
              <a:rPr lang="ru-RU" sz="2600" spc="3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элементов</a:t>
            </a:r>
            <a:r>
              <a:rPr lang="ru-RU" sz="26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серверов</a:t>
            </a:r>
            <a:r>
              <a:rPr lang="ru-RU" sz="2600" spc="3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3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коммута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ционной</a:t>
            </a:r>
            <a:r>
              <a:rPr lang="ru-RU" sz="26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аппаратуры;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-18000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51180" algn="l"/>
                <a:tab pos="55880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выключение электропитания серверов и коммутационной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аппаратуры;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-18000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60070" algn="l"/>
                <a:tab pos="56769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остановка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серверных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иных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критически важных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функционирования автоматизированной системы про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цессов;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-18000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62610" algn="l"/>
                <a:tab pos="573405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уничтожение или модификация критически важных для функционирования ИС файлов операционной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системы;</a:t>
            </a:r>
          </a:p>
          <a:p>
            <a:pPr marL="0" lvl="1" indent="-18000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84200" algn="l"/>
                <a:tab pos="586105" algn="l"/>
              </a:tabLst>
            </a:pP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нарушение штатной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базовой </a:t>
            </a:r>
            <a:r>
              <a:rPr lang="ru-RU" sz="26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например, за счет запуска процессов, активно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расходующих ресурсы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системы, </a:t>
            </a: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критических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функционирования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файлов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т.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п.;</a:t>
            </a:r>
          </a:p>
          <a:p>
            <a:pPr marL="0" lvl="1" indent="-18000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99440" algn="l"/>
                <a:tab pos="603885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рассылка сообщений, дезорганизующих работу пользователей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обслуживающего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персонала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70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-108520" y="116633"/>
            <a:ext cx="9252520" cy="6552456"/>
          </a:xfrm>
        </p:spPr>
        <p:txBody>
          <a:bodyPr/>
          <a:lstStyle/>
          <a:p>
            <a:pPr marL="137795" marR="89535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по способу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воздействия на методы и</a:t>
            </a:r>
            <a:r>
              <a:rPr lang="ru-RU" sz="25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 хранения</a:t>
            </a:r>
            <a:r>
              <a:rPr lang="ru-RU" sz="2500" i="1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r>
              <a:rPr lang="ru-RU" sz="2500" i="1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информационной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системы.</a:t>
            </a:r>
          </a:p>
          <a:p>
            <a:pPr marL="0" indent="0" algn="r">
              <a:lnSpc>
                <a:spcPct val="115000"/>
              </a:lnSpc>
              <a:buNone/>
              <a:tabLst>
                <a:tab pos="403225" algn="l"/>
                <a:tab pos="430530" algn="l"/>
              </a:tabLst>
            </a:pPr>
            <a:r>
              <a:rPr lang="ru-RU" sz="2500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	Угрозы нарушения ИБ данных, хранимых</a:t>
            </a:r>
            <a:r>
              <a:rPr lang="ru-RU" sz="2500" u="sng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u="sng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внешних</a:t>
            </a:r>
            <a:r>
              <a:rPr lang="ru-RU" sz="2500" u="sng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ЗУ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lvl="1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624205" algn="l"/>
                <a:tab pos="628650" algn="l"/>
              </a:tabLst>
            </a:pPr>
            <a:r>
              <a:rPr lang="ru-RU" sz="2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нарушение </a:t>
            </a:r>
            <a:r>
              <a:rPr lang="ru-RU" sz="25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конфиденциальности, </a:t>
            </a:r>
            <a:r>
              <a:rPr lang="ru-RU" sz="25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уничтожение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модификация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данных,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сохраненных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средствами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создания резервных копий, путем незаконного восстановления БД с последующей заменой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реальной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копии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таковой;</a:t>
            </a:r>
          </a:p>
          <a:p>
            <a:pPr marL="0" lvl="1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638810" algn="l"/>
                <a:tab pos="643890" algn="l"/>
                <a:tab pos="3913505" algn="r"/>
              </a:tabLst>
            </a:pPr>
            <a:r>
              <a:rPr lang="ru-RU" sz="2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нарушение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конфиденциальности,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уничтожение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5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модификация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созданных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штатными	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средствами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ведения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журнала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изменений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данных; </a:t>
            </a:r>
          </a:p>
          <a:p>
            <a:pPr marL="0" lvl="1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638810" algn="l"/>
                <a:tab pos="643890" algn="l"/>
                <a:tab pos="3913505" algn="r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дискредитация криптографических систем защиты информации путем создания копии носителей ключевой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информации;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588645" algn="l"/>
                <a:tab pos="59626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создание несанкционированных копий файлов ОС,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содержащих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информацию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БД для</a:t>
            </a:r>
            <a:r>
              <a:rPr lang="ru-RU" sz="2500" spc="3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проведения</a:t>
            </a:r>
            <a:r>
              <a:rPr lang="ru-RU" sz="2500" spc="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последующего</a:t>
            </a:r>
            <a:r>
              <a:rPr lang="ru-RU" sz="2500" spc="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500" spc="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 к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конфиденциальной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20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144000" cy="6480175"/>
          </a:xfrm>
        </p:spPr>
        <p:txBody>
          <a:bodyPr/>
          <a:lstStyle/>
          <a:p>
            <a:pPr marL="0" lvl="0" indent="0" algn="ctr">
              <a:lnSpc>
                <a:spcPct val="115000"/>
              </a:lnSpc>
              <a:buNone/>
              <a:tabLst>
                <a:tab pos="368935" algn="l"/>
              </a:tabLst>
            </a:pPr>
            <a:r>
              <a:rPr lang="ru-RU" sz="2500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Угрозы нарушения ИБ данных, </a:t>
            </a:r>
            <a:r>
              <a:rPr lang="ru-RU" sz="2500" u="sng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хранимых </a:t>
            </a:r>
            <a:r>
              <a:rPr lang="ru-RU" sz="2500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500" u="sng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оперативной </a:t>
            </a:r>
            <a:r>
              <a:rPr lang="ru-RU" sz="2500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памяти серверов и </a:t>
            </a:r>
            <a:r>
              <a:rPr lang="ru-RU" sz="2500" u="sng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клиентских </a:t>
            </a:r>
            <a:r>
              <a:rPr lang="ru-RU" sz="2500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компьютеров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-18000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70230" algn="l"/>
                <a:tab pos="58039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изменение информации в оперативной памяти, используемой СУБД для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кэширования данных, организации </a:t>
            </a:r>
            <a:r>
              <a:rPr lang="ru-RU" sz="2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хранения </a:t>
            </a:r>
            <a:r>
              <a:rPr lang="ru-RU" sz="25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промежуточных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результатов </a:t>
            </a:r>
            <a:r>
              <a:rPr lang="ru-RU" sz="25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выполнения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запросов, констант и переменных процессов обработки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данных;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-18000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70230" algn="l"/>
                <a:tab pos="57467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изменение информации в оперативной памяти, используемой операционной системой для кэширования данных,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организации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многопользовательского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режима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работы, констант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переменных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данных;</a:t>
            </a:r>
          </a:p>
          <a:p>
            <a:pPr marL="0" lvl="1" indent="-18000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58165" algn="l"/>
                <a:tab pos="56896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изменение информации в оперативной памяти, используемой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прикладными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программами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организации и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выполнения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сессии взаимодействия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сервером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 данных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прослушивающим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процессом.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51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107504" y="1"/>
            <a:ext cx="9036496" cy="6669088"/>
          </a:xfrm>
        </p:spPr>
        <p:txBody>
          <a:bodyPr/>
          <a:lstStyle/>
          <a:p>
            <a:pPr marL="0" indent="0" algn="ctr">
              <a:lnSpc>
                <a:spcPct val="115000"/>
              </a:lnSpc>
              <a:buNone/>
              <a:tabLst>
                <a:tab pos="340360" algn="l"/>
                <a:tab pos="341630" algn="l"/>
              </a:tabLst>
            </a:pPr>
            <a:r>
              <a:rPr lang="ru-RU" sz="2500" i="1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 Угрозы нарушения ИБ данных, отображаемой</a:t>
            </a:r>
            <a:r>
              <a:rPr lang="ru-RU" sz="2500" i="1" u="sng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i="1" u="sng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терминале</a:t>
            </a:r>
            <a:r>
              <a:rPr lang="ru-RU" sz="2500" i="1" u="sng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</a:t>
            </a:r>
            <a:r>
              <a:rPr lang="ru-RU" sz="2500" i="1" u="sng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500" i="1" u="sng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принтере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lvl="1" indent="25200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548640" algn="l"/>
                <a:tab pos="55626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организация имитации процесса установления взаимодействия с сервером (ложной сессии) с целью получения идентификаторов и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аутентифицирующей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пользователей;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25200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546100" algn="l"/>
                <a:tab pos="54737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изменение элементов данных, выводимых на терминал пользователя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счет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перехвата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потока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вывода;</a:t>
            </a:r>
          </a:p>
          <a:p>
            <a:pPr marL="0" lvl="1" indent="25200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539750" algn="l"/>
                <a:tab pos="54102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изменение элементов данных, выводимых на принтер за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счет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перехвата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потока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вывода.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84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144000" cy="6480175"/>
          </a:xfrm>
        </p:spPr>
        <p:txBody>
          <a:bodyPr/>
          <a:lstStyle/>
          <a:p>
            <a:pPr indent="0" algn="just">
              <a:lnSpc>
                <a:spcPct val="115000"/>
              </a:lnSpc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по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характеру</a:t>
            </a:r>
            <a:r>
              <a:rPr lang="ru-RU" sz="25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воздействия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информационную систему):</a:t>
            </a:r>
          </a:p>
          <a:p>
            <a:pPr marL="0" lvl="1" indent="-18000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04190" algn="l"/>
                <a:tab pos="50609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активное воздействие, т. е. выполнение пользователем системы баз данных каких-либо действий, выходящих за рамки его обязанностей, предусматривающих взаимодействие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системой,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действия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внешнего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отношению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ИС пользователя или процесса, нацеленные на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достижение одной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нескольких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перечисленных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выше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целей;</a:t>
            </a:r>
          </a:p>
          <a:p>
            <a:pPr marL="0" lvl="1" indent="-180000" algn="just">
              <a:lnSpc>
                <a:spcPct val="115000"/>
              </a:lnSpc>
              <a:spcBef>
                <a:spcPts val="0"/>
              </a:spcBef>
              <a:buSzPts val="1000"/>
              <a:buFont typeface="Times New Roman" panose="02020603050405020304" pitchFamily="18" charset="0"/>
              <a:buChar char="—"/>
              <a:tabLst>
                <a:tab pos="514985" algn="l"/>
                <a:tab pos="51943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пассивное воздействие, т. е. наблюдение пользователем значений каких-либо параметров СУБД или системы баз данных, а также различных побочных эффектов и косвенных признаков с целью получения конфиденциальной информации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основе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собранных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2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323528" y="188641"/>
            <a:ext cx="8363272" cy="6552727"/>
          </a:xfrm>
        </p:spPr>
        <p:txBody>
          <a:bodyPr/>
          <a:lstStyle/>
          <a:p>
            <a:pPr marL="100965" marR="24130" indent="0" algn="just">
              <a:lnSpc>
                <a:spcPct val="114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Для назначения/отмены привилегий используется язык SQL, включающий</a:t>
            </a:r>
            <a:r>
              <a:rPr lang="ru-RU" sz="2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операторы GRANT,</a:t>
            </a:r>
            <a:r>
              <a:rPr lang="ru-RU" sz="26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REVOKE (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Операторы SQL GRANT и REVOKE предназначены для управления правами и разрешениями, предоставляемым пользователям. GRANT позволяет дать конкретные разрешения пользователю, а REVOKE позволяет отменить разрешения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.)</a:t>
            </a:r>
            <a:r>
              <a:rPr lang="ru-RU" sz="2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т.п.</a:t>
            </a:r>
            <a:r>
              <a:rPr lang="ru-RU" sz="2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Большинство современных реляционных СУБД поддерживает дискреционную (DAC) и мандатную (MAC) модели разграничения доступа, а также дополнительные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безопасности.</a:t>
            </a:r>
          </a:p>
          <a:p>
            <a:pPr marL="100965" marR="24130" indent="0" algn="just">
              <a:lnSpc>
                <a:spcPct val="114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300"/>
              </a:spcAft>
            </a:pP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0" y="188640"/>
            <a:ext cx="8964488" cy="593752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На всех стадиях жизненного цикла ИС, построенной на основе реляционной СУБД, возможны реализации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большого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числа угроз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различных классов.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Эти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возможности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следуют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реляционной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модели</a:t>
            </a:r>
            <a:r>
              <a:rPr lang="ru-RU" sz="26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</a:t>
            </a:r>
            <a:r>
              <a:rPr lang="ru-RU" sz="26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из особенностей реализации СУБД различными производителями и используемой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разграничения</a:t>
            </a:r>
            <a:r>
              <a:rPr lang="ru-RU" sz="26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доступа.</a:t>
            </a:r>
          </a:p>
          <a:p>
            <a:pPr marL="0" indent="0" algn="just"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Защита</a:t>
            </a:r>
            <a:r>
              <a:rPr lang="ru-RU" sz="26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 в</a:t>
            </a:r>
            <a:r>
              <a:rPr lang="ru-RU" sz="2600" spc="3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реляционных</a:t>
            </a:r>
            <a:r>
              <a:rPr lang="ru-RU" sz="2600" spc="3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БД имеет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специфику,</a:t>
            </a:r>
            <a:r>
              <a:rPr lang="ru-RU" sz="2600" spc="3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заключающуюся в том, что семантика (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формализация значений конструкций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обрабатываемых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дает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</a:t>
            </a:r>
            <a:r>
              <a:rPr lang="ru-RU" sz="26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льшие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различных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применительно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чем,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скажем,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файловой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системе.</a:t>
            </a:r>
          </a:p>
          <a:p>
            <a:pPr marL="0" indent="0" algn="just">
              <a:spcBef>
                <a:spcPts val="0"/>
              </a:spcBef>
              <a:spcAft>
                <a:spcPts val="300"/>
              </a:spcAft>
              <a:buNone/>
            </a:pP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F29617-2413-D7C0-D9BD-CE29C8F7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60648"/>
            <a:ext cx="8856984" cy="5865515"/>
          </a:xfrm>
        </p:spPr>
        <p:txBody>
          <a:bodyPr/>
          <a:lstStyle/>
          <a:p>
            <a:pPr marL="0" indent="0" algn="just">
              <a:buNone/>
            </a:pP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Угрозой информационной безопасности автоматизированной информационной системе (АИС)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назовем возможность воздействия на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информацию, обрабатываемую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системе, приводящего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искажению,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уничтожению,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копированию,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блокированию</a:t>
            </a:r>
            <a:r>
              <a:rPr lang="ru-RU" sz="2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информации, а также возможность воздействия на компоненты информационной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приводящего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утрате,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уничтожению или сбою функционирования носителя информации или средства управления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программно-аппаратным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комплексом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53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0" y="260350"/>
            <a:ext cx="8964488" cy="6597650"/>
          </a:xfrm>
        </p:spPr>
        <p:txBody>
          <a:bodyPr/>
          <a:lstStyle/>
          <a:p>
            <a:pPr marL="80645" marR="140335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Угроза</a:t>
            </a:r>
            <a:r>
              <a:rPr lang="ru-RU" sz="2600" i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нарушения</a:t>
            </a:r>
            <a:r>
              <a:rPr lang="ru-RU" sz="2600" i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конфиденциальности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данных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включает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себя любое умышленное или случайное раскрытие информации, хранящейся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вычислительной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системе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передаваемой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 одной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другую.</a:t>
            </a:r>
          </a:p>
          <a:p>
            <a:pPr marL="80645" marR="140335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нарушению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конфиденциальности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ведет как умышленное действие, направленное на реализацию несанкционированного доступа к данным, так и случайная ошибка программного или неквалифицированного действия оператора, приведшая к передаче по открытым каналам связи незащищенной конфиденциальной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информации.</a:t>
            </a:r>
          </a:p>
          <a:p>
            <a:pPr marL="71120" marR="50800" indent="0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036496" cy="6669087"/>
          </a:xfrm>
        </p:spPr>
        <p:txBody>
          <a:bodyPr/>
          <a:lstStyle/>
          <a:p>
            <a:pPr marL="107950" marR="109855" indent="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Угроза нарушения целостности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включает в себя любое умышленное или случайное изменение информации, обрабатываемой в информационной системе или вводимой из первичного источника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данных.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нарушению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целостности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привести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 преднамеренное деструктивное действие некоторого лица, изменяющего данные для достижения собственных целей, так и случайная ошибка программного или аппаратного обеспечения, приведшая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безвозвратному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разрушению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данных.</a:t>
            </a:r>
          </a:p>
          <a:p>
            <a:pPr marL="107950" marR="109855" indent="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Угроза нарушения доступности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включает в себя любое умышленное или случайное ограничение или блокирование доступа к базе данных, например, по причине атаки; </a:t>
            </a:r>
          </a:p>
          <a:p>
            <a:pPr marL="0" indent="0">
              <a:buNone/>
            </a:pPr>
            <a:endParaRPr lang="ru-RU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107504" y="0"/>
            <a:ext cx="9036496" cy="6741368"/>
          </a:xfrm>
        </p:spPr>
        <p:txBody>
          <a:bodyPr/>
          <a:lstStyle/>
          <a:p>
            <a:pPr marL="141605" marR="88900" indent="0" algn="ctr">
              <a:lnSpc>
                <a:spcPct val="115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ru-RU" sz="2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Первый шаг в анализе угроз — их идентификация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162560" marR="69215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Отметим,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 необходимо не только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работу по выявлению и анализу самих угроз, но и изучить и описать источники возникновения выявленных угроз. Такой подход поможет в выборе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комплекса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защиты.</a:t>
            </a:r>
            <a:r>
              <a:rPr lang="ru-RU" sz="2600" spc="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Например,</a:t>
            </a:r>
            <a:r>
              <a:rPr lang="ru-RU" sz="26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нелегальный</a:t>
            </a:r>
            <a:r>
              <a:rPr lang="ru-RU" sz="26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вход в систему может стать следствием, подбора пароля или подключения к сети неавторизованного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оборудования.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Очевидно,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противодействия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каждому из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перечисленных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способов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нелегального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входа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нужны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свои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механизмы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73025" marR="108585" indent="0" algn="just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None/>
            </a:pPr>
            <a:endParaRPr lang="ru-RU"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107504" y="188640"/>
            <a:ext cx="8784975" cy="6397898"/>
          </a:xfrm>
        </p:spPr>
        <p:txBody>
          <a:bodyPr/>
          <a:lstStyle/>
          <a:p>
            <a:pPr marL="457200" lvl="1" indent="0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None/>
              <a:tabLst>
                <a:tab pos="719455" algn="l"/>
              </a:tabLst>
            </a:pPr>
            <a:r>
              <a:rPr lang="ru-RU" sz="26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2 	Источники</a:t>
            </a:r>
            <a:r>
              <a:rPr lang="ru-RU" sz="26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</a:t>
            </a:r>
            <a:r>
              <a:rPr lang="ru-RU" sz="2600" b="1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</a:t>
            </a:r>
            <a:r>
              <a:rPr lang="ru-RU" sz="2600" b="1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</a:t>
            </a:r>
            <a:r>
              <a:rPr lang="ru-RU" sz="2600" b="1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endParaRPr lang="ru-RU" sz="2600" spc="-6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32385" indent="0" algn="just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Разработка системы информационной безопасности должна базироваться на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определенном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перечне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потенциальных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 безопасности и установлении возможных источников их возникновения. Проектирование конкретной системы безопасности для любого объекта, в том числе и для систем БД, предполагает выявление и научную классификацию перечня источников угроз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46355" indent="0" algn="just">
              <a:lnSpc>
                <a:spcPct val="115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Сформулируем перечень внешних и внутренних угроз информационной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БД.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2341</Words>
  <Application>Microsoft Office PowerPoint</Application>
  <PresentationFormat>Экран (4:3)</PresentationFormat>
  <Paragraphs>123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Google Sans</vt:lpstr>
      <vt:lpstr>Times New Roman</vt:lpstr>
      <vt:lpstr>Тема Office</vt:lpstr>
      <vt:lpstr>  Лекция 2 Угрозы информационной безопасности баз данных  1 Общие замечания  2 Источники угроз информации баз данных 3 Классификация угроз ИБ БД   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 и определения в области информационной безопасности</dc:title>
  <dc:creator>Марина</dc:creator>
  <cp:lastModifiedBy>Алексей</cp:lastModifiedBy>
  <cp:revision>238</cp:revision>
  <dcterms:created xsi:type="dcterms:W3CDTF">2013-02-04T18:05:09Z</dcterms:created>
  <dcterms:modified xsi:type="dcterms:W3CDTF">2024-09-13T07:23:06Z</dcterms:modified>
</cp:coreProperties>
</file>