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316" r:id="rId3"/>
    <p:sldId id="317" r:id="rId4"/>
    <p:sldId id="319" r:id="rId5"/>
    <p:sldId id="320" r:id="rId6"/>
    <p:sldId id="321" r:id="rId7"/>
    <p:sldId id="322" r:id="rId8"/>
    <p:sldId id="324" r:id="rId9"/>
    <p:sldId id="333" r:id="rId10"/>
    <p:sldId id="325" r:id="rId11"/>
    <p:sldId id="329" r:id="rId12"/>
    <p:sldId id="334" r:id="rId13"/>
    <p:sldId id="331" r:id="rId14"/>
    <p:sldId id="335" r:id="rId15"/>
    <p:sldId id="338" r:id="rId16"/>
    <p:sldId id="339" r:id="rId17"/>
    <p:sldId id="340" r:id="rId18"/>
    <p:sldId id="341" r:id="rId19"/>
    <p:sldId id="343" r:id="rId20"/>
    <p:sldId id="344" r:id="rId21"/>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39" autoAdjust="0"/>
    <p:restoredTop sz="94660"/>
  </p:normalViewPr>
  <p:slideViewPr>
    <p:cSldViewPr>
      <p:cViewPr varScale="1">
        <p:scale>
          <a:sx n="68" d="100"/>
          <a:sy n="68" d="100"/>
        </p:scale>
        <p:origin x="139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ru-RU"/>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ru-RU"/>
              <a:t>Образец заголовка</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B4C71EC6-210F-42DE-9C53-41977AD35B3D}" type="datetimeFigureOut">
              <a:rPr lang="ru-RU" smtClean="0"/>
              <a:t>25.09.2024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B4C71EC6-210F-42DE-9C53-41977AD35B3D}" type="datetimeFigureOut">
              <a:rPr lang="ru-RU" smtClean="0"/>
              <a:t>25.09.2024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B4C71EC6-210F-42DE-9C53-41977AD35B3D}" type="datetimeFigureOut">
              <a:rPr lang="ru-RU" smtClean="0"/>
              <a:t>25.09.2024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C71EC6-210F-42DE-9C53-41977AD35B3D}" type="datetimeFigureOut">
              <a:rPr lang="ru-RU" smtClean="0"/>
              <a:t>25.09.2024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B19B0651-EE4F-4900-A07F-96A6BFA9D0F0}"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ru-RU"/>
              <a:t>Образец заголовка</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B4C71EC6-210F-42DE-9C53-41977AD35B3D}" type="datetimeFigureOut">
              <a:rPr lang="ru-RU" smtClean="0"/>
              <a:t>25.09.2024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B19B0651-EE4F-4900-A07F-96A6BFA9D0F0}" type="slidenum">
              <a:rPr lang="ru-RU" smtClean="0"/>
              <a:t>‹#›</a:t>
            </a:fld>
            <a:endParaRPr lang="ru-RU"/>
          </a:p>
        </p:txBody>
      </p:sp>
      <p:sp>
        <p:nvSpPr>
          <p:cNvPr id="9" name="Content Placeholder 8"/>
          <p:cNvSpPr>
            <a:spLocks noGrp="1"/>
          </p:cNvSpPr>
          <p:nvPr>
            <p:ph sz="quarter" idx="13"/>
          </p:nvPr>
        </p:nvSpPr>
        <p:spPr>
          <a:xfrm>
            <a:off x="304800" y="381000"/>
            <a:ext cx="7772400" cy="494284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ru-RU"/>
              <a:t>Образец заголовка</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8" name="Date Placeholder 7"/>
          <p:cNvSpPr>
            <a:spLocks noGrp="1"/>
          </p:cNvSpPr>
          <p:nvPr>
            <p:ph type="dt" sz="half" idx="10"/>
          </p:nvPr>
        </p:nvSpPr>
        <p:spPr/>
        <p:txBody>
          <a:bodyPr/>
          <a:lstStyle/>
          <a:p>
            <a:fld id="{B4C71EC6-210F-42DE-9C53-41977AD35B3D}" type="datetimeFigureOut">
              <a:rPr lang="ru-RU" smtClean="0"/>
              <a:t>25.09.2024</a:t>
            </a:fld>
            <a:endParaRPr lang="ru-RU"/>
          </a:p>
        </p:txBody>
      </p:sp>
      <p:sp>
        <p:nvSpPr>
          <p:cNvPr id="9" name="Slide Number Placeholder 8"/>
          <p:cNvSpPr>
            <a:spLocks noGrp="1"/>
          </p:cNvSpPr>
          <p:nvPr>
            <p:ph type="sldNum" sz="quarter" idx="11"/>
          </p:nvPr>
        </p:nvSpPr>
        <p:spPr/>
        <p:txBody>
          <a:bodyPr/>
          <a:lstStyle/>
          <a:p>
            <a:fld id="{B19B0651-EE4F-4900-A07F-96A6BFA9D0F0}" type="slidenum">
              <a:rPr lang="ru-RU" smtClean="0"/>
              <a:t>‹#›</a:t>
            </a:fld>
            <a:endParaRPr lang="ru-RU"/>
          </a:p>
        </p:txBody>
      </p:sp>
      <p:sp>
        <p:nvSpPr>
          <p:cNvPr id="10" name="Footer Placeholder 9"/>
          <p:cNvSpPr>
            <a:spLocks noGrp="1"/>
          </p:cNvSpPr>
          <p:nvPr>
            <p:ph type="ftr" sz="quarter" idx="12"/>
          </p:nvPr>
        </p:nvSpPr>
        <p:spPr/>
        <p:txBody>
          <a:bodyPr/>
          <a:lstStyle/>
          <a:p>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ru-RU"/>
              <a:t>Образец заголовка</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19B0651-EE4F-4900-A07F-96A6BFA9D0F0}" type="slidenum">
              <a:rPr lang="ru-RU" smtClean="0"/>
              <a:t>‹#›</a:t>
            </a:fld>
            <a:endParaRPr lang="ru-RU"/>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ru-RU"/>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B4C71EC6-210F-42DE-9C53-41977AD35B3D}" type="datetimeFigureOut">
              <a:rPr lang="ru-RU" smtClean="0"/>
              <a:t>25.09.2024</a:t>
            </a:fld>
            <a:endParaRPr lang="ru-RU"/>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php?id=9999+union+select+null,USER(),null/*" TargetMode="External"/><Relationship Id="rId2" Type="http://schemas.openxmlformats.org/officeDocument/2006/relationships/hyperlink" Target="http://.../php?id=9999+union+select+null,DATABASE(),null/*" TargetMode="External"/><Relationship Id="rId1" Type="http://schemas.openxmlformats.org/officeDocument/2006/relationships/slideLayout" Target="../slideLayouts/slideLayout2.xml"/><Relationship Id="rId4" Type="http://schemas.openxmlformats.org/officeDocument/2006/relationships/hyperlink" Target="http://.../php?id=9999+union+select+null,VERSION(),nul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a:t>Лекция 4. </a:t>
            </a:r>
            <a:r>
              <a:rPr lang="ru-RU" dirty="0"/>
              <a:t>Специфика защиты в базах данных</a:t>
            </a:r>
          </a:p>
        </p:txBody>
      </p:sp>
    </p:spTree>
    <p:extLst>
      <p:ext uri="{BB962C8B-B14F-4D97-AF65-F5344CB8AC3E}">
        <p14:creationId xmlns:p14="http://schemas.microsoft.com/office/powerpoint/2010/main" val="1429127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algn="just"/>
            <a:r>
              <a:rPr lang="ru-RU" dirty="0"/>
              <a:t>отправитель и получатель должны иметь возможность синхронизировать свои действия. </a:t>
            </a:r>
          </a:p>
          <a:p>
            <a:pPr marL="114300" indent="0" algn="just">
              <a:buNone/>
            </a:pPr>
            <a:r>
              <a:rPr lang="ru-RU" dirty="0"/>
              <a:t>Скрытые каналы практически невозможно устранить, и усилия должны быть направлены на минимизацию пропускной способности этих каналов. Единственный способ устранения скрытых каналов заключается в </a:t>
            </a:r>
            <a:r>
              <a:rPr lang="ru-RU" u="sng" dirty="0"/>
              <a:t>полной ликвидации всех общих ресурсов и всех коммуникаций</a:t>
            </a:r>
            <a:r>
              <a:rPr lang="ru-RU" dirty="0"/>
              <a:t>. </a:t>
            </a:r>
          </a:p>
          <a:p>
            <a:pPr marL="114300" indent="0" algn="just">
              <a:buNone/>
            </a:pPr>
            <a:r>
              <a:rPr lang="ru-RU" dirty="0"/>
              <a:t>Выделяют следующие </a:t>
            </a:r>
            <a:r>
              <a:rPr lang="ru-RU" b="1" dirty="0">
                <a:solidFill>
                  <a:srgbClr val="FF0000"/>
                </a:solidFill>
              </a:rPr>
              <a:t>типы скрытых каналов</a:t>
            </a:r>
            <a:r>
              <a:rPr lang="ru-RU" dirty="0"/>
              <a:t>: </a:t>
            </a:r>
          </a:p>
          <a:p>
            <a:pPr algn="just"/>
            <a:r>
              <a:rPr lang="ru-RU" dirty="0"/>
              <a:t>1. Скрытые каналы по памяти, в которых информация передаётся через доступ отправителя на запись и получателя на чтение к одним и тем же ресурсам или объектам; </a:t>
            </a:r>
          </a:p>
          <a:p>
            <a:pPr algn="just"/>
            <a:r>
              <a:rPr lang="ru-RU" dirty="0"/>
              <a:t>2. Скрытые каналы по времени, которые характеризуются доступом отправителя и получателя к одному и тому же процессу или изменяемому во времени атрибуту.</a:t>
            </a:r>
          </a:p>
        </p:txBody>
      </p:sp>
    </p:spTree>
    <p:extLst>
      <p:ext uri="{BB962C8B-B14F-4D97-AF65-F5344CB8AC3E}">
        <p14:creationId xmlns:p14="http://schemas.microsoft.com/office/powerpoint/2010/main" val="377294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188640"/>
            <a:ext cx="8003232" cy="6563403"/>
          </a:xfrm>
        </p:spPr>
        <p:txBody>
          <a:bodyPr>
            <a:normAutofit lnSpcReduction="10000"/>
          </a:bodyPr>
          <a:lstStyle/>
          <a:p>
            <a:pPr marL="114300" indent="0">
              <a:buNone/>
            </a:pPr>
            <a:r>
              <a:rPr lang="ru-RU" dirty="0"/>
              <a:t>Подходы к решению задачи выявления скрытых каналов передачи информации :</a:t>
            </a:r>
          </a:p>
          <a:p>
            <a:pPr algn="just"/>
            <a:r>
              <a:rPr lang="ru-RU" dirty="0"/>
              <a:t>1. </a:t>
            </a:r>
            <a:r>
              <a:rPr lang="ru-RU" b="1" dirty="0">
                <a:solidFill>
                  <a:srgbClr val="FF0000"/>
                </a:solidFill>
              </a:rPr>
              <a:t>Метод разделяемых ресурсов </a:t>
            </a:r>
            <a:r>
              <a:rPr lang="ru-RU" b="1" dirty="0" err="1">
                <a:solidFill>
                  <a:srgbClr val="FF0000"/>
                </a:solidFill>
              </a:rPr>
              <a:t>Кемерера</a:t>
            </a:r>
            <a:r>
              <a:rPr lang="ru-RU" dirty="0"/>
              <a:t>, который состоит в следующем: для каждого разделяемого ресурса в системе строится матрица, строки которой соответствуют всевозможным атрибутам разделяемого ресурса, а столбцы – операциям, выполняемым в системе. Значения в ячейках матрицы соответствуют воздействиям, осуществляемым при выполнении тех или иных операций в отношении атрибутов разделяемых ресурсов. Получившаяся в результате матрица позволяет отследить информационные потоки, существующие в системе. </a:t>
            </a:r>
          </a:p>
          <a:p>
            <a:pPr algn="just"/>
            <a:r>
              <a:rPr lang="ru-RU" dirty="0"/>
              <a:t>2. </a:t>
            </a:r>
            <a:r>
              <a:rPr lang="ru-RU" b="1" dirty="0">
                <a:solidFill>
                  <a:srgbClr val="FF0000"/>
                </a:solidFill>
              </a:rPr>
              <a:t>Сигнатурный анализ исходных текстов</a:t>
            </a:r>
            <a:r>
              <a:rPr lang="ru-RU" b="1" dirty="0"/>
              <a:t> </a:t>
            </a:r>
            <a:r>
              <a:rPr lang="ru-RU" dirty="0"/>
              <a:t>программного обеспечения. Данный метод предполагает проведение анализа исходных текстов программ с целью выявления конструкций, характерных для скрытых каналов передачи информации. Необходимость проведения анализа автоматизированных систем в ходе проведения сертификационных испытаний регламентируется соответствующими оценочными стандартами и обычно является необходимым для высоко доверенных систем.</a:t>
            </a:r>
          </a:p>
          <a:p>
            <a:pPr algn="just"/>
            <a:endParaRPr lang="ru-RU" dirty="0"/>
          </a:p>
        </p:txBody>
      </p:sp>
    </p:spTree>
    <p:extLst>
      <p:ext uri="{BB962C8B-B14F-4D97-AF65-F5344CB8AC3E}">
        <p14:creationId xmlns:p14="http://schemas.microsoft.com/office/powerpoint/2010/main" val="377294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a:t>2.3  </a:t>
            </a:r>
            <a:r>
              <a:rPr lang="en-US" sz="3200" dirty="0"/>
              <a:t>SQL </a:t>
            </a:r>
            <a:r>
              <a:rPr lang="ru-RU" sz="3200" dirty="0"/>
              <a:t>инъекции</a:t>
            </a:r>
          </a:p>
        </p:txBody>
      </p:sp>
      <p:sp>
        <p:nvSpPr>
          <p:cNvPr id="3" name="Объект 2"/>
          <p:cNvSpPr>
            <a:spLocks noGrp="1"/>
          </p:cNvSpPr>
          <p:nvPr>
            <p:ph idx="1"/>
          </p:nvPr>
        </p:nvSpPr>
        <p:spPr>
          <a:xfrm>
            <a:off x="265584" y="1417638"/>
            <a:ext cx="8003232" cy="5257800"/>
          </a:xfrm>
        </p:spPr>
        <p:txBody>
          <a:bodyPr>
            <a:normAutofit/>
          </a:bodyPr>
          <a:lstStyle/>
          <a:p>
            <a:pPr marL="114300" indent="0" algn="just">
              <a:buNone/>
            </a:pPr>
            <a:r>
              <a:rPr lang="ru-RU" b="1" dirty="0">
                <a:solidFill>
                  <a:srgbClr val="FF0000"/>
                </a:solidFill>
              </a:rPr>
              <a:t>Инъекцией SQL </a:t>
            </a:r>
            <a:r>
              <a:rPr lang="ru-RU" dirty="0"/>
              <a:t>(SQL </a:t>
            </a:r>
            <a:r>
              <a:rPr lang="ru-RU" dirty="0" err="1"/>
              <a:t>Injection</a:t>
            </a:r>
            <a:r>
              <a:rPr lang="ru-RU" dirty="0"/>
              <a:t>) называют технологию взлома, </a:t>
            </a:r>
            <a:r>
              <a:rPr lang="ru-RU" dirty="0" err="1"/>
              <a:t>которая</a:t>
            </a:r>
            <a:r>
              <a:rPr lang="ru-RU" dirty="0"/>
              <a:t> добавляет в параметр динамического SQL не требуемое значение, а некоторый код SQL. Эта технология особо опасна тем, что любой, кто имеет доступ к БД или </a:t>
            </a:r>
            <a:r>
              <a:rPr lang="ru-RU" dirty="0" err="1"/>
              <a:t>Web</a:t>
            </a:r>
            <a:r>
              <a:rPr lang="ru-RU" dirty="0"/>
              <a:t>-сайту организации, обращающейся к БД, и способен вводить данные в текстовые поля, потенциально может стать источником атак с помощью инъекций SQL. </a:t>
            </a:r>
          </a:p>
          <a:p>
            <a:pPr marL="114300" indent="0" algn="just">
              <a:buNone/>
            </a:pPr>
            <a:r>
              <a:rPr lang="ru-RU" dirty="0"/>
              <a:t>SQL-инъекция </a:t>
            </a:r>
            <a:r>
              <a:rPr lang="ru-RU" b="1" u="sng" dirty="0"/>
              <a:t>может возникнуть </a:t>
            </a:r>
            <a:r>
              <a:rPr lang="ru-RU" dirty="0"/>
              <a:t>в следующих случаях:</a:t>
            </a:r>
          </a:p>
          <a:p>
            <a:pPr algn="just">
              <a:buFont typeface="Wingdings" pitchFamily="2" charset="2"/>
              <a:buChar char="q"/>
            </a:pPr>
            <a:r>
              <a:rPr lang="ru-RU" dirty="0"/>
              <a:t> передача вредоносного кода в параметры динамического запроса (прикрепляемый код и измененные предложения WHERE); </a:t>
            </a:r>
          </a:p>
          <a:p>
            <a:pPr algn="just">
              <a:buFont typeface="Wingdings" pitchFamily="2" charset="2"/>
              <a:buChar char="q"/>
            </a:pPr>
            <a:r>
              <a:rPr lang="ru-RU" dirty="0"/>
              <a:t>неправильная обработка типов; </a:t>
            </a:r>
          </a:p>
          <a:p>
            <a:pPr algn="just">
              <a:buFont typeface="Wingdings" pitchFamily="2" charset="2"/>
              <a:buChar char="q"/>
            </a:pPr>
            <a:r>
              <a:rPr lang="ru-RU" dirty="0"/>
              <a:t>поиск уязвимости в СУБД; </a:t>
            </a:r>
          </a:p>
          <a:p>
            <a:pPr algn="just">
              <a:buFont typeface="Wingdings" pitchFamily="2" charset="2"/>
              <a:buChar char="q"/>
            </a:pPr>
            <a:r>
              <a:rPr lang="ru-RU" dirty="0"/>
              <a:t>условные ошибки.</a:t>
            </a:r>
          </a:p>
        </p:txBody>
      </p:sp>
    </p:spTree>
    <p:extLst>
      <p:ext uri="{BB962C8B-B14F-4D97-AF65-F5344CB8AC3E}">
        <p14:creationId xmlns:p14="http://schemas.microsoft.com/office/powerpoint/2010/main" val="85969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lgn="just">
              <a:buNone/>
            </a:pPr>
            <a:r>
              <a:rPr lang="ru-RU" b="1" dirty="0"/>
              <a:t>Пример 1.</a:t>
            </a:r>
          </a:p>
          <a:p>
            <a:pPr marL="114300" indent="0" algn="just">
              <a:buNone/>
            </a:pPr>
            <a:r>
              <a:rPr lang="ru-RU" b="1" dirty="0"/>
              <a:t>Прикрепление вредоносного кода. </a:t>
            </a:r>
            <a:r>
              <a:rPr lang="ru-RU" dirty="0"/>
              <a:t>Добавление терминатора инструкции, другой инструкции SQL и содержимого ввода позволяет взломщику передать программный код в строку выполнения. </a:t>
            </a:r>
          </a:p>
          <a:p>
            <a:pPr marL="114300" indent="0" algn="just">
              <a:buNone/>
            </a:pPr>
            <a:r>
              <a:rPr lang="ru-RU" dirty="0"/>
              <a:t>Например, приложение считывает параметр </a:t>
            </a:r>
            <a:r>
              <a:rPr lang="en-US" dirty="0"/>
              <a:t>customer </a:t>
            </a:r>
            <a:r>
              <a:rPr lang="ru-RU" dirty="0"/>
              <a:t>из поля ввода, размещенного на форме, и динамически формирует строку </a:t>
            </a:r>
            <a:r>
              <a:rPr lang="en-US" dirty="0"/>
              <a:t>SQL </a:t>
            </a:r>
            <a:r>
              <a:rPr lang="ru-RU" dirty="0"/>
              <a:t>вида </a:t>
            </a:r>
          </a:p>
          <a:p>
            <a:pPr marL="114300" indent="0" algn="just">
              <a:buNone/>
            </a:pPr>
            <a:r>
              <a:rPr lang="en-US" b="1" dirty="0"/>
              <a:t>query = " SELECT * FROM Customers WHERE </a:t>
            </a:r>
            <a:r>
              <a:rPr lang="en-US" b="1" dirty="0" err="1"/>
              <a:t>CustomerName</a:t>
            </a:r>
            <a:r>
              <a:rPr lang="en-US" b="1" dirty="0"/>
              <a:t> =' " + customer +" ' " </a:t>
            </a:r>
          </a:p>
          <a:p>
            <a:pPr marL="114300" indent="0" algn="just">
              <a:buNone/>
            </a:pPr>
            <a:r>
              <a:rPr lang="ru-RU" dirty="0"/>
              <a:t>Если пользователь взамен ввода имени клиента вводит следующую строку: </a:t>
            </a:r>
          </a:p>
          <a:p>
            <a:pPr marL="114300" indent="0" algn="just">
              <a:buNone/>
            </a:pPr>
            <a:r>
              <a:rPr lang="ru-RU" b="1" dirty="0"/>
              <a:t>Сидоров'; </a:t>
            </a:r>
            <a:r>
              <a:rPr lang="en-US" b="1" dirty="0"/>
              <a:t>Delete FROM Orders</a:t>
            </a:r>
            <a:r>
              <a:rPr lang="ru-RU" b="1" dirty="0"/>
              <a:t>--</a:t>
            </a:r>
            <a:endParaRPr lang="en-US" b="1" dirty="0"/>
          </a:p>
          <a:p>
            <a:pPr marL="114300" indent="0" algn="just">
              <a:buNone/>
            </a:pPr>
            <a:r>
              <a:rPr lang="ru-RU" dirty="0"/>
              <a:t>то в динамическую строку </a:t>
            </a:r>
            <a:r>
              <a:rPr lang="en-US" dirty="0"/>
              <a:t>SQL </a:t>
            </a:r>
            <a:r>
              <a:rPr lang="ru-RU" dirty="0"/>
              <a:t>будет добавлена инструкция </a:t>
            </a:r>
            <a:r>
              <a:rPr lang="en-US" dirty="0"/>
              <a:t>DDL DELETE, </a:t>
            </a:r>
            <a:r>
              <a:rPr lang="ru-RU" dirty="0"/>
              <a:t>которая и будет выполнена в пакете с основной: </a:t>
            </a:r>
          </a:p>
          <a:p>
            <a:pPr marL="114300" indent="0" algn="just">
              <a:buNone/>
            </a:pPr>
            <a:r>
              <a:rPr lang="en-US" b="1" dirty="0"/>
              <a:t>SELECT * FROM Customers WHERE </a:t>
            </a:r>
            <a:r>
              <a:rPr lang="en-US" b="1" dirty="0" err="1"/>
              <a:t>CustomerlD</a:t>
            </a:r>
            <a:r>
              <a:rPr lang="en-US" b="1" dirty="0"/>
              <a:t> ='</a:t>
            </a:r>
            <a:r>
              <a:rPr lang="ru-RU" b="1" dirty="0"/>
              <a:t>Сидоров'; </a:t>
            </a:r>
            <a:r>
              <a:rPr lang="en-US" b="1" dirty="0"/>
              <a:t>Delete FROM Orders</a:t>
            </a:r>
            <a:r>
              <a:rPr lang="ru-RU" b="1" dirty="0"/>
              <a:t>--</a:t>
            </a:r>
            <a:r>
              <a:rPr lang="en-US" b="1" dirty="0"/>
              <a:t>' </a:t>
            </a:r>
          </a:p>
          <a:p>
            <a:pPr marL="114300" indent="0" algn="just">
              <a:buNone/>
            </a:pPr>
            <a:endParaRPr lang="ru-RU" dirty="0"/>
          </a:p>
        </p:txBody>
      </p:sp>
    </p:spTree>
    <p:extLst>
      <p:ext uri="{BB962C8B-B14F-4D97-AF65-F5344CB8AC3E}">
        <p14:creationId xmlns:p14="http://schemas.microsoft.com/office/powerpoint/2010/main" val="3772940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buNone/>
            </a:pPr>
            <a:r>
              <a:rPr lang="ru-RU" b="1" dirty="0"/>
              <a:t>Пример 2. </a:t>
            </a:r>
            <a:r>
              <a:rPr lang="ru-RU" dirty="0"/>
              <a:t>Запуск команды </a:t>
            </a:r>
            <a:r>
              <a:rPr lang="ru-RU" b="1" dirty="0"/>
              <a:t>_</a:t>
            </a:r>
            <a:r>
              <a:rPr lang="ru-RU" b="1" dirty="0" err="1"/>
              <a:t>commandshell</a:t>
            </a:r>
            <a:r>
              <a:rPr lang="ru-RU" dirty="0"/>
              <a:t> (в MS SQL </a:t>
            </a:r>
            <a:r>
              <a:rPr lang="ru-RU" dirty="0" err="1"/>
              <a:t>Server</a:t>
            </a:r>
            <a:r>
              <a:rPr lang="ru-RU" dirty="0"/>
              <a:t>) и установку пароля для пользователя </a:t>
            </a:r>
            <a:r>
              <a:rPr lang="ru-RU" b="1" dirty="0" err="1"/>
              <a:t>sa</a:t>
            </a:r>
            <a:r>
              <a:rPr lang="ru-RU" dirty="0"/>
              <a:t>. </a:t>
            </a:r>
          </a:p>
          <a:p>
            <a:pPr marL="114300" indent="0">
              <a:buNone/>
            </a:pPr>
            <a:r>
              <a:rPr lang="ru-RU" b="1" dirty="0"/>
              <a:t>Пример 3. Прикрепление </a:t>
            </a:r>
            <a:r>
              <a:rPr lang="ru-RU" b="1" dirty="0" err="1"/>
              <a:t>Or</a:t>
            </a:r>
            <a:r>
              <a:rPr lang="ru-RU" b="1" dirty="0"/>
              <a:t> 1=1. </a:t>
            </a:r>
          </a:p>
          <a:p>
            <a:pPr marL="114300" indent="0">
              <a:buNone/>
            </a:pPr>
            <a:r>
              <a:rPr lang="ru-RU" dirty="0"/>
              <a:t>Если пользователь вводит в текстовое поле строку</a:t>
            </a:r>
          </a:p>
          <a:p>
            <a:pPr marL="114300" indent="0">
              <a:buNone/>
            </a:pPr>
            <a:r>
              <a:rPr lang="ru-RU" b="1" dirty="0"/>
              <a:t> 123' </a:t>
            </a:r>
            <a:r>
              <a:rPr lang="ru-RU" b="1" dirty="0" err="1"/>
              <a:t>Or</a:t>
            </a:r>
            <a:r>
              <a:rPr lang="ru-RU" b="1" dirty="0"/>
              <a:t> 1=1 --</a:t>
            </a:r>
          </a:p>
          <a:p>
            <a:pPr marL="114300" indent="0">
              <a:buNone/>
            </a:pPr>
            <a:r>
              <a:rPr lang="ru-RU" dirty="0"/>
              <a:t>то условие 1=1 (которое всегда истинно) внедряется в предложение WHERE: </a:t>
            </a:r>
          </a:p>
          <a:p>
            <a:pPr marL="114300" indent="0">
              <a:buNone/>
            </a:pPr>
            <a:r>
              <a:rPr lang="ru-RU" b="1" dirty="0"/>
              <a:t>SELECT * FROM </a:t>
            </a:r>
            <a:r>
              <a:rPr lang="ru-RU" b="1" dirty="0" err="1"/>
              <a:t>Customers</a:t>
            </a:r>
            <a:r>
              <a:rPr lang="ru-RU" b="1" dirty="0"/>
              <a:t> WHERE </a:t>
            </a:r>
            <a:r>
              <a:rPr lang="ru-RU" b="1" dirty="0" err="1"/>
              <a:t>CustomerlD</a:t>
            </a:r>
            <a:r>
              <a:rPr lang="ru-RU" b="1" dirty="0"/>
              <a:t>='123' </a:t>
            </a:r>
            <a:r>
              <a:rPr lang="ru-RU" b="1" dirty="0" err="1"/>
              <a:t>or</a:t>
            </a:r>
            <a:r>
              <a:rPr lang="ru-RU" b="1" dirty="0"/>
              <a:t> 1=1 --' </a:t>
            </a:r>
          </a:p>
          <a:p>
            <a:pPr marL="114300" indent="0">
              <a:buNone/>
            </a:pPr>
            <a:r>
              <a:rPr lang="ru-RU" dirty="0"/>
              <a:t>Или если в поле ввода пароля следующее </a:t>
            </a:r>
          </a:p>
          <a:p>
            <a:pPr marL="114300" indent="0">
              <a:buNone/>
            </a:pPr>
            <a:r>
              <a:rPr lang="en-US" b="1" dirty="0" err="1"/>
              <a:t>secreta</a:t>
            </a:r>
            <a:r>
              <a:rPr lang="en-US" b="1" dirty="0"/>
              <a:t> net' Or 1=1 </a:t>
            </a:r>
            <a:r>
              <a:rPr lang="ru-RU" b="1" dirty="0"/>
              <a:t>--</a:t>
            </a:r>
            <a:endParaRPr lang="en-US" b="1" dirty="0"/>
          </a:p>
          <a:p>
            <a:pPr marL="114300" indent="0">
              <a:buNone/>
            </a:pPr>
            <a:r>
              <a:rPr lang="ru-RU" dirty="0"/>
              <a:t>Получим: </a:t>
            </a:r>
          </a:p>
          <a:p>
            <a:pPr marL="114300" indent="0">
              <a:buNone/>
            </a:pPr>
            <a:r>
              <a:rPr lang="en-US" b="1" dirty="0"/>
              <a:t>SELECT * FROM users WHERE username = '</a:t>
            </a:r>
            <a:r>
              <a:rPr lang="en-US" b="1" dirty="0" err="1"/>
              <a:t>james</a:t>
            </a:r>
            <a:r>
              <a:rPr lang="en-US" b="1" dirty="0"/>
              <a:t>' AND password = 'secret' OR 1=1--' </a:t>
            </a:r>
          </a:p>
          <a:p>
            <a:pPr marL="114300" indent="0">
              <a:buNone/>
            </a:pPr>
            <a:r>
              <a:rPr lang="ru-RU" dirty="0"/>
              <a:t>Значение 1=1 всегда истинно, таким образом, значение пароля уже не будет иметь значения.</a:t>
            </a:r>
          </a:p>
          <a:p>
            <a:pPr marL="114300" indent="0">
              <a:buNone/>
            </a:pPr>
            <a:endParaRPr lang="ru-RU" dirty="0"/>
          </a:p>
          <a:p>
            <a:pPr marL="114300" indent="0">
              <a:buNone/>
            </a:pPr>
            <a:endParaRPr lang="ru-RU" b="1" dirty="0">
              <a:latin typeface="Arial Black" pitchFamily="34" charset="0"/>
            </a:endParaRPr>
          </a:p>
        </p:txBody>
      </p:sp>
    </p:spTree>
    <p:extLst>
      <p:ext uri="{BB962C8B-B14F-4D97-AF65-F5344CB8AC3E}">
        <p14:creationId xmlns:p14="http://schemas.microsoft.com/office/powerpoint/2010/main" val="4163288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buNone/>
            </a:pPr>
            <a:r>
              <a:rPr lang="ru-RU" b="1" dirty="0"/>
              <a:t>Пример 4. Комментирование кода. </a:t>
            </a:r>
          </a:p>
          <a:p>
            <a:pPr marL="114300" indent="0" algn="just">
              <a:buNone/>
            </a:pPr>
            <a:r>
              <a:rPr lang="ru-RU" dirty="0"/>
              <a:t>Если пользователь вводит в </a:t>
            </a:r>
            <a:r>
              <a:rPr lang="ru-RU" dirty="0" err="1"/>
              <a:t>Web</a:t>
            </a:r>
            <a:r>
              <a:rPr lang="ru-RU" dirty="0"/>
              <a:t>-форму регистрации на сайте: </a:t>
            </a:r>
          </a:p>
          <a:p>
            <a:pPr marL="114300" indent="0" algn="just">
              <a:buNone/>
            </a:pPr>
            <a:r>
              <a:rPr lang="ru-RU" b="1" dirty="0" err="1"/>
              <a:t>UserName</a:t>
            </a:r>
            <a:r>
              <a:rPr lang="ru-RU" b="1" dirty="0"/>
              <a:t>: </a:t>
            </a:r>
            <a:r>
              <a:rPr lang="ru-RU" b="1" dirty="0" err="1"/>
              <a:t>Joe</a:t>
            </a:r>
            <a:r>
              <a:rPr lang="ru-RU" b="1" dirty="0"/>
              <a:t>' --</a:t>
            </a:r>
          </a:p>
          <a:p>
            <a:pPr marL="114300" indent="0" algn="just">
              <a:buNone/>
            </a:pPr>
            <a:r>
              <a:rPr lang="ru-RU" b="1" dirty="0" err="1"/>
              <a:t>Password</a:t>
            </a:r>
            <a:r>
              <a:rPr lang="ru-RU" b="1" dirty="0"/>
              <a:t> : </a:t>
            </a:r>
            <a:r>
              <a:rPr lang="ru-RU" b="1" dirty="0" err="1"/>
              <a:t>qwerty</a:t>
            </a:r>
            <a:r>
              <a:rPr lang="ru-RU" b="1" dirty="0"/>
              <a:t> </a:t>
            </a:r>
          </a:p>
          <a:p>
            <a:pPr marL="114300" indent="0" algn="just">
              <a:buNone/>
            </a:pPr>
            <a:r>
              <a:rPr lang="ru-RU" dirty="0"/>
              <a:t>то результирующую инструкцию SQL можно будет прочитать следующим образом: </a:t>
            </a:r>
          </a:p>
          <a:p>
            <a:pPr marL="114300" indent="0" algn="just">
              <a:buNone/>
            </a:pPr>
            <a:r>
              <a:rPr lang="ru-RU" b="1" dirty="0"/>
              <a:t>SELECT </a:t>
            </a:r>
            <a:r>
              <a:rPr lang="ru-RU" b="1" dirty="0" err="1"/>
              <a:t>UserlD</a:t>
            </a:r>
            <a:r>
              <a:rPr lang="ru-RU" b="1" dirty="0"/>
              <a:t> FROM </a:t>
            </a:r>
            <a:r>
              <a:rPr lang="ru-RU" b="1" dirty="0" err="1"/>
              <a:t>Users</a:t>
            </a:r>
            <a:r>
              <a:rPr lang="ru-RU" b="1" dirty="0"/>
              <a:t> WHERE </a:t>
            </a:r>
            <a:r>
              <a:rPr lang="ru-RU" b="1" dirty="0" err="1"/>
              <a:t>UserName</a:t>
            </a:r>
            <a:r>
              <a:rPr lang="ru-RU" b="1" dirty="0"/>
              <a:t> = '</a:t>
            </a:r>
            <a:r>
              <a:rPr lang="ru-RU" b="1" dirty="0" err="1"/>
              <a:t>Joe</a:t>
            </a:r>
            <a:r>
              <a:rPr lang="ru-RU" b="1" dirty="0"/>
              <a:t>'--' AND </a:t>
            </a:r>
            <a:r>
              <a:rPr lang="ru-RU" b="1" dirty="0" err="1"/>
              <a:t>Password</a:t>
            </a:r>
            <a:r>
              <a:rPr lang="ru-RU" b="1" dirty="0"/>
              <a:t> = '</a:t>
            </a:r>
            <a:r>
              <a:rPr lang="ru-RU" b="1" dirty="0" err="1"/>
              <a:t>qwerty</a:t>
            </a:r>
            <a:r>
              <a:rPr lang="ru-RU" b="1" dirty="0"/>
              <a:t>' </a:t>
            </a:r>
          </a:p>
        </p:txBody>
      </p:sp>
    </p:spTree>
    <p:extLst>
      <p:ext uri="{BB962C8B-B14F-4D97-AF65-F5344CB8AC3E}">
        <p14:creationId xmlns:p14="http://schemas.microsoft.com/office/powerpoint/2010/main" val="41681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208912" cy="6563403"/>
          </a:xfrm>
        </p:spPr>
        <p:txBody>
          <a:bodyPr>
            <a:normAutofit fontScale="92500" lnSpcReduction="10000"/>
          </a:bodyPr>
          <a:lstStyle/>
          <a:p>
            <a:pPr marL="114300" indent="0" algn="just">
              <a:buNone/>
            </a:pPr>
            <a:r>
              <a:rPr lang="ru-RU" sz="2400" b="1" dirty="0"/>
              <a:t>Пример 5. Генерация ошибок. </a:t>
            </a:r>
          </a:p>
          <a:p>
            <a:pPr marL="114300" indent="0" algn="just">
              <a:buNone/>
            </a:pPr>
            <a:r>
              <a:rPr lang="ru-RU" sz="2400" dirty="0"/>
              <a:t>Проверка уязвимости для </a:t>
            </a:r>
            <a:r>
              <a:rPr lang="en-US" sz="2400" dirty="0"/>
              <a:t>SQL </a:t>
            </a:r>
            <a:r>
              <a:rPr lang="ru-RU" sz="2400" dirty="0"/>
              <a:t>инъекций путем ввода '*** в поле ввода. Одиночные кавычки вставляют также в строку </a:t>
            </a:r>
            <a:r>
              <a:rPr lang="en-US" sz="2400" dirty="0"/>
              <a:t>URL </a:t>
            </a:r>
            <a:r>
              <a:rPr lang="ru-RU" sz="2400" dirty="0"/>
              <a:t>запроса. Возникающая необработанная ошибка может предоставить много информации для нарушителя. </a:t>
            </a:r>
          </a:p>
          <a:p>
            <a:pPr marL="114300" indent="0" algn="just">
              <a:buNone/>
            </a:pPr>
            <a:r>
              <a:rPr lang="ru-RU" sz="2400" dirty="0"/>
              <a:t>Если взломщик получит ошибку вида </a:t>
            </a:r>
          </a:p>
          <a:p>
            <a:pPr marL="114300" indent="0" algn="just">
              <a:buNone/>
            </a:pPr>
            <a:r>
              <a:rPr lang="en-US" sz="2400" b="1" dirty="0"/>
              <a:t>Microsoft OLE DB Provider for ODBC Drivers error '80040e14' </a:t>
            </a:r>
            <a:endParaRPr lang="ru-RU" sz="2400" b="1" dirty="0"/>
          </a:p>
          <a:p>
            <a:pPr marL="114300" indent="0" algn="just">
              <a:buNone/>
            </a:pPr>
            <a:r>
              <a:rPr lang="en-US" sz="2400" b="1" dirty="0"/>
              <a:t>[Microsoft][ODBC SQL Server Driver][SQL Server]Incorrect syntax near the keyword 'or'. </a:t>
            </a:r>
            <a:endParaRPr lang="ru-RU" sz="2400" b="1" dirty="0"/>
          </a:p>
          <a:p>
            <a:pPr marL="114300" indent="0" algn="just">
              <a:buNone/>
            </a:pPr>
            <a:r>
              <a:rPr lang="en-US" sz="2400" b="1" dirty="0"/>
              <a:t>/wasc.asp, line 69 </a:t>
            </a:r>
            <a:endParaRPr lang="ru-RU" sz="2400" b="1" dirty="0"/>
          </a:p>
          <a:p>
            <a:pPr marL="114300" indent="0" algn="just">
              <a:buNone/>
            </a:pPr>
            <a:r>
              <a:rPr lang="ru-RU" sz="2400" dirty="0"/>
              <a:t>то вероятность осуществления вторжения путем </a:t>
            </a:r>
            <a:r>
              <a:rPr lang="en-US" sz="2400" dirty="0"/>
              <a:t>SQL </a:t>
            </a:r>
            <a:r>
              <a:rPr lang="ru-RU" sz="2400" dirty="0"/>
              <a:t>инъекций будет довольно высокой. </a:t>
            </a:r>
          </a:p>
          <a:p>
            <a:pPr marL="114300" indent="0" algn="just">
              <a:buNone/>
            </a:pPr>
            <a:r>
              <a:rPr lang="ru-RU" sz="2400" dirty="0"/>
              <a:t>Можно также ввести кавычку при запросе определенного файла (например музыкального файла). </a:t>
            </a:r>
          </a:p>
          <a:p>
            <a:pPr marL="114300" indent="0" algn="just">
              <a:buNone/>
            </a:pPr>
            <a:r>
              <a:rPr lang="ru-RU" sz="2400" dirty="0"/>
              <a:t>В ответ получим что то подобное следующему: </a:t>
            </a:r>
            <a:r>
              <a:rPr lang="en-US" sz="2400" dirty="0">
                <a:solidFill>
                  <a:srgbClr val="FF0000"/>
                </a:solidFill>
              </a:rPr>
              <a:t>Warning: file(./data/music/Sunny.mp3): failed to open stream: No such file or directory in C:\Website\index.php on line 27. </a:t>
            </a:r>
            <a:endParaRPr lang="ru-RU" sz="2400" dirty="0">
              <a:solidFill>
                <a:srgbClr val="FF0000"/>
              </a:solidFill>
            </a:endParaRPr>
          </a:p>
          <a:p>
            <a:pPr marL="114300" indent="0" algn="just">
              <a:buNone/>
            </a:pPr>
            <a:r>
              <a:rPr lang="ru-RU" sz="2400" dirty="0"/>
              <a:t>Полученное сообщение об ошибке позволяет легко узнать, где хранятся файлы.</a:t>
            </a:r>
            <a:endParaRPr lang="ru-RU" sz="2400" dirty="0">
              <a:latin typeface="Arial Black" pitchFamily="34" charset="0"/>
            </a:endParaRPr>
          </a:p>
        </p:txBody>
      </p:sp>
    </p:spTree>
    <p:extLst>
      <p:ext uri="{BB962C8B-B14F-4D97-AF65-F5344CB8AC3E}">
        <p14:creationId xmlns:p14="http://schemas.microsoft.com/office/powerpoint/2010/main" val="4168123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lgn="just">
              <a:buNone/>
            </a:pPr>
            <a:r>
              <a:rPr lang="ru-RU" dirty="0"/>
              <a:t>Определенным образом сформулированные запросы могут дать </a:t>
            </a:r>
            <a:r>
              <a:rPr lang="ru-RU" dirty="0" err="1"/>
              <a:t>доступ</a:t>
            </a:r>
            <a:r>
              <a:rPr lang="ru-RU" dirty="0"/>
              <a:t> к структуре данных (именам полей и таблиц). Например, для поиска уязвимости на сайте, написанном на языке PHP и использующим СУБД </a:t>
            </a:r>
            <a:r>
              <a:rPr lang="ru-RU" dirty="0" err="1"/>
              <a:t>MySQL</a:t>
            </a:r>
            <a:r>
              <a:rPr lang="ru-RU" dirty="0"/>
              <a:t>, можно попробовать следующее: </a:t>
            </a:r>
          </a:p>
          <a:p>
            <a:pPr marL="114300" indent="0" algn="just">
              <a:buNone/>
            </a:pPr>
            <a:r>
              <a:rPr lang="ru-RU" b="1" dirty="0"/>
              <a:t>http://.../php?id = 12 + </a:t>
            </a:r>
            <a:r>
              <a:rPr lang="ru-RU" b="1" dirty="0" err="1"/>
              <a:t>union</a:t>
            </a:r>
            <a:r>
              <a:rPr lang="ru-RU" b="1" dirty="0"/>
              <a:t> + </a:t>
            </a:r>
            <a:r>
              <a:rPr lang="ru-RU" b="1" dirty="0" err="1"/>
              <a:t>select</a:t>
            </a:r>
            <a:r>
              <a:rPr lang="ru-RU" b="1" dirty="0"/>
              <a:t> + </a:t>
            </a:r>
            <a:r>
              <a:rPr lang="ru-RU" b="1" dirty="0" err="1"/>
              <a:t>null,null,null</a:t>
            </a:r>
            <a:r>
              <a:rPr lang="ru-RU" b="1" dirty="0"/>
              <a:t> + </a:t>
            </a:r>
            <a:r>
              <a:rPr lang="ru-RU" b="1" dirty="0" err="1"/>
              <a:t>from</a:t>
            </a:r>
            <a:r>
              <a:rPr lang="ru-RU" b="1" dirty="0"/>
              <a:t> + </a:t>
            </a:r>
            <a:r>
              <a:rPr lang="ru-RU" b="1" dirty="0" err="1"/>
              <a:t>users</a:t>
            </a:r>
            <a:r>
              <a:rPr lang="ru-RU" b="1" dirty="0"/>
              <a:t>/* </a:t>
            </a:r>
          </a:p>
          <a:p>
            <a:pPr marL="114300" indent="0" algn="just">
              <a:buNone/>
            </a:pPr>
            <a:r>
              <a:rPr lang="ru-RU" dirty="0"/>
              <a:t>(здесь </a:t>
            </a:r>
            <a:r>
              <a:rPr lang="ru-RU" b="1" dirty="0">
                <a:solidFill>
                  <a:srgbClr val="FF0000"/>
                </a:solidFill>
              </a:rPr>
              <a:t>/*</a:t>
            </a:r>
            <a:r>
              <a:rPr lang="ru-RU" dirty="0"/>
              <a:t> это символ комментария в </a:t>
            </a:r>
            <a:r>
              <a:rPr lang="ru-RU" dirty="0" err="1"/>
              <a:t>MySQL</a:t>
            </a:r>
            <a:r>
              <a:rPr lang="ru-RU" dirty="0"/>
              <a:t>). Правильные выполненные запросы будут соответствовать существующим именам таблиц. </a:t>
            </a:r>
          </a:p>
          <a:p>
            <a:pPr marL="114300" indent="0" algn="just">
              <a:buNone/>
            </a:pPr>
            <a:r>
              <a:rPr lang="ru-RU" dirty="0"/>
              <a:t>Следует проверить на существование таблиц </a:t>
            </a:r>
            <a:r>
              <a:rPr lang="ru-RU" dirty="0" err="1"/>
              <a:t>users</a:t>
            </a:r>
            <a:r>
              <a:rPr lang="ru-RU" dirty="0"/>
              <a:t>, </a:t>
            </a:r>
            <a:r>
              <a:rPr lang="ru-RU" dirty="0" err="1"/>
              <a:t>passwords</a:t>
            </a:r>
            <a:r>
              <a:rPr lang="ru-RU" dirty="0"/>
              <a:t>, </a:t>
            </a:r>
            <a:r>
              <a:rPr lang="ru-RU" dirty="0" err="1"/>
              <a:t>regusers</a:t>
            </a:r>
            <a:r>
              <a:rPr lang="ru-RU" dirty="0"/>
              <a:t> и т.д. </a:t>
            </a:r>
          </a:p>
          <a:p>
            <a:pPr marL="114300" indent="0" algn="just">
              <a:buNone/>
            </a:pPr>
            <a:r>
              <a:rPr lang="ru-RU" dirty="0"/>
              <a:t>Затем выполняем: </a:t>
            </a:r>
          </a:p>
          <a:p>
            <a:pPr marL="114300" indent="0" algn="just">
              <a:buNone/>
            </a:pPr>
            <a:r>
              <a:rPr lang="ru-RU" b="1" dirty="0"/>
              <a:t>http://.../php?id=9999+union+select+'test',null,null/* http://.../php?id=9999+union+select+null,'test',null</a:t>
            </a:r>
            <a:r>
              <a:rPr lang="ru-RU" sz="2400" b="1" dirty="0"/>
              <a:t>/*</a:t>
            </a:r>
            <a:endParaRPr lang="ru-RU" sz="2400" b="1" dirty="0">
              <a:latin typeface="Arial Black" pitchFamily="34" charset="0"/>
            </a:endParaRPr>
          </a:p>
        </p:txBody>
      </p:sp>
    </p:spTree>
    <p:extLst>
      <p:ext uri="{BB962C8B-B14F-4D97-AF65-F5344CB8AC3E}">
        <p14:creationId xmlns:p14="http://schemas.microsoft.com/office/powerpoint/2010/main" val="416812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208912" cy="6563403"/>
          </a:xfrm>
        </p:spPr>
        <p:txBody>
          <a:bodyPr>
            <a:normAutofit/>
          </a:bodyPr>
          <a:lstStyle/>
          <a:p>
            <a:pPr marL="114300" indent="0" algn="just">
              <a:buNone/>
            </a:pPr>
            <a:r>
              <a:rPr lang="ru-RU" dirty="0"/>
              <a:t>Ввод подобных команд необходимо продолжать до тех пор, пока название поля (слово </a:t>
            </a:r>
            <a:r>
              <a:rPr lang="ru-RU" dirty="0" err="1"/>
              <a:t>test</a:t>
            </a:r>
            <a:r>
              <a:rPr lang="ru-RU" dirty="0"/>
              <a:t>) окажется в нужном месте. </a:t>
            </a:r>
          </a:p>
          <a:p>
            <a:pPr marL="114300" indent="0" algn="just">
              <a:buNone/>
            </a:pPr>
            <a:r>
              <a:rPr lang="ru-RU" dirty="0"/>
              <a:t>«Полезными» являются также следующие команды: </a:t>
            </a:r>
          </a:p>
          <a:p>
            <a:pPr marL="114300" indent="0" algn="just">
              <a:buNone/>
            </a:pPr>
            <a:r>
              <a:rPr lang="ru-RU" b="1" dirty="0">
                <a:hlinkClick r:id="rId2"/>
              </a:rPr>
              <a:t>http://.../php?id=9999+union+select+null,DATABASE(),null/*</a:t>
            </a:r>
            <a:r>
              <a:rPr lang="ru-RU" b="1" dirty="0"/>
              <a:t> </a:t>
            </a:r>
          </a:p>
          <a:p>
            <a:pPr marL="114300" indent="0" algn="just">
              <a:buNone/>
            </a:pPr>
            <a:r>
              <a:rPr lang="ru-RU" b="1" dirty="0">
                <a:hlinkClick r:id="rId3"/>
              </a:rPr>
              <a:t>http://.../php?id=9999+union+select+null,USER(),null/*</a:t>
            </a:r>
            <a:r>
              <a:rPr lang="ru-RU" b="1" dirty="0"/>
              <a:t>  </a:t>
            </a:r>
          </a:p>
          <a:p>
            <a:pPr marL="114300" indent="0" algn="just">
              <a:buNone/>
            </a:pPr>
            <a:r>
              <a:rPr lang="ru-RU" b="1" dirty="0">
                <a:hlinkClick r:id="rId4"/>
              </a:rPr>
              <a:t>http://.../php?id=9999+union+select+null,VERSION(),null/*</a:t>
            </a:r>
            <a:endParaRPr lang="ru-RU" b="1" dirty="0"/>
          </a:p>
          <a:p>
            <a:pPr marL="114300" indent="0" algn="just">
              <a:buNone/>
            </a:pPr>
            <a:r>
              <a:rPr lang="ru-RU" dirty="0"/>
              <a:t> </a:t>
            </a:r>
          </a:p>
          <a:p>
            <a:pPr marL="114300" indent="0" algn="just">
              <a:buNone/>
            </a:pPr>
            <a:r>
              <a:rPr lang="ru-RU" dirty="0"/>
              <a:t>Можно также попробовать и уязвимость, позволяющую загружать файлы с сервера: </a:t>
            </a:r>
          </a:p>
          <a:p>
            <a:pPr marL="114300" indent="0" algn="just">
              <a:buNone/>
            </a:pPr>
            <a:r>
              <a:rPr lang="ru-RU" b="1" dirty="0"/>
              <a:t>http://.../php?id=9999+union+select+null,LOAD_FILE('/etc/passwd'),null/*  </a:t>
            </a:r>
            <a:endParaRPr lang="ru-RU" b="1" dirty="0">
              <a:latin typeface="Arial Black" pitchFamily="34" charset="0"/>
            </a:endParaRPr>
          </a:p>
        </p:txBody>
      </p:sp>
    </p:spTree>
    <p:extLst>
      <p:ext uri="{BB962C8B-B14F-4D97-AF65-F5344CB8AC3E}">
        <p14:creationId xmlns:p14="http://schemas.microsoft.com/office/powerpoint/2010/main" val="4168123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lgn="just">
              <a:buNone/>
            </a:pPr>
            <a:r>
              <a:rPr lang="ru-RU" b="1" dirty="0">
                <a:solidFill>
                  <a:srgbClr val="FF0000"/>
                </a:solidFill>
              </a:rPr>
              <a:t>Защита от </a:t>
            </a:r>
            <a:r>
              <a:rPr lang="en-US" b="1" dirty="0">
                <a:solidFill>
                  <a:srgbClr val="FF0000"/>
                </a:solidFill>
              </a:rPr>
              <a:t>SQL </a:t>
            </a:r>
            <a:r>
              <a:rPr lang="ru-RU" b="1" dirty="0">
                <a:solidFill>
                  <a:srgbClr val="FF0000"/>
                </a:solidFill>
              </a:rPr>
              <a:t>инъекций. </a:t>
            </a:r>
          </a:p>
          <a:p>
            <a:pPr marL="114300" indent="0" algn="just">
              <a:buNone/>
            </a:pPr>
            <a:r>
              <a:rPr lang="ru-RU" dirty="0"/>
              <a:t>Предотвратить проникновение "инъекций" кода можно несколькими путями. </a:t>
            </a:r>
          </a:p>
          <a:p>
            <a:pPr marL="114300" indent="0" algn="just">
              <a:buNone/>
            </a:pPr>
            <a:r>
              <a:rPr lang="ru-RU" dirty="0"/>
              <a:t>1. Взамен динамического формирования инструкций использовать подготовленные инструкции, например: </a:t>
            </a:r>
          </a:p>
          <a:p>
            <a:pPr marL="114300" indent="0" algn="just">
              <a:buNone/>
            </a:pPr>
            <a:r>
              <a:rPr lang="en-US" b="1" dirty="0" err="1"/>
              <a:t>PreparedStatement</a:t>
            </a:r>
            <a:r>
              <a:rPr lang="en-US" b="1" dirty="0"/>
              <a:t> </a:t>
            </a:r>
            <a:r>
              <a:rPr lang="en-US" b="1" dirty="0" err="1"/>
              <a:t>pstmt</a:t>
            </a:r>
            <a:r>
              <a:rPr lang="en-US" b="1" dirty="0"/>
              <a:t>= </a:t>
            </a:r>
            <a:r>
              <a:rPr lang="en-US" b="1" dirty="0" err="1"/>
              <a:t>conn.prepareStatement</a:t>
            </a:r>
            <a:r>
              <a:rPr lang="en-US" b="1" dirty="0"/>
              <a:t>("select balance from account where </a:t>
            </a:r>
            <a:r>
              <a:rPr lang="en-US" b="1" dirty="0" err="1"/>
              <a:t>account_number</a:t>
            </a:r>
            <a:r>
              <a:rPr lang="en-US" b="1" dirty="0"/>
              <a:t> =?“); </a:t>
            </a:r>
            <a:endParaRPr lang="ru-RU" b="1" dirty="0"/>
          </a:p>
          <a:p>
            <a:pPr marL="114300" indent="0" algn="just">
              <a:buNone/>
            </a:pPr>
            <a:r>
              <a:rPr lang="en-US" b="1" dirty="0" err="1"/>
              <a:t>pstmt.setString</a:t>
            </a:r>
            <a:r>
              <a:rPr lang="en-US" b="1" dirty="0"/>
              <a:t>(1,accnt_number); </a:t>
            </a:r>
            <a:endParaRPr lang="ru-RU" b="1" dirty="0"/>
          </a:p>
          <a:p>
            <a:pPr marL="114300" indent="0" algn="just">
              <a:buNone/>
            </a:pPr>
            <a:r>
              <a:rPr lang="en-US" b="1" dirty="0" err="1"/>
              <a:t>pstmt.execute</a:t>
            </a:r>
            <a:r>
              <a:rPr lang="en-US" b="1" dirty="0"/>
              <a:t>(); </a:t>
            </a:r>
            <a:endParaRPr lang="ru-RU" b="1" dirty="0"/>
          </a:p>
          <a:p>
            <a:pPr marL="114300" indent="0" algn="just">
              <a:buNone/>
            </a:pPr>
            <a:r>
              <a:rPr lang="en-US" dirty="0"/>
              <a:t>2. </a:t>
            </a:r>
            <a:r>
              <a:rPr lang="ru-RU" dirty="0"/>
              <a:t>Производить проверку типа вводимых данных и ограничивать число вводимых символов. </a:t>
            </a:r>
          </a:p>
          <a:p>
            <a:pPr marL="114300" indent="0" algn="just">
              <a:buNone/>
            </a:pPr>
            <a:r>
              <a:rPr lang="ru-RU" dirty="0"/>
              <a:t>3. Использовать сохраненные процедуры и функции.</a:t>
            </a:r>
          </a:p>
          <a:p>
            <a:pPr marL="114300" indent="0" algn="just">
              <a:buNone/>
            </a:pPr>
            <a:r>
              <a:rPr lang="ru-RU" dirty="0"/>
              <a:t>4. Применять функции, автоматически устраняющие потенциально опасные символы или последовательности символов, содержащие терминаторы инструкций, комментарии, одиночные кавычки и символы </a:t>
            </a:r>
            <a:r>
              <a:rPr lang="ru-RU" dirty="0" err="1"/>
              <a:t>хр</a:t>
            </a:r>
            <a:r>
              <a:rPr lang="ru-RU" dirty="0"/>
              <a:t>_ (для SQL </a:t>
            </a:r>
            <a:r>
              <a:rPr lang="ru-RU" dirty="0" err="1"/>
              <a:t>Server</a:t>
            </a:r>
            <a:r>
              <a:rPr lang="ru-RU" dirty="0"/>
              <a:t>) из вводимых данных. </a:t>
            </a:r>
          </a:p>
          <a:p>
            <a:pPr marL="114300" indent="0" algn="just">
              <a:buNone/>
            </a:pPr>
            <a:endParaRPr lang="ru-RU" dirty="0"/>
          </a:p>
        </p:txBody>
      </p:sp>
    </p:spTree>
    <p:extLst>
      <p:ext uri="{BB962C8B-B14F-4D97-AF65-F5344CB8AC3E}">
        <p14:creationId xmlns:p14="http://schemas.microsoft.com/office/powerpoint/2010/main" val="416812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algn="just"/>
            <a:r>
              <a:rPr lang="ru-RU" b="1" dirty="0"/>
              <a:t>Угрозы: </a:t>
            </a:r>
          </a:p>
          <a:p>
            <a:pPr marL="114300" indent="0" algn="just">
              <a:buNone/>
            </a:pPr>
            <a:endParaRPr lang="ru-RU" b="1" dirty="0"/>
          </a:p>
          <a:p>
            <a:pPr marL="571500" indent="-457200">
              <a:buFont typeface="+mj-lt"/>
              <a:buAutoNum type="arabicParenR"/>
            </a:pPr>
            <a:r>
              <a:rPr lang="ru-RU" sz="2400" dirty="0" err="1"/>
              <a:t>инференция</a:t>
            </a:r>
            <a:r>
              <a:rPr lang="ru-RU" sz="2400" dirty="0"/>
              <a:t> и агрегирование (</a:t>
            </a:r>
            <a:r>
              <a:rPr lang="ru-RU" sz="2400" dirty="0" err="1"/>
              <a:t>Logical</a:t>
            </a:r>
            <a:r>
              <a:rPr lang="ru-RU" sz="2400" dirty="0"/>
              <a:t> </a:t>
            </a:r>
            <a:r>
              <a:rPr lang="ru-RU" sz="2400" dirty="0" err="1"/>
              <a:t>Inference</a:t>
            </a:r>
            <a:r>
              <a:rPr lang="ru-RU" sz="2400" dirty="0"/>
              <a:t> </a:t>
            </a:r>
            <a:r>
              <a:rPr lang="ru-RU" sz="2400" dirty="0" err="1"/>
              <a:t>and</a:t>
            </a:r>
            <a:r>
              <a:rPr lang="ru-RU" sz="2400" dirty="0"/>
              <a:t> </a:t>
            </a:r>
            <a:r>
              <a:rPr lang="ru-RU" sz="2400" dirty="0" err="1"/>
              <a:t>Aggregation</a:t>
            </a:r>
            <a:r>
              <a:rPr lang="ru-RU" sz="2400" dirty="0"/>
              <a:t>); </a:t>
            </a:r>
          </a:p>
          <a:p>
            <a:pPr marL="571500" indent="-457200">
              <a:buFont typeface="+mj-lt"/>
              <a:buAutoNum type="arabicParenR"/>
            </a:pPr>
            <a:r>
              <a:rPr lang="ru-RU" sz="2400" dirty="0"/>
              <a:t>комбинация разрешенных запросов для получения закрытых данных (</a:t>
            </a:r>
            <a:r>
              <a:rPr lang="ru-RU" sz="2400" dirty="0" err="1"/>
              <a:t>Browsing</a:t>
            </a:r>
            <a:r>
              <a:rPr lang="ru-RU" sz="2400" dirty="0"/>
              <a:t>); </a:t>
            </a:r>
          </a:p>
          <a:p>
            <a:pPr marL="571500" indent="-457200">
              <a:buFont typeface="+mj-lt"/>
              <a:buAutoNum type="arabicParenR"/>
            </a:pPr>
            <a:r>
              <a:rPr lang="ru-RU" sz="2400" dirty="0"/>
              <a:t>организация скрытых каналов передачи информации (</a:t>
            </a:r>
            <a:r>
              <a:rPr lang="ru-RU" sz="2400" dirty="0" err="1"/>
              <a:t>Covert</a:t>
            </a:r>
            <a:r>
              <a:rPr lang="ru-RU" sz="2400" dirty="0"/>
              <a:t> </a:t>
            </a:r>
            <a:r>
              <a:rPr lang="ru-RU" sz="2400" dirty="0" err="1"/>
              <a:t>Channels</a:t>
            </a:r>
            <a:r>
              <a:rPr lang="ru-RU" sz="2400" dirty="0"/>
              <a:t>); </a:t>
            </a:r>
          </a:p>
          <a:p>
            <a:pPr marL="571500" indent="-457200">
              <a:buFont typeface="+mj-lt"/>
              <a:buAutoNum type="arabicParenR"/>
            </a:pPr>
            <a:r>
              <a:rPr lang="ru-RU" sz="2400" dirty="0"/>
              <a:t>SQL инъекции (SQL </a:t>
            </a:r>
            <a:r>
              <a:rPr lang="ru-RU" sz="2400" dirty="0" err="1"/>
              <a:t>Injection</a:t>
            </a:r>
            <a:r>
              <a:rPr lang="ru-RU" sz="2400" dirty="0"/>
              <a:t>); </a:t>
            </a:r>
          </a:p>
          <a:p>
            <a:pPr marL="571500" indent="-457200">
              <a:buFont typeface="+mj-lt"/>
              <a:buAutoNum type="arabicParenR"/>
            </a:pPr>
            <a:r>
              <a:rPr lang="ru-RU" sz="2400" dirty="0"/>
              <a:t>программные закладки, отладочный код (</a:t>
            </a:r>
            <a:r>
              <a:rPr lang="ru-RU" sz="2400" dirty="0" err="1"/>
              <a:t>Backdoors</a:t>
            </a:r>
            <a:r>
              <a:rPr lang="ru-RU" sz="2400" dirty="0"/>
              <a:t>, </a:t>
            </a:r>
            <a:r>
              <a:rPr lang="ru-RU" sz="2400" dirty="0" err="1"/>
              <a:t>Trapdoors</a:t>
            </a:r>
            <a:r>
              <a:rPr lang="ru-RU" sz="2400" dirty="0"/>
              <a:t>); </a:t>
            </a:r>
          </a:p>
          <a:p>
            <a:pPr marL="571500" indent="-457200">
              <a:buFont typeface="+mj-lt"/>
              <a:buAutoNum type="arabicParenR"/>
            </a:pPr>
            <a:r>
              <a:rPr lang="ru-RU" sz="2400" dirty="0"/>
              <a:t>троянские кони (</a:t>
            </a:r>
            <a:r>
              <a:rPr lang="ru-RU" sz="2400" dirty="0" err="1"/>
              <a:t>Trojan</a:t>
            </a:r>
            <a:r>
              <a:rPr lang="ru-RU" sz="2400" dirty="0"/>
              <a:t> </a:t>
            </a:r>
            <a:r>
              <a:rPr lang="ru-RU" sz="2400" dirty="0" err="1"/>
              <a:t>Horses</a:t>
            </a:r>
            <a:r>
              <a:rPr lang="ru-RU" sz="2400" dirty="0"/>
              <a:t>).</a:t>
            </a:r>
          </a:p>
        </p:txBody>
      </p:sp>
    </p:spTree>
    <p:extLst>
      <p:ext uri="{BB962C8B-B14F-4D97-AF65-F5344CB8AC3E}">
        <p14:creationId xmlns:p14="http://schemas.microsoft.com/office/powerpoint/2010/main" val="3790688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lgn="just">
              <a:buNone/>
            </a:pPr>
            <a:r>
              <a:rPr lang="ru-RU" sz="2400" dirty="0"/>
              <a:t>Например: функция блокировки </a:t>
            </a:r>
            <a:r>
              <a:rPr lang="ru-RU" sz="2400" b="1" dirty="0" err="1">
                <a:solidFill>
                  <a:srgbClr val="FF0000"/>
                </a:solidFill>
              </a:rPr>
              <a:t>mysql_real_escape_string</a:t>
            </a:r>
            <a:r>
              <a:rPr lang="ru-RU" sz="2400" b="1" dirty="0">
                <a:solidFill>
                  <a:srgbClr val="FF0000"/>
                </a:solidFill>
              </a:rPr>
              <a:t>() </a:t>
            </a:r>
            <a:r>
              <a:rPr lang="ru-RU" sz="2400" dirty="0"/>
              <a:t>в </a:t>
            </a:r>
            <a:r>
              <a:rPr lang="ru-RU" sz="2400" dirty="0" err="1"/>
              <a:t>MySQL</a:t>
            </a:r>
            <a:r>
              <a:rPr lang="ru-RU" sz="2400" dirty="0"/>
              <a:t> блокирует ввод одиночных кавычек, терминаторов инструкций и прочее. </a:t>
            </a:r>
          </a:p>
          <a:p>
            <a:pPr marL="114300" indent="0" algn="just">
              <a:buNone/>
            </a:pPr>
            <a:endParaRPr lang="ru-RU" sz="2400" dirty="0"/>
          </a:p>
          <a:p>
            <a:pPr marL="114300" indent="0" algn="just">
              <a:buNone/>
            </a:pPr>
            <a:r>
              <a:rPr lang="ru-RU" sz="2400" dirty="0"/>
              <a:t>5. Тщательно определять права доступа, чтобы инструкции не имели разрешений на запуск DDL инструкций. </a:t>
            </a:r>
          </a:p>
          <a:p>
            <a:pPr marL="114300" indent="0" algn="just">
              <a:buNone/>
            </a:pPr>
            <a:r>
              <a:rPr lang="ru-RU" sz="2400" dirty="0"/>
              <a:t>6. Отключать выдачу необработанных ошибок.</a:t>
            </a:r>
          </a:p>
        </p:txBody>
      </p:sp>
    </p:spTree>
    <p:extLst>
      <p:ext uri="{BB962C8B-B14F-4D97-AF65-F5344CB8AC3E}">
        <p14:creationId xmlns:p14="http://schemas.microsoft.com/office/powerpoint/2010/main" val="416812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3528" y="188640"/>
            <a:ext cx="8064896" cy="6669360"/>
          </a:xfrm>
        </p:spPr>
        <p:txBody>
          <a:bodyPr>
            <a:normAutofit fontScale="77500" lnSpcReduction="20000"/>
          </a:bodyPr>
          <a:lstStyle/>
          <a:p>
            <a:pPr marL="114300" indent="0" algn="just">
              <a:buNone/>
            </a:pPr>
            <a:r>
              <a:rPr lang="ru-RU" sz="3100" dirty="0"/>
              <a:t>         Под </a:t>
            </a:r>
            <a:r>
              <a:rPr lang="ru-RU" sz="3100" b="1" dirty="0" err="1">
                <a:solidFill>
                  <a:srgbClr val="FF0000"/>
                </a:solidFill>
              </a:rPr>
              <a:t>инференцией</a:t>
            </a:r>
            <a:r>
              <a:rPr lang="ru-RU" sz="3100" dirty="0"/>
              <a:t> понимается получение конфиденциальной информации из сведений с меньшей степенью конфиденциальности путем умозаключений. </a:t>
            </a:r>
          </a:p>
          <a:p>
            <a:pPr marL="114300" indent="0" algn="just">
              <a:buNone/>
            </a:pPr>
            <a:r>
              <a:rPr lang="ru-RU" sz="3100" dirty="0"/>
              <a:t>         Под </a:t>
            </a:r>
            <a:r>
              <a:rPr lang="ru-RU" sz="3100" b="1" dirty="0">
                <a:solidFill>
                  <a:srgbClr val="FF0000"/>
                </a:solidFill>
              </a:rPr>
              <a:t>агрегированием</a:t>
            </a:r>
            <a:r>
              <a:rPr lang="ru-RU" sz="3100" dirty="0"/>
              <a:t> понимается способ получения более важных сведений по сравнению с важностью тех отдельно взятых данных, на основе которых и получаются эти сведения. Так сведения о деятельности одного отделения или филиала корпорации обладают определенным весом. Данные же за всю корпорацию имеют куда большую значимость. </a:t>
            </a:r>
          </a:p>
          <a:p>
            <a:pPr marL="114300" indent="0" algn="just">
              <a:buNone/>
            </a:pPr>
            <a:r>
              <a:rPr lang="ru-RU" sz="3100" dirty="0"/>
              <a:t>         </a:t>
            </a:r>
            <a:r>
              <a:rPr lang="ru-RU" sz="3100" b="1" dirty="0">
                <a:solidFill>
                  <a:srgbClr val="FF0000"/>
                </a:solidFill>
              </a:rPr>
              <a:t>Способ специального комбинирования запросов</a:t>
            </a:r>
            <a:r>
              <a:rPr lang="ru-RU" sz="3100" dirty="0"/>
              <a:t> - использование сложных, а также последовательности простых логически связанных запросов позволяет получать данные, к которым доступ пользователю закрыт. Такая возможность имеется, прежде всего, в базах данных, позволяющих получать статистические данные. При этом отдельные записи, поля, (индивидуальные данные) являются закрытыми. В результате запроса, в котором могут использоваться итоговые операции, пользователь может получить такие величины как количество записей, сумма, максимальное или минимальное значение. </a:t>
            </a:r>
          </a:p>
          <a:p>
            <a:pPr marL="114300" indent="0" algn="just">
              <a:buNone/>
            </a:pPr>
            <a:endParaRPr lang="ru-RU" sz="2600" dirty="0"/>
          </a:p>
          <a:p>
            <a:pPr marL="114300" indent="0" algn="just">
              <a:buNone/>
            </a:pPr>
            <a:endParaRPr lang="ru-RU" sz="2400" dirty="0"/>
          </a:p>
          <a:p>
            <a:pPr algn="just"/>
            <a:endParaRPr lang="ru-RU" dirty="0"/>
          </a:p>
        </p:txBody>
      </p:sp>
    </p:spTree>
    <p:extLst>
      <p:ext uri="{BB962C8B-B14F-4D97-AF65-F5344CB8AC3E}">
        <p14:creationId xmlns:p14="http://schemas.microsoft.com/office/powerpoint/2010/main" val="185309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908720"/>
            <a:ext cx="8003232" cy="6563403"/>
          </a:xfrm>
        </p:spPr>
        <p:txBody>
          <a:bodyPr>
            <a:normAutofit/>
          </a:bodyPr>
          <a:lstStyle/>
          <a:p>
            <a:pPr marL="114300" indent="0" algn="just">
              <a:buNone/>
            </a:pPr>
            <a:r>
              <a:rPr lang="ru-RU" sz="2400" dirty="0"/>
              <a:t>К другим каналам утечки информации можно отнести </a:t>
            </a:r>
            <a:r>
              <a:rPr lang="ru-RU" sz="2400" b="1" dirty="0">
                <a:solidFill>
                  <a:srgbClr val="FF0000"/>
                </a:solidFill>
              </a:rPr>
              <a:t>анализ ошибок и сообщений об ошибках времени выполнения и анализ времени выполнения запроса</a:t>
            </a:r>
            <a:r>
              <a:rPr lang="ru-RU" sz="2400" dirty="0"/>
              <a:t>. </a:t>
            </a:r>
          </a:p>
          <a:p>
            <a:pPr marL="114300" indent="0" algn="just">
              <a:buNone/>
            </a:pPr>
            <a:r>
              <a:rPr lang="ru-RU" sz="2400" dirty="0"/>
              <a:t>Например, запрос: </a:t>
            </a:r>
          </a:p>
          <a:p>
            <a:pPr marL="114300" indent="0" algn="just">
              <a:buNone/>
            </a:pPr>
            <a:r>
              <a:rPr lang="ru-RU" sz="2400" b="1" dirty="0" err="1"/>
              <a:t>select</a:t>
            </a:r>
            <a:r>
              <a:rPr lang="ru-RU" sz="2400" b="1" dirty="0"/>
              <a:t> * </a:t>
            </a:r>
            <a:r>
              <a:rPr lang="ru-RU" sz="2400" b="1" dirty="0" err="1"/>
              <a:t>from</a:t>
            </a:r>
            <a:r>
              <a:rPr lang="ru-RU" sz="2400" b="1" dirty="0"/>
              <a:t> </a:t>
            </a:r>
            <a:r>
              <a:rPr lang="ru-RU" sz="2400" b="1" dirty="0" err="1"/>
              <a:t>employee</a:t>
            </a:r>
            <a:r>
              <a:rPr lang="ru-RU" sz="2400" b="1" dirty="0"/>
              <a:t> </a:t>
            </a:r>
            <a:r>
              <a:rPr lang="ru-RU" sz="2400" b="1" dirty="0" err="1"/>
              <a:t>where</a:t>
            </a:r>
            <a:r>
              <a:rPr lang="ru-RU" sz="2400" b="1" dirty="0"/>
              <a:t> 1/(salary-100000) = 0.23 </a:t>
            </a:r>
          </a:p>
          <a:p>
            <a:pPr marL="114300" indent="0" algn="just">
              <a:buNone/>
            </a:pPr>
            <a:r>
              <a:rPr lang="ru-RU" sz="2400" dirty="0"/>
              <a:t>позволит легко определить наличие сотрудника, получающего 100000. </a:t>
            </a:r>
          </a:p>
          <a:p>
            <a:pPr marL="114300" indent="0" algn="just">
              <a:buNone/>
            </a:pPr>
            <a:r>
              <a:rPr lang="ru-RU" sz="2400" dirty="0"/>
              <a:t>Генерация запроса или подзапроса, выполняющего сложные (длительные) вычисления при наличии определенного (искомого) значения некоторого поля в БД также позволит выявить наличие такого значения. </a:t>
            </a:r>
          </a:p>
        </p:txBody>
      </p:sp>
    </p:spTree>
    <p:extLst>
      <p:ext uri="{BB962C8B-B14F-4D97-AF65-F5344CB8AC3E}">
        <p14:creationId xmlns:p14="http://schemas.microsoft.com/office/powerpoint/2010/main" val="3772940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764704"/>
            <a:ext cx="8003232" cy="6563403"/>
          </a:xfrm>
        </p:spPr>
        <p:txBody>
          <a:bodyPr>
            <a:normAutofit/>
          </a:bodyPr>
          <a:lstStyle/>
          <a:p>
            <a:pPr marL="114300" indent="0">
              <a:buNone/>
            </a:pPr>
            <a:r>
              <a:rPr lang="ru-RU" sz="2400" b="1" dirty="0">
                <a:solidFill>
                  <a:srgbClr val="FF0000"/>
                </a:solidFill>
              </a:rPr>
              <a:t>Противодействие</a:t>
            </a:r>
            <a:r>
              <a:rPr lang="ru-RU" sz="2400" dirty="0"/>
              <a:t> подобным угрозам осуществляется следующими методами: </a:t>
            </a:r>
          </a:p>
          <a:p>
            <a:pPr marL="571500" indent="-457200">
              <a:buFont typeface="+mj-lt"/>
              <a:buAutoNum type="arabicParenR"/>
            </a:pPr>
            <a:r>
              <a:rPr lang="ru-RU" sz="2400" dirty="0"/>
              <a:t>блокировка ответа при неправильном числе запросов; </a:t>
            </a:r>
          </a:p>
          <a:p>
            <a:pPr marL="571500" indent="-457200">
              <a:buFont typeface="+mj-lt"/>
              <a:buAutoNum type="arabicParenR"/>
            </a:pPr>
            <a:r>
              <a:rPr lang="ru-RU" sz="2400" dirty="0"/>
              <a:t>искажение ответа путем округления и другой преднамеренной коррекции данных; </a:t>
            </a:r>
          </a:p>
          <a:p>
            <a:pPr marL="571500" indent="-457200">
              <a:buFont typeface="+mj-lt"/>
              <a:buAutoNum type="arabicParenR"/>
            </a:pPr>
            <a:r>
              <a:rPr lang="ru-RU" sz="2400" dirty="0"/>
              <a:t>разделение баз данных;</a:t>
            </a:r>
          </a:p>
          <a:p>
            <a:pPr marL="571500" indent="-457200">
              <a:buFont typeface="+mj-lt"/>
              <a:buAutoNum type="arabicParenR"/>
            </a:pPr>
            <a:r>
              <a:rPr lang="ru-RU" sz="2400" dirty="0"/>
              <a:t>случайный выбор записи для обработки; </a:t>
            </a:r>
          </a:p>
          <a:p>
            <a:pPr marL="571500" indent="-457200">
              <a:buFont typeface="+mj-lt"/>
              <a:buAutoNum type="arabicParenR"/>
            </a:pPr>
            <a:r>
              <a:rPr lang="ru-RU" sz="2400" dirty="0"/>
              <a:t>контекстно-ориентированная защита; </a:t>
            </a:r>
          </a:p>
          <a:p>
            <a:pPr marL="571500" indent="-457200">
              <a:buFont typeface="+mj-lt"/>
              <a:buAutoNum type="arabicParenR"/>
            </a:pPr>
            <a:r>
              <a:rPr lang="ru-RU" sz="2400" dirty="0"/>
              <a:t>контроль поступающих запросов. </a:t>
            </a:r>
          </a:p>
        </p:txBody>
      </p:sp>
    </p:spTree>
    <p:extLst>
      <p:ext uri="{BB962C8B-B14F-4D97-AF65-F5344CB8AC3E}">
        <p14:creationId xmlns:p14="http://schemas.microsoft.com/office/powerpoint/2010/main" val="3772940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9512" y="0"/>
            <a:ext cx="8208912" cy="6707419"/>
          </a:xfrm>
        </p:spPr>
        <p:txBody>
          <a:bodyPr>
            <a:normAutofit/>
          </a:bodyPr>
          <a:lstStyle/>
          <a:p>
            <a:pPr marL="114300" indent="0" algn="just">
              <a:buNone/>
            </a:pPr>
            <a:r>
              <a:rPr lang="ru-RU" b="1" dirty="0"/>
              <a:t>   1. Метод блокировки ответа </a:t>
            </a:r>
            <a:r>
              <a:rPr lang="ru-RU" dirty="0"/>
              <a:t>при неправильном числе запросов предполагает отказ в выполнении запроса, если в нем содержится больше определенного числа совпадающих записей из предыдущих запросов. Т.е. данный метод обеспечивает выполнение принципа минимальной взаимосвязи запросов. Он сложен в реализации, так как необходимо запоминать и сравнивать все предыдущие запросы. </a:t>
            </a:r>
          </a:p>
          <a:p>
            <a:pPr marL="114300" indent="0" algn="just">
              <a:buNone/>
            </a:pPr>
            <a:r>
              <a:rPr lang="ru-RU" b="1" dirty="0"/>
              <a:t>   2. Метод коррекции </a:t>
            </a:r>
            <a:r>
              <a:rPr lang="ru-RU" dirty="0"/>
              <a:t>заключается в незначительном изменении точного ответа на запрос пользователя. Для того, чтобы сохранить приемлемую точность статистической информации, применяется </a:t>
            </a:r>
            <a:r>
              <a:rPr lang="ru-RU" b="1" dirty="0"/>
              <a:t>свопинг данных</a:t>
            </a:r>
            <a:r>
              <a:rPr lang="ru-RU" dirty="0"/>
              <a:t>. </a:t>
            </a:r>
          </a:p>
          <a:p>
            <a:pPr marL="114300" indent="0" algn="just">
              <a:buNone/>
            </a:pPr>
            <a:r>
              <a:rPr lang="ru-RU" dirty="0"/>
              <a:t>   Сущность его заключается во взаимном обмене значений полей записи, в результате чего все статистики i-</a:t>
            </a:r>
            <a:r>
              <a:rPr lang="ru-RU" dirty="0" err="1"/>
              <a:t>го</a:t>
            </a:r>
            <a:r>
              <a:rPr lang="ru-RU" dirty="0"/>
              <a:t> порядка, включающие i атрибутов, оказываются защищенными для всех i, меньших или равных некоторому числу. </a:t>
            </a:r>
          </a:p>
          <a:p>
            <a:pPr marL="114300" indent="0" algn="just">
              <a:buNone/>
            </a:pPr>
            <a:r>
              <a:rPr lang="ru-RU" dirty="0"/>
              <a:t>   При свопинге результат выполнения статистической операции не меняется, но если злоумышленник и сможет выявить некоторые обобщенные данные, то он не сможет определить, к какой конкретно записи они относятся.</a:t>
            </a:r>
          </a:p>
          <a:p>
            <a:pPr marL="114300" indent="0" algn="just">
              <a:buNone/>
            </a:pPr>
            <a:endParaRPr lang="ru-RU" sz="2000" dirty="0"/>
          </a:p>
          <a:p>
            <a:pPr marL="114300" indent="0" algn="just">
              <a:buNone/>
            </a:pPr>
            <a:endParaRPr lang="ru-RU" sz="2000" dirty="0"/>
          </a:p>
        </p:txBody>
      </p:sp>
    </p:spTree>
    <p:extLst>
      <p:ext uri="{BB962C8B-B14F-4D97-AF65-F5344CB8AC3E}">
        <p14:creationId xmlns:p14="http://schemas.microsoft.com/office/powerpoint/2010/main" val="3772940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280920" cy="6563403"/>
          </a:xfrm>
        </p:spPr>
        <p:txBody>
          <a:bodyPr>
            <a:normAutofit lnSpcReduction="10000"/>
          </a:bodyPr>
          <a:lstStyle/>
          <a:p>
            <a:pPr marL="114300" indent="0" algn="just">
              <a:buNone/>
            </a:pPr>
            <a:r>
              <a:rPr lang="ru-RU" sz="2400" b="1" dirty="0"/>
              <a:t>   </a:t>
            </a:r>
            <a:r>
              <a:rPr lang="ru-RU" b="1" dirty="0"/>
              <a:t>3. Метод разделения баз данных на группы</a:t>
            </a:r>
            <a:r>
              <a:rPr lang="ru-RU" dirty="0"/>
              <a:t>. В каждую группу может быть включено не более определенного числа записей. Запросы разрешены к любому множеству групп, но запрещаются к подмножеству записей из одной группы. </a:t>
            </a:r>
          </a:p>
          <a:p>
            <a:pPr marL="114300" indent="0" algn="just">
              <a:buNone/>
            </a:pPr>
            <a:r>
              <a:rPr lang="ru-RU" dirty="0"/>
              <a:t>   Применение этого метода ограничивает возможности выделения данных злоумышленником на уровне не ниже группы записей. </a:t>
            </a:r>
          </a:p>
          <a:p>
            <a:pPr marL="114300" indent="0" algn="just">
              <a:buNone/>
            </a:pPr>
            <a:r>
              <a:rPr lang="ru-RU" dirty="0"/>
              <a:t>   </a:t>
            </a:r>
            <a:r>
              <a:rPr lang="ru-RU" b="1" dirty="0"/>
              <a:t>4. </a:t>
            </a:r>
            <a:r>
              <a:rPr lang="ru-RU" dirty="0"/>
              <a:t>Эффективным методом противодействия исследованию баз данных является </a:t>
            </a:r>
            <a:r>
              <a:rPr lang="ru-RU" b="1" dirty="0"/>
              <a:t>метод случайного выбора записей </a:t>
            </a:r>
            <a:r>
              <a:rPr lang="ru-RU" dirty="0"/>
              <a:t>для статистической обработки. Такая организация выбора записей не позволяет злоумышленнику проследить множество запросов. </a:t>
            </a:r>
          </a:p>
          <a:p>
            <a:pPr marL="114300" indent="0" algn="just">
              <a:buNone/>
            </a:pPr>
            <a:r>
              <a:rPr lang="ru-RU" dirty="0"/>
              <a:t>   </a:t>
            </a:r>
            <a:r>
              <a:rPr lang="ru-RU" b="1" dirty="0"/>
              <a:t>5. </a:t>
            </a:r>
            <a:r>
              <a:rPr lang="ru-RU" dirty="0"/>
              <a:t>Сущность </a:t>
            </a:r>
            <a:r>
              <a:rPr lang="ru-RU" b="1" dirty="0"/>
              <a:t>контекстно-ориентированной защиты </a:t>
            </a:r>
            <a:r>
              <a:rPr lang="ru-RU" dirty="0"/>
              <a:t>заключается в назначении атрибутов доступа (чтение, вставка, удаление, обновление, управление и т. д.) элементам базы данных (записям, полям, группам полей) в зависимости от предыдущих запросов пользователя. </a:t>
            </a:r>
          </a:p>
          <a:p>
            <a:pPr marL="114300" indent="0" algn="just">
              <a:buNone/>
            </a:pPr>
            <a:r>
              <a:rPr lang="ru-RU" dirty="0"/>
              <a:t>   Например, пусть пользователю доступны в отдельных запросах поля: «идентификационные номера» и «фамилии сотрудников», а также «идентификационные номера» и «размер заработной платы». </a:t>
            </a:r>
          </a:p>
          <a:p>
            <a:pPr marL="114300" indent="0" algn="just">
              <a:buNone/>
            </a:pPr>
            <a:endParaRPr lang="ru-RU" dirty="0"/>
          </a:p>
        </p:txBody>
      </p:sp>
    </p:spTree>
    <p:extLst>
      <p:ext uri="{BB962C8B-B14F-4D97-AF65-F5344CB8AC3E}">
        <p14:creationId xmlns:p14="http://schemas.microsoft.com/office/powerpoint/2010/main" val="3772940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07504" y="260648"/>
            <a:ext cx="8003232" cy="6563403"/>
          </a:xfrm>
        </p:spPr>
        <p:txBody>
          <a:bodyPr>
            <a:normAutofit/>
          </a:bodyPr>
          <a:lstStyle/>
          <a:p>
            <a:pPr marL="114300" indent="0" algn="just">
              <a:buNone/>
            </a:pPr>
            <a:r>
              <a:rPr lang="ru-RU" b="1" dirty="0"/>
              <a:t>6.</a:t>
            </a:r>
            <a:r>
              <a:rPr lang="ru-RU" dirty="0"/>
              <a:t> </a:t>
            </a:r>
            <a:r>
              <a:rPr lang="ru-RU" b="1" dirty="0"/>
              <a:t>Контроль поступающих запросов на наличие «подозрительных» запросов или комбинации запросов</a:t>
            </a:r>
            <a:r>
              <a:rPr lang="ru-RU" dirty="0"/>
              <a:t>. Анализ подобных попыток позволяет выявить возможные каналы получения несанкционированного доступа к закрытым данным.</a:t>
            </a:r>
          </a:p>
        </p:txBody>
      </p:sp>
    </p:spTree>
    <p:extLst>
      <p:ext uri="{BB962C8B-B14F-4D97-AF65-F5344CB8AC3E}">
        <p14:creationId xmlns:p14="http://schemas.microsoft.com/office/powerpoint/2010/main" val="37729407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z="3200" dirty="0"/>
              <a:t>2.2 Скрытые каналы передачи информации</a:t>
            </a:r>
          </a:p>
        </p:txBody>
      </p:sp>
      <p:sp>
        <p:nvSpPr>
          <p:cNvPr id="3" name="Объект 2"/>
          <p:cNvSpPr>
            <a:spLocks noGrp="1"/>
          </p:cNvSpPr>
          <p:nvPr>
            <p:ph idx="1"/>
          </p:nvPr>
        </p:nvSpPr>
        <p:spPr>
          <a:xfrm>
            <a:off x="107504" y="1566251"/>
            <a:ext cx="8003232" cy="5257800"/>
          </a:xfrm>
        </p:spPr>
        <p:txBody>
          <a:bodyPr>
            <a:normAutofit lnSpcReduction="10000"/>
          </a:bodyPr>
          <a:lstStyle/>
          <a:p>
            <a:pPr algn="just"/>
            <a:r>
              <a:rPr lang="ru-RU" dirty="0"/>
              <a:t>Под </a:t>
            </a:r>
            <a:r>
              <a:rPr lang="ru-RU" b="1" dirty="0">
                <a:solidFill>
                  <a:srgbClr val="FF0000"/>
                </a:solidFill>
              </a:rPr>
              <a:t>скрытым каналом </a:t>
            </a:r>
            <a:r>
              <a:rPr lang="ru-RU" dirty="0"/>
              <a:t>(</a:t>
            </a:r>
            <a:r>
              <a:rPr lang="ru-RU" dirty="0" err="1"/>
              <a:t>Covert</a:t>
            </a:r>
            <a:r>
              <a:rPr lang="ru-RU" dirty="0"/>
              <a:t> </a:t>
            </a:r>
            <a:r>
              <a:rPr lang="ru-RU" dirty="0" err="1"/>
              <a:t>channel</a:t>
            </a:r>
            <a:r>
              <a:rPr lang="ru-RU" dirty="0"/>
              <a:t>) передачи информации понимают любой канал связи, изначально для передачи информации не предназначенный. </a:t>
            </a:r>
          </a:p>
          <a:p>
            <a:pPr algn="just"/>
            <a:r>
              <a:rPr lang="ru-RU" dirty="0"/>
              <a:t>В более общем виде под скрытым, иначе косвенным каналом, нарушения конфиденциальности подразумевается механизм, посредством которого субъект, имеющий высокий уровень допуска, может предоставить определенные аспекты конфиденциальной информации субъектам, степень допуска которых ниже уровня конфиденциальности этой информации.</a:t>
            </a:r>
          </a:p>
          <a:p>
            <a:pPr marL="114300" indent="0">
              <a:buNone/>
            </a:pPr>
            <a:r>
              <a:rPr lang="ru-RU" dirty="0"/>
              <a:t>Для </a:t>
            </a:r>
            <a:r>
              <a:rPr lang="ru-RU" b="1" dirty="0"/>
              <a:t>организации скрытого канала необходимо:</a:t>
            </a:r>
            <a:r>
              <a:rPr lang="ru-RU" dirty="0"/>
              <a:t> </a:t>
            </a:r>
          </a:p>
          <a:p>
            <a:r>
              <a:rPr lang="ru-RU" dirty="0"/>
              <a:t>отправитель и получатель должны иметь доступ к общему ресурсу. </a:t>
            </a:r>
          </a:p>
          <a:p>
            <a:r>
              <a:rPr lang="ru-RU" dirty="0"/>
              <a:t>отправитель должен иметь возможность изменять некоторые свойства общего ресурса, а получатель – иметь доступ на просмотр общего ресурса. </a:t>
            </a:r>
          </a:p>
        </p:txBody>
      </p:sp>
    </p:spTree>
    <p:extLst>
      <p:ext uri="{BB962C8B-B14F-4D97-AF65-F5344CB8AC3E}">
        <p14:creationId xmlns:p14="http://schemas.microsoft.com/office/powerpoint/2010/main" val="35410294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седство">
  <a:themeElements>
    <a:clrScheme name="Соседство">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Стандартная">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оседство">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5186</TotalTime>
  <Words>1951</Words>
  <Application>Microsoft Office PowerPoint</Application>
  <PresentationFormat>Экран (4:3)</PresentationFormat>
  <Paragraphs>118</Paragraphs>
  <Slides>20</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20</vt:i4>
      </vt:variant>
    </vt:vector>
  </HeadingPairs>
  <TitlesOfParts>
    <vt:vector size="26" baseType="lpstr">
      <vt:lpstr>Arial</vt:lpstr>
      <vt:lpstr>Arial Black</vt:lpstr>
      <vt:lpstr>Calibri</vt:lpstr>
      <vt:lpstr>Cambria</vt:lpstr>
      <vt:lpstr>Wingdings</vt:lpstr>
      <vt:lpstr>Соседство</vt:lpstr>
      <vt:lpstr>Лекция 4. Специфика защиты в базах данных</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2.2 Скрытые каналы передачи информации</vt:lpstr>
      <vt:lpstr>Презентация PowerPoint</vt:lpstr>
      <vt:lpstr>Презентация PowerPoint</vt:lpstr>
      <vt:lpstr>2.3  SQL инъекции</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Лекция 1</dc:title>
  <dc:creator>555</dc:creator>
  <cp:lastModifiedBy>Алексей</cp:lastModifiedBy>
  <cp:revision>70</cp:revision>
  <dcterms:created xsi:type="dcterms:W3CDTF">2021-02-24T10:59:27Z</dcterms:created>
  <dcterms:modified xsi:type="dcterms:W3CDTF">2024-09-26T18:28:32Z</dcterms:modified>
</cp:coreProperties>
</file>