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96" r:id="rId2"/>
    <p:sldId id="297" r:id="rId3"/>
    <p:sldId id="298" r:id="rId4"/>
    <p:sldId id="299" r:id="rId5"/>
    <p:sldId id="312" r:id="rId6"/>
    <p:sldId id="300" r:id="rId7"/>
    <p:sldId id="301" r:id="rId8"/>
    <p:sldId id="302" r:id="rId9"/>
    <p:sldId id="303" r:id="rId10"/>
    <p:sldId id="304" r:id="rId11"/>
    <p:sldId id="311" r:id="rId12"/>
    <p:sldId id="305" r:id="rId13"/>
    <p:sldId id="306" r:id="rId14"/>
    <p:sldId id="307" r:id="rId15"/>
    <p:sldId id="308" r:id="rId16"/>
    <p:sldId id="309" r:id="rId17"/>
    <p:sldId id="310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30" autoAdjust="0"/>
  </p:normalViewPr>
  <p:slideViewPr>
    <p:cSldViewPr>
      <p:cViewPr varScale="1">
        <p:scale>
          <a:sx n="61" d="100"/>
          <a:sy n="61" d="100"/>
        </p:scale>
        <p:origin x="165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DCFCD-624C-46CB-B296-321CFCDD592D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32B78-96D7-46BF-8914-49F28A1DB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760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32B78-96D7-46BF-8914-49F28A1DBD3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507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7B83E-89B6-4219-BF87-7529AD0C6C87}" type="datetimeFigureOut">
              <a:rPr lang="ru-RU"/>
              <a:pPr>
                <a:defRPr/>
              </a:pPr>
              <a:t>05.09.2024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8D8B0-E8CE-47F4-9E84-C91982F6FE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B4FAB-08C6-438F-9A97-FA3D70DE0926}" type="datetimeFigureOut">
              <a:rPr lang="ru-RU"/>
              <a:pPr>
                <a:defRPr/>
              </a:pPr>
              <a:t>05.09.2024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FAF17-A4D8-4288-BD27-EF208B0589C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E32C7-ACD9-496A-A7A0-28EBC05CAD79}" type="datetimeFigureOut">
              <a:rPr lang="ru-RU"/>
              <a:pPr>
                <a:defRPr/>
              </a:pPr>
              <a:t>05.09.2024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CAD07-7381-4FC1-9683-1CDE49BC4E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223D-52D0-454B-8A3C-7005BF6D46BA}" type="datetimeFigureOut">
              <a:rPr lang="ru-RU"/>
              <a:pPr>
                <a:defRPr/>
              </a:pPr>
              <a:t>05.09.2024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31C54-36C6-4FAF-B4D7-FB6AB5B168F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5F859-55F1-4D4C-A012-509E1096357C}" type="datetimeFigureOut">
              <a:rPr lang="ru-RU"/>
              <a:pPr>
                <a:defRPr/>
              </a:pPr>
              <a:t>05.09.2024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06DA6-85DF-41EE-B567-E5F810D144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7C992-A112-4A99-8FCC-9E199C84E769}" type="datetimeFigureOut">
              <a:rPr lang="ru-RU"/>
              <a:pPr>
                <a:defRPr/>
              </a:pPr>
              <a:t>05.09.2024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7B5FC-EE2B-4CC9-9BBD-2EB5625FE5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EDD4C-0A06-4AA1-A776-F6E4452F976C}" type="datetimeFigureOut">
              <a:rPr lang="ru-RU"/>
              <a:pPr>
                <a:defRPr/>
              </a:pPr>
              <a:t>05.09.2024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40005-CC87-4B15-9632-BAD0E57F2B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B19AA-4753-447B-A4F2-BC874F559128}" type="datetimeFigureOut">
              <a:rPr lang="ru-RU"/>
              <a:pPr>
                <a:defRPr/>
              </a:pPr>
              <a:t>05.09.2024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91F2D-58F0-49BD-958C-2007208555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189E0-E272-4B64-AD19-E5766F84BB3A}" type="datetimeFigureOut">
              <a:rPr lang="ru-RU"/>
              <a:pPr>
                <a:defRPr/>
              </a:pPr>
              <a:t>05.09.2024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25A93-5571-4D0E-95F4-D42D2A541D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F0F59-934F-4AA1-94E4-4CD406483BC5}" type="datetimeFigureOut">
              <a:rPr lang="ru-RU"/>
              <a:pPr>
                <a:defRPr/>
              </a:pPr>
              <a:t>05.09.2024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011C6-6047-4248-AD70-7F6A6C504C1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A09DA-2DD2-416E-92C9-55AB2324AF4E}" type="datetimeFigureOut">
              <a:rPr lang="ru-RU"/>
              <a:pPr>
                <a:defRPr/>
              </a:pPr>
              <a:t>05.09.2024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7CC22-513C-4212-96B6-6948D0B0F3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6FC1E4-7E55-406F-9484-5BBA316FBA48}" type="datetimeFigureOut">
              <a:rPr lang="ru-RU"/>
              <a:pPr>
                <a:defRPr/>
              </a:pPr>
              <a:t>05.09.2024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6FA8D75-543B-4D8A-934A-603AA0E11D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/>
          </p:cNvSpPr>
          <p:nvPr>
            <p:ph type="title"/>
          </p:nvPr>
        </p:nvSpPr>
        <p:spPr>
          <a:xfrm>
            <a:off x="468313" y="260649"/>
            <a:ext cx="8229600" cy="6192688"/>
          </a:xfrm>
        </p:spPr>
        <p:txBody>
          <a:bodyPr/>
          <a:lstStyle/>
          <a:p>
            <a:pPr algn="ctr"/>
            <a:r>
              <a:rPr lang="ru-RU" sz="4000" dirty="0">
                <a:latin typeface="Arial" charset="0"/>
              </a:rPr>
              <a:t> </a:t>
            </a:r>
            <a:br>
              <a:rPr lang="ru-RU" sz="4000" dirty="0">
                <a:latin typeface="Arial" charset="0"/>
              </a:rPr>
            </a:br>
            <a:r>
              <a:rPr lang="ru-RU" sz="3200" b="1" spc="1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Лекция1 Проблемы обеспечения безопасности ИС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spc="1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spc="1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1.Постановк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800" b="1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2800" b="1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spc="1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обеспечения</a:t>
            </a:r>
            <a:b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spc="1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информационно</a:t>
            </a:r>
            <a:r>
              <a:rPr lang="ru-RU" sz="2800" b="1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й</a:t>
            </a:r>
            <a:r>
              <a:rPr lang="ru-RU" sz="2800" b="1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spc="1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безопасности </a:t>
            </a:r>
            <a:r>
              <a:rPr lang="ru-RU" sz="2800" b="1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БД</a:t>
            </a:r>
            <a:b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Этапы</a:t>
            </a:r>
            <a:r>
              <a:rPr lang="ru-RU" sz="2800" b="1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научного</a:t>
            </a:r>
            <a:r>
              <a:rPr lang="ru-RU" sz="2800" b="1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формирования</a:t>
            </a:r>
            <a:r>
              <a:rPr lang="ru-RU" sz="2800" b="1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проблемы обеспечения</a:t>
            </a:r>
            <a:b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информационной</a:t>
            </a:r>
            <a:r>
              <a:rPr lang="ru-RU" sz="2800" b="1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безопасности 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БД</a:t>
            </a:r>
            <a:b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3.Критерии</a:t>
            </a:r>
            <a:r>
              <a:rPr lang="ru-RU" sz="2800" b="1" spc="3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качества</a:t>
            </a:r>
            <a:r>
              <a:rPr lang="ru-RU" sz="2800" b="1" spc="3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баз</a:t>
            </a:r>
            <a:r>
              <a:rPr lang="ru-RU" sz="2800" b="1" spc="2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b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ru-RU" sz="2800" b="1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Основные 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подходы к </a:t>
            </a:r>
            <a:r>
              <a:rPr lang="ru-RU" sz="2800" b="1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методам построения </a:t>
            </a:r>
            <a:r>
              <a:rPr lang="ru-RU" sz="2800" b="1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защищенных</a:t>
            </a:r>
            <a:r>
              <a:rPr lang="ru-RU" sz="2800" b="1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</a:t>
            </a:r>
            <a:b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/>
          </p:cNvSpPr>
          <p:nvPr>
            <p:ph type="body" idx="1"/>
          </p:nvPr>
        </p:nvSpPr>
        <p:spPr>
          <a:xfrm>
            <a:off x="0" y="1"/>
            <a:ext cx="9144000" cy="6858000"/>
          </a:xfrm>
        </p:spPr>
        <p:txBody>
          <a:bodyPr/>
          <a:lstStyle/>
          <a:p>
            <a:pPr marL="0" marR="82550" indent="0" algn="just">
              <a:lnSpc>
                <a:spcPct val="118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Анализ безопасности взаимодействия с внешними компонентами должен включать:</a:t>
            </a:r>
          </a:p>
          <a:p>
            <a:pPr marL="161290" marR="82550" indent="0" algn="just">
              <a:lnSpc>
                <a:spcPct val="118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вопросы сопряжения с элементами операционной системы</a:t>
            </a:r>
          </a:p>
          <a:p>
            <a:pPr marL="161290" marR="82550" indent="0" algn="just">
              <a:lnSpc>
                <a:spcPct val="118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анализ управляющих и информационных потоков вниз</a:t>
            </a:r>
          </a:p>
          <a:p>
            <a:pPr marL="161290" marR="82550" indent="0" algn="just">
              <a:lnSpc>
                <a:spcPct val="118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— и вопросы сопряжения с программным обеспечением промежуточного уровня (прослушивающие процессы, HTTP- серверы,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мониторы</a:t>
            </a:r>
            <a:r>
              <a:rPr lang="ru-RU" sz="2600" spc="3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транзакций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600" spc="3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т.</a:t>
            </a:r>
            <a:r>
              <a:rPr lang="ru-RU" sz="2600" spc="3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п.)</a:t>
            </a:r>
            <a:r>
              <a:rPr lang="ru-RU" sz="26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1290" marR="82550" indent="0" algn="just">
              <a:lnSpc>
                <a:spcPct val="118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</a:t>
            </a:r>
            <a:r>
              <a:rPr lang="ru-RU" sz="2600" spc="3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анализ</a:t>
            </a:r>
            <a:r>
              <a:rPr lang="ru-RU" sz="2600" spc="3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управляющих 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информационных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потоков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вверх.</a:t>
            </a:r>
          </a:p>
          <a:p>
            <a:pPr marL="185420" marR="73025"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 так же инсайдерских</a:t>
            </a:r>
            <a:r>
              <a:rPr lang="ru-RU" sz="2600" spc="2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рисков:</a:t>
            </a:r>
            <a:r>
              <a:rPr lang="ru-RU" sz="2600" spc="2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возможностей</a:t>
            </a:r>
            <a:r>
              <a:rPr lang="ru-RU" sz="2600" spc="2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пользователей</a:t>
            </a:r>
            <a:r>
              <a:rPr lang="ru-RU" sz="2600" spc="1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СУБД</a:t>
            </a:r>
            <a:r>
              <a:rPr lang="ru-RU" sz="26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несанк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ционированно осуществлять чтение и запись в файлы и устройства </a:t>
            </a:r>
            <a:r>
              <a:rPr lang="ru-RU" sz="2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операционной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системы,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включая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возможность модификации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записей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аудита,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осуществляемых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внешние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файлы.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009531"/>
          </a:xfrm>
        </p:spPr>
        <p:txBody>
          <a:bodyPr/>
          <a:lstStyle/>
          <a:p>
            <a:pPr marL="70485" marR="40005" indent="0" algn="just">
              <a:lnSpc>
                <a:spcPct val="112000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Система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обеспечения безопасности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должна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обладать развитыми средствами аудита, который реализовано в виде набора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возможностей, управляемых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языковыми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средствами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системы,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или независимой утилиты (пакета).</a:t>
            </a:r>
          </a:p>
          <a:p>
            <a:pPr marL="70485" marR="40005" indent="0" algn="just">
              <a:lnSpc>
                <a:spcPct val="112000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Средства аудита выполняют фиксацию информации об активности пользователей системы в словаре данных или в файле операционной системы — журнале аудита. Информация о настройках системы аудита хранится в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специальном конфигурационном файле.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который определяет перечень фиксируемых событий. </a:t>
            </a:r>
          </a:p>
          <a:p>
            <a:pPr marL="70485" marR="40005" indent="0" algn="just">
              <a:lnSpc>
                <a:spcPct val="112000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Средства аудита должны быть устойчивы к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несанкционированному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изменению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параметров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с данных аудита, а также обеспечивать </a:t>
            </a:r>
            <a:r>
              <a:rPr lang="ru-RU" sz="2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оптимизацию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параметров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заданных критериях и ограничениях на объем используемых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ресурсов.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/>
          </p:cNvSpPr>
          <p:nvPr>
            <p:ph type="body" idx="1"/>
          </p:nvPr>
        </p:nvSpPr>
        <p:spPr>
          <a:xfrm>
            <a:off x="0" y="115888"/>
            <a:ext cx="8964488" cy="6742112"/>
          </a:xfrm>
        </p:spPr>
        <p:txBody>
          <a:bodyPr/>
          <a:lstStyle/>
          <a:p>
            <a:pPr marL="0" indent="0">
              <a:lnSpc>
                <a:spcPct val="114000"/>
              </a:lnSpc>
              <a:buNone/>
            </a:pPr>
            <a:r>
              <a:rPr lang="ru-RU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b="1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Этапы</a:t>
            </a:r>
            <a:r>
              <a:rPr lang="ru-RU" sz="2200" b="1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научного</a:t>
            </a:r>
            <a:r>
              <a:rPr lang="ru-RU" sz="2200" b="1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b="1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формирования</a:t>
            </a:r>
            <a:r>
              <a:rPr lang="ru-RU" sz="2200" b="1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b="1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проблемы обеспечения</a:t>
            </a:r>
            <a:r>
              <a:rPr lang="ru-RU" sz="2200" b="1" spc="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b="1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ИБ БД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0485" marR="74295" indent="0" algn="just">
              <a:lnSpc>
                <a:spcPct val="114000"/>
              </a:lnSpc>
              <a:spcBef>
                <a:spcPts val="460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Проблема обеспечения безопасности данных возникла</a:t>
            </a:r>
            <a:r>
              <a:rPr lang="ru-RU" sz="2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 расширении круга пользователей ЭВМ и ВС увеличение количества и областей их</a:t>
            </a:r>
            <a:r>
              <a:rPr lang="ru-RU" sz="2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применения расширило возможности модификации, хищения и уничтожения данных. </a:t>
            </a:r>
          </a:p>
          <a:p>
            <a:pPr marL="76200" marR="66675" indent="0" algn="just">
              <a:lnSpc>
                <a:spcPct val="114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Центральной идеей первого этапа являлось намерение обеспечить безопасность данных механизмами, функционирующими по строго формальным алгоритмам. Для создания таких механизмов использовались технические и, в основном, программные средства. Программные средства защиты включались в состав операционных систем и систем управления базами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данных.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Слабым звеном разработанных механизмов защиты была технология разграничения доступа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пользователей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данным.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/>
          </p:cNvSpPr>
          <p:nvPr>
            <p:ph type="body" idx="1"/>
          </p:nvPr>
        </p:nvSpPr>
        <p:spPr>
          <a:xfrm>
            <a:off x="251520" y="116632"/>
            <a:ext cx="8712968" cy="6009531"/>
          </a:xfrm>
        </p:spPr>
        <p:txBody>
          <a:bodyPr/>
          <a:lstStyle/>
          <a:p>
            <a:pPr marL="76200" marR="66675" indent="0" algn="just">
              <a:lnSpc>
                <a:spcPct val="115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Следующим шагом к повышению эффективности защиты стала организация дифференцированного доступа к данным. </a:t>
            </a:r>
          </a:p>
          <a:p>
            <a:pPr marL="82550" marR="68580" indent="0" algn="just">
              <a:lnSpc>
                <a:spcPct val="115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Главным достижением второго этапа стала разработка концепции</a:t>
            </a:r>
            <a:r>
              <a:rPr lang="ru-RU" sz="2600" spc="3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600" spc="3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реализации</a:t>
            </a:r>
            <a:r>
              <a:rPr lang="ru-RU" sz="2600" spc="3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специального</a:t>
            </a:r>
            <a:r>
              <a:rPr lang="ru-RU" sz="2600" spc="3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управляющего программными и аппаратными средствами защиты данных — ядра безопасности. которое в ОС реализовывалось как функционально самостоятельная подсистема управления механизмами защиты данных и включала технические, программные, и лингвистические средства. </a:t>
            </a:r>
          </a:p>
          <a:p>
            <a:pPr marL="82550" marR="68580" indent="0" algn="just">
              <a:lnSpc>
                <a:spcPct val="115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Этот этап также характеризовался интенсивным развитием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технических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криптографических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средств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защиты.</a:t>
            </a:r>
          </a:p>
          <a:p>
            <a:endParaRPr lang="ru-RU" dirty="0"/>
          </a:p>
          <a:p>
            <a:pPr>
              <a:buFont typeface="Arial" charset="0"/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/>
          </p:cNvSpPr>
          <p:nvPr>
            <p:ph type="body" idx="1"/>
          </p:nvPr>
        </p:nvSpPr>
        <p:spPr>
          <a:xfrm>
            <a:off x="179512" y="116632"/>
            <a:ext cx="8964488" cy="6009531"/>
          </a:xfrm>
        </p:spPr>
        <p:txBody>
          <a:bodyPr/>
          <a:lstStyle/>
          <a:p>
            <a:pPr marL="76200" marR="66675" indent="0" algn="just">
              <a:lnSpc>
                <a:spcPct val="115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Следующим шагом к повышению эффективности защиты стала организация дифференцированного доступа к данным. </a:t>
            </a:r>
          </a:p>
          <a:p>
            <a:pPr marL="82550" marR="68580" indent="0" algn="just">
              <a:lnSpc>
                <a:spcPct val="115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Главным достижением второго этапа стала разработка концепции</a:t>
            </a:r>
            <a:r>
              <a:rPr lang="ru-RU" sz="2600" spc="3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600" spc="3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реализации</a:t>
            </a:r>
            <a:r>
              <a:rPr lang="ru-RU" sz="2600" spc="3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специального</a:t>
            </a:r>
            <a:r>
              <a:rPr lang="ru-RU" sz="2600" spc="3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управляющего программными и аппаратными средствами защиты данных — ядра безопасности. которое в ОС реализовывалось как функционально самостоятельная подсистема управления механизмами защиты данных и включала технические, программные, и лингвистические средства. </a:t>
            </a:r>
          </a:p>
          <a:p>
            <a:pPr marL="82550" marR="68580" indent="0" algn="just">
              <a:lnSpc>
                <a:spcPct val="115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Этот этап также характеризовался интенсивным развитием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технических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криптографических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средств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защиты.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88900" marR="24130" indent="0" algn="just">
              <a:lnSpc>
                <a:spcPct val="114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1983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г. Национальным центром компьютерной безопасности (NCSC) МО США. Разработаны «Критерии оценки надежных компьютерных систем», названные «Оранжевая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книга».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Он стал первым стандартом в области создания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защищенных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КС.</a:t>
            </a:r>
          </a:p>
          <a:p>
            <a:pPr marL="82550" marR="67310" indent="0" algn="just">
              <a:lnSpc>
                <a:spcPct val="114000"/>
              </a:lnSpc>
              <a:spcBef>
                <a:spcPts val="115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В1991</a:t>
            </a:r>
            <a:r>
              <a:rPr lang="ru-RU" sz="2600" spc="3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г.</a:t>
            </a:r>
            <a:r>
              <a:rPr lang="ru-RU" sz="2600" spc="2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представлена</a:t>
            </a:r>
            <a:r>
              <a:rPr lang="ru-RU" sz="260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интерпретация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«Критериев оценки надежных компьютерных систем» в применении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понятию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надежной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СУБД т.н.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«Розовая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книга».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ru-RU" sz="2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конце 80-х-начале 90-х гг. аналогичные были проведены во многих странах и</a:t>
            </a:r>
            <a:r>
              <a:rPr lang="ru-RU" sz="2600" kern="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созданы</a:t>
            </a:r>
            <a:r>
              <a:rPr lang="ru-RU" sz="2600" kern="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национальные</a:t>
            </a:r>
            <a:r>
              <a:rPr lang="ru-RU" sz="2600" kern="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стандарты</a:t>
            </a:r>
            <a:r>
              <a:rPr lang="ru-RU" sz="2600" kern="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этой</a:t>
            </a:r>
            <a:r>
              <a:rPr lang="ru-RU" sz="2600" kern="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сфере.</a:t>
            </a:r>
            <a:r>
              <a:rPr lang="ru-RU" sz="2600" kern="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600" kern="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РФ</a:t>
            </a:r>
            <a:r>
              <a:rPr lang="ru-RU" sz="2600" kern="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Гостехкомиссией в</a:t>
            </a:r>
            <a:r>
              <a:rPr lang="ru-RU" sz="2600" kern="0" spc="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1992г.</a:t>
            </a:r>
            <a:r>
              <a:rPr lang="ru-RU" sz="2600" kern="0" spc="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были разработаны</a:t>
            </a:r>
            <a:r>
              <a:rPr lang="ru-RU" sz="2600" kern="0" spc="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«Руководящие документы по защите от </a:t>
            </a:r>
            <a:r>
              <a:rPr lang="ru-RU" sz="2600" kern="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несанкционированного </a:t>
            </a:r>
            <a:r>
              <a:rPr lang="ru-RU" sz="2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доступа к информации», определяющие </a:t>
            </a:r>
            <a:r>
              <a:rPr lang="ru-RU" sz="2600" kern="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требования, </a:t>
            </a:r>
            <a:r>
              <a:rPr lang="ru-RU" sz="2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методику и стандарты построения защищенных СВТ и АС</a:t>
            </a:r>
            <a:endParaRPr lang="ru-RU" sz="2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/>
          </p:cNvSpPr>
          <p:nvPr>
            <p:ph type="body" idx="1"/>
          </p:nvPr>
        </p:nvSpPr>
        <p:spPr>
          <a:xfrm>
            <a:off x="0" y="116632"/>
            <a:ext cx="9036496" cy="6009531"/>
          </a:xfrm>
        </p:spPr>
        <p:txBody>
          <a:bodyPr/>
          <a:lstStyle/>
          <a:p>
            <a:pPr marL="67310" marR="76200" indent="0" algn="just">
              <a:lnSpc>
                <a:spcPct val="115000"/>
              </a:lnSpc>
              <a:spcBef>
                <a:spcPts val="190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 всех этих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документах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уровень безопасности СВТ или ПО характеризуется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принадлежностью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 одному из </a:t>
            </a:r>
            <a:r>
              <a:rPr lang="ru-RU" sz="2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иерархически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упорядоченных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классов.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Существо требований к оцениваемой системе может только усиливаться при переходе к более высоким классам защищенности.</a:t>
            </a:r>
          </a:p>
          <a:p>
            <a:pPr marL="67310" marR="76200" indent="0" algn="just">
              <a:lnSpc>
                <a:spcPct val="115000"/>
              </a:lnSpc>
              <a:spcBef>
                <a:spcPts val="190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Наличие некоторых средств защиты от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НСД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может требоваться только для некоторого множества высоких классов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защищенности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7310" marR="76200" indent="0" algn="just">
              <a:lnSpc>
                <a:spcPct val="115000"/>
              </a:lnSpc>
              <a:spcBef>
                <a:spcPts val="190"/>
              </a:spcBef>
              <a:spcAft>
                <a:spcPts val="0"/>
              </a:spcAft>
              <a:buNone/>
            </a:pP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Наличие или отсутствие конкретного средства защиты от НСД является показателем защищенности средства вычислительной </a:t>
            </a:r>
            <a:r>
              <a:rPr lang="ru-RU" sz="26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техники.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Всего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руководящих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документах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сформулирован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21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показатель.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457200" y="188913"/>
            <a:ext cx="8362950" cy="6480175"/>
          </a:xfrm>
        </p:spPr>
        <p:txBody>
          <a:bodyPr/>
          <a:lstStyle/>
          <a:p>
            <a:pPr marL="88900" marR="43180" indent="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защищенности процессов обработки информации все АС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три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группы.</a:t>
            </a:r>
          </a:p>
          <a:p>
            <a:pPr marL="76200" marR="43180" indent="0" algn="just">
              <a:lnSpc>
                <a:spcPct val="115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Третья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группа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включает</a:t>
            </a:r>
            <a:r>
              <a:rPr lang="ru-RU" sz="2600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600" spc="1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себя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АС, в которых работает один пользователь. </a:t>
            </a:r>
          </a:p>
          <a:p>
            <a:pPr marL="76200" marR="43180" indent="0" algn="just">
              <a:lnSpc>
                <a:spcPct val="115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Вторая и первая группы включают многопользовательские системы, в которых информация обрабатывается и хранится на носителях различного уровня конфиденциальности. Если пользователь имеет одинаковые права</a:t>
            </a:r>
            <a:r>
              <a:rPr lang="ru-RU" sz="2600" spc="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доступа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всей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обрабатываемой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хранимой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информации, то автоматизированная система относится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 второй группе.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тех же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случаях,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когда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все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имеют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права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доступа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 всей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информации,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система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относится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первой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группе.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457200" y="188913"/>
            <a:ext cx="8362950" cy="6480175"/>
          </a:xfrm>
        </p:spPr>
        <p:txBody>
          <a:bodyPr/>
          <a:lstStyle/>
          <a:p>
            <a:pPr marL="76200" marR="57785" indent="0" algn="just">
              <a:lnSpc>
                <a:spcPct val="114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Все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автоматизированные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степени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защищенности от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НСД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подразделяются на девять классов.</a:t>
            </a:r>
            <a:r>
              <a:rPr lang="ru-RU" sz="2600" spc="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Внутри</a:t>
            </a:r>
            <a:r>
              <a:rPr lang="ru-RU" sz="2600" spc="3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каждой</a:t>
            </a:r>
            <a:r>
              <a:rPr lang="ru-RU" sz="2600" spc="3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группы</a:t>
            </a:r>
            <a:r>
              <a:rPr lang="ru-RU" sz="2600" spc="3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соблюдается</a:t>
            </a:r>
            <a:r>
              <a:rPr lang="ru-RU" sz="2600" spc="3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иерархия</a:t>
            </a:r>
            <a:r>
              <a:rPr lang="ru-RU" sz="2600" spc="3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классов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требованиям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 защите, с усилением требований в порядке перечисления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классов.</a:t>
            </a:r>
          </a:p>
          <a:p>
            <a:pPr marL="76200" marR="57785" indent="0" algn="just">
              <a:lnSpc>
                <a:spcPct val="114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Система ЗИ от НСД состоит из четырех 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подсистем: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lnSpc>
                <a:spcPct val="114000"/>
              </a:lnSpc>
              <a:buSzPts val="1000"/>
              <a:buNone/>
              <a:tabLst>
                <a:tab pos="544195" algn="l"/>
              </a:tabLst>
            </a:pP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подсистемы</a:t>
            </a:r>
            <a:r>
              <a:rPr lang="ru-RU" sz="2600" spc="3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управления</a:t>
            </a:r>
            <a:r>
              <a:rPr lang="ru-RU" sz="2600" spc="3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доступом;</a:t>
            </a:r>
            <a:endParaRPr lang="ru-RU" sz="26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>
              <a:lnSpc>
                <a:spcPct val="114000"/>
              </a:lnSpc>
              <a:spcBef>
                <a:spcPts val="170"/>
              </a:spcBef>
              <a:spcAft>
                <a:spcPts val="0"/>
              </a:spcAft>
              <a:buSzPts val="1000"/>
              <a:buNone/>
              <a:tabLst>
                <a:tab pos="544195" algn="l"/>
              </a:tabLst>
            </a:pP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подсистемы</a:t>
            </a:r>
            <a:r>
              <a:rPr lang="ru-RU" sz="2600" spc="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регистрации</a:t>
            </a:r>
            <a:r>
              <a:rPr lang="ru-RU" sz="2600" spc="3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600" spc="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учета;</a:t>
            </a:r>
            <a:endParaRPr lang="ru-RU" sz="26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>
              <a:lnSpc>
                <a:spcPct val="114000"/>
              </a:lnSpc>
              <a:spcBef>
                <a:spcPts val="170"/>
              </a:spcBef>
              <a:spcAft>
                <a:spcPts val="0"/>
              </a:spcAft>
              <a:buSzPts val="1000"/>
              <a:buNone/>
              <a:tabLst>
                <a:tab pos="547370" algn="l"/>
              </a:tabLst>
            </a:pP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криптографической</a:t>
            </a:r>
            <a:r>
              <a:rPr lang="ru-RU" sz="2600" spc="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подсистемы;</a:t>
            </a:r>
            <a:endParaRPr lang="ru-RU" sz="26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>
              <a:lnSpc>
                <a:spcPct val="114000"/>
              </a:lnSpc>
              <a:spcBef>
                <a:spcPts val="170"/>
              </a:spcBef>
              <a:spcAft>
                <a:spcPts val="0"/>
              </a:spcAft>
              <a:buSzPts val="1000"/>
              <a:buNone/>
              <a:tabLst>
                <a:tab pos="547370" algn="l"/>
              </a:tabLst>
            </a:pP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подсистемы</a:t>
            </a:r>
            <a:r>
              <a:rPr lang="ru-RU" sz="2600" spc="3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обеспечения</a:t>
            </a:r>
            <a:r>
              <a:rPr lang="ru-RU" sz="2600" spc="1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целостности.</a:t>
            </a:r>
            <a:endParaRPr lang="ru-RU" sz="26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marR="43180" indent="25908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197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0" y="1"/>
            <a:ext cx="9144000" cy="6669088"/>
          </a:xfrm>
        </p:spPr>
        <p:txBody>
          <a:bodyPr/>
          <a:lstStyle/>
          <a:p>
            <a:pPr marL="116205" marR="63500" indent="0" algn="just">
              <a:lnSpc>
                <a:spcPct val="114000"/>
              </a:lnSpc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1990 г. гос.</a:t>
            </a:r>
            <a:r>
              <a:rPr lang="ru-RU" sz="2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организациями</a:t>
            </a:r>
            <a:r>
              <a:rPr lang="ru-RU" sz="2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США, Канады, Великобритании и ряда др. развернуты работы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</a:t>
            </a:r>
            <a:r>
              <a:rPr lang="ru-RU" sz="2600" spc="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созданию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международного</a:t>
            </a:r>
            <a:r>
              <a:rPr lang="ru-RU" sz="2600" spc="1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стандарта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600" spc="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области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оценки безопасности ИТ. 1 декабря 1999 г. был издан стандарта ISO/IEC 15408</a:t>
            </a:r>
          </a:p>
          <a:p>
            <a:pPr marL="109855" marR="41275" indent="0" algn="just">
              <a:lnSpc>
                <a:spcPct val="114000"/>
              </a:lnSpc>
              <a:spcBef>
                <a:spcPts val="195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отличие от «Оранжевой книги» в нем отсутствует фиксированный набор классов защищенности. А идея состоит в разделении всех требований безопасности на две категории: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функциональные,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обеспечивающие безопасность ИТ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требования гарантии оценки,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оценивающие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правильности и эффективность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реализации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ИБ </a:t>
            </a:r>
          </a:p>
          <a:p>
            <a:pPr marL="109855" marR="41275" indent="0" algn="just">
              <a:lnSpc>
                <a:spcPct val="114000"/>
              </a:lnSpc>
              <a:spcBef>
                <a:spcPts val="195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2002 г. на основе ISO/IEC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15408 был принят</a:t>
            </a:r>
            <a:r>
              <a:rPr lang="ru-RU" sz="2600" spc="3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российский</a:t>
            </a:r>
            <a:r>
              <a:rPr lang="ru-RU" sz="2600" spc="2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стандарт</a:t>
            </a:r>
            <a:r>
              <a:rPr lang="ru-RU" sz="2600" spc="3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ГОСТ</a:t>
            </a:r>
            <a:r>
              <a:rPr lang="ru-RU" sz="2600" spc="2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2600" spc="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ИСО/МЭК</a:t>
            </a:r>
            <a:r>
              <a:rPr lang="ru-RU" sz="2600" spc="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15408-</a:t>
            </a:r>
            <a:r>
              <a:rPr lang="ru-RU" sz="2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2002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«Информационная технология. Методы и средства обеспечения безопасности. Критерии оценки безопасности информационных 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технологий».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marR="43180" indent="25908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80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/>
          </p:cNvSpPr>
          <p:nvPr>
            <p:ph type="body" idx="1"/>
          </p:nvPr>
        </p:nvSpPr>
        <p:spPr>
          <a:xfrm>
            <a:off x="0" y="116632"/>
            <a:ext cx="9036496" cy="6552728"/>
          </a:xfrm>
        </p:spPr>
        <p:txBody>
          <a:bodyPr/>
          <a:lstStyle/>
          <a:p>
            <a:pPr marL="0" indent="0" algn="ctr">
              <a:buNone/>
            </a:pPr>
            <a:r>
              <a:rPr lang="ru-RU" sz="2600" b="1" spc="1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1.Постановк</a:t>
            </a:r>
            <a:r>
              <a:rPr lang="ru-RU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</a:t>
            </a:r>
            <a:r>
              <a:rPr lang="ru-RU" sz="2600" b="1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b="1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ru-RU" sz="2600" b="1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b="1" spc="1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обеспечения ИБ Б</a:t>
            </a:r>
            <a:r>
              <a:rPr lang="ru-RU" sz="2600" b="1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2550" marR="50800" indent="0" algn="just">
              <a:lnSpc>
                <a:spcPct val="114000"/>
              </a:lnSpc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Вопросы ИБ БД целесообразно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рассматривать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взаимодополняющих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позиций:</a:t>
            </a:r>
          </a:p>
          <a:p>
            <a:pPr marL="0" marR="44450" lvl="0" indent="0" algn="just">
              <a:lnSpc>
                <a:spcPct val="114000"/>
              </a:lnSpc>
              <a:spcAft>
                <a:spcPts val="0"/>
              </a:spcAft>
              <a:buNone/>
              <a:tabLst>
                <a:tab pos="546735" algn="l"/>
                <a:tab pos="551815" algn="l"/>
              </a:tabLst>
            </a:pP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-оценочные стандарты, направленные на классификацию информационных систем и средств их защиты по требованиям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безопасности;</a:t>
            </a:r>
          </a:p>
          <a:p>
            <a:pPr marL="0" marR="47625" lvl="0" indent="0" algn="just">
              <a:lnSpc>
                <a:spcPct val="114000"/>
              </a:lnSpc>
              <a:spcAft>
                <a:spcPts val="0"/>
              </a:spcAft>
              <a:buNone/>
              <a:tabLst>
                <a:tab pos="547370" algn="l"/>
                <a:tab pos="551815" algn="l"/>
              </a:tabLst>
            </a:pP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-технические спецификации, регламентирующие различные аспекты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средств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защиты.</a:t>
            </a:r>
          </a:p>
          <a:p>
            <a:pPr marL="88900" marR="38100" indent="0" algn="just">
              <a:lnSpc>
                <a:spcPct val="114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Оценочные стандарты выделяют важнейшие, с точки зрения ИБ, аспекты ИС, играя роль архитектурных спецификаций. </a:t>
            </a:r>
          </a:p>
          <a:p>
            <a:pPr marL="88900" marR="38100" indent="0" algn="just">
              <a:lnSpc>
                <a:spcPct val="114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Технические спецификации построения средств защиты определяют, каким образом строить информационную систему конкретной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архитектуры.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179512" y="1"/>
            <a:ext cx="8964488" cy="6669088"/>
          </a:xfrm>
        </p:spPr>
        <p:txBody>
          <a:bodyPr/>
          <a:lstStyle/>
          <a:p>
            <a:pPr marL="85725" marR="81280" indent="0" algn="just">
              <a:lnSpc>
                <a:spcPct val="114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Близкий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подход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был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предложен в британском стандарте BS 7799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«Практические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правила управления информационной безопасностью», принятом в 1995 г. </a:t>
            </a:r>
          </a:p>
          <a:p>
            <a:pPr marL="73025" marR="96520" indent="0" algn="just">
              <a:lnSpc>
                <a:spcPct val="114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Базис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стандарта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состоит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определении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оценке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уязвимых мест в ИС, оценке уровня угроз и определения комплекса мер, по снижению</a:t>
            </a:r>
            <a:r>
              <a:rPr lang="ru-RU" sz="2600" spc="3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риски</a:t>
            </a:r>
            <a:r>
              <a:rPr lang="ru-RU" sz="2600" spc="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</a:t>
            </a:r>
            <a:r>
              <a:rPr lang="ru-RU" sz="2600" spc="3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приемлемого</a:t>
            </a:r>
            <a:r>
              <a:rPr lang="ru-RU" sz="2600" spc="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</a:t>
            </a:r>
            <a:r>
              <a:rPr lang="ru-RU" sz="2600" spc="3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организации</a:t>
            </a:r>
            <a:r>
              <a:rPr lang="ru-RU" sz="2600" spc="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уровня.</a:t>
            </a:r>
            <a:r>
              <a:rPr lang="ru-RU" sz="2600" spc="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Выбор </a:t>
            </a:r>
            <a:r>
              <a:rPr lang="ru-RU" sz="26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осуществляется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основе </a:t>
            </a:r>
            <a:r>
              <a:rPr lang="ru-RU" sz="2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стоимостного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анализа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потенциальных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потерь, связанных с реализацией конкретных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угроз.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28270" indent="0" algn="just">
              <a:lnSpc>
                <a:spcPct val="114000"/>
              </a:lnSpc>
              <a:spcAft>
                <a:spcPts val="0"/>
              </a:spcAft>
              <a:buNone/>
            </a:pPr>
            <a:r>
              <a:rPr lang="ru-RU" sz="26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Стандарт </a:t>
            </a:r>
            <a:r>
              <a:rPr lang="ru-RU" sz="2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содержит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правила </a:t>
            </a:r>
            <a:r>
              <a:rPr lang="ru-RU" sz="2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обеспечения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безопасности ИС для всех этапов жизненного цикла системы, интегрированы в комплексный метод и основаны на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проверенных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практикой приемах и </a:t>
            </a:r>
            <a:r>
              <a:rPr lang="ru-RU" sz="2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технологиях таких как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определенные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средства идентификации и аутентификации,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резервного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копирования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т.д.</a:t>
            </a:r>
          </a:p>
          <a:p>
            <a:pPr marL="88900" marR="43180" indent="25908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956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323528" y="188913"/>
            <a:ext cx="8820472" cy="6480175"/>
          </a:xfrm>
        </p:spPr>
        <p:txBody>
          <a:bodyPr/>
          <a:lstStyle/>
          <a:p>
            <a:pPr marL="454025" indent="0" algn="ctr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None/>
              <a:tabLst>
                <a:tab pos="704215" algn="l"/>
              </a:tabLst>
            </a:pPr>
            <a:r>
              <a:rPr lang="ru-RU" sz="2600" b="1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3.Критерии</a:t>
            </a:r>
            <a:r>
              <a:rPr lang="ru-RU" sz="2600" b="1" spc="3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качества</a:t>
            </a:r>
            <a:r>
              <a:rPr lang="ru-RU" sz="2600" b="1" spc="3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баз</a:t>
            </a:r>
            <a:r>
              <a:rPr lang="ru-RU" sz="2600" b="1" spc="2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b="1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данных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8270" marR="89535" indent="0" algn="just">
              <a:lnSpc>
                <a:spcPct val="114000"/>
              </a:lnSpc>
              <a:spcBef>
                <a:spcPts val="725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одним из массовых специфических</a:t>
            </a:r>
            <a:r>
              <a:rPr lang="ru-RU" sz="2600" spc="3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объектов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600" spc="3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сфере</a:t>
            </a:r>
            <a:r>
              <a:rPr lang="ru-RU" sz="2600" spc="3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ИТ являются БД,</a:t>
            </a:r>
            <a:r>
              <a:rPr lang="ru-RU" sz="2600" spc="3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которых необходимо о высокое качество и квалифицированное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проектирования.</a:t>
            </a:r>
          </a:p>
          <a:p>
            <a:pPr marL="137160" marR="78105" indent="0" algn="just">
              <a:lnSpc>
                <a:spcPct val="114000"/>
              </a:lnSpc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Поэтому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анализе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качества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 БД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выделяют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два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компонента:</a:t>
            </a:r>
          </a:p>
          <a:p>
            <a:pPr marL="137160" marR="78105" indent="0" algn="just">
              <a:lnSpc>
                <a:spcPct val="114000"/>
              </a:lnSpc>
              <a:spcAft>
                <a:spcPts val="0"/>
              </a:spcAft>
              <a:buNone/>
            </a:pP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программные средства системы управления базой данных (СУБД), независимые</a:t>
            </a:r>
            <a:r>
              <a:rPr lang="ru-RU" sz="2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</a:t>
            </a:r>
            <a:r>
              <a:rPr lang="ru-RU" sz="26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сферы их</a:t>
            </a:r>
            <a:r>
              <a:rPr lang="ru-RU" sz="26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применения, структуры и смыслового содержания накапливаемых и обрабатываемых 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данных;</a:t>
            </a:r>
          </a:p>
          <a:p>
            <a:pPr marL="137160" marR="78105" indent="0" algn="just">
              <a:lnSpc>
                <a:spcPct val="114000"/>
              </a:lnSpc>
              <a:spcAft>
                <a:spcPts val="0"/>
              </a:spcAft>
              <a:buNone/>
            </a:pP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информацию базы данных, доступную для накопления, упорядочивания, обработки и использования в конкретной проблемно-ориентированной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сфере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применения.</a:t>
            </a:r>
          </a:p>
          <a:p>
            <a:pPr marL="88900" marR="43180" indent="25908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366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0" y="1"/>
            <a:ext cx="9144000" cy="6669088"/>
          </a:xfrm>
        </p:spPr>
        <p:txBody>
          <a:bodyPr/>
          <a:lstStyle/>
          <a:p>
            <a:pPr marL="80645" marR="90805" indent="0" algn="just">
              <a:lnSpc>
                <a:spcPct val="110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Характеристики качества систем БД: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функциональные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конструктивные.</a:t>
            </a:r>
          </a:p>
          <a:p>
            <a:pPr marL="83820" marR="78740" indent="0" algn="just">
              <a:lnSpc>
                <a:spcPct val="11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ru-RU" sz="2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Функциональная пригодность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отражается следующими характерис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тиками:</a:t>
            </a:r>
            <a:endParaRPr lang="en-US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3820" marR="78740" indent="0" algn="just">
              <a:lnSpc>
                <a:spcPct val="11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полнотой накопленных описаний объектов — относительным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числом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объектов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или</a:t>
            </a:r>
            <a:r>
              <a:rPr lang="ru-RU" sz="2600" spc="3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документов,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БД,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общему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числу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объектов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</a:t>
            </a:r>
            <a:r>
              <a:rPr lang="ru-RU" sz="2600" spc="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данной</a:t>
            </a:r>
            <a:r>
              <a:rPr lang="ru-RU" sz="2600" spc="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тематике;</a:t>
            </a:r>
            <a:endParaRPr lang="en-US" sz="26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3820" marR="78740" indent="0" algn="just">
              <a:lnSpc>
                <a:spcPct val="11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идентичностью данных—относительным числом описаний объектов, не содержащих дефекты и ошибки, к общему числу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документов;</a:t>
            </a:r>
            <a:endParaRPr lang="en-US" sz="26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3820" marR="78740" indent="0" algn="just">
              <a:lnSpc>
                <a:spcPct val="11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актуальностью данных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относительным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числом ус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таревших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данных об объектах к общему числу накопленных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обрабатываемых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данных.</a:t>
            </a:r>
          </a:p>
          <a:p>
            <a:pPr marL="99060" marR="69215" indent="0" algn="just">
              <a:lnSpc>
                <a:spcPct val="110000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 </a:t>
            </a:r>
            <a:r>
              <a:rPr lang="ru-RU" sz="2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конструктивным характеристикам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качества ИС БД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относят все показатели качества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стандарт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ISO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9126.</a:t>
            </a:r>
          </a:p>
          <a:p>
            <a:pPr marL="88900" marR="43180" indent="25908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934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457200" y="188913"/>
            <a:ext cx="8362950" cy="6480175"/>
          </a:xfrm>
        </p:spPr>
        <p:txBody>
          <a:bodyPr/>
          <a:lstStyle/>
          <a:p>
            <a:pPr marL="0" marR="27305" indent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Требования к информации БД должны содержать 1 особенности обеспечения ее надежности, 2 актуальности (достоверности), 3 эффективности использования вычислительных ресурсов и 4 приемлемого уровня сопровождения. </a:t>
            </a:r>
          </a:p>
          <a:p>
            <a:pPr marL="0" marR="27305" indent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Содержание и сущность этих конструктивных характеристик как базовых понятий и характеристик качества целесообразно использовать при проектировании информационных систем. </a:t>
            </a:r>
          </a:p>
          <a:p>
            <a:pPr marL="0" marR="27305" indent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Меры и шкалы для оценивания конструктивных характеристик в значительной степени могут применяться те же, что при анализе качества программных средств.</a:t>
            </a:r>
          </a:p>
          <a:p>
            <a:pPr marL="88900" marR="43180" indent="25908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264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0" y="188913"/>
            <a:ext cx="9036496" cy="6480175"/>
          </a:xfrm>
        </p:spPr>
        <p:txBody>
          <a:bodyPr/>
          <a:lstStyle/>
          <a:p>
            <a:pPr marL="80010" marR="27305" indent="0" algn="just"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Особо выделяются характеристики достоверности данных, защищенности информации и объемно-временные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характеристики.</a:t>
            </a:r>
          </a:p>
          <a:p>
            <a:pPr marL="80010" marR="27305" indent="0" algn="just">
              <a:spcAft>
                <a:spcPts val="0"/>
              </a:spcAft>
              <a:buNone/>
            </a:pPr>
            <a:r>
              <a:rPr lang="ru-RU" sz="2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Актуальность (достоверность) данных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 это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степень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соответствия информации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 объектах в системе БД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моделируемым реальным объектам в данный момент времени. Причинами нарушения актуальности данных являются изменения самих объектов, которые могут несвоевременно или некорректно отображаться в их образах в базах данных. При проектировании выбор и</a:t>
            </a:r>
            <a:r>
              <a:rPr lang="ru-RU" sz="2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установление</a:t>
            </a:r>
            <a:r>
              <a:rPr lang="ru-RU" sz="2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требований к актуальности баз</a:t>
            </a:r>
            <a:r>
              <a:rPr lang="ru-RU" sz="2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данных можно оценивать по степени покрытия актуальными и достоверными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данными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состояния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изменения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внешних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объектов,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которые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они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отражают.</a:t>
            </a:r>
          </a:p>
          <a:p>
            <a:pPr marL="88900" marR="43180" indent="25908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462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0" y="188913"/>
            <a:ext cx="9036496" cy="6480175"/>
          </a:xfrm>
        </p:spPr>
        <p:txBody>
          <a:bodyPr/>
          <a:lstStyle/>
          <a:p>
            <a:pPr marL="85725" marR="31115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 объемно-временным характеристикам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обрабатываемых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данных относят:</a:t>
            </a:r>
          </a:p>
          <a:p>
            <a:pPr marL="0" marR="26035" lvl="2" indent="0" algn="just">
              <a:spcAft>
                <a:spcPts val="0"/>
              </a:spcAft>
              <a:buSzPts val="1000"/>
              <a:buNone/>
              <a:tabLst>
                <a:tab pos="546100" algn="l"/>
                <a:tab pos="547370" algn="l"/>
              </a:tabLst>
            </a:pP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600" dirty="0">
                <a:latin typeface="Times New Roman" panose="02020603050405020304" pitchFamily="18" charset="0"/>
              </a:rPr>
              <a:t>объем базы данных — относительное число описаний объектов или документов в БД, по сравнению с полным числом реальных объектов во внешней среде;</a:t>
            </a:r>
          </a:p>
          <a:p>
            <a:pPr marL="0" marR="24130" lvl="2" indent="0" algn="just">
              <a:spcBef>
                <a:spcPts val="90"/>
              </a:spcBef>
              <a:spcAft>
                <a:spcPts val="0"/>
              </a:spcAft>
              <a:buSzPts val="1000"/>
              <a:buNone/>
              <a:tabLst>
                <a:tab pos="546100" algn="l"/>
                <a:tab pos="548005" algn="l"/>
              </a:tabLst>
            </a:pPr>
            <a:r>
              <a:rPr lang="ru-RU" sz="2600" dirty="0">
                <a:latin typeface="Times New Roman" panose="02020603050405020304" pitchFamily="18" charset="0"/>
              </a:rPr>
              <a:t>	оперативность — степень соответствия динамики изменения описаний данных состояниям реальных объектов или величина допустимого запаздывания между появлением характеристик объекта относительно его отражения в БД;</a:t>
            </a:r>
          </a:p>
          <a:p>
            <a:pPr marL="0" marR="76835" lvl="2" indent="0" algn="just">
              <a:spcBef>
                <a:spcPts val="370"/>
              </a:spcBef>
              <a:spcAft>
                <a:spcPts val="0"/>
              </a:spcAft>
              <a:buSzPts val="1000"/>
              <a:buNone/>
              <a:tabLst>
                <a:tab pos="540385" algn="l"/>
                <a:tab pos="548005" algn="l"/>
              </a:tabLst>
            </a:pPr>
            <a:r>
              <a:rPr lang="ru-RU" sz="2600" dirty="0">
                <a:latin typeface="Times New Roman" panose="02020603050405020304" pitchFamily="18" charset="0"/>
              </a:rPr>
              <a:t>	глубина ретроспективы — максимальный интервал времени от даты выпуска и/или записи в БД самого раннего документа до настоящего времени;</a:t>
            </a:r>
          </a:p>
          <a:p>
            <a:pPr marL="0" marR="78740" lvl="2" indent="0" algn="just">
              <a:spcBef>
                <a:spcPts val="15"/>
              </a:spcBef>
              <a:spcAft>
                <a:spcPts val="0"/>
              </a:spcAft>
              <a:buSzPts val="1000"/>
              <a:buNone/>
              <a:tabLst>
                <a:tab pos="538480" algn="l"/>
                <a:tab pos="546100" algn="l"/>
              </a:tabLst>
            </a:pPr>
            <a:r>
              <a:rPr lang="ru-RU" sz="2600" dirty="0">
                <a:latin typeface="Times New Roman" panose="02020603050405020304" pitchFamily="18" charset="0"/>
              </a:rPr>
              <a:t>динамичность — относительное число изменяемых описаний объектов к общему числу записей в БД за некоторый интервал времени, определяемый периодичностью издания версий БД.</a:t>
            </a:r>
          </a:p>
          <a:p>
            <a:pPr marL="88900" marR="43180" indent="25908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870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-108520" y="188913"/>
            <a:ext cx="9252520" cy="6480175"/>
          </a:xfrm>
        </p:spPr>
        <p:txBody>
          <a:bodyPr/>
          <a:lstStyle/>
          <a:p>
            <a:pPr marL="76835" marR="75565" indent="0" algn="just">
              <a:lnSpc>
                <a:spcPct val="115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rPr lang="ru-RU" sz="2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защищенность информации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БД, реализуется программными средствами СУБД, однако в сочетании с поддерживающими их средствами защиты данных. </a:t>
            </a:r>
          </a:p>
          <a:p>
            <a:pPr marL="71120" marR="74295" indent="0" algn="just">
              <a:lnSpc>
                <a:spcPct val="115000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Основное внимание в практике обеспечения безопасности применения БД сосредоточено на защите от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злоумышленных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разрушений,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искажений и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хищений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информации баз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данных.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Основой такой защиты является аудит доступа, а также контроль организации и эффективности ограничений доступа. </a:t>
            </a:r>
          </a:p>
          <a:p>
            <a:pPr marL="71120" marR="74295" indent="0" algn="just">
              <a:lnSpc>
                <a:spcPct val="115000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Качество защиты характеризуется величиной потенциального ущерба, риск возникновения которого при реализации конкретных угроз безопасности удается предотвратить или понизить. </a:t>
            </a:r>
            <a:r>
              <a:rPr lang="ru-RU" sz="2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или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средним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временем между возможными проявлениями угроз, преодолевающих защиту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данных.</a:t>
            </a:r>
          </a:p>
          <a:p>
            <a:pPr marL="88900" marR="43180" indent="25908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520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0" y="188913"/>
            <a:ext cx="9144000" cy="6480175"/>
          </a:xfrm>
        </p:spPr>
        <p:txBody>
          <a:bodyPr/>
          <a:lstStyle/>
          <a:p>
            <a:pPr marL="71120" marR="74295" indent="0" algn="ctr">
              <a:lnSpc>
                <a:spcPct val="114000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lang="ru-RU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 </a:t>
            </a:r>
            <a:r>
              <a:rPr lang="ru-RU" sz="2600" b="1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Основные </a:t>
            </a:r>
            <a:r>
              <a:rPr lang="ru-RU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подходы к </a:t>
            </a:r>
            <a:r>
              <a:rPr lang="ru-RU" sz="2600" b="1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методам построения </a:t>
            </a:r>
            <a:r>
              <a:rPr lang="ru-RU" sz="2600" b="1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защищенных</a:t>
            </a:r>
            <a:r>
              <a:rPr lang="ru-RU" sz="2600" b="1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b="1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9700" marR="24130" indent="0" algn="just">
              <a:lnSpc>
                <a:spcPct val="114000"/>
              </a:lnSpc>
              <a:spcBef>
                <a:spcPts val="510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теории построения защищенных систем обработки информации связана с разработкой моделей строгого обоснования надежности систем обеспечения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безопасности информации. 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7000" marR="36195" indent="0" algn="just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настоящее время сложились и наиболее широко реализуются два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подхода:</a:t>
            </a:r>
          </a:p>
          <a:p>
            <a:pPr marL="127000" marR="36195" indent="0" algn="just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и применение строгих математических моде­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лей, позволяющих аналитически или на ЭВМ получить надлежащие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оценки;</a:t>
            </a:r>
          </a:p>
          <a:p>
            <a:pPr marL="127000" marR="36195" indent="0" algn="just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ru-RU" sz="26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критериальный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подход к оценке надежности АС на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всех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этапах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жизненного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цикла.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данные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подходы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исключают,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дополняют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друг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друга.</a:t>
            </a:r>
          </a:p>
          <a:p>
            <a:pPr marL="88900" marR="43180" indent="25908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151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107504" y="1"/>
            <a:ext cx="9036496" cy="6669088"/>
          </a:xfrm>
        </p:spPr>
        <p:txBody>
          <a:bodyPr/>
          <a:lstStyle/>
          <a:p>
            <a:pPr marL="72390" marR="78105" indent="0" algn="ctr">
              <a:lnSpc>
                <a:spcPct val="11400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ОСНОВНЫЕ РЕШАЕМЫЕ ЗАДАЧИ</a:t>
            </a:r>
          </a:p>
          <a:p>
            <a:pPr marL="72390" marR="78105" indent="0" algn="just">
              <a:lnSpc>
                <a:spcPct val="11400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разработка строгих математических моделей, описывающих механизмы реализации политики </a:t>
            </a:r>
            <a:r>
              <a:rPr lang="ru-RU" sz="26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безопасности.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2390" marR="78105" indent="0" algn="just">
              <a:lnSpc>
                <a:spcPct val="11400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lang="ru-RU" sz="26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строгой доказательной базы для получения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аналитических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оценок на</a:t>
            </a:r>
            <a:r>
              <a:rPr lang="ru-RU" sz="2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дежности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необходимых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политик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безопасности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помощью инструментальных средств построения защищенных автоматизированных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систем.</a:t>
            </a:r>
          </a:p>
          <a:p>
            <a:pPr marL="99695" marR="93345" indent="0" algn="just">
              <a:lnSpc>
                <a:spcPct val="114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ru-RU" sz="2600" spc="2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развитие</a:t>
            </a:r>
            <a:r>
              <a:rPr lang="ru-RU" sz="2600" spc="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критериаль</a:t>
            </a:r>
            <a:r>
              <a:rPr lang="ru-RU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ного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подхода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оценке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надежности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автоматизированных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 на всех этапах жизненного цикла. </a:t>
            </a:r>
          </a:p>
          <a:p>
            <a:pPr marL="99695" marR="93345" indent="0" algn="just">
              <a:lnSpc>
                <a:spcPct val="114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разработки и реализации моделей разграничения доступа, адекватных потребностям современных распределенных автоматизированных систем.</a:t>
            </a:r>
            <a:r>
              <a:rPr lang="ru-RU" sz="2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marR="43180" indent="25908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384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0" y="188913"/>
            <a:ext cx="9144000" cy="6480175"/>
          </a:xfrm>
        </p:spPr>
        <p:txBody>
          <a:bodyPr/>
          <a:lstStyle/>
          <a:p>
            <a:pPr marL="72390" marR="78105" indent="0" algn="just">
              <a:lnSpc>
                <a:spcPct val="11300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ОСНОВНЫЕ РЕШАЕМЫЕ ЗАДАЧИ</a:t>
            </a:r>
          </a:p>
          <a:p>
            <a:pPr marL="72390" marR="78105" indent="0" algn="just">
              <a:lnSpc>
                <a:spcPct val="11300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разработка строгих математических моделей, описывающих механизмы реализации политики </a:t>
            </a:r>
            <a:r>
              <a:rPr lang="ru-RU" sz="26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безопасности.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2390" marR="78105" indent="0" algn="just">
              <a:lnSpc>
                <a:spcPct val="11300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lang="ru-RU" sz="26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строгой доказательной базы для получения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аналитических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оценок на</a:t>
            </a:r>
            <a:r>
              <a:rPr lang="ru-RU" sz="2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дежности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необходимых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политик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безопасности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помощью инструментальных средств построения защищенных автоматизированных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систем.</a:t>
            </a:r>
          </a:p>
          <a:p>
            <a:pPr marL="99695" marR="93345" indent="0" algn="just">
              <a:lnSpc>
                <a:spcPct val="113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ru-RU" sz="2600" spc="2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развитие</a:t>
            </a:r>
            <a:r>
              <a:rPr lang="ru-RU" sz="2600" spc="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критериаль</a:t>
            </a:r>
            <a:r>
              <a:rPr lang="ru-RU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ного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подхода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оценке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надежности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автоматизированных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 на всех этапах жизненного цикла. </a:t>
            </a:r>
          </a:p>
          <a:p>
            <a:pPr marL="99695" marR="93345" indent="0" algn="just">
              <a:lnSpc>
                <a:spcPct val="113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разработки и реализации моделей разграничения доступа, адекватных потребностям современных распределенных автоматизированных систем.</a:t>
            </a:r>
            <a:r>
              <a:rPr lang="ru-RU" sz="2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marR="43180" indent="25908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22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/>
          </p:cNvSpPr>
          <p:nvPr>
            <p:ph type="body" idx="1"/>
          </p:nvPr>
        </p:nvSpPr>
        <p:spPr>
          <a:xfrm>
            <a:off x="323528" y="188641"/>
            <a:ext cx="8363272" cy="6552727"/>
          </a:xfrm>
        </p:spPr>
        <p:txBody>
          <a:bodyPr/>
          <a:lstStyle/>
          <a:p>
            <a:pPr marL="100965" marR="24130" indent="0" algn="just">
              <a:lnSpc>
                <a:spcPct val="114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ru-RU" sz="2600" dirty="0">
                <a:latin typeface="Times New Roman" panose="02020603050405020304" pitchFamily="18" charset="0"/>
              </a:rPr>
              <a:t>Комплексная система ИБ должна строиться с учетом средств и методов, характерных для четырех уровней информационной системы:</a:t>
            </a:r>
          </a:p>
          <a:p>
            <a:pPr marL="0" marR="24765" lvl="0" indent="0" algn="just">
              <a:lnSpc>
                <a:spcPct val="114000"/>
              </a:lnSpc>
              <a:spcBef>
                <a:spcPts val="115"/>
              </a:spcBef>
              <a:spcAft>
                <a:spcPts val="0"/>
              </a:spcAft>
              <a:buNone/>
              <a:tabLst>
                <a:tab pos="556260" algn="l"/>
              </a:tabLst>
            </a:pPr>
            <a:r>
              <a:rPr lang="ru-RU" sz="2600" dirty="0">
                <a:latin typeface="Times New Roman" panose="02020603050405020304" pitchFamily="18" charset="0"/>
              </a:rPr>
              <a:t>уровня прикладного программного обеспечения, отвечающего за взаимодействие с пользователем;</a:t>
            </a:r>
          </a:p>
          <a:p>
            <a:pPr marL="0" marR="72390" lvl="0" indent="0" algn="just">
              <a:lnSpc>
                <a:spcPct val="114000"/>
              </a:lnSpc>
              <a:spcBef>
                <a:spcPts val="740"/>
              </a:spcBef>
              <a:spcAft>
                <a:spcPts val="0"/>
              </a:spcAft>
              <a:buNone/>
              <a:tabLst>
                <a:tab pos="565785" algn="l"/>
                <a:tab pos="570230" algn="l"/>
              </a:tabLst>
            </a:pPr>
            <a:r>
              <a:rPr lang="ru-RU" sz="2600" dirty="0">
                <a:latin typeface="Times New Roman" panose="02020603050405020304" pitchFamily="18" charset="0"/>
              </a:rPr>
              <a:t>уровня системы управления базами данных, обеспечивающего хранение и обработку данных информационной системы;</a:t>
            </a:r>
          </a:p>
          <a:p>
            <a:pPr marL="0" marR="73025" lvl="0" indent="0" algn="just">
              <a:lnSpc>
                <a:spcPct val="114000"/>
              </a:lnSpc>
              <a:spcBef>
                <a:spcPts val="20"/>
              </a:spcBef>
              <a:spcAft>
                <a:spcPts val="0"/>
              </a:spcAft>
              <a:buNone/>
              <a:tabLst>
                <a:tab pos="562610" algn="l"/>
                <a:tab pos="567055" algn="l"/>
              </a:tabLst>
            </a:pPr>
            <a:r>
              <a:rPr lang="ru-RU" sz="2600" dirty="0">
                <a:latin typeface="Times New Roman" panose="02020603050405020304" pitchFamily="18" charset="0"/>
              </a:rPr>
              <a:t>уровня операционной системы, отвечающего за функционирование СУБД и иного прикладного программного обеспечения;</a:t>
            </a:r>
          </a:p>
          <a:p>
            <a:pPr marL="0" marR="74295" lvl="0" indent="0" algn="just">
              <a:lnSpc>
                <a:spcPct val="114000"/>
              </a:lnSpc>
              <a:spcBef>
                <a:spcPts val="15"/>
              </a:spcBef>
              <a:spcAft>
                <a:spcPts val="0"/>
              </a:spcAft>
              <a:buNone/>
              <a:tabLst>
                <a:tab pos="559435" algn="l"/>
                <a:tab pos="563880" algn="l"/>
              </a:tabLst>
            </a:pPr>
            <a:r>
              <a:rPr lang="ru-RU" sz="2600" dirty="0">
                <a:latin typeface="Times New Roman" panose="02020603050405020304" pitchFamily="18" charset="0"/>
              </a:rPr>
              <a:t>уровня среды доставки, отвечающего за взаимодействие информационных серверов и потребителей информации</a:t>
            </a:r>
            <a:r>
              <a:rPr lang="ru-RU" sz="2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6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300"/>
              </a:spcAft>
            </a:pP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0" y="188913"/>
            <a:ext cx="9144000" cy="6480175"/>
          </a:xfrm>
        </p:spPr>
        <p:txBody>
          <a:bodyPr/>
          <a:lstStyle/>
          <a:p>
            <a:pPr marL="66675" marR="48260" indent="0" algn="just">
              <a:lnSpc>
                <a:spcPct val="114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Есть два </a:t>
            </a:r>
            <a:r>
              <a:rPr lang="ru-RU" sz="2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принципиально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отличных пути построения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защищенной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АС</a:t>
            </a:r>
          </a:p>
          <a:p>
            <a:pPr marL="66675" marR="48260" indent="0" algn="just">
              <a:lnSpc>
                <a:spcPct val="114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 основан на пересмотре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традиционных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механизмов АС и создании системы с новой архитектурой, предусматривающей использование более тонких схем разграничения доступа в таких ключевых подсистемах, как ядро ОС, способов работы с памятью, контроля атомарности операций и корректной работы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временными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файлами.</a:t>
            </a:r>
          </a:p>
          <a:p>
            <a:pPr marL="66675" marR="78105" indent="0" algn="just">
              <a:lnSpc>
                <a:spcPct val="114000"/>
              </a:lnSpc>
              <a:spcBef>
                <a:spcPts val="565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 основан на подходах, направленных на</a:t>
            </a:r>
            <a:r>
              <a:rPr lang="ru-RU" sz="2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устранение тех же проблем в системе, однако путем анализа и выявлением </a:t>
            </a:r>
            <a:r>
              <a:rPr lang="ru-RU" sz="2600" i="1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уязвимых </a:t>
            </a:r>
            <a:r>
              <a:rPr lang="ru-RU" sz="2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мест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исправления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недостатков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модернизации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уже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существующих </a:t>
            </a:r>
            <a:r>
              <a:rPr lang="ru-RU" sz="2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традиционных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систем.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Оно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лучше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реализуется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2600" spc="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открытыми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кодами. Linux</a:t>
            </a:r>
            <a:r>
              <a:rPr lang="ru-RU" sz="2600" spc="3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600" spc="3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т.п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marR="43180" indent="25908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005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0" y="188913"/>
            <a:ext cx="9144000" cy="6480175"/>
          </a:xfrm>
        </p:spPr>
        <p:txBody>
          <a:bodyPr/>
          <a:lstStyle/>
          <a:p>
            <a:pPr marL="69850" marR="78105" indent="0" algn="just">
              <a:lnSpc>
                <a:spcPct val="115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Получение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уверенности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правильности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проектных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решений по построению системы защиты невозможно без применения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методов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тестирования.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3025" marR="74930" indent="0" algn="just">
              <a:lnSpc>
                <a:spcPct val="115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Тестирование системы защиты позволяет выявить уровень изменения характеристик производительности системы, в зависимости от конфигурации и параметров используемых механизмов защиты, определить устойчивость механизмов защиты в отношении возможных атак. Квалифицированно разработанный тест также может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выявить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уязвимость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системе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защиты.</a:t>
            </a:r>
          </a:p>
          <a:p>
            <a:pPr marL="88900" marR="43180" indent="25908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07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0" y="1"/>
            <a:ext cx="9144000" cy="6669088"/>
          </a:xfrm>
        </p:spPr>
        <p:txBody>
          <a:bodyPr/>
          <a:lstStyle/>
          <a:p>
            <a:pPr marL="78740" marR="73660" indent="0" algn="just">
              <a:lnSpc>
                <a:spcPct val="114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Традиционно используются два основных метода тестиро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вания: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lnSpc>
                <a:spcPct val="114000"/>
              </a:lnSpc>
              <a:spcBef>
                <a:spcPts val="45"/>
              </a:spcBef>
              <a:spcAft>
                <a:spcPts val="0"/>
              </a:spcAft>
              <a:buSzPts val="1000"/>
              <a:buNone/>
              <a:tabLst>
                <a:tab pos="538480" algn="l"/>
              </a:tabLst>
            </a:pP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тестирование</a:t>
            </a:r>
            <a:r>
              <a:rPr lang="ru-RU" sz="2600" spc="3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</a:t>
            </a:r>
            <a:r>
              <a:rPr lang="ru-RU" sz="2600" spc="3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методу</a:t>
            </a:r>
            <a:r>
              <a:rPr lang="ru-RU" sz="2600" spc="3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«черного</a:t>
            </a:r>
            <a:r>
              <a:rPr lang="ru-RU" sz="2600" spc="3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ящика»;</a:t>
            </a:r>
            <a:endParaRPr lang="ru-RU" sz="26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lnSpc>
                <a:spcPct val="114000"/>
              </a:lnSpc>
              <a:spcBef>
                <a:spcPts val="215"/>
              </a:spcBef>
              <a:spcAft>
                <a:spcPts val="0"/>
              </a:spcAft>
              <a:buSzPts val="1000"/>
              <a:buNone/>
              <a:tabLst>
                <a:tab pos="538480" algn="l"/>
              </a:tabLst>
            </a:pP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тестирование</a:t>
            </a:r>
            <a:r>
              <a:rPr lang="ru-RU" sz="2600" spc="3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</a:t>
            </a:r>
            <a:r>
              <a:rPr lang="ru-RU" sz="2600" spc="3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методу</a:t>
            </a:r>
            <a:r>
              <a:rPr lang="ru-RU" sz="2600" spc="3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«белого</a:t>
            </a:r>
            <a:r>
              <a:rPr lang="ru-RU" sz="2600" spc="3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ящика».</a:t>
            </a:r>
            <a:endParaRPr lang="ru-RU" sz="26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3025" marR="71755" indent="0" algn="just">
              <a:lnSpc>
                <a:spcPct val="114000"/>
              </a:lnSpc>
              <a:spcBef>
                <a:spcPts val="170"/>
              </a:spcBef>
              <a:spcAft>
                <a:spcPts val="0"/>
              </a:spcAft>
              <a:buNone/>
            </a:pP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Тестирование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методу «черного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ящика» </a:t>
            </a:r>
            <a:r>
              <a:rPr lang="ru-RU" sz="2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предполагает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отсутствие у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тестирующей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стороны каких-либо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специальных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знаний о конфигурации и внутренней структуре объекта испытаний. При этом против объекта испытаний реализуются все известные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типы атак и проверяется устойчивость системы защиты в отношении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этих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атак.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Используемые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методы</a:t>
            </a:r>
            <a:r>
              <a:rPr lang="ru-RU" sz="2600" spc="1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тестирования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эмулируют действия потенциальных злоумышленников, пытающихся взломать систему защиты. Основным средством тестирования в данном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случае являются сетевые сканеры, располагающие базами данных известных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уязвимостей.</a:t>
            </a:r>
          </a:p>
          <a:p>
            <a:pPr marL="88900" marR="43180" indent="25908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5289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0" y="188913"/>
            <a:ext cx="9036496" cy="6480175"/>
          </a:xfrm>
        </p:spPr>
        <p:txBody>
          <a:bodyPr/>
          <a:lstStyle/>
          <a:p>
            <a:pPr marL="71120" marR="38100" indent="0" algn="just">
              <a:lnSpc>
                <a:spcPct val="115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Метод «белого ящика» предполагает составление программы тестирования на основании знаний о структуре и конфигурации объекта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испытаний.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ходе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тестирования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проверяются</a:t>
            </a:r>
          </a:p>
          <a:p>
            <a:pPr marL="0" marR="36195" lvl="0" indent="0" algn="just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  <a:buSzPts val="1000"/>
              <a:buNone/>
              <a:tabLst>
                <a:tab pos="540385" algn="l"/>
                <a:tab pos="541655" algn="l"/>
              </a:tabLst>
            </a:pP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наличие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работоспособность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механизмов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безопаснос</a:t>
            </a:r>
            <a:r>
              <a:rPr lang="ru-RU" sz="2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ти,</a:t>
            </a:r>
            <a:endParaRPr lang="ru-RU" sz="26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38735" lvl="0" indent="0" algn="just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  <a:buSzPts val="1000"/>
              <a:buNone/>
              <a:tabLst>
                <a:tab pos="540385" algn="l"/>
                <a:tab pos="541655" algn="l"/>
              </a:tabLst>
            </a:pP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соответствие состава и конфигурации системы защиты требованиям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безопасности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существующим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рискам.</a:t>
            </a:r>
          </a:p>
          <a:p>
            <a:pPr marL="76835" marR="27305" indent="0" algn="just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Выводы о наличие уязвимостей делаются на основании анализа конфигурации используемых средств защиты и системного ПО, а затем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проверяются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</a:t>
            </a:r>
            <a:r>
              <a:rPr lang="ru-RU" sz="2600" spc="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практике.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Основным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инструментом</a:t>
            </a:r>
            <a:r>
              <a:rPr lang="ru-RU" sz="2600" spc="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анализа в данном случае являются программные агенты средств анализа защищенности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системного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уровня. </a:t>
            </a:r>
          </a:p>
          <a:p>
            <a:pPr marL="88900" marR="43180" indent="25908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194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/>
          </p:cNvSpPr>
          <p:nvPr>
            <p:ph type="body" idx="1"/>
          </p:nvPr>
        </p:nvSpPr>
        <p:spPr>
          <a:xfrm>
            <a:off x="0" y="188640"/>
            <a:ext cx="8964488" cy="5937523"/>
          </a:xfrm>
        </p:spPr>
        <p:txBody>
          <a:bodyPr/>
          <a:lstStyle/>
          <a:p>
            <a:pPr marL="91440" marR="78105"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Проблема обеспечения безопасности определяется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как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решение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трех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взаимосвязанных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реализации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требуемого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уровня:</a:t>
            </a:r>
          </a:p>
          <a:p>
            <a:pPr marL="342900" marR="81280" lvl="0" indent="-342900" algn="just">
              <a:lnSpc>
                <a:spcPct val="115000"/>
              </a:lnSpc>
              <a:spcBef>
                <a:spcPts val="10"/>
              </a:spcBef>
              <a:spcAft>
                <a:spcPts val="0"/>
              </a:spcAft>
              <a:buFont typeface="Times New Roman" panose="02020603050405020304" pitchFamily="18" charset="0"/>
              <a:buChar char="—"/>
              <a:tabLst>
                <a:tab pos="554990" algn="l"/>
                <a:tab pos="556260" algn="l"/>
              </a:tabLst>
            </a:pPr>
            <a:r>
              <a:rPr lang="ru-RU" sz="2600" i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конфиденциальности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 </a:t>
            </a:r>
            <a:r>
              <a:rPr lang="ru-RU" sz="2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обеспечения пользователям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доступа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только к </a:t>
            </a:r>
            <a:r>
              <a:rPr lang="ru-RU" sz="2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данным,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которых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пользователь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имеет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явное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или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неявное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разрешение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доступ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(синонимы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секретность,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защищенность);</a:t>
            </a:r>
          </a:p>
          <a:p>
            <a:pPr marL="342900" marR="80010" lvl="0" indent="-342900" algn="just">
              <a:lnSpc>
                <a:spcPct val="115000"/>
              </a:lnSpc>
              <a:spcBef>
                <a:spcPts val="15"/>
              </a:spcBef>
              <a:spcAft>
                <a:spcPts val="0"/>
              </a:spcAft>
              <a:buFont typeface="Times New Roman" panose="02020603050405020304" pitchFamily="18" charset="0"/>
              <a:buChar char="—"/>
              <a:tabLst>
                <a:tab pos="558165" algn="l"/>
                <a:tab pos="559435" algn="l"/>
              </a:tabLst>
            </a:pPr>
            <a:r>
              <a:rPr lang="ru-RU" sz="2600" i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целостности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 обеспечения защиты от преднамеренного или </a:t>
            </a:r>
            <a:r>
              <a:rPr lang="ru-RU" sz="26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непреднамеренного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изменения информации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или процессов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ее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обработки;</a:t>
            </a:r>
          </a:p>
          <a:p>
            <a:pPr marL="342900" marR="81280" lvl="0" indent="-342900" algn="just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  <a:buFont typeface="Times New Roman" panose="02020603050405020304" pitchFamily="18" charset="0"/>
              <a:buChar char="—"/>
              <a:tabLst>
                <a:tab pos="549910" algn="l"/>
                <a:tab pos="554990" algn="l"/>
              </a:tabLst>
            </a:pPr>
            <a:r>
              <a:rPr lang="ru-RU" sz="2600" i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доступности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</a:t>
            </a:r>
            <a:r>
              <a:rPr lang="ru-RU" sz="26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обеспечения возможности авторизованным в системе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пользователям</a:t>
            </a:r>
            <a:r>
              <a:rPr lang="ru-RU" sz="26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доступа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информации в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соответствии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принятой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технологией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(синоним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готовность).</a:t>
            </a:r>
          </a:p>
          <a:p>
            <a:pPr marL="0" indent="0" algn="just">
              <a:spcBef>
                <a:spcPts val="0"/>
              </a:spcBef>
              <a:spcAft>
                <a:spcPts val="300"/>
              </a:spcAft>
            </a:pPr>
            <a:endParaRPr lang="ru-RU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0F29617-2413-D7C0-D9BD-CE29C8F7E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260648"/>
            <a:ext cx="8856984" cy="5865515"/>
          </a:xfrm>
        </p:spPr>
        <p:txBody>
          <a:bodyPr/>
          <a:lstStyle/>
          <a:p>
            <a:pPr marL="73660" marR="84455" indent="0" algn="just">
              <a:lnSpc>
                <a:spcPct val="115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Задача обеспечения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конфиденциальности предусматривает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комплекс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мер по предотвращению несанкционированного доступа к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информации ограниченного пользования. </a:t>
            </a:r>
          </a:p>
          <a:p>
            <a:pPr marL="73660" marR="84455" indent="0" algn="just">
              <a:lnSpc>
                <a:spcPct val="115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Задача обеспечения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целостности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предусматривает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комплекс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мер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предотвращению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умышленного или случайного изменения или уничтожения информации, используемой системой принятия решений. </a:t>
            </a:r>
          </a:p>
          <a:p>
            <a:pPr marL="73660" marR="84455" indent="0" algn="just">
              <a:lnSpc>
                <a:spcPct val="115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Задача обеспечения доступности информации предусматривает систему мер по поддержке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всем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уполномоченным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пользователям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доступа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ресурсам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соответствии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принятой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технологией (например, 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круглосуточно)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531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/>
          </p:cNvSpPr>
          <p:nvPr>
            <p:ph type="body" idx="1"/>
          </p:nvPr>
        </p:nvSpPr>
        <p:spPr>
          <a:xfrm>
            <a:off x="0" y="260350"/>
            <a:ext cx="8964488" cy="6597650"/>
          </a:xfrm>
        </p:spPr>
        <p:txBody>
          <a:bodyPr/>
          <a:lstStyle/>
          <a:p>
            <a:pPr marL="71120" marR="50800" indent="0" algn="just">
              <a:lnSpc>
                <a:spcPct val="115000"/>
              </a:lnSpc>
              <a:spcBef>
                <a:spcPts val="235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Анализ ИБ СУБД должен быть проведен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двум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направлениям:</a:t>
            </a:r>
          </a:p>
          <a:p>
            <a:pPr marL="0" marR="127635" lvl="0" indent="0" algn="just">
              <a:lnSpc>
                <a:spcPct val="122000"/>
              </a:lnSpc>
              <a:spcBef>
                <a:spcPts val="370"/>
              </a:spcBef>
              <a:spcAft>
                <a:spcPts val="0"/>
              </a:spcAft>
              <a:buNone/>
              <a:tabLst>
                <a:tab pos="520065" algn="l"/>
                <a:tab pos="525145" algn="l"/>
              </a:tabLst>
            </a:pP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безопасность архитектурных решений и их программных реализаций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собственно,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СУБД;</a:t>
            </a:r>
          </a:p>
          <a:p>
            <a:pPr marL="0" marR="119380" lvl="0" indent="0" algn="just">
              <a:lnSpc>
                <a:spcPct val="116000"/>
              </a:lnSpc>
              <a:spcAft>
                <a:spcPts val="0"/>
              </a:spcAft>
              <a:buNone/>
              <a:tabLst>
                <a:tab pos="523240" algn="l"/>
                <a:tab pos="528320" algn="l"/>
              </a:tabLst>
            </a:pP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безопасность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взаимодействия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внешними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отношению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СУБД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программными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аппаратными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компонентами.</a:t>
            </a:r>
          </a:p>
          <a:p>
            <a:pPr marL="67945" marR="113030" indent="0" algn="just">
              <a:lnSpc>
                <a:spcPct val="116000"/>
              </a:lnSpc>
              <a:spcAft>
                <a:spcPts val="0"/>
              </a:spcAft>
              <a:buNone/>
            </a:pP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Анализ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безопасности архитектурных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решений и их программных реализаций в СУБД должен включать исследование следующих проблем: идентификация и аутентификация субъектов системы, технологии реализации дискреционной, мандатной и ролевой модели доступа к ресурсам системы, реализация аудита действий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пользователей.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/>
          </p:cNvSpPr>
          <p:nvPr>
            <p:ph type="body" idx="1"/>
          </p:nvPr>
        </p:nvSpPr>
        <p:spPr>
          <a:xfrm>
            <a:off x="0" y="188913"/>
            <a:ext cx="9036496" cy="6669087"/>
          </a:xfrm>
        </p:spPr>
        <p:txBody>
          <a:bodyPr/>
          <a:lstStyle/>
          <a:p>
            <a:pPr marL="85090" marR="6985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Широко используемым, простым и эффективным способом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реализации </a:t>
            </a:r>
            <a:r>
              <a:rPr lang="ru-RU" sz="2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разграничения доступа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является </a:t>
            </a:r>
            <a:r>
              <a:rPr lang="ru-RU" sz="2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использование </a:t>
            </a:r>
            <a:r>
              <a:rPr lang="ru-RU" sz="2600" i="1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представлений </a:t>
            </a:r>
            <a:r>
              <a:rPr lang="ru-RU" sz="2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6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).— это </a:t>
            </a:r>
            <a:r>
              <a:rPr lang="ru-RU" sz="2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поименованная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динамически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поддерживаемая сервером выборка из одной или нескольких таблиц. Позволяет ограничить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данные,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которые пользователь может изменить.</a:t>
            </a:r>
          </a:p>
          <a:p>
            <a:pPr marL="0" marR="6985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Оператор SELECT, определяющий выборку, ограничивает видимые данные. </a:t>
            </a:r>
          </a:p>
          <a:p>
            <a:pPr marL="0" marR="6985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-Сервер гарантирует актуальность представления, т.е. формирование представления(запроса) производится каждый раз при использовании представления.</a:t>
            </a:r>
          </a:p>
          <a:p>
            <a:pPr marL="0" marR="6985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Администратор безопасности ограничивает доступную пользователям часть базы данных теми данными, которые реально необходимы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выполнения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его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работы.</a:t>
            </a:r>
          </a:p>
          <a:p>
            <a:pPr marL="0" indent="0">
              <a:buNone/>
            </a:pPr>
            <a:endParaRPr lang="ru-RU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/>
          </p:cNvSpPr>
          <p:nvPr>
            <p:ph type="body" idx="1"/>
          </p:nvPr>
        </p:nvSpPr>
        <p:spPr>
          <a:xfrm>
            <a:off x="107504" y="0"/>
            <a:ext cx="9036496" cy="6741368"/>
          </a:xfrm>
        </p:spPr>
        <p:txBody>
          <a:bodyPr/>
          <a:lstStyle/>
          <a:p>
            <a:pPr marL="73025" marR="108585" indent="0" algn="just">
              <a:lnSpc>
                <a:spcPct val="114000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Специфическим для СУБД средством обеспечения ИБ являются триггеры.</a:t>
            </a:r>
          </a:p>
          <a:p>
            <a:pPr marL="73025" marR="108585" indent="0" algn="just">
              <a:lnSpc>
                <a:spcPct val="114000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lang="ru-RU" sz="250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</a:t>
            </a:r>
            <a:r>
              <a:rPr lang="ru-RU" sz="25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это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совокупности предложений процедурного языка (SQL), автоматически запускаемые сервером при регистрации определенных событий в системе.</a:t>
            </a:r>
          </a:p>
          <a:p>
            <a:pPr marL="73025" marR="108585" indent="0" algn="just">
              <a:lnSpc>
                <a:spcPct val="114000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Они выполняются системой автоматически до или после возникновения предопределенных событий: INSERT, UPDATE, DELETE в некоторой таблице. </a:t>
            </a:r>
          </a:p>
          <a:p>
            <a:pPr marL="0" marR="108585" indent="0" algn="just">
              <a:lnSpc>
                <a:spcPct val="114000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Используются для дополнительного контроля допустимости действий пользователя и ведение специализированного (нестандартного) аудита действий пользователя.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При этом автоматически выполняется проверки полномочий перед выполнением операций над таблицами. На одном множестве таблиц может быть определено несколько триггеров. что, позволяют создавать изощренные механизмы проверки</a:t>
            </a:r>
            <a:endParaRPr lang="ru-RU" sz="2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/>
          </p:cNvSpPr>
          <p:nvPr>
            <p:ph type="body" idx="1"/>
          </p:nvPr>
        </p:nvSpPr>
        <p:spPr>
          <a:xfrm>
            <a:off x="468312" y="764704"/>
            <a:ext cx="8424167" cy="5821834"/>
          </a:xfrm>
        </p:spPr>
        <p:txBody>
          <a:bodyPr/>
          <a:lstStyle/>
          <a:p>
            <a:pPr marL="0" indent="0" algn="just"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промышленных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СУБД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уровня разработаны встроенные механизмы шифрования на базе алгоритмов DES и AES. Представлены встроенные генераторы псевдослучайных последовательностей и алгоритмы вычисления хеш-функций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Реализовано явное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неявное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управление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ключами.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2499</TotalTime>
  <Words>2673</Words>
  <Application>Microsoft Office PowerPoint</Application>
  <PresentationFormat>Экран (4:3)</PresentationFormat>
  <Paragraphs>125</Paragraphs>
  <Slides>33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7" baseType="lpstr">
      <vt:lpstr>Arial</vt:lpstr>
      <vt:lpstr>Calibri</vt:lpstr>
      <vt:lpstr>Times New Roman</vt:lpstr>
      <vt:lpstr>Тема Office</vt:lpstr>
      <vt:lpstr>  Лекция1 Проблемы обеспечения безопасности ИС   1.Постановка задачи обеспечения информационно й безопасности БД 2 Этапы научного формирования проблемы обеспечения информационной безопасности БД 3.Критерии качества баз данных 4 Основные подходы к методам построения защищенных ИС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понятия и определения в области информационной безопасности</dc:title>
  <dc:creator>Марина</dc:creator>
  <cp:lastModifiedBy>Алексей</cp:lastModifiedBy>
  <cp:revision>200</cp:revision>
  <dcterms:created xsi:type="dcterms:W3CDTF">2013-02-04T18:05:09Z</dcterms:created>
  <dcterms:modified xsi:type="dcterms:W3CDTF">2024-09-05T15:16:42Z</dcterms:modified>
</cp:coreProperties>
</file>