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6" r:id="rId2"/>
    <p:sldId id="321" r:id="rId3"/>
    <p:sldId id="328" r:id="rId4"/>
    <p:sldId id="322" r:id="rId5"/>
    <p:sldId id="327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26" r:id="rId14"/>
    <p:sldId id="323" r:id="rId15"/>
    <p:sldId id="324" r:id="rId16"/>
    <p:sldId id="325" r:id="rId17"/>
    <p:sldId id="312" r:id="rId18"/>
    <p:sldId id="300" r:id="rId19"/>
    <p:sldId id="301" r:id="rId20"/>
    <p:sldId id="303" r:id="rId21"/>
    <p:sldId id="304" r:id="rId22"/>
    <p:sldId id="311" r:id="rId23"/>
    <p:sldId id="305" r:id="rId24"/>
    <p:sldId id="306" r:id="rId25"/>
    <p:sldId id="336" r:id="rId2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07.11.2024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>
              <a:lnSpc>
                <a:spcPct val="115000"/>
              </a:lnSpc>
              <a:tabLst>
                <a:tab pos="564515" algn="l"/>
                <a:tab pos="604520" algn="l"/>
              </a:tabLst>
            </a:pPr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Лекция 10</a:t>
            </a:r>
            <a:br>
              <a:rPr lang="ru-RU" sz="32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</a:t>
            </a:r>
            <a:r>
              <a:rPr lang="ru-RU" sz="3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ru-RU" sz="36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</a:t>
            </a:r>
            <a:r>
              <a:rPr lang="ru-RU" sz="3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ого</a:t>
            </a:r>
            <a:br>
              <a:rPr lang="ru-RU" sz="36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6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600" b="1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</a:t>
            </a:r>
            <a:r>
              <a:rPr lang="ru-RU" sz="36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</a:t>
            </a:r>
            <a:r>
              <a:rPr lang="ru-RU" sz="3600" b="1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br>
              <a:rPr lang="ru-RU" sz="36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модели </a:t>
            </a:r>
            <a:r>
              <a:rPr lang="ru-RU" sz="2800" b="1" kern="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ого управления доступом в СУБД</a:t>
            </a:r>
            <a:b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8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kern="0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28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андатн</a:t>
            </a: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ое управления доступом</a:t>
            </a:r>
            <a:b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СУБД на ОС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spc="55" dirty="0">
                <a:latin typeface="Times New Roman" panose="02020603050405020304" pitchFamily="18" charset="0"/>
              </a:rPr>
              <a:t>Linux</a:t>
            </a:r>
            <a:br>
              <a:rPr lang="ru-RU" sz="2800" b="1" spc="55" dirty="0">
                <a:latin typeface="Times New Roman" panose="02020603050405020304" pitchFamily="18" charset="0"/>
              </a:rPr>
            </a:br>
            <a:r>
              <a:rPr lang="ru-RU" sz="28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3. Мандатное</a:t>
            </a:r>
            <a:r>
              <a:rPr lang="ru-RU" sz="28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8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управление</a:t>
            </a:r>
            <a:r>
              <a:rPr lang="ru-RU" sz="28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8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доступом</a:t>
            </a:r>
            <a:r>
              <a:rPr lang="ru-RU" sz="28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8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</a:t>
            </a:r>
            <a:r>
              <a:rPr lang="ru-RU" sz="28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8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СУБД</a:t>
            </a:r>
            <a:r>
              <a:rPr lang="ru-RU" sz="28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800" b="1" spc="-1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PostgreSQL</a:t>
            </a:r>
            <a:br>
              <a:rPr lang="ru-RU" sz="2800" b="1" spc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b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A59A0-8F50-123F-714C-79499E097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EEF943B5-4A9B-47F8-A117-161079C5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	Аналогично операциям с данными: действия с объектами БД должны быть приведены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видам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запись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возможности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применения к ним мандатных ПРД. Все множество операций с метаданными может быть приведено следующим образом:</a:t>
            </a:r>
          </a:p>
          <a:p>
            <a:pPr marL="0" lvl="0" indent="0" algn="just">
              <a:spcBef>
                <a:spcPts val="0"/>
              </a:spcBef>
              <a:buSzPts val="1200"/>
              <a:buNone/>
              <a:tabLst>
                <a:tab pos="115697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- CREATE,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ADD</a:t>
            </a:r>
            <a:r>
              <a:rPr lang="ru-RU" sz="2500" spc="-36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—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запись;</a:t>
            </a:r>
            <a:endParaRPr lang="ru-RU" sz="2500" spc="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76835" indent="0" algn="just">
              <a:spcBef>
                <a:spcPts val="0"/>
              </a:spcBef>
              <a:buNone/>
              <a:tabLst>
                <a:tab pos="1156970" algn="l"/>
              </a:tabLst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ALTER,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</a:t>
            </a:r>
            <a:r>
              <a:rPr lang="ru-RU" sz="2500" spc="-3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последовательное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запись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6835" indent="0" algn="just">
              <a:spcBef>
                <a:spcPts val="0"/>
              </a:spcBef>
              <a:buNone/>
              <a:tabLst>
                <a:tab pos="1156970" algn="l"/>
              </a:tabLst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использование или обращение к объекту в других SQL-командах — доступ на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Проверка мандатных прав доступа к метаданным осуществляется одновременно с проверкой дискреционных прав доступа к ним после разбора и построения плана запроса непосредственно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выполнением,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определены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необходимые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проверки данные и проверяемые объекты. Таким образом, доступ предоставляется только при одновременном санкционировании дискреционными ПРД.</a:t>
            </a:r>
          </a:p>
        </p:txBody>
      </p:sp>
    </p:spTree>
    <p:extLst>
      <p:ext uri="{BB962C8B-B14F-4D97-AF65-F5344CB8AC3E}">
        <p14:creationId xmlns:p14="http://schemas.microsoft.com/office/powerpoint/2010/main" val="97456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A68B7-6D10-8C89-B0E9-62B1DCD0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CA5CF2A5-0782-1E15-DB0E-46DFA603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2" y="546"/>
            <a:ext cx="9144000" cy="6857454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Некоторые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над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объектами,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такие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DROP</a:t>
            </a:r>
            <a:r>
              <a:rPr lang="ru-RU" sz="2500" spc="-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всего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столбца и TRUNCATE</a:t>
            </a:r>
            <a:r>
              <a:rPr lang="ru-RU" sz="2500" spc="-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влекут за собой удаление данных. В случае защиты метками безопасности записей объекта существуют ограничения на выполнение этих операций.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Операции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удаления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невозможны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разных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меток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записях,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применяется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множеству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строк.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связано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тем,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удаления интерпретируется как последовательное предоставление доступа на чтение и на запись,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равенстве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меток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субъекта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объекта.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случае,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строки имеют разные метки безопасности, данное условие выполниться не может.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Операция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удаления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доступна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пользователей,</a:t>
            </a:r>
            <a:r>
              <a:rPr lang="ru-RU" sz="2500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обладающих привилегиями игнорирования мандатного управления доступом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lvl="1" indent="0" algn="ctr">
              <a:spcBef>
                <a:spcPts val="0"/>
              </a:spcBef>
              <a:buNone/>
              <a:tabLst>
                <a:tab pos="664845" algn="l"/>
              </a:tabLst>
            </a:pP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57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23A2-7322-AE66-44D0-BD12E6CE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20E086E-2E1A-6052-D2D7-80DD7A1E3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marR="302895" indent="0" algn="just">
              <a:buNone/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302895" indent="0" algn="just"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94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D2C08-8827-85B5-091B-5A5341855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6B7324CD-5683-FB88-2884-8ACA78DE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8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4A84-623A-30BD-EF7B-40A2F5F92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1C4F3986-AD18-98B4-B0AF-4BE42BB1C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22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4DF80-5A95-1A67-50C8-898022E2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E1279FE0-10FB-BD43-E8A7-C3C564074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marR="300355" lvl="0" indent="342900" algn="just">
              <a:buSzPts val="1100"/>
              <a:buFont typeface="Symbol" panose="05050102010706020507" pitchFamily="18" charset="2"/>
              <a:buChar char=""/>
              <a:tabLst>
                <a:tab pos="558165" algn="l"/>
              </a:tabLst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Наличие такого объекта, как представление, позволяет администратору делать действие привилегий более избирательным. Создавая представление, которое на основе одной или нескольких таблиц базы данных формирует набор строк и столбцов, реально необходимых пользователю для работы, администратор безопасности определяет необходимые привилегии на представление. </a:t>
            </a:r>
          </a:p>
          <a:p>
            <a:pPr marL="0" indent="0" algn="just">
              <a:buNone/>
            </a:pPr>
            <a:r>
              <a:rPr lang="ru-RU" sz="2500" kern="0" dirty="0">
                <a:latin typeface="Times New Roman" panose="02020603050405020304" pitchFamily="18" charset="0"/>
              </a:rPr>
              <a:t>  Чтобы конструктивно работать с представлением, пользователь должен иметь привилегию SELECT для всех таблиц, которые участвуют в запросе, формирующем данные представления.</a:t>
            </a:r>
          </a:p>
          <a:p>
            <a:pPr marL="0" indent="0" algn="just">
              <a:buNone/>
            </a:pPr>
            <a:r>
              <a:rPr lang="ru-RU" sz="2500" kern="0" dirty="0">
                <a:latin typeface="Times New Roman" panose="02020603050405020304" pitchFamily="18" charset="0"/>
              </a:rPr>
              <a:t>    Поэтому данная привилегия наследуется представлением для пользователя, который его создает. Если пользователь обладает любой комбинацией привилегий INSERT, UPDATE, DELETE для базовых таблиц, они также будут автоматически наследоваться представлением. В то же время пользователь, не имеющий привилегий на модификацию строк базовых таблиц, не может получить соответствующие привилегии в представлении. </a:t>
            </a:r>
            <a:endParaRPr lang="ru-RU" sz="26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B95-DA78-0A6D-2975-ED0628600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3E7FDE3-FA77-61EE-37DE-0F671866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buNone/>
            </a:pPr>
            <a:r>
              <a:rPr lang="ru-RU" sz="2500" kern="0" dirty="0">
                <a:latin typeface="Times New Roman" panose="02020603050405020304" pitchFamily="18" charset="0"/>
              </a:rPr>
              <a:t>   С позиций разграничения доступа часто целесообразно предоставить пользователю не первичную, а производную информацию, строящуюся на основе информации из базовых таблиц. Для реализации такого полхода также используют представления.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Представление в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удовлетворяет всем упомянутым характеристикам и может быть создано с помощью синтаксиса:</a:t>
            </a:r>
            <a:b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[TEMP | TEMPORARY] VIEW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имя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представления 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столбец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столбец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2.....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имя</a:t>
            </a:r>
            <a:r>
              <a:rPr lang="en-US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WHERE [условие];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Здесь имя представления указывается после ключевых слов 'CREATE VIEW', после чего следуют требуемые столбцы из таблицы, а затем условие WHERE. Ключевое слово '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Temporary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' не является обязательным и задается, если создается вр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менное представление. Вр</a:t>
            </a:r>
            <a:r>
              <a:rPr lang="ru-RU" sz="25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менное представление прекращает существование в конце текущего сеанса.</a:t>
            </a:r>
          </a:p>
          <a:p>
            <a:pPr marL="0" indent="0" algn="just">
              <a:buNone/>
            </a:pPr>
            <a:endParaRPr lang="ru-RU" sz="2500" kern="0" dirty="0">
              <a:latin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99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0"/>
            <a:ext cx="8784976" cy="685800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779780" algn="l"/>
              </a:tabLst>
            </a:pPr>
            <a:r>
              <a:rPr lang="ru-RU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1800" i="1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B91F4-5503-8032-9B35-772EB281BA30}"/>
              </a:ext>
            </a:extLst>
          </p:cNvPr>
          <p:cNvSpPr txBox="1"/>
          <p:nvPr/>
        </p:nvSpPr>
        <p:spPr>
          <a:xfrm>
            <a:off x="0" y="0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Еще один мощный и гибкий способ ограничить множество потенциально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деструктивных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действий,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производить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базой данных дают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хранимые процедуры и функции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СУБД. </a:t>
            </a:r>
          </a:p>
          <a:p>
            <a:pPr algn="just"/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Хранимая</a:t>
            </a:r>
            <a:r>
              <a:rPr lang="ru-RU" sz="25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 или функция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множество объединенных общим замыслом предложений языка SQL, которые хранятся</a:t>
            </a:r>
            <a:r>
              <a:rPr lang="ru-RU" sz="2500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сервере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откомпилированной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форме и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исполняются по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запросу клиентского предложения.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Процедуры или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 создаются для выполнения некоторой конкретной работы пользователем. При этом пользователю достаточно предоставить привилегию на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исполнение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процедуры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созданной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поддержки его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деятельности.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Важным</a:t>
            </a:r>
            <a:r>
              <a:rPr lang="ru-RU" sz="2500" u="sng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факторам</a:t>
            </a:r>
            <a:r>
              <a:rPr lang="ru-RU" sz="2500" u="sng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то,</a:t>
            </a:r>
            <a:r>
              <a:rPr lang="ru-RU" sz="2500" u="sng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2500" u="sng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 не требуется</a:t>
            </a:r>
            <a:r>
              <a:rPr lang="ru-RU" sz="2500" u="sng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предоставления прав доступа к данным, обрабатываемым процедурой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Наличие такого механизма позволяет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исключить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обработку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пользователем,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предусмотренную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разработчиком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 или администратором безопасности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144000" cy="674136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По аналогии с привилегиями, используемыми для работы с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процедурами,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функциями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пакетами,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построены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предусмотренные для работы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 триггерами</a:t>
            </a:r>
            <a:r>
              <a:rPr lang="ru-RU" sz="25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базы данных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Триггер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</a:t>
            </a:r>
            <a:r>
              <a:rPr lang="ru-RU" sz="2500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kern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совокупность</a:t>
            </a:r>
            <a:r>
              <a:rPr lang="ru-RU" sz="2500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едложений</a:t>
            </a:r>
            <a:r>
              <a:rPr lang="ru-RU" sz="2500" kern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языка</a:t>
            </a:r>
            <a:r>
              <a:rPr lang="ru-RU" sz="2500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</a:t>
            </a:r>
            <a:r>
              <a:rPr lang="ru-RU" sz="25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5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автоматически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запускаемая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регистрации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сервером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ленных</a:t>
            </a:r>
            <a:r>
              <a:rPr lang="ru-RU" sz="2500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событий</a:t>
            </a:r>
            <a:r>
              <a:rPr lang="ru-RU" sz="2500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kern="0" spc="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системе.</a:t>
            </a:r>
            <a:r>
              <a:rPr lang="ru-RU" sz="2500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Триггеры</a:t>
            </a:r>
            <a:r>
              <a:rPr lang="ru-RU" sz="2500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выполняются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системой авт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оматически</a:t>
            </a:r>
            <a:r>
              <a:rPr lang="ru-RU" sz="2500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возникновения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предопределенных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событий,</a:t>
            </a:r>
            <a:r>
              <a:rPr lang="ru-RU" sz="2500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таких,</a:t>
            </a:r>
            <a:r>
              <a:rPr lang="ru-RU" sz="2500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500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</a:t>
            </a:r>
            <a:r>
              <a:rPr lang="ru-RU" sz="2500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операций</a:t>
            </a:r>
            <a:r>
              <a:rPr lang="ru-RU" sz="2500" kern="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INSERT,</a:t>
            </a:r>
            <a:r>
              <a:rPr lang="ru-RU" sz="2500" kern="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UPDATE,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DELETE. Способы использование триггеров для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повышения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защищенности системы подобны использова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нию</a:t>
            </a:r>
            <a:r>
              <a:rPr lang="ru-RU" sz="2500" kern="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хранимых процедур. Их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особенностью является реализуемая</a:t>
            </a:r>
            <a:r>
              <a:rPr lang="ru-RU" sz="2500" u="sng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выполнить</a:t>
            </a:r>
            <a:r>
              <a:rPr lang="ru-RU" sz="2500" u="sng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необходимые проверки полномочий перед выполнением операции над таблицами.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Отметим, что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множестве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</a:t>
            </a:r>
            <a:r>
              <a:rPr lang="ru-RU" sz="2500" kern="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 определено несколько триггеров.</a:t>
            </a:r>
            <a:r>
              <a:rPr lang="ru-RU" sz="25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Комбинации триггеров.</a:t>
            </a:r>
            <a:r>
              <a:rPr lang="ru-RU" sz="2500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выполняемых</a:t>
            </a:r>
            <a:r>
              <a:rPr lang="ru-RU" sz="2500" kern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</a:t>
            </a:r>
            <a:r>
              <a:rPr lang="ru-RU" sz="2500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kern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</a:t>
            </a:r>
            <a:r>
              <a:rPr lang="ru-RU" sz="2500" kern="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операций,</a:t>
            </a:r>
            <a:r>
              <a:rPr lang="ru-RU" sz="2500" kern="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позволяют</a:t>
            </a:r>
            <a:r>
              <a:rPr lang="ru-RU" sz="2500" kern="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создавать изощренные механизмы проверки допустимости тех</a:t>
            </a:r>
            <a:r>
              <a:rPr lang="ru-RU" sz="2500" kern="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kern="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иных действий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базе данных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300990" indent="0" algn="just">
              <a:lnSpc>
                <a:spcPct val="120000"/>
              </a:lnSpc>
              <a:spcBef>
                <a:spcPts val="50"/>
              </a:spcBef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Bef>
                <a:spcPts val="0"/>
              </a:spcBef>
              <a:buNone/>
              <a:tabLst>
                <a:tab pos="857250" algn="l"/>
              </a:tabLst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036496" cy="6858000"/>
          </a:xfrm>
        </p:spPr>
        <p:txBody>
          <a:bodyPr/>
          <a:lstStyle/>
          <a:p>
            <a:pPr marL="0" indent="0" algn="ctr">
              <a:spcBef>
                <a:spcPts val="1800"/>
              </a:spcBef>
              <a:buNone/>
            </a:pPr>
            <a:r>
              <a:rPr lang="ru-RU" sz="25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3 Предоставление привилегий доступа к объекту</a:t>
            </a:r>
            <a:endParaRPr lang="ru-RU" sz="2500" b="1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ru-RU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Привилегии доступа к объекту могут быть предоставлены сервером двум объектам системы: пользователям (</a:t>
            </a:r>
            <a:r>
              <a:rPr lang="en-US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ru-RU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 и ролям (</a:t>
            </a:r>
            <a:r>
              <a:rPr lang="en-US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ROL</a:t>
            </a:r>
            <a:r>
              <a:rPr lang="ru-RU" sz="25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Е). Роль представляет собой поименованный набор привилегий. Назначение и языковые средства определения ролей будут рассмотрены позже.</a:t>
            </a:r>
            <a:endParaRPr lang="ru-RU" sz="2500" kern="1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Для предоставления привилегий пользователю, в соответствии с требованиями стандарта, используется команда </a:t>
            </a:r>
            <a:r>
              <a:rPr lang="en-US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GRAN</a:t>
            </a:r>
            <a:r>
              <a:rPr lang="ru-RU" sz="25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 Пользователь, выдавший эту команду, либо должен быть владельцем объекта (т.е. пользователем, в схеме которого создан данный объект), либо наследовать соответствующую привилегию.</a:t>
            </a:r>
          </a:p>
          <a:p>
            <a:pPr marL="0" marR="30162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Среди привилегии создания/изменения объектов БД приведем в таблице наиболее часто используемые. В реализациях могут присутствовать и другие разновидности привилегий.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D27BF-E273-FA8E-FEE4-4BC490E5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CC7A81BA-A3B8-B62A-EC5C-B31FF0F61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63544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5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модели </a:t>
            </a:r>
            <a:r>
              <a:rPr lang="ru-RU" sz="2500" b="1" kern="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</a:t>
            </a:r>
            <a:r>
              <a:rPr lang="ru-RU" sz="25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ого управления доступом в СУБД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метка безопасности — это тройка µ = &lt; α, β,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&gt;, где α —элемент линейно упорядоченного множества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β — подмножество элементов из множества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элемент иерархически упорядоченных элементов (дерева) множества </a:t>
            </a: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Элементы множества А называют уровень секретности (1еуе1), элементы множества В —отделения (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compartments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а элементы множества Г — группы. Технически метка безопасности реализуется добавлением специального столбца, содержащего числовое значение, интерпретируемое как тройка µ = &lt; α, β,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&gt;.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доступ к которым регулируется мандатной поли­тикой безопасности, являются таблицы базы данных. 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Субъектами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выступают пользователи и процессы, порожденные процедурами, функциями, программами библиотек. Уполномоченным пользо­вателям предоставляются средства приписывания объектам и субъектам меток доступа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3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741368"/>
          </a:xfrm>
        </p:spPr>
        <p:txBody>
          <a:bodyPr/>
          <a:lstStyle/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endParaRPr lang="ru-RU" sz="2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endParaRPr lang="ru-RU" sz="26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endParaRPr lang="ru-RU" sz="2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Bef>
                <a:spcPts val="0"/>
              </a:spcBef>
              <a:buNone/>
            </a:pPr>
            <a:endParaRPr lang="ru-RU" sz="26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C82B61A-2AB4-D219-4F15-BA6BE385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43748"/>
              </p:ext>
            </p:extLst>
          </p:nvPr>
        </p:nvGraphicFramePr>
        <p:xfrm>
          <a:off x="1259632" y="1700808"/>
          <a:ext cx="6408712" cy="338437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20022">
                  <a:extLst>
                    <a:ext uri="{9D8B030D-6E8A-4147-A177-3AD203B41FA5}">
                      <a16:colId xmlns:a16="http://schemas.microsoft.com/office/drawing/2014/main" val="2477903018"/>
                    </a:ext>
                  </a:extLst>
                </a:gridCol>
                <a:gridCol w="3188690">
                  <a:extLst>
                    <a:ext uri="{9D8B030D-6E8A-4147-A177-3AD203B41FA5}">
                      <a16:colId xmlns:a16="http://schemas.microsoft.com/office/drawing/2014/main" val="3640610024"/>
                    </a:ext>
                  </a:extLst>
                </a:gridCol>
              </a:tblGrid>
              <a:tr h="83171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2400" b="0" spc="-10">
                          <a:solidFill>
                            <a:schemeClr val="tx1"/>
                          </a:solidFill>
                          <a:effectLst/>
                        </a:rPr>
                        <a:t>Привилегия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2400" b="0" spc="-1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598991"/>
                  </a:ext>
                </a:extLst>
              </a:tr>
              <a:tr h="84719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CREATE</a:t>
                      </a:r>
                      <a:r>
                        <a:rPr lang="en-US" sz="2400" b="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&lt;тип</a:t>
                      </a:r>
                      <a:r>
                        <a:rPr lang="en-US" sz="2400" b="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10">
                          <a:solidFill>
                            <a:schemeClr val="tx1"/>
                          </a:solidFill>
                          <a:effectLst/>
                        </a:rPr>
                        <a:t>объекта&gt;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Создание</a:t>
                      </a:r>
                      <a:r>
                        <a:rPr lang="en-US" sz="2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объекта</a:t>
                      </a:r>
                      <a:r>
                        <a:rPr lang="en-US" sz="24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некоторого</a:t>
                      </a:r>
                      <a:r>
                        <a:rPr lang="en-US" sz="2400" b="0" spc="-1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20">
                          <a:solidFill>
                            <a:schemeClr val="tx1"/>
                          </a:solidFill>
                          <a:effectLst/>
                        </a:rPr>
                        <a:t>типа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714104"/>
                  </a:ext>
                </a:extLst>
              </a:tr>
              <a:tr h="853836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ALTER</a:t>
                      </a:r>
                      <a:r>
                        <a:rPr lang="en-US" sz="2400" b="0" spc="-2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&lt;тип</a:t>
                      </a:r>
                      <a:r>
                        <a:rPr lang="en-US" sz="2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10">
                          <a:solidFill>
                            <a:schemeClr val="tx1"/>
                          </a:solidFill>
                          <a:effectLst/>
                        </a:rPr>
                        <a:t>объекта&gt;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Изменение</a:t>
                      </a:r>
                      <a:r>
                        <a:rPr lang="en-US" sz="24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структуры</a:t>
                      </a:r>
                      <a:r>
                        <a:rPr lang="en-US" sz="24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10" dirty="0" err="1">
                          <a:solidFill>
                            <a:schemeClr val="tx1"/>
                          </a:solidFill>
                          <a:effectLst/>
                        </a:rPr>
                        <a:t>объекта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666090"/>
                  </a:ext>
                </a:extLst>
              </a:tr>
              <a:tr h="85162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DROP</a:t>
                      </a:r>
                      <a:r>
                        <a:rPr lang="en-US" sz="2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>
                          <a:solidFill>
                            <a:schemeClr val="tx1"/>
                          </a:solidFill>
                          <a:effectLst/>
                        </a:rPr>
                        <a:t>&lt;тип</a:t>
                      </a:r>
                      <a:r>
                        <a:rPr lang="en-US" sz="2400" b="0" spc="-2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10">
                          <a:solidFill>
                            <a:schemeClr val="tx1"/>
                          </a:solidFill>
                          <a:effectLst/>
                        </a:rPr>
                        <a:t>объекта&gt;</a:t>
                      </a:r>
                      <a:endParaRPr lang="ru-RU" sz="24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effectLst/>
                        </a:rPr>
                        <a:t>Удаление</a:t>
                      </a:r>
                      <a:r>
                        <a:rPr lang="en-US" sz="2400" b="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0" spc="-10" dirty="0" err="1">
                          <a:solidFill>
                            <a:schemeClr val="tx1"/>
                          </a:solidFill>
                          <a:effectLst/>
                        </a:rPr>
                        <a:t>объекта</a:t>
                      </a:r>
                      <a:endParaRPr lang="ru-RU" sz="2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5584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101600" marR="302260" indent="0" algn="ctr">
              <a:lnSpc>
                <a:spcPct val="120000"/>
              </a:lnSpc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Отмена привилегий</a:t>
            </a:r>
          </a:p>
          <a:p>
            <a:pPr marL="101600" marR="302260" indent="0" algn="just">
              <a:lnSpc>
                <a:spcPct val="120000"/>
              </a:lnSpc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языке SQL для отмены привилегий, предоставленных пользователям посредством оператора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используется оператор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этого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оператора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могут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отменены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некоторые из привилегий, полученных указанным пользователем раньше. Оператор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ru-RU" sz="2500" spc="-24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 следующий формат:</a:t>
            </a:r>
          </a:p>
          <a:p>
            <a:pPr marL="0" marR="300355" indent="0">
              <a:lnSpc>
                <a:spcPct val="121000"/>
              </a:lnSpc>
              <a:spcBef>
                <a:spcPts val="1170"/>
              </a:spcBef>
              <a:buNone/>
            </a:pP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ru-RU" sz="2200" b="1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</a:t>
            </a:r>
            <a:r>
              <a:rPr lang="ru-RU" sz="2200" b="1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ru-RU" sz="2200" b="1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200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{привилегия</a:t>
            </a:r>
            <a:r>
              <a:rPr lang="ru-RU" sz="2200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sz="2200" i="1" spc="2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[,…] | имя роли [,…]}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1085"/>
              </a:lnSpc>
              <a:buNone/>
            </a:pP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ru-RU" sz="2200" b="1" i="1" spc="-2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имя</a:t>
            </a:r>
            <a:r>
              <a:rPr lang="ru-RU" sz="2200" i="1" spc="-1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1268730" indent="0">
              <a:lnSpc>
                <a:spcPct val="120000"/>
              </a:lnSpc>
              <a:spcBef>
                <a:spcPts val="220"/>
              </a:spcBef>
              <a:buNone/>
            </a:pP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ru-RU" sz="2200" b="1" i="1" spc="-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{получатель</a:t>
            </a:r>
            <a:r>
              <a:rPr lang="ru-RU" sz="2200" i="1" spc="-4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привилегии</a:t>
            </a:r>
            <a:r>
              <a:rPr lang="ru-RU" sz="2200" i="1" spc="-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[,…]} [</a:t>
            </a: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RESTRICT 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ru-RU" sz="22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CASCADE</a:t>
            </a: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indent="0" algn="l">
              <a:spcBef>
                <a:spcPts val="25"/>
              </a:spcBef>
              <a:buNone/>
            </a:pPr>
            <a:r>
              <a:rPr lang="ru-RU" sz="2200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таблице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приведены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опции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отзыва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привилегий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lvl="0" indent="0" algn="just">
              <a:lnSpc>
                <a:spcPct val="115000"/>
              </a:lnSpc>
              <a:buNone/>
              <a:tabLst>
                <a:tab pos="475615" algn="l"/>
              </a:tabLst>
            </a:pP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6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0143F-3297-FF61-0A2A-E8395B82B7D6}"/>
              </a:ext>
            </a:extLst>
          </p:cNvPr>
          <p:cNvSpPr txBox="1"/>
          <p:nvPr/>
        </p:nvSpPr>
        <p:spPr>
          <a:xfrm>
            <a:off x="0" y="11663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80340" algn="just"/>
            <a:r>
              <a:rPr lang="ru-RU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6CB5A32-EE56-2040-4FE6-85AAE38AF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43238"/>
              </p:ext>
            </p:extLst>
          </p:nvPr>
        </p:nvGraphicFramePr>
        <p:xfrm>
          <a:off x="467544" y="372408"/>
          <a:ext cx="8064896" cy="64935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82943">
                  <a:extLst>
                    <a:ext uri="{9D8B030D-6E8A-4147-A177-3AD203B41FA5}">
                      <a16:colId xmlns:a16="http://schemas.microsoft.com/office/drawing/2014/main" val="4287971322"/>
                    </a:ext>
                  </a:extLst>
                </a:gridCol>
                <a:gridCol w="6381953">
                  <a:extLst>
                    <a:ext uri="{9D8B030D-6E8A-4147-A177-3AD203B41FA5}">
                      <a16:colId xmlns:a16="http://schemas.microsoft.com/office/drawing/2014/main" val="1747189271"/>
                    </a:ext>
                  </a:extLst>
                </a:gridCol>
              </a:tblGrid>
              <a:tr h="49644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ru-RU" sz="2200" b="0" spc="-20" dirty="0">
                          <a:solidFill>
                            <a:schemeClr val="tx1"/>
                          </a:solidFill>
                          <a:effectLst/>
                        </a:rPr>
                        <a:t>Опция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ru-RU" sz="2200" b="0" spc="-1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61010"/>
                  </a:ext>
                </a:extLst>
              </a:tr>
              <a:tr h="949549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ru-RU" sz="2200" b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r>
                        <a:rPr lang="ru-RU" sz="2200" b="0" spc="-14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>
                          <a:solidFill>
                            <a:schemeClr val="tx1"/>
                          </a:solidFill>
                          <a:effectLst/>
                        </a:rPr>
                        <a:t>PRIVI- </a:t>
                      </a:r>
                      <a:r>
                        <a:rPr lang="ru-RU" sz="2200" b="0" spc="-10">
                          <a:solidFill>
                            <a:schemeClr val="tx1"/>
                          </a:solidFill>
                          <a:effectLst/>
                        </a:rPr>
                        <a:t>LEGIES</a:t>
                      </a:r>
                      <a:endParaRPr lang="ru-RU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Отзываются все привилегии,</a:t>
                      </a:r>
                      <a:r>
                        <a:rPr lang="ru-RU" sz="2200" b="0" spc="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предоставленные</a:t>
                      </a:r>
                      <a:r>
                        <a:rPr lang="ru-RU" sz="2200" b="0" spc="9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ему ранее тем пользователем, который ввел данный оператор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995137"/>
                  </a:ext>
                </a:extLst>
              </a:tr>
              <a:tr h="114823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ru-RU" sz="2200" b="0">
                          <a:solidFill>
                            <a:schemeClr val="tx1"/>
                          </a:solidFill>
                          <a:effectLst/>
                        </a:rPr>
                        <a:t>GRANT</a:t>
                      </a:r>
                      <a:r>
                        <a:rPr lang="ru-RU" sz="2200" b="0" spc="-14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>
                          <a:solidFill>
                            <a:schemeClr val="tx1"/>
                          </a:solidFill>
                          <a:effectLst/>
                        </a:rPr>
                        <a:t>OP- TION FOR</a:t>
                      </a:r>
                      <a:endParaRPr lang="ru-RU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6096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Отзывается только право передачи привилегии, но не сама привилегия. Без этого указания отзывается и привилегия, и право назначать привилегии.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259333"/>
                  </a:ext>
                </a:extLst>
              </a:tr>
              <a:tr h="1496088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ru-RU" sz="2200" b="0" spc="-10">
                          <a:solidFill>
                            <a:schemeClr val="tx1"/>
                          </a:solidFill>
                          <a:effectLst/>
                        </a:rPr>
                        <a:t>CASCADE</a:t>
                      </a:r>
                      <a:endParaRPr lang="ru-RU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6159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Отзыв</a:t>
                      </a:r>
                      <a:r>
                        <a:rPr lang="ru-RU" sz="2200" b="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привилегий</a:t>
                      </a:r>
                      <a:r>
                        <a:rPr lang="ru-RU" sz="2200" b="0" spc="-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не</a:t>
                      </a:r>
                      <a:r>
                        <a:rPr lang="ru-RU" sz="2200" b="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только</a:t>
                      </a:r>
                      <a:r>
                        <a:rPr lang="ru-RU" sz="2200" b="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непосредственно</a:t>
                      </a:r>
                      <a:r>
                        <a:rPr lang="ru-RU" sz="2200" b="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у</a:t>
                      </a:r>
                      <a:r>
                        <a:rPr lang="ru-RU" sz="2200" b="0" spc="-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указанного пользователя, но и у всех пользователей, которым он выдавал привилегии используя опцию GRANT OP- </a:t>
                      </a:r>
                      <a:r>
                        <a:rPr lang="ru-RU" sz="2200" b="0" spc="-10" dirty="0">
                          <a:solidFill>
                            <a:schemeClr val="tx1"/>
                          </a:solidFill>
                          <a:effectLst/>
                        </a:rPr>
                        <a:t>TION.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79988"/>
                  </a:ext>
                </a:extLst>
              </a:tr>
              <a:tr h="2246384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lang="ru-RU" sz="2200" b="0" spc="-10">
                          <a:solidFill>
                            <a:schemeClr val="tx1"/>
                          </a:solidFill>
                          <a:effectLst/>
                        </a:rPr>
                        <a:t>RESTRICT</a:t>
                      </a:r>
                      <a:endParaRPr lang="ru-RU" sz="2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5969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Отзыв привилегий касается только непосредственно пользователя, указанного в операторе REVOKE, но при наличии у этого пользователя делегированных с помощью опции GRANT OPTION</a:t>
                      </a:r>
                      <a:r>
                        <a:rPr lang="ru-RU" sz="2200" b="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2200" b="0" dirty="0">
                          <a:solidFill>
                            <a:schemeClr val="tx1"/>
                          </a:solidFill>
                          <a:effectLst/>
                        </a:rPr>
                        <a:t>привилегий возникнет ошибка. Такой подход позволяет избежать возникновения так называемых «брошенных» привилегий.</a:t>
                      </a:r>
                      <a:endParaRPr lang="ru-RU" sz="2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287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-78828" y="57944"/>
            <a:ext cx="9222828" cy="674211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ВНИМАНИЕ!! Привилегии,</a:t>
            </a:r>
            <a:r>
              <a:rPr lang="ru-RU" sz="25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</a:t>
            </a:r>
            <a:r>
              <a:rPr lang="ru-RU" sz="25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были</a:t>
            </a:r>
            <a:r>
              <a:rPr lang="ru-RU" sz="25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предоставлены</a:t>
            </a:r>
            <a:r>
              <a:rPr lang="ru-RU" sz="25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указанному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вателю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другими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пользователями,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могут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затронуты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оператором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Следовательно, если другой пользователь также предоставил данному пользователю удаляемую привилегию, то право доступа к соответствующей таблице у указанного пользователя сохранится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ситуацию,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приведенную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рисунке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9FB97E-5C9F-B5CA-144B-C0627296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33" y="2870683"/>
            <a:ext cx="8158906" cy="392937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8964488" cy="6624736"/>
          </a:xfrm>
        </p:spPr>
        <p:txBody>
          <a:bodyPr/>
          <a:lstStyle/>
          <a:p>
            <a:pPr marL="101600" marR="300990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ИТАК пусть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</a:t>
            </a:r>
            <a:r>
              <a:rPr lang="ru-RU" sz="2500" spc="1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user1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user5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имели</a:t>
            </a:r>
            <a:r>
              <a:rPr lang="ru-RU" sz="25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право</a:t>
            </a:r>
            <a:r>
              <a:rPr lang="ru-RU" sz="25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чтение таблицы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т.е.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право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таблицу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Рассмотрим следующие этапы:</a:t>
            </a:r>
          </a:p>
          <a:p>
            <a:pPr marL="342900" marR="301625" lvl="0" indent="-342900" algn="just">
              <a:spcBef>
                <a:spcPts val="155"/>
              </a:spcBef>
              <a:buSzPts val="1100"/>
              <a:buFont typeface="Times New Roman" panose="02020603050405020304" pitchFamily="18" charset="0"/>
              <a:buAutoNum type="arabicParenR"/>
              <a:tabLst>
                <a:tab pos="5588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user1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предоставил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user2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привилегию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таблицы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указанием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оп- </a:t>
            </a:r>
            <a:r>
              <a:rPr lang="ru-RU" sz="25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ции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GRANT OPTION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lvl="0" indent="-342900" algn="just">
              <a:spcBef>
                <a:spcPts val="70"/>
              </a:spcBef>
              <a:buSzPts val="1100"/>
              <a:buFont typeface="Times New Roman" panose="02020603050405020304" pitchFamily="18" charset="0"/>
              <a:buAutoNum type="arabicParenR"/>
              <a:tabLst>
                <a:tab pos="558165" algn="l"/>
              </a:tabLst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ru-RU" sz="2500" spc="-38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передал</a:t>
            </a:r>
            <a:r>
              <a:rPr lang="ru-RU" sz="25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эту привилегию</a:t>
            </a:r>
            <a:r>
              <a:rPr lang="ru-RU" sz="25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</a:t>
            </a:r>
            <a:r>
              <a:rPr lang="ru-RU" sz="25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304165" lvl="0" indent="-342900" algn="just">
              <a:spcBef>
                <a:spcPts val="265"/>
              </a:spcBef>
              <a:buSzPts val="1100"/>
              <a:buFont typeface="Times New Roman" panose="02020603050405020304" pitchFamily="18" charset="0"/>
              <a:buAutoNum type="arabicParenR"/>
              <a:tabLst>
                <a:tab pos="5588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получил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ту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же привилегию от пользователя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user5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marR="304165" lvl="0" indent="-342900" algn="just">
              <a:spcBef>
                <a:spcPts val="50"/>
              </a:spcBef>
              <a:buSzPts val="1100"/>
              <a:buFont typeface="Times New Roman" panose="02020603050405020304" pitchFamily="18" charset="0"/>
              <a:buAutoNum type="arabicParenR"/>
              <a:tabLst>
                <a:tab pos="558800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spc="-7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предоставил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привилегию пользователю </a:t>
            </a:r>
            <a:r>
              <a:rPr lang="ru-RU" sz="2500" spc="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user4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302895" indent="0" algn="just">
              <a:spcBef>
                <a:spcPts val="0"/>
              </a:spcBef>
              <a:buNone/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Когда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user1</a:t>
            </a:r>
            <a:r>
              <a:rPr lang="ru-RU" sz="2500" spc="-15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отменяет</a:t>
            </a:r>
            <a:r>
              <a:rPr lang="ru-RU" sz="2500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привилегию</a:t>
            </a:r>
            <a:r>
              <a:rPr lang="ru-RU" sz="2500" spc="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ru-RU" sz="2500" spc="-15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она не может быть отменена и для пользователя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</a:t>
            </a:r>
            <a:r>
              <a:rPr lang="ru-RU" sz="25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ранее</a:t>
            </a:r>
            <a:r>
              <a:rPr lang="ru-RU" sz="2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</a:t>
            </a:r>
            <a:r>
              <a:rPr lang="ru-RU" sz="2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уже</a:t>
            </a:r>
            <a:r>
              <a:rPr lang="ru-RU" sz="2500" spc="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получил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ее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1600" marR="303530" indent="269240" algn="just">
              <a:lnSpc>
                <a:spcPct val="118000"/>
              </a:lnSpc>
              <a:spcBef>
                <a:spcPts val="370"/>
              </a:spcBef>
            </a:pP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696B-AC06-7DDC-2F27-5924E3CE0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>
            <a:extLst>
              <a:ext uri="{FF2B5EF4-FFF2-40B4-BE49-F238E27FC236}">
                <a16:creationId xmlns:a16="http://schemas.microsoft.com/office/drawing/2014/main" id="{E02F7BDB-315D-0351-36B9-F14E4240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632"/>
            <a:ext cx="8964488" cy="7056784"/>
          </a:xfrm>
        </p:spPr>
        <p:txBody>
          <a:bodyPr/>
          <a:lstStyle/>
          <a:p>
            <a:pPr marL="0" marR="303530" indent="0" algn="just">
              <a:spcBef>
                <a:spcPts val="370"/>
              </a:spcBef>
              <a:buNone/>
            </a:pP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user5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 пользователь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user5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 предоставил данной привилегии пользователю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то удаление привилегии пользователя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user2</a:t>
            </a:r>
            <a:r>
              <a:rPr lang="ru-RU" sz="2500" spc="-16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имело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 следствием каскадное удаление привилегий для пользователей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user3</a:t>
            </a:r>
            <a:r>
              <a:rPr lang="ru-RU" sz="2500" spc="-225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user4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marR="30289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Разрешения, предоставленные роли или группе, наследуются их членами. Хотя пользователю может быть предоставлен доступ через членство в одной роли, роль другого уровня может иметь запрещение на действие с объектом. В таком случае возникает конфликт доступа.</a:t>
            </a:r>
          </a:p>
          <a:p>
            <a:pPr marL="0" marR="30162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При разрешении конфликтов доступа руководствуются следующим принципом: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разрешение на предоставление доступа имеет самый низкий приоритет,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а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запрещение доступа – самый высокий.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Это значит, что доступ к данным может быть получен только явным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его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предоставлением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отсутствии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запрещения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любом другом уровне иерархии системы безопасности.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955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2028-62F4-6472-1C8A-9632B027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7652BCDF-B448-7EEA-9646-3223BDBA4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indent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D4670-D6D0-D7FD-DDE8-CED31A2A2853}"/>
              </a:ext>
            </a:extLst>
          </p:cNvPr>
          <p:cNvSpPr txBox="1"/>
          <p:nvPr/>
        </p:nvSpPr>
        <p:spPr>
          <a:xfrm>
            <a:off x="144016" y="65422"/>
            <a:ext cx="9036496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4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4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kern="0" spc="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2400" b="1" kern="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андатн</a:t>
            </a:r>
            <a:r>
              <a:rPr lang="ru-RU" sz="24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ое управления доступом</a:t>
            </a:r>
            <a:br>
              <a:rPr lang="ru-RU" sz="24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400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СУБД на ОС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spc="55" dirty="0">
                <a:latin typeface="Times New Roman" panose="02020603050405020304" pitchFamily="18" charset="0"/>
              </a:rPr>
              <a:t>Linux</a:t>
            </a:r>
            <a:endParaRPr lang="ru-RU" sz="2400" b="1" spc="55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SELinux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(Security-Enhanced Linux) представляет собой обычный дистрибутив Linux, скомпилированный с набором модулей (LSM, Linux Security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перехватывающих системные вызовы.</a:t>
            </a:r>
            <a:endParaRPr lang="ru-RU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Модули представляют собой «крюки» («хуки»), к которым можно «подвесить» свои обработчики. Код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SELinux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открыт, и мандатный доступ строится поверх обычной системы доступа Linux — то есть файл, недоступный в Linux, будет недоступен и в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SELinux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но не наоборот.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        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Версия Astra Linux Special Edition разработана компанией «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РусБИТех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на основе подсистемы PARSEC, целиком реализованной в виде модулей LSM, причем разработчики не декларируют следование модели Белла —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Лападулы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предлагают собственную патентованную «мандатную сущностно-ролевую ДП-модель» (модель логического управления доступом «Д» и информационными потоками «П»).  </a:t>
            </a:r>
            <a:b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16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5C7EF-91DD-AFAD-58DF-2A792804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76DFA2EE-389B-E188-66F3-DA922BA8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среде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SELinux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поддержки разграничения доступа MAC для СУБД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имеется расширение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sepgsql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которому необходима поддержка в ядре операционной системы, поэтому он может работать только в Linux 2.6.28 и выше.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Защищенные версии СУБД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поставляемые компанией «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РусБИТех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вместе с Astra Linux Special Edition v.1.5, собраны со специальными патчами, позволяющими взаимодействовать с мандатной системой PARSEC. Они базируются на стандартных версиях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9.2 либо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9.4 и отличаются реализацией мандатного разграничения (в 9.4 более полный функционал и реализована ДП-модель управления доступом и информационными потоками, соответствующая модели безопасности в ОС Astra Linux). СУБД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 механизмы ОС для того, чтобы пользователь получил те же поля метки мандатного доступа, что и пользователь ОС, вошедший с соответствующими мандатными атрибутами.</a:t>
            </a:r>
          </a:p>
        </p:txBody>
      </p:sp>
    </p:spTree>
    <p:extLst>
      <p:ext uri="{BB962C8B-B14F-4D97-AF65-F5344CB8AC3E}">
        <p14:creationId xmlns:p14="http://schemas.microsoft.com/office/powerpoint/2010/main" val="192915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1771A-C25A-6451-2A78-82CA10FF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6192CAA5-F5E2-035B-7A82-8E1EF14AF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-25698"/>
            <a:ext cx="9144000" cy="6669088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3. Мандатное</a:t>
            </a:r>
            <a:r>
              <a:rPr lang="ru-RU" sz="25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управление</a:t>
            </a:r>
            <a:r>
              <a:rPr lang="ru-RU" sz="25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доступом</a:t>
            </a:r>
            <a:r>
              <a:rPr lang="ru-RU" sz="25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в</a:t>
            </a:r>
            <a:r>
              <a:rPr lang="ru-RU" sz="25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СУБД</a:t>
            </a:r>
            <a:r>
              <a:rPr lang="ru-RU" sz="25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-10" dirty="0" err="1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PostgreSQL</a:t>
            </a:r>
            <a:endParaRPr lang="ru-RU" sz="2500" b="1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в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защищенной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составе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  </a:t>
            </a:r>
            <a:r>
              <a:rPr lang="en-US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AstraLinux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Доработанная  в соответствии с требованием интеграции с ОС в части мандатного управления доступом и содержащая реализацию ДП-модели управления д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оступом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информационными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потоками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Данная ДП-модель описывает все аспекты дискреционного, мандатного и ролевого управления доступом с учетом безопасности информационных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потоков.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ВНИМАНИЕ!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ДП-модель в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работает только при настроенном в ОС механизме мандатного управления доступом.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800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466D6-9A4F-83E9-BCA1-4F6F9EEC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B2AE06DA-A831-450A-2236-22107935C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основе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мандатного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лежит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 к защищаемым ресурсам БД на основе иерархических и неиерархических меток доступа.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позволяет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многоуровневую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защиту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обеспечением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 к защищаемым ресурсам БД и управление потоками информации. В качестве меток доступа при использовании СУБД в ОС используются метки безопасности ОС. СУБД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имеет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собственного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механизма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назначения,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хранения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модификации меток пользователей и использует для этого механизмы ОС.</a:t>
            </a:r>
          </a:p>
        </p:txBody>
      </p:sp>
    </p:spTree>
    <p:extLst>
      <p:ext uri="{BB962C8B-B14F-4D97-AF65-F5344CB8AC3E}">
        <p14:creationId xmlns:p14="http://schemas.microsoft.com/office/powerpoint/2010/main" val="115914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E7EE-0722-2AD3-1912-62F65782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33019B02-1DB2-BD50-06B2-83E689D8C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957391"/>
          </a:xfrm>
        </p:spPr>
        <p:txBody>
          <a:bodyPr/>
          <a:lstStyle/>
          <a:p>
            <a:pPr marL="914400" lvl="2" indent="0" algn="ctr">
              <a:spcBef>
                <a:spcPts val="0"/>
              </a:spcBef>
              <a:buSzPts val="1200"/>
              <a:buNone/>
              <a:tabLst>
                <a:tab pos="228600" algn="l"/>
                <a:tab pos="1543050" algn="l"/>
              </a:tabLst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Порядок</a:t>
            </a:r>
            <a:r>
              <a:rPr lang="ru-RU" sz="2500" b="1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применения</a:t>
            </a:r>
            <a:r>
              <a:rPr lang="ru-RU" sz="2500" b="1" spc="-3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мандатных</a:t>
            </a:r>
            <a:r>
              <a:rPr lang="ru-RU" sz="2500" b="1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правил</a:t>
            </a:r>
            <a:r>
              <a:rPr lang="ru-RU" sz="2500" b="1" spc="-3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управления</a:t>
            </a:r>
            <a:r>
              <a:rPr lang="ru-RU" sz="2500" b="1" spc="-3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b="1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доступом</a:t>
            </a:r>
            <a:endParaRPr lang="ru-RU" sz="2500" b="1" spc="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Мандатное управление доступом может быть определено только для видов доступа на чтение и на запись информации, поэтому все множество операций с данными в защищаемых объектах приводится к ним следующим образом:</a:t>
            </a:r>
          </a:p>
          <a:p>
            <a:pPr marL="0" lvl="0" indent="0" algn="l">
              <a:spcBef>
                <a:spcPts val="0"/>
              </a:spcBef>
              <a:buSzPts val="1200"/>
              <a:buNone/>
              <a:tabLst>
                <a:tab pos="1156970" algn="l"/>
              </a:tabLst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INSERT</a:t>
            </a:r>
            <a:r>
              <a:rPr lang="ru-RU" sz="2500" spc="-36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—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запись;</a:t>
            </a:r>
            <a:endParaRPr lang="ru-RU" sz="2500" spc="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76835" indent="0" algn="l">
              <a:spcBef>
                <a:spcPts val="0"/>
              </a:spcBef>
              <a:buNone/>
              <a:tabLst>
                <a:tab pos="1156970" algn="l"/>
              </a:tabLst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UPDATE, DELETE</a:t>
            </a:r>
            <a:r>
              <a:rPr lang="ru-RU" sz="2500" spc="-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последовательное выполнение доступа на чтение и запись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>
              <a:spcBef>
                <a:spcPts val="0"/>
              </a:spcBef>
              <a:buSzPts val="1200"/>
              <a:buNone/>
              <a:tabLst>
                <a:tab pos="1156970" algn="l"/>
              </a:tabLst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SELECT</a:t>
            </a:r>
            <a:r>
              <a:rPr lang="ru-RU" sz="2500" spc="-36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—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доступ</a:t>
            </a:r>
            <a:r>
              <a:rPr lang="ru-RU" sz="2500" spc="-6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на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чтение.</a:t>
            </a:r>
            <a:endParaRPr lang="ru-RU" sz="2500" spc="0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обращении пользователя к БД определяются его допустимый диапазон меток и набор специальных мандатных атрибутов. Если пользователю не присвоена метка безопасности, то он получает по умолчанию </a:t>
            </a:r>
            <a:r>
              <a:rPr lang="ru-RU" sz="2500" i="1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нулевую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метку безопасности, соответствующую минимальному уровню доступа. Максимальная метка безопасности определяется по заданной при регистрации пользователя в ОС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2039-7FD9-682E-E955-1408E73C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DF7B0971-059B-EC76-3B78-5E52E480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indent="0" algn="just">
              <a:lnSpc>
                <a:spcPct val="146000"/>
              </a:lnSpc>
              <a:buNone/>
            </a:pP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Применение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мандатных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ПРД</a:t>
            </a:r>
            <a:r>
              <a:rPr lang="ru-RU" sz="2500" i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осуществляется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уровне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i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r>
              <a:rPr lang="ru-RU" sz="2500" i="1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i="1" spc="-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уровне доступа непосредственно к данным (на уровне записей).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455" marR="31115" indent="0" algn="just">
              <a:spcBef>
                <a:spcPts val="170"/>
              </a:spcBef>
              <a:buNone/>
            </a:pPr>
            <a:endParaRPr lang="ru-RU" sz="2500" i="1" u="sng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455" marR="31115" indent="0" algn="just">
              <a:spcBef>
                <a:spcPts val="170"/>
              </a:spcBef>
              <a:buNone/>
            </a:pP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i="1" u="sng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r>
              <a:rPr lang="ru-RU" sz="2500" i="1" u="sng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предусмотрены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системные</a:t>
            </a:r>
            <a:r>
              <a:rPr lang="ru-RU" sz="2500" i="1" u="sng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игнорирования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</a:t>
            </a:r>
            <a:r>
              <a:rPr lang="ru-RU" sz="25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датного управления доступом, только таким образом можно производить регламентные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</a:t>
            </a:r>
            <a:r>
              <a:rPr lang="ru-RU" sz="2500" i="1" u="sng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i="1" u="sng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БД</a:t>
            </a:r>
            <a:r>
              <a:rPr lang="ru-RU" sz="2500" i="1" u="sng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(например,</a:t>
            </a:r>
            <a:r>
              <a:rPr lang="ru-RU" sz="2500" i="1" u="sng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восстановление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резервной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копии),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i="1" u="sng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</a:t>
            </a:r>
            <a:r>
              <a:rPr lang="ru-RU" sz="2500" i="1" u="sng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установки</a:t>
            </a:r>
            <a:r>
              <a:rPr lang="ru-RU" sz="2500" i="1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меток </a:t>
            </a:r>
            <a:r>
              <a:rPr lang="ru-RU" sz="25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данных, сохраненных ранее.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4455" marR="31115" indent="0" algn="just">
              <a:spcBef>
                <a:spcPts val="170"/>
              </a:spcBef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49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266C2-7789-EE0A-80BB-9141E37E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>
            <a:extLst>
              <a:ext uri="{FF2B5EF4-FFF2-40B4-BE49-F238E27FC236}">
                <a16:creationId xmlns:a16="http://schemas.microsoft.com/office/drawing/2014/main" id="{9E242B78-1A0C-3A92-8A77-89A24EA8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СУБД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предоставляет пользователям возможность создавать функции (и, следовательно, триггеры), указывая при этом, будут ли они выполняться с уровнем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пользователя,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прямо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косвенно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вызвавшего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функцию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(SECURITY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INVOKER),</a:t>
            </a:r>
            <a:r>
              <a:rPr lang="ru-RU" sz="25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уровнем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пользователя,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создавшего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эту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функцию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(SECURITY</a:t>
            </a:r>
            <a:r>
              <a:rPr lang="ru-RU" sz="2500" spc="-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DEFINER).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этом в понятие «уровня доступа» входят как дискреционный уровень доступа, так и мандатный, который в данном случае определяется текущими мандатными атрибутами пользователя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СУБД,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вызвавшего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создавшего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функцию,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соответственно.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этом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метки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текущей сессии пользователя, вызвавшего функцию, не изменяются.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761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15551</TotalTime>
  <Words>2259</Words>
  <Application>Microsoft Office PowerPoint</Application>
  <PresentationFormat>Экран (4:3)</PresentationFormat>
  <Paragraphs>96</Paragraphs>
  <Slides>25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Courier New</vt:lpstr>
      <vt:lpstr>Symbol</vt:lpstr>
      <vt:lpstr>Times New Roman</vt:lpstr>
      <vt:lpstr>Тема Office</vt:lpstr>
      <vt:lpstr>  Лекция 10 Методы мандатного  разграничения доступа  1 Реализация модели  мандатного управления доступом в СУБД 2 Мандатное управления доступом  в СУБД на ОС Linux 3. Мандатное управление доступом в СУБД PostgreSQL  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dc:description>Лекция 10_x000b_Методы мандатного_x000b_ разграничения доступа_x000b__x000b_1 Реализация модели  мандатного управления доступом в СУБД_x000b_2 Мандатное управления доступом_x000b_ в СУБД на ОС Linux_x000b_3. Мандатное управление доступом в СУБД PostgreSQL</dc:description>
  <cp:lastModifiedBy>Алексей</cp:lastModifiedBy>
  <cp:revision>375</cp:revision>
  <dcterms:created xsi:type="dcterms:W3CDTF">2013-02-04T18:05:09Z</dcterms:created>
  <dcterms:modified xsi:type="dcterms:W3CDTF">2024-11-08T06:42:22Z</dcterms:modified>
</cp:coreProperties>
</file>