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21" r:id="rId3"/>
    <p:sldId id="322" r:id="rId4"/>
    <p:sldId id="323" r:id="rId5"/>
    <p:sldId id="324" r:id="rId6"/>
    <p:sldId id="325" r:id="rId7"/>
    <p:sldId id="299" r:id="rId8"/>
    <p:sldId id="297" r:id="rId9"/>
    <p:sldId id="312" r:id="rId10"/>
    <p:sldId id="300" r:id="rId11"/>
    <p:sldId id="301" r:id="rId12"/>
    <p:sldId id="302" r:id="rId13"/>
    <p:sldId id="303" r:id="rId14"/>
    <p:sldId id="304" r:id="rId15"/>
    <p:sldId id="311" r:id="rId16"/>
    <p:sldId id="305" r:id="rId17"/>
    <p:sldId id="306" r:id="rId18"/>
    <p:sldId id="307" r:id="rId19"/>
    <p:sldId id="308" r:id="rId20"/>
    <p:sldId id="309" r:id="rId21"/>
    <p:sldId id="310" r:id="rId22"/>
    <p:sldId id="313" r:id="rId23"/>
    <p:sldId id="314" r:id="rId24"/>
    <p:sldId id="315" r:id="rId25"/>
    <p:sldId id="316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1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02.10.2024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>
              <a:tabLst>
                <a:tab pos="600075" algn="l"/>
              </a:tabLst>
            </a:pPr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5</a:t>
            </a:r>
            <a:br>
              <a:rPr lang="ru-RU"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</a:t>
            </a:r>
            <a:r>
              <a:rPr lang="ru-RU" sz="3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3600" b="1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br>
              <a:rPr lang="ru-RU" sz="11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</a:t>
            </a:r>
            <a:r>
              <a:rPr lang="ru-RU" sz="2800" b="1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</a:t>
            </a:r>
            <a:r>
              <a:rPr lang="ru-RU" sz="2800" b="1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br>
              <a:rPr lang="ru-RU" sz="11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800" b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построения </a:t>
            </a: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защищенных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данных</a:t>
            </a:r>
            <a:b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Стратегия </a:t>
            </a:r>
            <a:r>
              <a:rPr lang="ru-RU" sz="2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</a:t>
            </a:r>
            <a: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8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br>
              <a:rPr lang="ru-RU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857250" algn="l"/>
              </a:tabLst>
            </a:pP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экономическая оправданность механизмов защиты - </a:t>
            </a:r>
            <a:r>
              <a:rPr lang="ru-RU" sz="26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предписывает использование простейшего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всевозможных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вариантов проекта,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который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достижение желаемой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цели.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Хотя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принцип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относится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 многим аспектам проектирования систем, он наиболее пригоден при разработке</a:t>
            </a:r>
            <a:r>
              <a:rPr lang="ru-RU" sz="26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ошибки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ведут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неконтролируемым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способам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 данным, могут быть не замечены в ходе нормального использования системы. Строгое соблюдение этого принципа приводит</a:t>
            </a:r>
            <a:r>
              <a:rPr lang="ru-RU" sz="26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6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применению</a:t>
            </a:r>
            <a:r>
              <a:rPr lang="ru-RU" sz="2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практике</a:t>
            </a:r>
            <a:r>
              <a:rPr lang="ru-RU" sz="2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таких</a:t>
            </a:r>
            <a:r>
              <a:rPr lang="ru-RU" sz="26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методов,</a:t>
            </a:r>
            <a:r>
              <a:rPr lang="ru-RU" sz="26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проверка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«строка за строкой» программных средств и физическая проверка аппаратных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реализующих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857250" algn="l"/>
              </a:tabLst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036496" cy="6858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соответствии с принципом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открытого проектирования,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технология систем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должна базироваться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«секретных» алгоритмах. Этот принцип широко используется при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 и сетей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связи. Высокое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качество систем защиты обеспечивается не недостатком знаний у возможных нарушителей, а использованием широко опробованных (как правило, открытых) стандартов и правильной организацией управления ключевой информацией. Использование алгоритмов, основанных на открытых стандартах в области информационной безопасности, повышает степень доверия пользователей к системе защиты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правильную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психологическую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установку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необходимость внимательности и аккуратности при работе с ключевой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информацией.</a:t>
            </a:r>
          </a:p>
          <a:p>
            <a:pPr marL="0" indent="0">
              <a:buNone/>
            </a:pPr>
            <a:endParaRPr lang="ru-RU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9036496" cy="6741368"/>
          </a:xfrm>
        </p:spPr>
        <p:txBody>
          <a:bodyPr/>
          <a:lstStyle/>
          <a:p>
            <a:pPr marL="0" indent="252000" algn="just">
              <a:lnSpc>
                <a:spcPct val="115000"/>
              </a:lnSpc>
              <a:spcBef>
                <a:spcPts val="0"/>
              </a:spcBef>
              <a:buNone/>
              <a:tabLst>
                <a:tab pos="62420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распределения полномочий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состоит в том, что для критически важных приложений целесообразно использовать многокомпонентные схемы доступа к данным. Т.е. для выполнения соответствующей операции необходимо провести аутентификацию нескольких ее обязательных участников.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Физический аналог этого принципа можно наблюдать в конструкциях банковских сейфов, когда для того, чтобы открыть сейф, необходимо наличие двух ключей,</a:t>
            </a:r>
            <a:r>
              <a:rPr lang="ru-RU" sz="22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2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</a:t>
            </a:r>
            <a:r>
              <a:rPr lang="ru-RU" sz="22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хранятся</a:t>
            </a:r>
            <a:r>
              <a:rPr lang="ru-RU" sz="22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sz="22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различных</a:t>
            </a:r>
            <a:r>
              <a:rPr lang="ru-RU" sz="22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людей.</a:t>
            </a:r>
            <a:r>
              <a:rPr lang="ru-RU" sz="22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Ясно, что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механизмы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защите,</a:t>
            </a:r>
            <a:r>
              <a:rPr lang="ru-RU" sz="26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требующие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двух</a:t>
            </a:r>
            <a:r>
              <a:rPr lang="ru-RU" sz="2600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ключей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к информации, являются более устойчивыми, чем механизмы, которые разрешают доступ на основе предъявления единственного ключа. В то же время подобные многокомпонентные процедуры требуют больших затрат и, как правило, более сложных процедур управления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ключами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(включая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резервной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копии).</a:t>
            </a:r>
          </a:p>
          <a:p>
            <a:pPr marL="0" indent="252000" algn="just">
              <a:lnSpc>
                <a:spcPct val="115000"/>
              </a:lnSpc>
              <a:spcBef>
                <a:spcPts val="0"/>
              </a:spcBef>
              <a:buNone/>
              <a:tabLst>
                <a:tab pos="624205" algn="l"/>
              </a:tabLst>
            </a:pPr>
            <a:endParaRPr lang="ru-RU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4136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</a:t>
            </a:r>
            <a:r>
              <a:rPr lang="ru-RU" sz="26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 возможных привилегий для пользователей и администраторов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предписывает, чтобы каждый пользователь (процесс) системы оперировали с данными, используя наименьший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возможных набор привилегий, необходимых для выполнения конкретной функции. Применение данного принципа нацелено на минимизацию ущерба, который может быть нанесен в случае сбоя, ошибки программного обеспечения или компрометации элементов системы защиты данных.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Хорошей практикой является использование администратором безопасности нескольких</a:t>
            </a:r>
            <a:r>
              <a:rPr lang="ru-RU" sz="26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точек входа: обычной, с набором привилегий, достаточным для выполнения основных работ, и особой, используемой только при возникновении необходимости выполнения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действий,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требующих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высоких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  <a:tabLst>
                <a:tab pos="624205" algn="l"/>
              </a:tabLst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Согласно принципу </a:t>
            </a:r>
            <a:r>
              <a:rPr lang="ru-RU" sz="24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управляемости системы при отказах и сбоях,</a:t>
            </a:r>
            <a:r>
              <a:rPr lang="ru-RU" sz="2400" i="1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реализованной на базе СУБД, </a:t>
            </a:r>
            <a:r>
              <a:rPr lang="ru-RU" sz="24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осуществляться в предположении, что ошибки ОС и СУБД, а также сбои аппаратуры неизбежны. При создании системы возможность реализации таких событий должна быть учтена: при проектировании процедур и функций должны быть обработаны все исключительные ситуации, при обработке данных, содержащих конфиденциальную информацию, должны быть минимизированы риски восстановления этих данных по дампам оперативной памяти и содержимому временных </a:t>
            </a:r>
            <a:r>
              <a:rPr lang="ru-RU" sz="24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файлов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т. п. Также </a:t>
            </a:r>
            <a:r>
              <a:rPr lang="ru-RU" sz="24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должны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 </a:t>
            </a:r>
            <a:r>
              <a:rPr lang="ru-RU" sz="24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документы, </a:t>
            </a:r>
            <a:r>
              <a:rPr lang="ru-RU" sz="24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регламентирующие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действия участников процесса обработки данных (как пользователей, так и обслуживающего персонала) при возникновении нештатных ситуаций. Персонал должен проходить регулярные инструктажи и тренинги по обучению действиям в нештатных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ситуациях,</a:t>
            </a:r>
            <a:r>
              <a:rPr lang="ru-RU" sz="24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иерархией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передачи</a:t>
            </a:r>
            <a:r>
              <a:rPr lang="ru-RU" sz="24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  <a:tabLst>
                <a:tab pos="475615" algn="l"/>
              </a:tabLst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0143F-3297-FF61-0A2A-E8395B82B7D6}"/>
              </a:ext>
            </a:extLst>
          </p:cNvPr>
          <p:cNvSpPr txBox="1"/>
          <p:nvPr/>
        </p:nvSpPr>
        <p:spPr>
          <a:xfrm>
            <a:off x="0" y="116632"/>
            <a:ext cx="9144000" cy="6957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lnSpc>
                <a:spcPct val="115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принципами</a:t>
            </a:r>
            <a:r>
              <a:rPr lang="ru-RU" sz="2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психологической приемлемости работы средств защиты данных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взаимодействие людей с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системой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подсистемой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защиты)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сложным.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должны шаблонно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применять имеющиеся механизмы защиты. Чрезмерное усложнение механизмов защиты может вызывать их внутреннее неприятие и побуждать к использованию различных форм скрытого саботажа. Осознанное принятие используемых средств и методов обеспечения информационной безопасности и оценка комплекса применяемых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 как необходимых приводит к уменьшению числа ошибок пользователей. В этом случае аномальное поведение потенциального нарушителя становится более заметным и проще устанавливается. Этот п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ринцип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очень важным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аутентификации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модели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15888"/>
            <a:ext cx="9036496" cy="6742112"/>
          </a:xfrm>
        </p:spPr>
        <p:txBody>
          <a:bodyPr/>
          <a:lstStyle/>
          <a:p>
            <a:pPr marL="457200" lvl="1" indent="0" algn="ctr">
              <a:lnSpc>
                <a:spcPct val="117000"/>
              </a:lnSpc>
              <a:buNone/>
              <a:tabLst>
                <a:tab pos="675005" algn="l"/>
                <a:tab pos="683260" algn="l"/>
              </a:tabLst>
            </a:pP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Стратегия </a:t>
            </a:r>
            <a:r>
              <a:rPr lang="ru-RU" sz="26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</a:t>
            </a:r>
            <a:r>
              <a:rPr lang="ru-RU" sz="2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 </a:t>
            </a: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endParaRPr lang="ru-RU" sz="2600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520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определяет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структуру,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приоритеты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принятия решений при организации и обеспечении соответствующего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деятельности.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направлена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то, чтобы наиболее важные цели соответствующей деятельности достигались при наиболее рациональном расходовании имеющихся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ресурсов.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520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выработки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 баз данных в самом общем виде может быть определен как поиск компромисса между уровнем обеспечения информационной безопасности и необходимыми для достижения этих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ресурсами.</a:t>
            </a:r>
          </a:p>
          <a:p>
            <a:pPr marL="90805" marR="76835" indent="360000" algn="just">
              <a:lnSpc>
                <a:spcPct val="115000"/>
              </a:lnSpc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8964488" cy="7056784"/>
          </a:xfrm>
        </p:spPr>
        <p:txBody>
          <a:bodyPr/>
          <a:lstStyle/>
          <a:p>
            <a:pPr marL="0" indent="0" algn="just">
              <a:lnSpc>
                <a:spcPct val="116000"/>
              </a:lnSpc>
              <a:spcBef>
                <a:spcPts val="0"/>
              </a:spcBef>
              <a:buNone/>
            </a:pP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Необходимый уровень </a:t>
            </a:r>
            <a:r>
              <a:rPr lang="ru-RU" sz="26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определяется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собственником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информационного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уполномоченным им лицом и учитывает, прежде всего, важность информационного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соответствующего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деятельности.</a:t>
            </a:r>
            <a:r>
              <a:rPr lang="ru-RU" sz="26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Диапазон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вариантов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чрезвычайно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широк: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ситуации,</a:t>
            </a:r>
            <a:r>
              <a:rPr lang="ru-RU" sz="26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разрушение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информационного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приводит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прекращению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бизнеса (например,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утрата состояния счетов клиентов банка), до ситуации,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произошла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досадная,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 мелкая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неприятность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(случайно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стерты копии руководств по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безопасности,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переписанные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вчера из сети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Интернет).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  <a:p>
            <a:pPr>
              <a:buFont typeface="Arial" charset="0"/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41368"/>
          </a:xfrm>
        </p:spPr>
        <p:txBody>
          <a:bodyPr/>
          <a:lstStyle/>
          <a:p>
            <a:pPr marL="0" indent="0" algn="just">
              <a:spcBef>
                <a:spcPts val="380"/>
              </a:spcBef>
              <a:spcAft>
                <a:spcPts val="0"/>
              </a:spcAft>
              <a:buNone/>
              <a:tabLst>
                <a:tab pos="644525" algn="l"/>
              </a:tabLst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Размер средств, выделяемых на обеспечение безопасности информационного ресурса, всегда ограничен. Из соображений здравого смысла, стоимость средств, выделенных на обеспечение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ресурса, не может превышать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ценность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самого ресурса.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реальности,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стоимость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средств, выделяемых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ресурса, не превышает</a:t>
            </a:r>
            <a:r>
              <a:rPr lang="ru-RU" sz="2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1 % его стоимости (обычно заметно меньше). Размер средств, выделяемых на проектирование или сопровождение системы защиты информации баз данных, может определяться соответствующими позициями бюджета организации, зачастую непосредственно не связанными с ценностью информационных ресурсов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организации.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этом случае стратегия расходования выделенных средств состоит в получении максимального эффективной системы обеспечения информационной безопасности при ограничениях,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заданных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средства.</a:t>
            </a:r>
          </a:p>
          <a:p>
            <a:pPr marL="0" lvl="0" indent="0" algn="ctr">
              <a:spcBef>
                <a:spcPts val="380"/>
              </a:spcBef>
              <a:spcAft>
                <a:spcPts val="0"/>
              </a:spcAft>
              <a:buNone/>
              <a:tabLst>
                <a:tab pos="644525" algn="l"/>
              </a:tabLst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формальной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т.з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являются оптимизационными. Несмотря на ясность содержательной сути поставленной задачи, осуществить формальную постановку задачи ЗИ БД в форме задач линейного или нелинейного программирования обычно не удается. Существует несколько проблем, затрудняющих это сделать:</a:t>
            </a:r>
          </a:p>
          <a:p>
            <a:pPr marL="0" lvl="0" indent="0" algn="just">
              <a:lnSpc>
                <a:spcPct val="115000"/>
              </a:lnSpc>
              <a:buSzPts val="1000"/>
              <a:buNone/>
              <a:tabLst>
                <a:tab pos="604520" algn="l"/>
                <a:tab pos="605790" algn="l"/>
              </a:tabLst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определение ценности информационных ресурсов и оценка ущерба от конкретных действий или событий часто может быть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выполнена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качественном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уровне;</a:t>
            </a:r>
          </a:p>
          <a:p>
            <a:pPr marL="0" lvl="0" indent="0" algn="just">
              <a:lnSpc>
                <a:spcPct val="115000"/>
              </a:lnSpc>
              <a:buSzPts val="1000"/>
              <a:buNone/>
              <a:tabLst>
                <a:tab pos="612140" algn="l"/>
                <a:tab pos="616585" algn="l"/>
              </a:tabLst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эффективность методов и средств обеспечения ИБ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зависит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большого числа случайных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трудно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предсказуемых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факторов,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</a:t>
            </a:r>
            <a:r>
              <a:rPr lang="ru-RU" sz="20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злоумышленника, </a:t>
            </a:r>
            <a:r>
              <a:rPr lang="ru-RU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воздействие природных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явлений, случайные сбои и необнаруженные ошибки в системе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обработки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п.);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92785" algn="l"/>
                <a:tab pos="694055" algn="l"/>
              </a:tabLst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организационные меры по обеспечению информационной безопасности связанны с</a:t>
            </a:r>
            <a:r>
              <a:rPr lang="ru-RU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действиями людей, эффективность которых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трудно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количественно.</a:t>
            </a:r>
          </a:p>
          <a:p>
            <a:pPr marL="0" indent="0" algn="just"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27BF-E273-FA8E-FEE4-4BC490E5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CC7A81BA-A3B8-B62A-EC5C-B31FF0F6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63544"/>
          </a:xfrm>
        </p:spPr>
        <p:txBody>
          <a:bodyPr/>
          <a:lstStyle/>
          <a:p>
            <a:pPr marL="88900" marR="43180" indent="0" algn="ctr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</a:t>
            </a:r>
            <a:r>
              <a:rPr lang="ru-RU" sz="2600" b="1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</a:t>
            </a:r>
            <a:r>
              <a:rPr lang="ru-RU" sz="2600" b="1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безопасности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совокупность документированных решений, принимаемых руководством организации и направленных на защиту информации и ассоциированных с ней ресурсов.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Цель— ясное изложение взглядов руководства организации на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организации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технологий обеспечения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ее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ресурсов. Обычно состоит из двух частей: общих принципов и конкретных правил работы с информационными ресурсами и, в частности, с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БД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различных категорий пользователей. Политика безопасности — это всегда некоторый компромисс между желаемым уровнем защищенности ресурсов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системы,</a:t>
            </a:r>
            <a:r>
              <a:rPr lang="ru-RU" sz="26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удобством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системой 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затратами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выделяемых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эксплуатацию.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3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741368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реальной практике обычно используются качественные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оценки или оценки в ранговых шкалах. Например, можно рас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смотреть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проектные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обеспечат требуемый уровень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защиты:</a:t>
            </a:r>
          </a:p>
          <a:p>
            <a:pPr marL="457200" lvl="1" indent="0" algn="l">
              <a:lnSpc>
                <a:spcPct val="110000"/>
              </a:lnSpc>
              <a:spcBef>
                <a:spcPts val="0"/>
              </a:spcBef>
              <a:buSzPts val="1000"/>
              <a:buNone/>
              <a:tabLst>
                <a:tab pos="68834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</a:t>
            </a:r>
            <a:r>
              <a:rPr lang="ru-RU" sz="2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опасных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</a:t>
            </a:r>
            <a:r>
              <a:rPr lang="ru-RU" sz="26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известных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lnSpc>
                <a:spcPct val="110000"/>
              </a:lnSpc>
              <a:spcBef>
                <a:spcPts val="0"/>
              </a:spcBef>
              <a:buSzPts val="1000"/>
              <a:buNone/>
              <a:tabLst>
                <a:tab pos="68580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26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идентифицированных</a:t>
            </a:r>
            <a:r>
              <a:rPr lang="ru-RU" sz="26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1" indent="0" algn="l">
              <a:lnSpc>
                <a:spcPct val="110000"/>
              </a:lnSpc>
              <a:spcBef>
                <a:spcPts val="0"/>
              </a:spcBef>
              <a:buSzPts val="1000"/>
              <a:buNone/>
              <a:tabLst>
                <a:tab pos="68580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26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потенциально</a:t>
            </a:r>
            <a:r>
              <a:rPr lang="ru-RU" sz="26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возможных</a:t>
            </a:r>
            <a:r>
              <a:rPr lang="ru-RU" sz="2600" spc="2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многих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случаях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обработки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создаются не «с нуля», а </a:t>
            </a:r>
            <a:r>
              <a:rPr lang="ru-RU" sz="26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развивают </a:t>
            </a:r>
            <a:r>
              <a:rPr lang="ru-RU" sz="2600" kern="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имеющиеся </a:t>
            </a:r>
            <a:r>
              <a:rPr lang="ru-RU" sz="26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обеспечения </a:t>
            </a:r>
            <a:r>
              <a:rPr lang="ru-RU" sz="2600" kern="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бизнес-</a:t>
            </a:r>
            <a:r>
              <a:rPr lang="ru-RU" sz="26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 организации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возможной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автоматизацией некоторых </a:t>
            </a:r>
            <a:r>
              <a:rPr lang="ru-RU" sz="2600" kern="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процессов.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разработке средств </a:t>
            </a:r>
            <a:r>
              <a:rPr lang="ru-RU" sz="26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проектные</a:t>
            </a:r>
            <a:r>
              <a:rPr lang="ru-RU" sz="26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значительной степени зависят от возможностей по изменению элементов существующих систем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036496" cy="666908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выделить несколько вариантов, в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значительной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степени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определяющих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существо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проектных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решений: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71830" algn="l"/>
                <a:tab pos="67945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никакое вмешательство в информационную систему не допускается (требование предъявляется к функционирующим системам обработки информации, остановка или модификация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которых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недопустима);</a:t>
            </a: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68655" algn="l"/>
                <a:tab pos="670560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допускается частичное изменение архитектуры инфор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мационной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(возможна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временная остановка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 функционирования и модификация используемых технологий для встраивания некоторых механизмов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защиты);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 indent="0" algn="just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667385" algn="l"/>
                <a:tab pos="66865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требования, обусловленные необходимостью обеспечения информационной безопасности, принимаются в полном объеме при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эксплуатации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обработки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360000" indent="0" algn="just">
              <a:buNone/>
            </a:pP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представленных классификаций можно предложить три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</a:t>
            </a:r>
            <a:r>
              <a:rPr lang="ru-RU" sz="26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600" kern="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безопасности,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представленные</a:t>
            </a:r>
            <a:r>
              <a:rPr lang="ru-RU" sz="26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таблице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0" indent="0"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 42">
            <a:extLst>
              <a:ext uri="{FF2B5EF4-FFF2-40B4-BE49-F238E27FC236}">
                <a16:creationId xmlns:a16="http://schemas.microsoft.com/office/drawing/2014/main" id="{033A0AA8-53C1-073C-535B-9897E19B6E0F}"/>
              </a:ext>
            </a:extLst>
          </p:cNvPr>
          <p:cNvPicPr>
            <a:picLocks/>
          </p:cNvPicPr>
          <p:nvPr/>
        </p:nvPicPr>
        <p:blipFill>
          <a:blip r:embed="rId2" cstate="print"/>
          <a:srcRect t="19978"/>
          <a:stretch/>
        </p:blipFill>
        <p:spPr>
          <a:xfrm>
            <a:off x="791580" y="1484784"/>
            <a:ext cx="7560840" cy="45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9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7029399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Выбирая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оборонительную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стратегию,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проектировщик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должен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четко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понимать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грамотно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объяснить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руководству,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исключить вмешательство в процесс функционирования информационной системы, то можно нейтрализовать лишь наиболее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опасные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угрозы.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достигается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построением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«защитной оболочки», включающей разработку дополнительных организационных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мер,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программных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допуска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ресурсам информационной системы в целом, использованию технических средств контроля помещений, в которых расположено терминальное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серверное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оборудование.</a:t>
            </a:r>
          </a:p>
          <a:p>
            <a:pPr marL="0" marR="35560" lvl="0" indent="0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  <a:buNone/>
              <a:tabLst>
                <a:tab pos="455295" algn="l"/>
              </a:tabLst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Наступательная стратегия предусматривает активное противодействие известным угрозам, влияющим на информационную безопасность системы. Наступательная стратегия может включать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установку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дополнительных программно-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аппаратных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 аутентификации пользователей, внедрение более совершенных технологий разгрузки 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восстановления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повышение доступности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с использованием горячего и холодного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резервирования.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56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Упреждающая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стратегия предполагает тщательное исследование возможных угроз системы обработки информации и разработку мер по их нейтрализации еще на стадии проектирования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изготовления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частью</a:t>
            </a:r>
            <a:r>
              <a:rPr lang="ru-RU" sz="26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упреждающей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стратегии является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оперативный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центров изучения проблем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безопасности,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отечественного и мирового передового опыта, проведение независимого аудита уровня обеспечения безопасности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ресурсов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3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5C7EF-91DD-AFAD-58DF-2A792804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76DFA2EE-389B-E188-66F3-DA922BA8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Политика безопасности должна быть оформлена документально на нескольких уровнях управления. На уровне управляющего высшего звена руководства должен быть подготовлен и утвержден документ, в котором определены цели политики безопасности, структура и перечень решаемых задач и ответственные за реализацию политики. Основной документ должен быть детализирован администраторами безопасности ИС (управляющими среднего звена) с учетом принципов деятельности организации, соотношения важности целей, и наличия ресурсов. Детальные решения должны включать ясные определения методов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технических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ресурсов,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инструкции, определяющие поведение сотрудников в конкретных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ситуациях.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1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4A84-623A-30BD-EF7B-40A2F5F92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1C4F3986-AD18-98B4-B0AF-4BE42BB1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88900" marR="43180" indent="0" algn="ctr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ru-RU" sz="26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Рекомендовано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включать в </a:t>
            </a:r>
            <a:r>
              <a:rPr lang="ru-RU" sz="2600" i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 </a:t>
            </a:r>
            <a:r>
              <a:rPr lang="ru-RU" sz="2600" i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следующие</a:t>
            </a:r>
            <a:r>
              <a:rPr lang="ru-RU" sz="26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разделы.</a:t>
            </a:r>
          </a:p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политики.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цели и причины разработки политики, область ее применения в конкретном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фрагменте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документооборота организации. Я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сно сформулированы задачи, решаемые с использованием информационных систем,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затрагивает данная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политика.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</a:t>
            </a:r>
            <a:r>
              <a:rPr lang="ru-RU" sz="20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необходимости сформулированы термины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определения,</a:t>
            </a:r>
            <a:r>
              <a:rPr lang="ru-RU" sz="20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</a:t>
            </a:r>
            <a:r>
              <a:rPr lang="ru-RU" sz="20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0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остальных</a:t>
            </a:r>
            <a:r>
              <a:rPr lang="ru-RU" sz="20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разделах.</a:t>
            </a:r>
          </a:p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ru-RU" sz="24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позиции организации.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 характер информационных ресурсов организации, перечень допущенных к информационным ресурсам лиц и процессов и порядок получения доступа к информационным ресурсам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организации.</a:t>
            </a:r>
          </a:p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r>
              <a:rPr lang="ru-RU" sz="24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Применимость.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уточнен порядок </a:t>
            </a:r>
            <a:r>
              <a:rPr lang="ru-RU" sz="24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ИС,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ограничения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техно­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цепочки,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применяемые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реализации политики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8000"/>
              </a:lnSpc>
              <a:spcBef>
                <a:spcPts val="0"/>
              </a:spcBef>
              <a:buNone/>
            </a:pP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2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DF80-5A95-1A67-50C8-898022E2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E1279FE0-10FB-BD43-E8A7-C3C5640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 и обязанности.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ответственные должностные лица и их обязанности в отношении разработки и внедрения различных элементов политики. Обычно определяются обязанности администратора безопасности (отвечает за содержательную сторону предоставления доступа к информационным ресурсам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организации),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 баз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(определяет техническую реализацию механизмов разграничения доступа),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локальной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сети,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операторов.</a:t>
            </a: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Соблюдение </a:t>
            </a:r>
            <a:r>
              <a:rPr lang="ru-RU" sz="24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политики.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описываются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права и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обязанности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ИС.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явное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4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документированное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знакомство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перечнем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недопустимых действий при осуществлении доступа к информационным ресурсам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наказания за нарушения режимных требований. Должна быть ясно определена технология фиксации фактов нарушения политики безопасности и применения административных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воздействия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нарушителям.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0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B95-DA78-0A6D-2975-ED0628600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3E7FDE3-FA77-61EE-37DE-0F671866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Комплект документов, с основными решениями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</a:t>
            </a: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политики </a:t>
            </a:r>
            <a:r>
              <a:rPr lang="ru-RU" sz="24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безопасности,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должен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включать: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6000"/>
              </a:lnSpc>
              <a:spcBef>
                <a:spcPts val="0"/>
              </a:spcBef>
              <a:buSzPts val="1000"/>
              <a:buNone/>
              <a:tabLst>
                <a:tab pos="492760" algn="l"/>
                <a:tab pos="503555" algn="l"/>
              </a:tabLst>
            </a:pP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документацию,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определяющую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используемые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подходы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оцениванию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рисками</a:t>
            </a:r>
            <a:r>
              <a:rPr lang="ru-RU" sz="24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 в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целом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необходимости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конкретных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подразделе</a:t>
            </a:r>
            <a:r>
              <a:rPr lang="ru-RU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ний;</a:t>
            </a: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6000"/>
              </a:lnSpc>
              <a:spcBef>
                <a:spcPts val="0"/>
              </a:spcBef>
              <a:buSzPts val="1000"/>
              <a:buNone/>
              <a:tabLst>
                <a:tab pos="500380" algn="l"/>
                <a:tab pos="50482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обоснование принятых решений по выбору средств защиты для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рассматриваемой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системы;</a:t>
            </a:r>
          </a:p>
          <a:p>
            <a:pPr marL="0" lvl="0" indent="0" algn="just">
              <a:lnSpc>
                <a:spcPct val="116000"/>
              </a:lnSpc>
              <a:spcBef>
                <a:spcPts val="0"/>
              </a:spcBef>
              <a:buSzPts val="1000"/>
              <a:buFontTx/>
              <a:buChar char="-"/>
              <a:tabLst>
                <a:tab pos="506730" algn="l"/>
                <a:tab pos="508000" algn="l"/>
              </a:tabLst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формальное описание процедуры определения допустимого уровня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остаточного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риска;</a:t>
            </a:r>
          </a:p>
          <a:p>
            <a:pPr marL="0" lvl="0" indent="0" algn="just">
              <a:lnSpc>
                <a:spcPct val="116000"/>
              </a:lnSpc>
              <a:buSzPts val="1000"/>
              <a:buNone/>
              <a:tabLst>
                <a:tab pos="517525" algn="l"/>
                <a:tab pos="525145" algn="l"/>
              </a:tabLst>
            </a:pP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контрмеры</a:t>
            </a:r>
            <a:r>
              <a:rPr lang="ru-RU" sz="24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4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противодействия</a:t>
            </a:r>
            <a:r>
              <a:rPr lang="ru-RU" sz="24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выявленным</a:t>
            </a:r>
            <a:r>
              <a:rPr lang="ru-RU" sz="24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рискам;</a:t>
            </a:r>
            <a:endParaRPr lang="ru-RU" sz="2400" spc="4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6000"/>
              </a:lnSpc>
              <a:buSzPts val="1000"/>
              <a:buNone/>
              <a:tabLst>
                <a:tab pos="517525" algn="l"/>
                <a:tab pos="525145" algn="l"/>
              </a:tabLst>
            </a:pP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документацию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подготовке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периодических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проверок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оцениванию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управлению</a:t>
            </a:r>
            <a:r>
              <a:rPr lang="ru-RU" sz="24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рисками;</a:t>
            </a:r>
          </a:p>
          <a:p>
            <a:pPr marL="0" lvl="0" indent="0" algn="just">
              <a:lnSpc>
                <a:spcPct val="116000"/>
              </a:lnSpc>
              <a:buSzPts val="1000"/>
              <a:buFont typeface="Times New Roman" panose="02020603050405020304" pitchFamily="18" charset="0"/>
              <a:buChar char="—"/>
              <a:tabLst>
                <a:tab pos="517525" algn="l"/>
                <a:tab pos="525145" algn="l"/>
              </a:tabLst>
            </a:pPr>
            <a:r>
              <a:rPr lang="ru-RU" sz="2400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документ «Ведомость соответствия», включающий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сведения по организации системы управления информационной безопасностью и регистрации средств управления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безопасностью;</a:t>
            </a: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6000"/>
              </a:lnSpc>
              <a:spcBef>
                <a:spcPts val="0"/>
              </a:spcBef>
              <a:buSzPts val="1000"/>
              <a:buFontTx/>
              <a:buChar char="-"/>
              <a:tabLst>
                <a:tab pos="506730" algn="l"/>
                <a:tab pos="508000" algn="l"/>
              </a:tabLst>
            </a:pP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9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8964488" cy="5937523"/>
          </a:xfrm>
        </p:spPr>
        <p:txBody>
          <a:bodyPr/>
          <a:lstStyle/>
          <a:p>
            <a:pPr marL="0" lvl="0" indent="0" algn="just">
              <a:lnSpc>
                <a:spcPct val="116000"/>
              </a:lnSpc>
              <a:buSzPts val="1000"/>
              <a:buNone/>
              <a:tabLst>
                <a:tab pos="505460" algn="l"/>
                <a:tab pos="509905" algn="l"/>
              </a:tabLst>
            </a:pP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директиву, определяющую процедуру проверки режима информационной безопасности и журналов, в которых фиксируются результаты проверки (документы необходимы для осуществления проверки эффективности реализации средств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 </a:t>
            </a:r>
            <a:r>
              <a:rPr lang="ru-RU" sz="24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информационной безопасности,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осуществления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контроля качества и </a:t>
            </a:r>
            <a:r>
              <a:rPr lang="ru-RU" sz="24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правильности </a:t>
            </a:r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использования);</a:t>
            </a: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6000"/>
              </a:lnSpc>
              <a:buSzPts val="1000"/>
              <a:buFontTx/>
              <a:buChar char="-"/>
              <a:tabLst>
                <a:tab pos="511175" algn="l"/>
                <a:tab pos="521970" algn="l"/>
              </a:tabLst>
            </a:pPr>
            <a:r>
              <a:rPr lang="ru-RU" sz="24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документацию,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регламентирующую процессы обслуживания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администрирования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информационных</a:t>
            </a:r>
            <a:r>
              <a:rPr lang="ru-RU" sz="24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систем;</a:t>
            </a:r>
          </a:p>
          <a:p>
            <a:pPr lvl="0" algn="just">
              <a:lnSpc>
                <a:spcPct val="116000"/>
              </a:lnSpc>
              <a:buSzPts val="1000"/>
              <a:buFontTx/>
              <a:buChar char="-"/>
              <a:tabLst>
                <a:tab pos="511175" algn="l"/>
                <a:tab pos="521970" algn="l"/>
              </a:tabLst>
            </a:pPr>
            <a:endParaRPr lang="ru-RU" sz="24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ctr">
              <a:lnSpc>
                <a:spcPct val="118000"/>
              </a:lnSpc>
              <a:buNone/>
            </a:pP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Успех проведения в жизнь политики безопасности больше </a:t>
            </a:r>
            <a:r>
              <a:rPr lang="ru-RU" sz="26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зависит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усилий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опытности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людей,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реализующих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политику, чем</a:t>
            </a:r>
            <a:r>
              <a:rPr lang="ru-RU" sz="26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сложных</a:t>
            </a:r>
            <a:r>
              <a:rPr lang="ru-RU" sz="26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программно-технических</a:t>
            </a:r>
            <a:r>
              <a:rPr lang="ru-RU" sz="26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b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контроля.</a:t>
            </a:r>
          </a:p>
          <a:p>
            <a:pPr marL="457200" marR="229870" lvl="1" indent="0" algn="just">
              <a:lnSpc>
                <a:spcPct val="107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688340" algn="l"/>
                <a:tab pos="689610" algn="l"/>
              </a:tabLst>
            </a:pPr>
            <a:endParaRPr lang="ru-RU" sz="2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53752" y="0"/>
            <a:ext cx="9036496" cy="6858000"/>
          </a:xfrm>
        </p:spPr>
        <p:txBody>
          <a:bodyPr/>
          <a:lstStyle/>
          <a:p>
            <a:pPr marL="0" indent="0" algn="ctr"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600" dirty="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EC8F6-DEBC-0410-A5DB-D1455751D4CF}"/>
              </a:ext>
            </a:extLst>
          </p:cNvPr>
          <p:cNvSpPr txBox="1"/>
          <p:nvPr/>
        </p:nvSpPr>
        <p:spPr>
          <a:xfrm>
            <a:off x="251520" y="188640"/>
            <a:ext cx="8640960" cy="51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tabLst>
                <a:tab pos="857250" algn="l"/>
              </a:tabLst>
            </a:pPr>
            <a:endParaRPr lang="ru-RU" sz="26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90B57-71C3-2704-679E-31AA8A6FD6BD}"/>
              </a:ext>
            </a:extLst>
          </p:cNvPr>
          <p:cNvSpPr txBox="1"/>
          <p:nvPr/>
        </p:nvSpPr>
        <p:spPr>
          <a:xfrm>
            <a:off x="0" y="0"/>
            <a:ext cx="9090248" cy="704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25000"/>
              </a:lnSpc>
              <a:tabLst>
                <a:tab pos="647065" algn="l"/>
                <a:tab pos="653415" algn="l"/>
              </a:tabLst>
            </a:pPr>
            <a:r>
              <a:rPr lang="ru-RU" sz="2600" b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600" b="1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Принципы </a:t>
            </a:r>
            <a:r>
              <a:rPr lang="ru-RU" sz="2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построения </a:t>
            </a:r>
            <a:r>
              <a:rPr lang="ru-RU" sz="26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защищенных </a:t>
            </a:r>
            <a:r>
              <a:rPr lang="ru-RU" sz="26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endParaRPr lang="ru-RU" sz="2600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lnSpc>
                <a:spcPct val="116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универсальную защищенную систему БД невозможно. При любом разумном методе измерения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уровня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защищенности </a:t>
            </a:r>
            <a:r>
              <a:rPr lang="ru-RU" sz="2600" spc="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он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неубывающей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функцией</a:t>
            </a:r>
            <a:r>
              <a:rPr lang="ru-RU" sz="2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затрат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защиты.</a:t>
            </a:r>
            <a:r>
              <a:rPr lang="ru-RU" sz="26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Т.О.,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любом случае, когда существуют ограничения на бюджет системы защиты, существует предельный уровень информационной безопасности, который теоретически может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достигнут.</a:t>
            </a:r>
          </a:p>
          <a:p>
            <a:pPr algn="just"/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настоящее время отсутствует общепринятая методология разработки защищенных АИС и, в частности, систем баз данных. Поэтому традиционно используется подход, основанный на анализе лучшего мирового опыта решения некоторого класса проблем и формулировании руководящих принципов построения соответствующих систем, </a:t>
            </a:r>
            <a:r>
              <a:rPr lang="ru-RU" sz="26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концентрирующих </a:t>
            </a:r>
            <a:r>
              <a:rPr lang="ru-RU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накопленный опыт.</a:t>
            </a:r>
            <a:r>
              <a:rPr lang="ru-RU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ISO</a:t>
            </a:r>
            <a:r>
              <a:rPr lang="ru-RU" sz="18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17799-2005 «Практические правила управления информационной безопасностью».</a:t>
            </a:r>
            <a:r>
              <a:rPr lang="ru-RU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779780" algn="l"/>
              </a:tabLst>
            </a:pPr>
            <a:r>
              <a:rPr lang="ru-RU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i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B91F4-5503-8032-9B35-772EB281BA30}"/>
              </a:ext>
            </a:extLst>
          </p:cNvPr>
          <p:cNvSpPr txBox="1"/>
          <p:nvPr/>
        </p:nvSpPr>
        <p:spPr>
          <a:xfrm>
            <a:off x="0" y="0"/>
            <a:ext cx="8964488" cy="630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lnSpc>
                <a:spcPct val="115000"/>
              </a:lnSpc>
            </a:pP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 наиболее </a:t>
            </a:r>
            <a:r>
              <a:rPr lang="ru-RU" sz="26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успешных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решений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 </a:t>
            </a:r>
            <a:r>
              <a:rPr lang="ru-RU" sz="26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чения </a:t>
            </a:r>
            <a:r>
              <a:rPr lang="ru-RU" sz="26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позволил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несколько полезных принципов, которыми можно руководствоваться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защиты:</a:t>
            </a:r>
          </a:p>
          <a:p>
            <a:pPr lvl="0" algn="just">
              <a:lnSpc>
                <a:spcPct val="110000"/>
              </a:lnSpc>
              <a:buSzPts val="1000"/>
              <a:tabLst>
                <a:tab pos="54800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экономическая</a:t>
            </a:r>
            <a:r>
              <a:rPr lang="ru-RU" sz="26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оправданность</a:t>
            </a:r>
            <a:r>
              <a:rPr lang="ru-RU" sz="2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механизмов</a:t>
            </a:r>
            <a:r>
              <a:rPr lang="ru-RU" sz="26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buSzPts val="1000"/>
              <a:buFont typeface="Times New Roman" panose="02020603050405020304" pitchFamily="18" charset="0"/>
              <a:buChar char="—"/>
              <a:tabLst>
                <a:tab pos="548005" algn="l"/>
              </a:tabLst>
            </a:pP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открытое</a:t>
            </a:r>
            <a:r>
              <a:rPr lang="ru-RU" sz="2600" spc="3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10000"/>
              </a:lnSpc>
              <a:buSzPts val="1000"/>
              <a:buFont typeface="Times New Roman" panose="02020603050405020304" pitchFamily="18" charset="0"/>
              <a:buChar char="—"/>
              <a:tabLst>
                <a:tab pos="549275" algn="l"/>
                <a:tab pos="550545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распределение полномочий между различными субъектами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правилами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организации;</a:t>
            </a:r>
          </a:p>
          <a:p>
            <a:pPr lvl="0" algn="l">
              <a:lnSpc>
                <a:spcPct val="110000"/>
              </a:lnSpc>
              <a:buSzPts val="1000"/>
              <a:buFont typeface="Times New Roman" panose="02020603050405020304" pitchFamily="18" charset="0"/>
              <a:buChar char="—"/>
              <a:tabLst>
                <a:tab pos="549275" algn="l"/>
                <a:tab pos="550545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минимально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возможные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администраторов;</a:t>
            </a:r>
          </a:p>
          <a:p>
            <a:pPr lvl="0" algn="l">
              <a:lnSpc>
                <a:spcPct val="110000"/>
              </a:lnSpc>
              <a:buSzPts val="1000"/>
              <a:tabLst>
                <a:tab pos="541655" algn="l"/>
                <a:tab pos="546100" algn="l"/>
              </a:tabLst>
            </a:pP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управляемость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возникновении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отказов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сбоев;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110000"/>
              </a:lnSpc>
              <a:buSzPts val="1000"/>
              <a:buFont typeface="Times New Roman" panose="02020603050405020304" pitchFamily="18" charset="0"/>
              <a:buChar char="—"/>
              <a:tabLst>
                <a:tab pos="537210" algn="l"/>
                <a:tab pos="544830" algn="l"/>
              </a:tabLst>
            </a:pP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психологическая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приемлемость</a:t>
            </a:r>
            <a:r>
              <a:rPr lang="ru-RU" sz="26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защиты</a:t>
            </a:r>
            <a:r>
              <a:rPr lang="ru-RU" sz="26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данных.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11902</TotalTime>
  <Words>2200</Words>
  <Application>Microsoft Office PowerPoint</Application>
  <PresentationFormat>Экран (4:3)</PresentationFormat>
  <Paragraphs>73</Paragraphs>
  <Slides>25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Тема Office</vt:lpstr>
      <vt:lpstr>  Лекция 5 Политика безопасности   1 Сущность политики безопасности  2. Принципы построения защищенных систем баз данных 3. Стратегия применения средств обеспечения информационной безопасности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298</cp:revision>
  <dcterms:created xsi:type="dcterms:W3CDTF">2013-02-04T18:05:09Z</dcterms:created>
  <dcterms:modified xsi:type="dcterms:W3CDTF">2024-10-03T07:48:11Z</dcterms:modified>
</cp:coreProperties>
</file>