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96" r:id="rId2"/>
    <p:sldId id="321" r:id="rId3"/>
    <p:sldId id="328" r:id="rId4"/>
    <p:sldId id="322" r:id="rId5"/>
    <p:sldId id="327" r:id="rId6"/>
    <p:sldId id="329" r:id="rId7"/>
    <p:sldId id="330" r:id="rId8"/>
    <p:sldId id="331" r:id="rId9"/>
    <p:sldId id="332" r:id="rId10"/>
    <p:sldId id="333" r:id="rId11"/>
    <p:sldId id="334" r:id="rId12"/>
    <p:sldId id="335" r:id="rId13"/>
    <p:sldId id="326" r:id="rId14"/>
    <p:sldId id="323" r:id="rId15"/>
    <p:sldId id="324" r:id="rId16"/>
    <p:sldId id="325" r:id="rId17"/>
    <p:sldId id="312" r:id="rId18"/>
    <p:sldId id="300" r:id="rId19"/>
    <p:sldId id="301" r:id="rId20"/>
    <p:sldId id="302" r:id="rId21"/>
    <p:sldId id="303" r:id="rId22"/>
    <p:sldId id="304" r:id="rId23"/>
    <p:sldId id="311" r:id="rId24"/>
    <p:sldId id="305" r:id="rId25"/>
    <p:sldId id="306" r:id="rId26"/>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30" autoAdjust="0"/>
  </p:normalViewPr>
  <p:slideViewPr>
    <p:cSldViewPr>
      <p:cViewPr varScale="1">
        <p:scale>
          <a:sx n="61" d="100"/>
          <a:sy n="61" d="100"/>
        </p:scale>
        <p:origin x="1656"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DCFCD-624C-46CB-B296-321CFCDD592D}" type="datetimeFigureOut">
              <a:rPr lang="ru-RU" smtClean="0"/>
              <a:t>17.10.2024</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32B78-96D7-46BF-8914-49F28A1DBD33}" type="slidenum">
              <a:rPr lang="ru-RU" smtClean="0"/>
              <a:t>‹#›</a:t>
            </a:fld>
            <a:endParaRPr lang="ru-RU"/>
          </a:p>
        </p:txBody>
      </p:sp>
    </p:spTree>
    <p:extLst>
      <p:ext uri="{BB962C8B-B14F-4D97-AF65-F5344CB8AC3E}">
        <p14:creationId xmlns:p14="http://schemas.microsoft.com/office/powerpoint/2010/main" val="832760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8632B78-96D7-46BF-8914-49F28A1DBD33}" type="slidenum">
              <a:rPr lang="ru-RU" smtClean="0"/>
              <a:t>19</a:t>
            </a:fld>
            <a:endParaRPr lang="ru-RU"/>
          </a:p>
        </p:txBody>
      </p:sp>
    </p:spTree>
    <p:extLst>
      <p:ext uri="{BB962C8B-B14F-4D97-AF65-F5344CB8AC3E}">
        <p14:creationId xmlns:p14="http://schemas.microsoft.com/office/powerpoint/2010/main" val="324050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18632B78-96D7-46BF-8914-49F28A1DBD33}" type="slidenum">
              <a:rPr lang="ru-RU" smtClean="0"/>
              <a:t>20</a:t>
            </a:fld>
            <a:endParaRPr lang="ru-RU"/>
          </a:p>
        </p:txBody>
      </p:sp>
    </p:spTree>
    <p:extLst>
      <p:ext uri="{BB962C8B-B14F-4D97-AF65-F5344CB8AC3E}">
        <p14:creationId xmlns:p14="http://schemas.microsoft.com/office/powerpoint/2010/main" val="471317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lvl1pPr>
              <a:defRPr/>
            </a:lvl1pPr>
          </a:lstStyle>
          <a:p>
            <a:pPr>
              <a:defRPr/>
            </a:pPr>
            <a:fld id="{C257B83E-89B6-4219-BF87-7529AD0C6C87}" type="datetimeFigureOut">
              <a:rPr lang="ru-RU"/>
              <a:pPr>
                <a:defRPr/>
              </a:pPr>
              <a:t>17.10.2024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A2E8D8B0-E8CE-47F4-9E84-C91982F6FE25}" type="slidenum">
              <a:rPr lang="ru-RU"/>
              <a:pPr>
                <a:defRPr/>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EDDB4FAB-08C6-438F-9A97-FA3D70DE0926}" type="datetimeFigureOut">
              <a:rPr lang="ru-RU"/>
              <a:pPr>
                <a:defRPr/>
              </a:pPr>
              <a:t>17.10.2024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8E9FAF17-A4D8-4288-BD27-EF208B0589C6}" type="slidenum">
              <a:rPr lang="ru-RU"/>
              <a:pPr>
                <a:defRPr/>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BF3E32C7-ACD9-496A-A7A0-28EBC05CAD79}" type="datetimeFigureOut">
              <a:rPr lang="ru-RU"/>
              <a:pPr>
                <a:defRPr/>
              </a:pPr>
              <a:t>17.10.2024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2BCAD07-7381-4FC1-9683-1CDE49BC4E3B}" type="slidenum">
              <a:rPr lang="ru-RU"/>
              <a:pPr>
                <a:defRPr/>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lvl1pPr>
              <a:defRPr/>
            </a:lvl1pPr>
          </a:lstStyle>
          <a:p>
            <a:pPr>
              <a:defRPr/>
            </a:pPr>
            <a:fld id="{4BCD223D-52D0-454B-8A3C-7005BF6D46BA}" type="datetimeFigureOut">
              <a:rPr lang="ru-RU"/>
              <a:pPr>
                <a:defRPr/>
              </a:pPr>
              <a:t>17.10.2024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26B31C54-36C6-4FAF-B4D7-FB6AB5B168FA}" type="slidenum">
              <a:rPr lang="ru-RU"/>
              <a:pPr>
                <a:defRPr/>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lvl1pPr>
              <a:defRPr/>
            </a:lvl1pPr>
          </a:lstStyle>
          <a:p>
            <a:pPr>
              <a:defRPr/>
            </a:pPr>
            <a:fld id="{75A5F859-55F1-4D4C-A012-509E1096357C}" type="datetimeFigureOut">
              <a:rPr lang="ru-RU"/>
              <a:pPr>
                <a:defRPr/>
              </a:pPr>
              <a:t>17.10.2024</a:t>
            </a:fld>
            <a:endParaRPr lang="ru-RU"/>
          </a:p>
        </p:txBody>
      </p:sp>
      <p:sp>
        <p:nvSpPr>
          <p:cNvPr id="5" name="Нижний колонтитул 4"/>
          <p:cNvSpPr>
            <a:spLocks noGrp="1"/>
          </p:cNvSpPr>
          <p:nvPr>
            <p:ph type="ftr" sz="quarter" idx="11"/>
          </p:nvPr>
        </p:nvSpPr>
        <p:spPr/>
        <p:txBody>
          <a:bodyPr/>
          <a:lstStyle>
            <a:lvl1pPr>
              <a:defRPr/>
            </a:lvl1pPr>
          </a:lstStyle>
          <a:p>
            <a:pPr>
              <a:defRPr/>
            </a:pPr>
            <a:endParaRPr lang="ru-RU"/>
          </a:p>
        </p:txBody>
      </p:sp>
      <p:sp>
        <p:nvSpPr>
          <p:cNvPr id="6" name="Номер слайда 5"/>
          <p:cNvSpPr>
            <a:spLocks noGrp="1"/>
          </p:cNvSpPr>
          <p:nvPr>
            <p:ph type="sldNum" sz="quarter" idx="12"/>
          </p:nvPr>
        </p:nvSpPr>
        <p:spPr/>
        <p:txBody>
          <a:bodyPr/>
          <a:lstStyle>
            <a:lvl1pPr>
              <a:defRPr/>
            </a:lvl1pPr>
          </a:lstStyle>
          <a:p>
            <a:pPr>
              <a:defRPr/>
            </a:pPr>
            <a:fld id="{06D06DA6-85DF-41EE-B567-E5F810D14457}" type="slidenum">
              <a:rPr lang="ru-RU"/>
              <a:pPr>
                <a:defRPr/>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3"/>
          <p:cNvSpPr>
            <a:spLocks noGrp="1"/>
          </p:cNvSpPr>
          <p:nvPr>
            <p:ph type="dt" sz="half" idx="10"/>
          </p:nvPr>
        </p:nvSpPr>
        <p:spPr/>
        <p:txBody>
          <a:bodyPr/>
          <a:lstStyle>
            <a:lvl1pPr>
              <a:defRPr/>
            </a:lvl1pPr>
          </a:lstStyle>
          <a:p>
            <a:pPr>
              <a:defRPr/>
            </a:pPr>
            <a:fld id="{0337C992-A112-4A99-8FCC-9E199C84E769}" type="datetimeFigureOut">
              <a:rPr lang="ru-RU"/>
              <a:pPr>
                <a:defRPr/>
              </a:pPr>
              <a:t>17.10.2024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44C7B5FC-EE2B-4CC9-9BBD-2EB5625FE57A}" type="slidenum">
              <a:rPr lang="ru-RU"/>
              <a:pPr>
                <a:defRPr/>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3"/>
          <p:cNvSpPr>
            <a:spLocks noGrp="1"/>
          </p:cNvSpPr>
          <p:nvPr>
            <p:ph type="dt" sz="half" idx="10"/>
          </p:nvPr>
        </p:nvSpPr>
        <p:spPr/>
        <p:txBody>
          <a:bodyPr/>
          <a:lstStyle>
            <a:lvl1pPr>
              <a:defRPr/>
            </a:lvl1pPr>
          </a:lstStyle>
          <a:p>
            <a:pPr>
              <a:defRPr/>
            </a:pPr>
            <a:fld id="{58AEDD4C-0A06-4AA1-A776-F6E4452F976C}" type="datetimeFigureOut">
              <a:rPr lang="ru-RU"/>
              <a:pPr>
                <a:defRPr/>
              </a:pPr>
              <a:t>17.10.2024</a:t>
            </a:fld>
            <a:endParaRPr lang="ru-RU"/>
          </a:p>
        </p:txBody>
      </p:sp>
      <p:sp>
        <p:nvSpPr>
          <p:cNvPr id="8" name="Нижний колонтитул 4"/>
          <p:cNvSpPr>
            <a:spLocks noGrp="1"/>
          </p:cNvSpPr>
          <p:nvPr>
            <p:ph type="ftr" sz="quarter" idx="11"/>
          </p:nvPr>
        </p:nvSpPr>
        <p:spPr/>
        <p:txBody>
          <a:bodyPr/>
          <a:lstStyle>
            <a:lvl1pPr>
              <a:defRPr/>
            </a:lvl1pPr>
          </a:lstStyle>
          <a:p>
            <a:pPr>
              <a:defRPr/>
            </a:pPr>
            <a:endParaRPr lang="ru-RU"/>
          </a:p>
        </p:txBody>
      </p:sp>
      <p:sp>
        <p:nvSpPr>
          <p:cNvPr id="9" name="Номер слайда 5"/>
          <p:cNvSpPr>
            <a:spLocks noGrp="1"/>
          </p:cNvSpPr>
          <p:nvPr>
            <p:ph type="sldNum" sz="quarter" idx="12"/>
          </p:nvPr>
        </p:nvSpPr>
        <p:spPr/>
        <p:txBody>
          <a:bodyPr/>
          <a:lstStyle>
            <a:lvl1pPr>
              <a:defRPr/>
            </a:lvl1pPr>
          </a:lstStyle>
          <a:p>
            <a:pPr>
              <a:defRPr/>
            </a:pPr>
            <a:fld id="{92C40005-CC87-4B15-9632-BAD0E57F2B71}" type="slidenum">
              <a:rPr lang="ru-RU"/>
              <a:pPr>
                <a:defRPr/>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3"/>
          <p:cNvSpPr>
            <a:spLocks noGrp="1"/>
          </p:cNvSpPr>
          <p:nvPr>
            <p:ph type="dt" sz="half" idx="10"/>
          </p:nvPr>
        </p:nvSpPr>
        <p:spPr/>
        <p:txBody>
          <a:bodyPr/>
          <a:lstStyle>
            <a:lvl1pPr>
              <a:defRPr/>
            </a:lvl1pPr>
          </a:lstStyle>
          <a:p>
            <a:pPr>
              <a:defRPr/>
            </a:pPr>
            <a:fld id="{40DB19AA-4753-447B-A4F2-BC874F559128}" type="datetimeFigureOut">
              <a:rPr lang="ru-RU"/>
              <a:pPr>
                <a:defRPr/>
              </a:pPr>
              <a:t>17.10.2024</a:t>
            </a:fld>
            <a:endParaRPr lang="ru-RU"/>
          </a:p>
        </p:txBody>
      </p:sp>
      <p:sp>
        <p:nvSpPr>
          <p:cNvPr id="4" name="Нижний колонтитул 4"/>
          <p:cNvSpPr>
            <a:spLocks noGrp="1"/>
          </p:cNvSpPr>
          <p:nvPr>
            <p:ph type="ftr" sz="quarter" idx="11"/>
          </p:nvPr>
        </p:nvSpPr>
        <p:spPr/>
        <p:txBody>
          <a:bodyPr/>
          <a:lstStyle>
            <a:lvl1pPr>
              <a:defRPr/>
            </a:lvl1pPr>
          </a:lstStyle>
          <a:p>
            <a:pPr>
              <a:defRPr/>
            </a:pPr>
            <a:endParaRPr lang="ru-RU"/>
          </a:p>
        </p:txBody>
      </p:sp>
      <p:sp>
        <p:nvSpPr>
          <p:cNvPr id="5" name="Номер слайда 5"/>
          <p:cNvSpPr>
            <a:spLocks noGrp="1"/>
          </p:cNvSpPr>
          <p:nvPr>
            <p:ph type="sldNum" sz="quarter" idx="12"/>
          </p:nvPr>
        </p:nvSpPr>
        <p:spPr/>
        <p:txBody>
          <a:bodyPr/>
          <a:lstStyle>
            <a:lvl1pPr>
              <a:defRPr/>
            </a:lvl1pPr>
          </a:lstStyle>
          <a:p>
            <a:pPr>
              <a:defRPr/>
            </a:pPr>
            <a:fld id="{74C91F2D-58F0-49BD-958C-20072085558C}" type="slidenum">
              <a:rPr lang="ru-RU"/>
              <a:pPr>
                <a:defRPr/>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3"/>
          <p:cNvSpPr>
            <a:spLocks noGrp="1"/>
          </p:cNvSpPr>
          <p:nvPr>
            <p:ph type="dt" sz="half" idx="10"/>
          </p:nvPr>
        </p:nvSpPr>
        <p:spPr/>
        <p:txBody>
          <a:bodyPr/>
          <a:lstStyle>
            <a:lvl1pPr>
              <a:defRPr/>
            </a:lvl1pPr>
          </a:lstStyle>
          <a:p>
            <a:pPr>
              <a:defRPr/>
            </a:pPr>
            <a:fld id="{9E9189E0-E272-4B64-AD19-E5766F84BB3A}" type="datetimeFigureOut">
              <a:rPr lang="ru-RU"/>
              <a:pPr>
                <a:defRPr/>
              </a:pPr>
              <a:t>17.10.2024</a:t>
            </a:fld>
            <a:endParaRPr lang="ru-RU"/>
          </a:p>
        </p:txBody>
      </p:sp>
      <p:sp>
        <p:nvSpPr>
          <p:cNvPr id="3" name="Нижний колонтитул 4"/>
          <p:cNvSpPr>
            <a:spLocks noGrp="1"/>
          </p:cNvSpPr>
          <p:nvPr>
            <p:ph type="ftr" sz="quarter" idx="11"/>
          </p:nvPr>
        </p:nvSpPr>
        <p:spPr/>
        <p:txBody>
          <a:bodyPr/>
          <a:lstStyle>
            <a:lvl1pPr>
              <a:defRPr/>
            </a:lvl1pPr>
          </a:lstStyle>
          <a:p>
            <a:pPr>
              <a:defRPr/>
            </a:pPr>
            <a:endParaRPr lang="ru-RU"/>
          </a:p>
        </p:txBody>
      </p:sp>
      <p:sp>
        <p:nvSpPr>
          <p:cNvPr id="4" name="Номер слайда 5"/>
          <p:cNvSpPr>
            <a:spLocks noGrp="1"/>
          </p:cNvSpPr>
          <p:nvPr>
            <p:ph type="sldNum" sz="quarter" idx="12"/>
          </p:nvPr>
        </p:nvSpPr>
        <p:spPr/>
        <p:txBody>
          <a:bodyPr/>
          <a:lstStyle>
            <a:lvl1pPr>
              <a:defRPr/>
            </a:lvl1pPr>
          </a:lstStyle>
          <a:p>
            <a:pPr>
              <a:defRPr/>
            </a:pPr>
            <a:fld id="{2EB25A93-5571-4D0E-95F4-D42D2A541D0F}" type="slidenum">
              <a:rPr lang="ru-RU"/>
              <a:pPr>
                <a:defRPr/>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EA3F0F59-934F-4AA1-94E4-4CD406483BC5}" type="datetimeFigureOut">
              <a:rPr lang="ru-RU"/>
              <a:pPr>
                <a:defRPr/>
              </a:pPr>
              <a:t>17.10.2024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A5A011C6-6047-4248-AD70-7F6A6C504C19}" type="slidenum">
              <a:rPr lang="ru-RU"/>
              <a:pPr>
                <a:defRPr/>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3"/>
          <p:cNvSpPr>
            <a:spLocks noGrp="1"/>
          </p:cNvSpPr>
          <p:nvPr>
            <p:ph type="dt" sz="half" idx="10"/>
          </p:nvPr>
        </p:nvSpPr>
        <p:spPr/>
        <p:txBody>
          <a:bodyPr/>
          <a:lstStyle>
            <a:lvl1pPr>
              <a:defRPr/>
            </a:lvl1pPr>
          </a:lstStyle>
          <a:p>
            <a:pPr>
              <a:defRPr/>
            </a:pPr>
            <a:fld id="{790A09DA-2DD2-416E-92C9-55AB2324AF4E}" type="datetimeFigureOut">
              <a:rPr lang="ru-RU"/>
              <a:pPr>
                <a:defRPr/>
              </a:pPr>
              <a:t>17.10.2024</a:t>
            </a:fld>
            <a:endParaRPr lang="ru-RU"/>
          </a:p>
        </p:txBody>
      </p:sp>
      <p:sp>
        <p:nvSpPr>
          <p:cNvPr id="6" name="Нижний колонтитул 4"/>
          <p:cNvSpPr>
            <a:spLocks noGrp="1"/>
          </p:cNvSpPr>
          <p:nvPr>
            <p:ph type="ftr" sz="quarter" idx="11"/>
          </p:nvPr>
        </p:nvSpPr>
        <p:spPr/>
        <p:txBody>
          <a:bodyPr/>
          <a:lstStyle>
            <a:lvl1pPr>
              <a:defRPr/>
            </a:lvl1pPr>
          </a:lstStyle>
          <a:p>
            <a:pPr>
              <a:defRPr/>
            </a:pPr>
            <a:endParaRPr lang="ru-RU"/>
          </a:p>
        </p:txBody>
      </p:sp>
      <p:sp>
        <p:nvSpPr>
          <p:cNvPr id="7" name="Номер слайда 5"/>
          <p:cNvSpPr>
            <a:spLocks noGrp="1"/>
          </p:cNvSpPr>
          <p:nvPr>
            <p:ph type="sldNum" sz="quarter" idx="12"/>
          </p:nvPr>
        </p:nvSpPr>
        <p:spPr/>
        <p:txBody>
          <a:bodyPr/>
          <a:lstStyle>
            <a:lvl1pPr>
              <a:defRPr/>
            </a:lvl1pPr>
          </a:lstStyle>
          <a:p>
            <a:pPr>
              <a:defRPr/>
            </a:pPr>
            <a:fld id="{D207CC22-513C-4212-96B6-6948D0B0F301}" type="slidenum">
              <a:rPr lang="ru-RU"/>
              <a:pPr>
                <a:defRPr/>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Заголовок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ru-RU"/>
              <a:t>Образец заголовка</a:t>
            </a:r>
          </a:p>
        </p:txBody>
      </p:sp>
      <p:sp>
        <p:nvSpPr>
          <p:cNvPr id="1027" name="Текст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A6FC1E4-7E55-406F-9484-5BBA316FBA48}" type="datetimeFigureOut">
              <a:rPr lang="ru-RU"/>
              <a:pPr>
                <a:defRPr/>
              </a:pPr>
              <a:t>17.10.2024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6FA8D75-543B-4D8A-934A-603AA0E11D6C}" type="slidenum">
              <a:rPr lang="ru-RU"/>
              <a:pPr>
                <a:defRPr/>
              </a:pPr>
              <a:t>‹#›</a:t>
            </a:fld>
            <a:endParaRPr lang="ru-RU"/>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p:cNvSpPr>
            <a:spLocks noGrp="1"/>
          </p:cNvSpPr>
          <p:nvPr>
            <p:ph type="title"/>
          </p:nvPr>
        </p:nvSpPr>
        <p:spPr>
          <a:xfrm>
            <a:off x="457200" y="332656"/>
            <a:ext cx="8229600" cy="6192688"/>
          </a:xfrm>
        </p:spPr>
        <p:txBody>
          <a:bodyPr/>
          <a:lstStyle/>
          <a:p>
            <a:pPr indent="-243840">
              <a:lnSpc>
                <a:spcPct val="115000"/>
              </a:lnSpc>
              <a:tabLst>
                <a:tab pos="564515" algn="l"/>
                <a:tab pos="604520" algn="l"/>
              </a:tabLst>
            </a:pPr>
            <a:r>
              <a:rPr lang="ru-RU" sz="4000" dirty="0">
                <a:latin typeface="Arial" charset="0"/>
              </a:rPr>
              <a:t> </a:t>
            </a:r>
            <a:br>
              <a:rPr lang="ru-RU" sz="4000" dirty="0">
                <a:latin typeface="Arial" charset="0"/>
              </a:rPr>
            </a:br>
            <a:r>
              <a:rPr lang="ru-RU" sz="3200" b="1" spc="120" dirty="0">
                <a:latin typeface="Times New Roman" panose="02020603050405020304" pitchFamily="18" charset="0"/>
                <a:cs typeface="Times New Roman" panose="02020603050405020304" pitchFamily="18" charset="0"/>
              </a:rPr>
              <a:t>Лекция 7</a:t>
            </a:r>
            <a:br>
              <a:rPr lang="ru-RU" sz="3200" b="1" spc="120" dirty="0">
                <a:latin typeface="Times New Roman" panose="02020603050405020304" pitchFamily="18" charset="0"/>
                <a:cs typeface="Times New Roman" panose="02020603050405020304" pitchFamily="18" charset="0"/>
              </a:rPr>
            </a:br>
            <a:br>
              <a:rPr lang="ru-RU" sz="1100" spc="-60" dirty="0">
                <a:effectLst/>
                <a:latin typeface="Times New Roman" panose="02020603050405020304" pitchFamily="18" charset="0"/>
                <a:ea typeface="Times New Roman" panose="02020603050405020304" pitchFamily="18" charset="0"/>
              </a:rPr>
            </a:br>
            <a:r>
              <a:rPr lang="ru-RU" sz="3600" b="1" spc="100" dirty="0">
                <a:effectLst/>
                <a:latin typeface="Times New Roman" panose="02020603050405020304" pitchFamily="18" charset="0"/>
                <a:ea typeface="Times New Roman" panose="02020603050405020304" pitchFamily="18" charset="0"/>
              </a:rPr>
              <a:t>МЕТОДЫ </a:t>
            </a:r>
            <a:r>
              <a:rPr lang="ru-RU" sz="3600" b="1" spc="125" dirty="0">
                <a:effectLst/>
                <a:latin typeface="Times New Roman" panose="02020603050405020304" pitchFamily="18" charset="0"/>
                <a:ea typeface="Times New Roman" panose="02020603050405020304" pitchFamily="18" charset="0"/>
              </a:rPr>
              <a:t>АУТЕНТИФИКАЦИИ</a:t>
            </a:r>
            <a:br>
              <a:rPr lang="ru-RU" sz="1800" dirty="0">
                <a:effectLst/>
                <a:latin typeface="Times New Roman" panose="02020603050405020304" pitchFamily="18" charset="0"/>
                <a:ea typeface="Times New Roman" panose="02020603050405020304" pitchFamily="18" charset="0"/>
              </a:rPr>
            </a:br>
            <a:br>
              <a:rPr lang="ru-RU" sz="2800" spc="0" dirty="0">
                <a:effectLst/>
                <a:latin typeface="Times New Roman" panose="02020603050405020304" pitchFamily="18" charset="0"/>
                <a:ea typeface="Times New Roman" panose="02020603050405020304" pitchFamily="18" charset="0"/>
              </a:rPr>
            </a:br>
            <a:r>
              <a:rPr lang="ru-RU" sz="2800" b="1" spc="0" dirty="0">
                <a:effectLst/>
                <a:latin typeface="Times New Roman" panose="02020603050405020304" pitchFamily="18" charset="0"/>
                <a:ea typeface="Times New Roman" panose="02020603050405020304" pitchFamily="18" charset="0"/>
              </a:rPr>
              <a:t>1 </a:t>
            </a:r>
            <a:r>
              <a:rPr lang="ru-RU" sz="2800" b="1" spc="65" dirty="0">
                <a:effectLst/>
                <a:latin typeface="Times New Roman" panose="02020603050405020304" pitchFamily="18" charset="0"/>
                <a:ea typeface="Times New Roman" panose="02020603050405020304" pitchFamily="18" charset="0"/>
              </a:rPr>
              <a:t>Аутентификация  пользователей СУБД</a:t>
            </a:r>
            <a:br>
              <a:rPr lang="ru-RU" sz="2800" b="1" spc="65" dirty="0">
                <a:effectLst/>
                <a:latin typeface="Times New Roman" panose="02020603050405020304" pitchFamily="18" charset="0"/>
                <a:ea typeface="Times New Roman" panose="02020603050405020304" pitchFamily="18" charset="0"/>
              </a:rPr>
            </a:br>
            <a:r>
              <a:rPr lang="ru-RU" sz="2800" b="1" spc="65" dirty="0">
                <a:effectLst/>
                <a:latin typeface="Times New Roman" panose="02020603050405020304" pitchFamily="18" charset="0"/>
                <a:ea typeface="Times New Roman" panose="02020603050405020304" pitchFamily="18" charset="0"/>
              </a:rPr>
              <a:t>2 </a:t>
            </a:r>
            <a:r>
              <a:rPr lang="ru-RU" sz="2800" b="1" spc="0" dirty="0">
                <a:effectLst/>
                <a:latin typeface="Times New Roman" panose="02020603050405020304" pitchFamily="18" charset="0"/>
                <a:ea typeface="Times New Roman" panose="02020603050405020304" pitchFamily="18" charset="0"/>
              </a:rPr>
              <a:t>Аутентификация</a:t>
            </a:r>
            <a:r>
              <a:rPr lang="ru-RU" sz="2800" b="1" spc="-25" dirty="0">
                <a:effectLst/>
                <a:latin typeface="Times New Roman" panose="02020603050405020304" pitchFamily="18" charset="0"/>
                <a:ea typeface="Times New Roman" panose="02020603050405020304" pitchFamily="18" charset="0"/>
              </a:rPr>
              <a:t> </a:t>
            </a:r>
            <a:r>
              <a:rPr lang="ru-RU" sz="2800" b="1" spc="0" dirty="0">
                <a:effectLst/>
                <a:latin typeface="Times New Roman" panose="02020603050405020304" pitchFamily="18" charset="0"/>
                <a:ea typeface="Times New Roman" panose="02020603050405020304" pitchFamily="18" charset="0"/>
              </a:rPr>
              <a:t>в</a:t>
            </a:r>
            <a:r>
              <a:rPr lang="ru-RU" sz="2800" b="1" spc="-25" dirty="0">
                <a:effectLst/>
                <a:latin typeface="Times New Roman" panose="02020603050405020304" pitchFamily="18" charset="0"/>
                <a:ea typeface="Times New Roman" panose="02020603050405020304" pitchFamily="18" charset="0"/>
              </a:rPr>
              <a:t> </a:t>
            </a:r>
            <a:r>
              <a:rPr lang="ru-RU" sz="2800" b="1" spc="-10" dirty="0">
                <a:effectLst/>
                <a:latin typeface="Times New Roman" panose="02020603050405020304" pitchFamily="18" charset="0"/>
                <a:ea typeface="Times New Roman" panose="02020603050405020304" pitchFamily="18" charset="0"/>
              </a:rPr>
              <a:t>MySQL</a:t>
            </a:r>
            <a:br>
              <a:rPr lang="ru-RU" sz="2800" b="1" spc="-10" dirty="0">
                <a:effectLst/>
                <a:latin typeface="Times New Roman" panose="02020603050405020304" pitchFamily="18" charset="0"/>
                <a:ea typeface="Times New Roman" panose="02020603050405020304" pitchFamily="18" charset="0"/>
              </a:rPr>
            </a:br>
            <a:r>
              <a:rPr lang="ru-RU" sz="2800" b="1" dirty="0">
                <a:latin typeface="Times New Roman" panose="02020603050405020304" pitchFamily="18" charset="0"/>
              </a:rPr>
              <a:t>3 Аутентификация в </a:t>
            </a:r>
            <a:r>
              <a:rPr lang="ru-RU" sz="2800" b="1" dirty="0" err="1">
                <a:latin typeface="Times New Roman" panose="02020603050405020304" pitchFamily="18" charset="0"/>
              </a:rPr>
              <a:t>PostgreSQL</a:t>
            </a:r>
            <a:br>
              <a:rPr lang="ru-RU" sz="1800" b="1" spc="0" dirty="0">
                <a:effectLst/>
                <a:latin typeface="Times New Roman" panose="02020603050405020304" pitchFamily="18" charset="0"/>
                <a:ea typeface="Times New Roman" panose="02020603050405020304" pitchFamily="18" charset="0"/>
              </a:rPr>
            </a:br>
            <a:br>
              <a:rPr lang="ru-RU" sz="1800" b="1" spc="0" dirty="0">
                <a:effectLst/>
                <a:latin typeface="Times New Roman" panose="02020603050405020304" pitchFamily="18" charset="0"/>
                <a:ea typeface="Times New Roman" panose="02020603050405020304" pitchFamily="18" charset="0"/>
              </a:rPr>
            </a:br>
            <a:br>
              <a:rPr lang="ru-RU" sz="2800" b="1" spc="65" dirty="0">
                <a:effectLst/>
                <a:latin typeface="Times New Roman" panose="02020603050405020304" pitchFamily="18" charset="0"/>
                <a:ea typeface="Times New Roman" panose="02020603050405020304" pitchFamily="18" charset="0"/>
              </a:rPr>
            </a:br>
            <a:br>
              <a:rPr lang="ru-RU"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ru-RU" sz="2800" dirty="0">
                <a:latin typeface="Times New Roman" panose="02020603050405020304" pitchFamily="18" charset="0"/>
                <a:cs typeface="Times New Roman" panose="02020603050405020304"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9A59A0-8F50-123F-714C-79499E097671}"/>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EEF943B5-4A9B-47F8-A117-161079C5F36A}"/>
              </a:ext>
            </a:extLst>
          </p:cNvPr>
          <p:cNvSpPr>
            <a:spLocks noGrp="1"/>
          </p:cNvSpPr>
          <p:nvPr>
            <p:ph type="body" idx="1"/>
          </p:nvPr>
        </p:nvSpPr>
        <p:spPr>
          <a:xfrm>
            <a:off x="0" y="1"/>
            <a:ext cx="9144000" cy="6669088"/>
          </a:xfrm>
        </p:spPr>
        <p:txBody>
          <a:bodyPr/>
          <a:lstStyle/>
          <a:p>
            <a:pPr marL="0" indent="0" algn="just">
              <a:lnSpc>
                <a:spcPct val="115000"/>
              </a:lnSpc>
              <a:spcBef>
                <a:spcPts val="0"/>
              </a:spcBef>
              <a:buNone/>
            </a:pPr>
            <a:r>
              <a:rPr lang="ru-RU" sz="2500" kern="0" dirty="0">
                <a:effectLst/>
                <a:latin typeface="Times New Roman" panose="02020603050405020304" pitchFamily="18" charset="0"/>
                <a:ea typeface="Times New Roman" panose="02020603050405020304" pitchFamily="18" charset="0"/>
              </a:rPr>
              <a:t>В</a:t>
            </a:r>
            <a:r>
              <a:rPr lang="ru-RU" sz="2500" kern="0" spc="200" dirty="0">
                <a:effectLst/>
                <a:latin typeface="Times New Roman" panose="02020603050405020304" pitchFamily="18" charset="0"/>
                <a:ea typeface="Times New Roman" panose="02020603050405020304" pitchFamily="18" charset="0"/>
              </a:rPr>
              <a:t> ряде </a:t>
            </a:r>
            <a:r>
              <a:rPr lang="ru-RU" sz="2500" kern="0" spc="45" dirty="0">
                <a:effectLst/>
                <a:latin typeface="Times New Roman" panose="02020603050405020304" pitchFamily="18" charset="0"/>
                <a:ea typeface="Times New Roman" panose="02020603050405020304" pitchFamily="18" charset="0"/>
              </a:rPr>
              <a:t>СУБД</a:t>
            </a:r>
            <a:r>
              <a:rPr lang="ru-RU" sz="2500" kern="0" spc="200" dirty="0">
                <a:effectLst/>
                <a:latin typeface="Times New Roman" panose="02020603050405020304" pitchFamily="18" charset="0"/>
                <a:ea typeface="Times New Roman" panose="02020603050405020304" pitchFamily="18" charset="0"/>
              </a:rPr>
              <a:t> </a:t>
            </a:r>
            <a:r>
              <a:rPr lang="ru-RU" sz="2500" kern="0" dirty="0">
                <a:effectLst/>
                <a:latin typeface="Times New Roman" panose="02020603050405020304" pitchFamily="18" charset="0"/>
                <a:ea typeface="Times New Roman" panose="02020603050405020304" pitchFamily="18" charset="0"/>
              </a:rPr>
              <a:t>для</a:t>
            </a:r>
            <a:r>
              <a:rPr lang="ru-RU" sz="2500" kern="0" spc="200" dirty="0">
                <a:effectLst/>
                <a:latin typeface="Times New Roman" panose="02020603050405020304" pitchFamily="18" charset="0"/>
                <a:ea typeface="Times New Roman" panose="02020603050405020304" pitchFamily="18" charset="0"/>
              </a:rPr>
              <a:t> </a:t>
            </a:r>
            <a:r>
              <a:rPr lang="ru-RU" sz="2500" kern="0" spc="65" dirty="0">
                <a:effectLst/>
                <a:latin typeface="Times New Roman" panose="02020603050405020304" pitchFamily="18" charset="0"/>
                <a:ea typeface="Times New Roman" panose="02020603050405020304" pitchFamily="18" charset="0"/>
              </a:rPr>
              <a:t>обеспечения </a:t>
            </a:r>
            <a:r>
              <a:rPr lang="ru-RU" sz="2500" kern="0" dirty="0">
                <a:effectLst/>
                <a:latin typeface="Times New Roman" panose="02020603050405020304" pitchFamily="18" charset="0"/>
                <a:ea typeface="Times New Roman" panose="02020603050405020304" pitchFamily="18" charset="0"/>
              </a:rPr>
              <a:t>более</a:t>
            </a:r>
            <a:r>
              <a:rPr lang="ru-RU" sz="2500" kern="0" spc="400" dirty="0">
                <a:effectLst/>
                <a:latin typeface="Times New Roman" panose="02020603050405020304" pitchFamily="18" charset="0"/>
                <a:ea typeface="Times New Roman" panose="02020603050405020304" pitchFamily="18" charset="0"/>
              </a:rPr>
              <a:t> </a:t>
            </a:r>
            <a:r>
              <a:rPr lang="ru-RU" sz="2500" kern="0" dirty="0">
                <a:effectLst/>
                <a:latin typeface="Times New Roman" panose="02020603050405020304" pitchFamily="18" charset="0"/>
                <a:ea typeface="Times New Roman" panose="02020603050405020304" pitchFamily="18" charset="0"/>
              </a:rPr>
              <a:t>высокого</a:t>
            </a:r>
            <a:r>
              <a:rPr lang="ru-RU" sz="2500" kern="0" spc="370" dirty="0">
                <a:effectLst/>
                <a:latin typeface="Times New Roman" panose="02020603050405020304" pitchFamily="18" charset="0"/>
                <a:ea typeface="Times New Roman" panose="02020603050405020304" pitchFamily="18" charset="0"/>
              </a:rPr>
              <a:t> </a:t>
            </a:r>
            <a:r>
              <a:rPr lang="ru-RU" sz="2500" kern="0" spc="45" dirty="0">
                <a:effectLst/>
                <a:latin typeface="Times New Roman" panose="02020603050405020304" pitchFamily="18" charset="0"/>
                <a:ea typeface="Times New Roman" panose="02020603050405020304" pitchFamily="18" charset="0"/>
              </a:rPr>
              <a:t>уровня</a:t>
            </a:r>
            <a:r>
              <a:rPr lang="ru-RU" sz="2500" kern="0" spc="400" dirty="0">
                <a:effectLst/>
                <a:latin typeface="Times New Roman" panose="02020603050405020304" pitchFamily="18" charset="0"/>
                <a:ea typeface="Times New Roman" panose="02020603050405020304" pitchFamily="18" charset="0"/>
              </a:rPr>
              <a:t> </a:t>
            </a:r>
            <a:r>
              <a:rPr lang="ru-RU" sz="2500" kern="0" spc="45" dirty="0">
                <a:effectLst/>
                <a:latin typeface="Times New Roman" panose="02020603050405020304" pitchFamily="18" charset="0"/>
                <a:ea typeface="Times New Roman" panose="02020603050405020304" pitchFamily="18" charset="0"/>
              </a:rPr>
              <a:t>управления</a:t>
            </a:r>
            <a:r>
              <a:rPr lang="ru-RU" sz="2500" kern="0" spc="400" dirty="0">
                <a:effectLst/>
                <a:latin typeface="Times New Roman" panose="02020603050405020304" pitchFamily="18" charset="0"/>
                <a:ea typeface="Times New Roman" panose="02020603050405020304" pitchFamily="18" charset="0"/>
              </a:rPr>
              <a:t> </a:t>
            </a:r>
            <a:r>
              <a:rPr lang="ru-RU" sz="2500" kern="0" spc="55" dirty="0">
                <a:effectLst/>
                <a:latin typeface="Times New Roman" panose="02020603050405020304" pitchFamily="18" charset="0"/>
                <a:ea typeface="Times New Roman" panose="02020603050405020304" pitchFamily="18" charset="0"/>
              </a:rPr>
              <a:t>разграничением</a:t>
            </a:r>
            <a:r>
              <a:rPr lang="ru-RU" sz="2500" kern="0" spc="400" dirty="0">
                <a:effectLst/>
                <a:latin typeface="Times New Roman" panose="02020603050405020304" pitchFamily="18" charset="0"/>
                <a:ea typeface="Times New Roman" panose="02020603050405020304" pitchFamily="18" charset="0"/>
              </a:rPr>
              <a:t> </a:t>
            </a:r>
            <a:r>
              <a:rPr lang="ru-RU" sz="2500" kern="0" spc="50" dirty="0">
                <a:effectLst/>
                <a:latin typeface="Times New Roman" panose="02020603050405020304" pitchFamily="18" charset="0"/>
                <a:ea typeface="Times New Roman" panose="02020603050405020304" pitchFamily="18" charset="0"/>
              </a:rPr>
              <a:t>доступа </a:t>
            </a:r>
            <a:r>
              <a:rPr lang="ru-RU" sz="2500" kern="0" dirty="0">
                <a:effectLst/>
                <a:latin typeface="Times New Roman" panose="02020603050405020304" pitchFamily="18" charset="0"/>
                <a:ea typeface="Times New Roman" panose="02020603050405020304" pitchFamily="18" charset="0"/>
              </a:rPr>
              <a:t>в </a:t>
            </a:r>
            <a:r>
              <a:rPr lang="ru-RU" sz="2500" kern="0" spc="50" dirty="0">
                <a:effectLst/>
                <a:latin typeface="Times New Roman" panose="02020603050405020304" pitchFamily="18" charset="0"/>
                <a:ea typeface="Times New Roman" panose="02020603050405020304" pitchFamily="18" charset="0"/>
              </a:rPr>
              <a:t>распределенной </a:t>
            </a:r>
            <a:r>
              <a:rPr lang="ru-RU" sz="2500" kern="0" spc="55" dirty="0">
                <a:effectLst/>
                <a:latin typeface="Times New Roman" panose="02020603050405020304" pitchFamily="18" charset="0"/>
                <a:ea typeface="Times New Roman" panose="02020603050405020304" pitchFamily="18" charset="0"/>
              </a:rPr>
              <a:t>информационной </a:t>
            </a:r>
            <a:r>
              <a:rPr lang="ru-RU" sz="2500" kern="0" dirty="0">
                <a:effectLst/>
                <a:latin typeface="Times New Roman" panose="02020603050405020304" pitchFamily="18" charset="0"/>
                <a:ea typeface="Times New Roman" panose="02020603050405020304" pitchFamily="18" charset="0"/>
              </a:rPr>
              <a:t>среде </a:t>
            </a:r>
            <a:r>
              <a:rPr lang="ru-RU" sz="2500" kern="0" spc="45" dirty="0">
                <a:effectLst/>
                <a:latin typeface="Times New Roman" panose="02020603050405020304" pitchFamily="18" charset="0"/>
                <a:ea typeface="Times New Roman" panose="02020603050405020304" pitchFamily="18" charset="0"/>
              </a:rPr>
              <a:t>создан </a:t>
            </a:r>
            <a:r>
              <a:rPr lang="ru-RU" sz="2500" kern="0" dirty="0">
                <a:effectLst/>
                <a:latin typeface="Times New Roman" panose="02020603050405020304" pitchFamily="18" charset="0"/>
                <a:ea typeface="Times New Roman" panose="02020603050405020304" pitchFamily="18" charset="0"/>
              </a:rPr>
              <a:t>сервер безопасности (Oracle). Он позволяет обеспечить единый механизм аутентификации пользователей и</a:t>
            </a:r>
            <a:r>
              <a:rPr lang="ru-RU" sz="2500" kern="0" spc="400" dirty="0">
                <a:effectLst/>
                <a:latin typeface="Times New Roman" panose="02020603050405020304" pitchFamily="18" charset="0"/>
                <a:ea typeface="Times New Roman" panose="02020603050405020304" pitchFamily="18" charset="0"/>
              </a:rPr>
              <a:t> </a:t>
            </a:r>
            <a:r>
              <a:rPr lang="ru-RU" sz="2500" kern="0" dirty="0">
                <a:effectLst/>
                <a:latin typeface="Times New Roman" panose="02020603050405020304" pitchFamily="18" charset="0"/>
                <a:ea typeface="Times New Roman" panose="02020603050405020304" pitchFamily="18" charset="0"/>
              </a:rPr>
              <a:t>ролей в распределенной среде и управление паролями. Основу механизма аутентификации составляют сертификаты стандарта </a:t>
            </a:r>
            <a:r>
              <a:rPr lang="ru-RU" sz="2500" kern="0" spc="55" dirty="0">
                <a:effectLst/>
                <a:latin typeface="Times New Roman" panose="02020603050405020304" pitchFamily="18" charset="0"/>
                <a:ea typeface="Times New Roman" panose="02020603050405020304" pitchFamily="18" charset="0"/>
              </a:rPr>
              <a:t>Х.509, </a:t>
            </a:r>
            <a:r>
              <a:rPr lang="ru-RU" sz="2500" kern="0" dirty="0">
                <a:effectLst/>
                <a:latin typeface="Times New Roman" panose="02020603050405020304" pitchFamily="18" charset="0"/>
                <a:ea typeface="Times New Roman" panose="02020603050405020304" pitchFamily="18" charset="0"/>
              </a:rPr>
              <a:t>которые </a:t>
            </a:r>
            <a:r>
              <a:rPr lang="ru-RU" sz="2500" kern="0" spc="60" dirty="0">
                <a:effectLst/>
                <a:latin typeface="Times New Roman" panose="02020603050405020304" pitchFamily="18" charset="0"/>
                <a:ea typeface="Times New Roman" panose="02020603050405020304" pitchFamily="18" charset="0"/>
              </a:rPr>
              <a:t>поддерживаются </a:t>
            </a:r>
            <a:r>
              <a:rPr lang="ru-RU" sz="2500" kern="0" dirty="0">
                <a:effectLst/>
                <a:latin typeface="Times New Roman" panose="02020603050405020304" pitchFamily="18" charset="0"/>
                <a:ea typeface="Times New Roman" panose="02020603050405020304" pitchFamily="18" charset="0"/>
              </a:rPr>
              <a:t>на </a:t>
            </a:r>
            <a:r>
              <a:rPr lang="ru-RU" sz="2500" kern="0" spc="50" dirty="0">
                <a:effectLst/>
                <a:latin typeface="Times New Roman" panose="02020603050405020304" pitchFamily="18" charset="0"/>
                <a:ea typeface="Times New Roman" panose="02020603050405020304" pitchFamily="18" charset="0"/>
              </a:rPr>
              <a:t>сервере, </a:t>
            </a:r>
            <a:r>
              <a:rPr lang="ru-RU" sz="2500" kern="0" spc="60" dirty="0">
                <a:effectLst/>
                <a:latin typeface="Times New Roman" panose="02020603050405020304" pitchFamily="18" charset="0"/>
                <a:ea typeface="Times New Roman" panose="02020603050405020304" pitchFamily="18" charset="0"/>
              </a:rPr>
              <a:t>выполняющем </a:t>
            </a:r>
            <a:r>
              <a:rPr lang="ru-RU" sz="2500" kern="0" dirty="0">
                <a:effectLst/>
                <a:latin typeface="Times New Roman" panose="02020603050405020304" pitchFamily="18" charset="0"/>
                <a:ea typeface="Times New Roman" panose="02020603050405020304" pitchFamily="18" charset="0"/>
              </a:rPr>
              <a:t>функции</a:t>
            </a:r>
            <a:r>
              <a:rPr lang="ru-RU" sz="2500" kern="0" spc="200" dirty="0">
                <a:effectLst/>
                <a:latin typeface="Times New Roman" panose="02020603050405020304" pitchFamily="18" charset="0"/>
                <a:ea typeface="Times New Roman" panose="02020603050405020304" pitchFamily="18" charset="0"/>
              </a:rPr>
              <a:t> </a:t>
            </a:r>
            <a:r>
              <a:rPr lang="ru-RU" sz="2500" kern="0" dirty="0">
                <a:effectLst/>
                <a:latin typeface="Times New Roman" panose="02020603050405020304" pitchFamily="18" charset="0"/>
                <a:ea typeface="Times New Roman" panose="02020603050405020304" pitchFamily="18" charset="0"/>
              </a:rPr>
              <a:t>сертификационного</a:t>
            </a:r>
            <a:r>
              <a:rPr lang="ru-RU" sz="2500" kern="0" spc="200" dirty="0">
                <a:effectLst/>
                <a:latin typeface="Times New Roman" panose="02020603050405020304" pitchFamily="18" charset="0"/>
                <a:ea typeface="Times New Roman" panose="02020603050405020304" pitchFamily="18" charset="0"/>
              </a:rPr>
              <a:t> </a:t>
            </a:r>
            <a:r>
              <a:rPr lang="ru-RU" sz="2500" kern="0" dirty="0">
                <a:effectLst/>
                <a:latin typeface="Times New Roman" panose="02020603050405020304" pitchFamily="18" charset="0"/>
                <a:ea typeface="Times New Roman" panose="02020603050405020304" pitchFamily="18" charset="0"/>
              </a:rPr>
              <a:t>центра. Утилита позволяет</a:t>
            </a:r>
            <a:r>
              <a:rPr lang="ru-RU" sz="2500" kern="0" spc="200" dirty="0">
                <a:effectLst/>
                <a:latin typeface="Times New Roman" panose="02020603050405020304" pitchFamily="18" charset="0"/>
                <a:ea typeface="Times New Roman" panose="02020603050405020304" pitchFamily="18" charset="0"/>
              </a:rPr>
              <a:t> </a:t>
            </a:r>
            <a:r>
              <a:rPr lang="ru-RU" sz="2500" kern="0" dirty="0">
                <a:effectLst/>
                <a:latin typeface="Times New Roman" panose="02020603050405020304" pitchFamily="18" charset="0"/>
                <a:ea typeface="Times New Roman" panose="02020603050405020304" pitchFamily="18" charset="0"/>
              </a:rPr>
              <a:t>администратору</a:t>
            </a:r>
            <a:r>
              <a:rPr lang="ru-RU" sz="2500" kern="0" spc="400" dirty="0">
                <a:effectLst/>
                <a:latin typeface="Times New Roman" panose="02020603050405020304" pitchFamily="18" charset="0"/>
                <a:ea typeface="Times New Roman" panose="02020603050405020304" pitchFamily="18" charset="0"/>
              </a:rPr>
              <a:t> </a:t>
            </a:r>
            <a:r>
              <a:rPr lang="ru-RU" sz="2500" kern="0" dirty="0">
                <a:effectLst/>
                <a:latin typeface="Times New Roman" panose="02020603050405020304" pitchFamily="18" charset="0"/>
                <a:ea typeface="Times New Roman" panose="02020603050405020304" pitchFamily="18" charset="0"/>
              </a:rPr>
              <a:t>базы</a:t>
            </a:r>
            <a:r>
              <a:rPr lang="ru-RU" sz="2500" kern="0" spc="200" dirty="0">
                <a:effectLst/>
                <a:latin typeface="Times New Roman" panose="02020603050405020304" pitchFamily="18" charset="0"/>
                <a:ea typeface="Times New Roman" panose="02020603050405020304" pitchFamily="18" charset="0"/>
              </a:rPr>
              <a:t> </a:t>
            </a:r>
            <a:r>
              <a:rPr lang="ru-RU" sz="2500" kern="0" spc="45" dirty="0">
                <a:effectLst/>
                <a:latin typeface="Times New Roman" panose="02020603050405020304" pitchFamily="18" charset="0"/>
                <a:ea typeface="Times New Roman" panose="02020603050405020304" pitchFamily="18" charset="0"/>
              </a:rPr>
              <a:t>данных </a:t>
            </a:r>
            <a:r>
              <a:rPr lang="ru-RU" sz="2500" kern="0" dirty="0">
                <a:effectLst/>
                <a:latin typeface="Times New Roman" panose="02020603050405020304" pitchFamily="18" charset="0"/>
                <a:ea typeface="Times New Roman" panose="02020603050405020304" pitchFamily="18" charset="0"/>
              </a:rPr>
              <a:t>или администратору режима безопасности поддерживать режим безопасности в глобальной среде. Так, она позволяет администратору создавать учетные записи для новых пользователей</a:t>
            </a:r>
            <a:r>
              <a:rPr lang="ru-RU" sz="2500" kern="0" spc="200" dirty="0">
                <a:effectLst/>
                <a:latin typeface="Times New Roman" panose="02020603050405020304" pitchFamily="18" charset="0"/>
                <a:ea typeface="Times New Roman" panose="02020603050405020304" pitchFamily="18" charset="0"/>
              </a:rPr>
              <a:t> </a:t>
            </a:r>
            <a:r>
              <a:rPr lang="ru-RU" sz="2500" kern="0" dirty="0">
                <a:effectLst/>
                <a:latin typeface="Times New Roman" panose="02020603050405020304" pitchFamily="18" charset="0"/>
                <a:ea typeface="Times New Roman" panose="02020603050405020304" pitchFamily="18" charset="0"/>
              </a:rPr>
              <a:t>с их идентификацией на основании персонального сертификата (</a:t>
            </a:r>
            <a:r>
              <a:rPr lang="ru-RU" sz="2500" kern="0" dirty="0" err="1">
                <a:effectLst/>
                <a:latin typeface="Times New Roman" panose="02020603050405020304" pitchFamily="18" charset="0"/>
                <a:ea typeface="Times New Roman" panose="02020603050405020304" pitchFamily="18" charset="0"/>
              </a:rPr>
              <a:t>personal</a:t>
            </a:r>
            <a:r>
              <a:rPr lang="ru-RU" sz="2500" kern="0" dirty="0">
                <a:effectLst/>
                <a:latin typeface="Times New Roman" panose="02020603050405020304" pitchFamily="18" charset="0"/>
                <a:ea typeface="Times New Roman" panose="02020603050405020304" pitchFamily="18" charset="0"/>
              </a:rPr>
              <a:t> </a:t>
            </a:r>
            <a:r>
              <a:rPr lang="ru-RU" sz="2500" kern="0" dirty="0" err="1">
                <a:effectLst/>
                <a:latin typeface="Times New Roman" panose="02020603050405020304" pitchFamily="18" charset="0"/>
                <a:ea typeface="Times New Roman" panose="02020603050405020304" pitchFamily="18" charset="0"/>
              </a:rPr>
              <a:t>certificate</a:t>
            </a:r>
            <a:r>
              <a:rPr lang="ru-RU" sz="2500" kern="0" dirty="0">
                <a:effectLst/>
                <a:latin typeface="Times New Roman" panose="02020603050405020304" pitchFamily="18" charset="0"/>
                <a:ea typeface="Times New Roman" panose="02020603050405020304" pitchFamily="18" charset="0"/>
              </a:rPr>
              <a:t>), а не пароля. </a:t>
            </a:r>
            <a:endParaRPr lang="ru-RU" sz="25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7456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A68B7-6D10-8C89-B0E9-62B1DCD0CF17}"/>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CA5CF2A5-0782-1E15-DB0E-46DFA60395FD}"/>
              </a:ext>
            </a:extLst>
          </p:cNvPr>
          <p:cNvSpPr>
            <a:spLocks noGrp="1"/>
          </p:cNvSpPr>
          <p:nvPr>
            <p:ph type="body" idx="1"/>
          </p:nvPr>
        </p:nvSpPr>
        <p:spPr>
          <a:xfrm>
            <a:off x="0" y="1"/>
            <a:ext cx="9144000" cy="6669088"/>
          </a:xfrm>
        </p:spPr>
        <p:txBody>
          <a:bodyPr/>
          <a:lstStyle/>
          <a:p>
            <a:pPr marL="0" marR="85725" indent="0" algn="just">
              <a:lnSpc>
                <a:spcPct val="118000"/>
              </a:lnSpc>
              <a:spcBef>
                <a:spcPts val="0"/>
              </a:spcBef>
              <a:buNone/>
            </a:pPr>
            <a:r>
              <a:rPr lang="ru-RU" sz="2500" dirty="0">
                <a:effectLst/>
                <a:latin typeface="Times New Roman" panose="02020603050405020304" pitchFamily="18" charset="0"/>
                <a:ea typeface="Times New Roman" panose="02020603050405020304" pitchFamily="18" charset="0"/>
              </a:rPr>
              <a:t>Сервер СУБД действует как клиент протокола RADIUS </a:t>
            </a:r>
            <a:r>
              <a:rPr lang="ru-RU" sz="1800" dirty="0">
                <a:effectLst/>
                <a:latin typeface="Times New Roman" panose="02020603050405020304" pitchFamily="18" charset="0"/>
                <a:ea typeface="Times New Roman" panose="02020603050405020304" pitchFamily="18" charset="0"/>
              </a:rPr>
              <a:t>(Remote </a:t>
            </a:r>
            <a:r>
              <a:rPr lang="ru-RU" sz="1800" dirty="0" err="1">
                <a:effectLst/>
                <a:latin typeface="Times New Roman" panose="02020603050405020304" pitchFamily="18" charset="0"/>
                <a:ea typeface="Times New Roman" panose="02020603050405020304" pitchFamily="18" charset="0"/>
              </a:rPr>
              <a:t>Authentication</a:t>
            </a:r>
            <a:r>
              <a:rPr lang="ru-RU" sz="1800" dirty="0">
                <a:effectLst/>
                <a:latin typeface="Times New Roman" panose="02020603050405020304" pitchFamily="18" charset="0"/>
                <a:ea typeface="Times New Roman" panose="02020603050405020304" pitchFamily="18" charset="0"/>
              </a:rPr>
              <a:t> </a:t>
            </a:r>
            <a:r>
              <a:rPr lang="ru-RU" sz="1800" dirty="0" err="1">
                <a:effectLst/>
                <a:latin typeface="Times New Roman" panose="02020603050405020304" pitchFamily="18" charset="0"/>
                <a:ea typeface="Times New Roman" panose="02020603050405020304" pitchFamily="18" charset="0"/>
              </a:rPr>
              <a:t>Dial</a:t>
            </a:r>
            <a:r>
              <a:rPr lang="ru-RU" sz="1800" dirty="0">
                <a:effectLst/>
                <a:latin typeface="Times New Roman" panose="02020603050405020304" pitchFamily="18" charset="0"/>
                <a:ea typeface="Times New Roman" panose="02020603050405020304" pitchFamily="18" charset="0"/>
              </a:rPr>
              <a:t>-In User Service).</a:t>
            </a:r>
            <a:r>
              <a:rPr lang="ru-RU" sz="2500" dirty="0">
                <a:effectLst/>
                <a:latin typeface="Times New Roman" panose="02020603050405020304" pitchFamily="18" charset="0"/>
                <a:ea typeface="Times New Roman" panose="02020603050405020304" pitchFamily="18" charset="0"/>
              </a:rPr>
              <a:t> и</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должен проходить аутентификацию на сервере RADIUS. Когда клиент выполняет предусмотренную процедуру регистрации на сервере СУБД, последний обращается на сервер RADIUS для аутентификации этого запроса. Сервер RADIUS либо принимает, либо отклоняет этот запрос. Полученный ответ передается на сервер СУБД, который предпринимает соответствующие действия. Таким образом, сервер СУБД выполняет полностью прозрачную защищенную процедуру аутентификации. Средства RADIUS могут</a:t>
            </a:r>
            <a:r>
              <a:rPr lang="ru-RU" sz="2500" spc="-2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использоваться как часть стратегии защиты в Internet посредством организации брандмауэра, функционирующего в роли клиента RADIUS. В качестве контролирующего сервера может применяться любой сервер, совместимый с протоколом RADIUS, например</a:t>
            </a:r>
            <a:r>
              <a:rPr lang="ru-RU" sz="2500" spc="13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Active-Card,</a:t>
            </a:r>
            <a:r>
              <a:rPr lang="ru-RU" sz="2500" spc="190" dirty="0">
                <a:effectLst/>
                <a:latin typeface="Times New Roman" panose="02020603050405020304" pitchFamily="18" charset="0"/>
                <a:ea typeface="Times New Roman" panose="02020603050405020304" pitchFamily="18" charset="0"/>
              </a:rPr>
              <a:t> </a:t>
            </a:r>
            <a:r>
              <a:rPr lang="ru-RU" sz="2500" dirty="0" err="1">
                <a:effectLst/>
                <a:latin typeface="Times New Roman" panose="02020603050405020304" pitchFamily="18" charset="0"/>
                <a:ea typeface="Times New Roman" panose="02020603050405020304" pitchFamily="18" charset="0"/>
              </a:rPr>
              <a:t>SecurelD</a:t>
            </a:r>
            <a:r>
              <a:rPr lang="ru-RU" sz="2500" dirty="0">
                <a:effectLst/>
                <a:latin typeface="Times New Roman" panose="02020603050405020304" pitchFamily="18" charset="0"/>
                <a:ea typeface="Times New Roman" panose="02020603050405020304" pitchFamily="18" charset="0"/>
              </a:rPr>
              <a:t>,</a:t>
            </a:r>
            <a:r>
              <a:rPr lang="ru-RU" sz="2500" spc="135" dirty="0">
                <a:effectLst/>
                <a:latin typeface="Times New Roman" panose="02020603050405020304" pitchFamily="18" charset="0"/>
                <a:ea typeface="Times New Roman" panose="02020603050405020304" pitchFamily="18" charset="0"/>
              </a:rPr>
              <a:t> </a:t>
            </a:r>
            <a:r>
              <a:rPr lang="ru-RU" sz="2500" dirty="0" err="1">
                <a:effectLst/>
                <a:latin typeface="Times New Roman" panose="02020603050405020304" pitchFamily="18" charset="0"/>
                <a:ea typeface="Times New Roman" panose="02020603050405020304" pitchFamily="18" charset="0"/>
              </a:rPr>
              <a:t>Kerberos</a:t>
            </a:r>
            <a:r>
              <a:rPr lang="ru-RU" sz="2500" dirty="0">
                <a:effectLst/>
                <a:latin typeface="Times New Roman" panose="02020603050405020304" pitchFamily="18" charset="0"/>
                <a:ea typeface="Times New Roman" panose="02020603050405020304" pitchFamily="18" charset="0"/>
              </a:rPr>
              <a:t>,</a:t>
            </a:r>
            <a:r>
              <a:rPr lang="ru-RU" sz="2500" spc="14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и</a:t>
            </a:r>
            <a:r>
              <a:rPr lang="ru-RU" sz="2500" spc="14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т.</a:t>
            </a:r>
            <a:r>
              <a:rPr lang="ru-RU" sz="2500" spc="14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д.</a:t>
            </a:r>
          </a:p>
        </p:txBody>
      </p:sp>
    </p:spTree>
    <p:extLst>
      <p:ext uri="{BB962C8B-B14F-4D97-AF65-F5344CB8AC3E}">
        <p14:creationId xmlns:p14="http://schemas.microsoft.com/office/powerpoint/2010/main" val="2121571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A23A2-7322-AE66-44D0-BD12E6CEBF2D}"/>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920E086E-2E1A-6052-D2D7-80DD7A1E39EC}"/>
              </a:ext>
            </a:extLst>
          </p:cNvPr>
          <p:cNvSpPr>
            <a:spLocks noGrp="1"/>
          </p:cNvSpPr>
          <p:nvPr>
            <p:ph type="body" idx="1"/>
          </p:nvPr>
        </p:nvSpPr>
        <p:spPr>
          <a:xfrm>
            <a:off x="0" y="1"/>
            <a:ext cx="9144000" cy="6669088"/>
          </a:xfrm>
        </p:spPr>
        <p:txBody>
          <a:bodyPr/>
          <a:lstStyle/>
          <a:p>
            <a:pPr marL="99695" marR="82550" indent="0" algn="just">
              <a:lnSpc>
                <a:spcPct val="118000"/>
              </a:lnSpc>
              <a:spcBef>
                <a:spcPts val="65"/>
              </a:spcBef>
              <a:buNone/>
            </a:pPr>
            <a:r>
              <a:rPr lang="ru-RU" sz="2600" spc="65" dirty="0">
                <a:effectLst/>
                <a:latin typeface="Times New Roman" panose="02020603050405020304" pitchFamily="18" charset="0"/>
                <a:ea typeface="Times New Roman" panose="02020603050405020304" pitchFamily="18" charset="0"/>
              </a:rPr>
              <a:t>Дополнительные </a:t>
            </a:r>
            <a:r>
              <a:rPr lang="ru-RU" sz="2600" spc="45" dirty="0">
                <a:effectLst/>
                <a:latin typeface="Times New Roman" panose="02020603050405020304" pitchFamily="18" charset="0"/>
                <a:ea typeface="Times New Roman" panose="02020603050405020304" pitchFamily="18" charset="0"/>
              </a:rPr>
              <a:t>функции </a:t>
            </a:r>
            <a:r>
              <a:rPr lang="ru-RU" sz="2600" dirty="0">
                <a:effectLst/>
                <a:latin typeface="Times New Roman" panose="02020603050405020304" pitchFamily="18" charset="0"/>
                <a:ea typeface="Times New Roman" panose="02020603050405020304" pitchFamily="18" charset="0"/>
              </a:rPr>
              <a:t>по </a:t>
            </a:r>
            <a:r>
              <a:rPr lang="ru-RU" sz="2600" spc="55" dirty="0">
                <a:effectLst/>
                <a:latin typeface="Times New Roman" panose="02020603050405020304" pitchFamily="18" charset="0"/>
                <a:ea typeface="Times New Roman" panose="02020603050405020304" pitchFamily="18" charset="0"/>
              </a:rPr>
              <a:t>использованию </a:t>
            </a:r>
            <a:r>
              <a:rPr lang="ru-RU" sz="2600" dirty="0">
                <a:effectLst/>
                <a:latin typeface="Times New Roman" panose="02020603050405020304" pitchFamily="18" charset="0"/>
                <a:ea typeface="Times New Roman" panose="02020603050405020304" pitchFamily="18" charset="0"/>
              </a:rPr>
              <a:t>протокола RADIUS включают применение схемы аутентификации и учета наподобие «пароль </a:t>
            </a:r>
            <a:r>
              <a:rPr lang="ru-RU" sz="2600" spc="50" dirty="0">
                <a:effectLst/>
                <a:latin typeface="Times New Roman" panose="02020603050405020304" pitchFamily="18" charset="0"/>
                <a:ea typeface="Times New Roman" panose="02020603050405020304" pitchFamily="18" charset="0"/>
              </a:rPr>
              <a:t>—</a:t>
            </a:r>
            <a:r>
              <a:rPr lang="ru-RU" sz="2600" dirty="0">
                <a:effectLst/>
                <a:latin typeface="Times New Roman" panose="02020603050405020304" pitchFamily="18" charset="0"/>
                <a:ea typeface="Times New Roman" panose="02020603050405020304" pitchFamily="18" charset="0"/>
              </a:rPr>
              <a:t>ответ», выполняемой как последовательность перечисленных</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ниже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действий.</a:t>
            </a:r>
          </a:p>
          <a:p>
            <a:pPr marL="0" indent="0" algn="just">
              <a:spcBef>
                <a:spcPts val="95"/>
              </a:spcBef>
              <a:buSzPts val="1000"/>
              <a:buNone/>
              <a:tabLst>
                <a:tab pos="525145" algn="l"/>
              </a:tabLst>
            </a:pPr>
            <a:r>
              <a:rPr lang="ru-RU" sz="2600" spc="0" dirty="0">
                <a:effectLst/>
                <a:latin typeface="Times New Roman" panose="02020603050405020304" pitchFamily="18" charset="0"/>
                <a:ea typeface="Times New Roman" panose="02020603050405020304" pitchFamily="18" charset="0"/>
              </a:rPr>
              <a:t>1 Сервер</a:t>
            </a:r>
            <a:r>
              <a:rPr lang="ru-RU" sz="2600" spc="28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RADIUS</a:t>
            </a:r>
            <a:r>
              <a:rPr lang="ru-RU" sz="2600" spc="27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передает</a:t>
            </a:r>
            <a:r>
              <a:rPr lang="ru-RU" sz="2600" spc="28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пароль</a:t>
            </a:r>
            <a:r>
              <a:rPr lang="ru-RU" sz="2600" spc="330"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серверу</a:t>
            </a:r>
            <a:r>
              <a:rPr lang="ru-RU" sz="2600" spc="365"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приложения.</a:t>
            </a:r>
            <a:endParaRPr lang="ru-RU" sz="2600" spc="0" dirty="0">
              <a:effectLst/>
              <a:latin typeface="Times New Roman" panose="02020603050405020304" pitchFamily="18" charset="0"/>
              <a:ea typeface="Times New Roman" panose="02020603050405020304" pitchFamily="18" charset="0"/>
            </a:endParaRPr>
          </a:p>
          <a:p>
            <a:pPr marL="0" indent="0" algn="just">
              <a:spcBef>
                <a:spcPts val="270"/>
              </a:spcBef>
              <a:buSzPts val="1000"/>
              <a:buNone/>
              <a:tabLst>
                <a:tab pos="525780" algn="l"/>
              </a:tabLst>
            </a:pPr>
            <a:r>
              <a:rPr lang="ru-RU" sz="2600" spc="0" dirty="0">
                <a:effectLst/>
                <a:latin typeface="Times New Roman" panose="02020603050405020304" pitchFamily="18" charset="0"/>
                <a:ea typeface="Times New Roman" panose="02020603050405020304" pitchFamily="18" charset="0"/>
              </a:rPr>
              <a:t>2 Сервер</a:t>
            </a:r>
            <a:r>
              <a:rPr lang="ru-RU" sz="2600" spc="330"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передает</a:t>
            </a:r>
            <a:r>
              <a:rPr lang="ru-RU" sz="2600" spc="290"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пароль</a:t>
            </a:r>
            <a:r>
              <a:rPr lang="ru-RU" sz="2600" spc="360"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машине</a:t>
            </a:r>
            <a:r>
              <a:rPr lang="ru-RU" sz="2600" spc="365"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клиента.</a:t>
            </a:r>
            <a:endParaRPr lang="ru-RU" sz="2600" spc="0" dirty="0">
              <a:effectLst/>
              <a:latin typeface="Times New Roman" panose="02020603050405020304" pitchFamily="18" charset="0"/>
              <a:ea typeface="Times New Roman" panose="02020603050405020304" pitchFamily="18" charset="0"/>
            </a:endParaRPr>
          </a:p>
          <a:p>
            <a:pPr marL="0" indent="0" algn="just">
              <a:spcBef>
                <a:spcPts val="215"/>
              </a:spcBef>
              <a:buSzPts val="1000"/>
              <a:buNone/>
              <a:tabLst>
                <a:tab pos="528955" algn="l"/>
              </a:tabLst>
            </a:pPr>
            <a:r>
              <a:rPr lang="ru-RU" sz="2600" spc="0" dirty="0">
                <a:effectLst/>
                <a:latin typeface="Times New Roman" panose="02020603050405020304" pitchFamily="18" charset="0"/>
                <a:ea typeface="Times New Roman" panose="02020603050405020304" pitchFamily="18" charset="0"/>
              </a:rPr>
              <a:t>3 Пароль</a:t>
            </a:r>
            <a:r>
              <a:rPr lang="ru-RU" sz="2600" spc="33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выводится</a:t>
            </a:r>
            <a:r>
              <a:rPr lang="ru-RU" sz="2600" spc="27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для</a:t>
            </a:r>
            <a:r>
              <a:rPr lang="ru-RU" sz="2600" spc="34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конечного</a:t>
            </a:r>
            <a:r>
              <a:rPr lang="ru-RU" sz="2600" spc="275"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пользователя.</a:t>
            </a:r>
            <a:endParaRPr lang="ru-RU" sz="2600" spc="0" dirty="0">
              <a:effectLst/>
              <a:latin typeface="Times New Roman" panose="02020603050405020304" pitchFamily="18" charset="0"/>
              <a:ea typeface="Times New Roman" panose="02020603050405020304" pitchFamily="18" charset="0"/>
            </a:endParaRPr>
          </a:p>
          <a:p>
            <a:pPr marL="0" indent="0" algn="just">
              <a:spcBef>
                <a:spcPts val="220"/>
              </a:spcBef>
              <a:buSzPts val="1000"/>
              <a:buNone/>
              <a:tabLst>
                <a:tab pos="528955" algn="l"/>
              </a:tabLst>
            </a:pPr>
            <a:r>
              <a:rPr lang="ru-RU" sz="2600" spc="0" dirty="0">
                <a:effectLst/>
                <a:latin typeface="Times New Roman" panose="02020603050405020304" pitchFamily="18" charset="0"/>
                <a:ea typeface="Times New Roman" panose="02020603050405020304" pitchFamily="18" charset="0"/>
              </a:rPr>
              <a:t>4 Пользователь</a:t>
            </a:r>
            <a:r>
              <a:rPr lang="ru-RU" sz="2600" spc="32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вводит</a:t>
            </a:r>
            <a:r>
              <a:rPr lang="ru-RU" sz="2600" spc="250"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отзыв</a:t>
            </a:r>
            <a:r>
              <a:rPr lang="ru-RU" sz="2600" spc="36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на</a:t>
            </a:r>
            <a:r>
              <a:rPr lang="ru-RU" sz="2600" spc="29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полученный</a:t>
            </a:r>
            <a:r>
              <a:rPr lang="ru-RU" sz="2600" spc="280"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пароль.</a:t>
            </a:r>
            <a:endParaRPr lang="ru-RU" sz="2600" spc="0" dirty="0">
              <a:effectLst/>
              <a:latin typeface="Times New Roman" panose="02020603050405020304" pitchFamily="18" charset="0"/>
              <a:ea typeface="Times New Roman" panose="02020603050405020304" pitchFamily="18" charset="0"/>
            </a:endParaRPr>
          </a:p>
          <a:p>
            <a:pPr marL="0" indent="0" algn="just">
              <a:spcBef>
                <a:spcPts val="240"/>
              </a:spcBef>
              <a:buSzPts val="1000"/>
              <a:buNone/>
              <a:tabLst>
                <a:tab pos="525780" algn="l"/>
              </a:tabLst>
            </a:pPr>
            <a:r>
              <a:rPr lang="ru-RU" sz="2600" spc="0" dirty="0">
                <a:effectLst/>
                <a:latin typeface="Times New Roman" panose="02020603050405020304" pitchFamily="18" charset="0"/>
                <a:ea typeface="Times New Roman" panose="02020603050405020304" pitchFamily="18" charset="0"/>
              </a:rPr>
              <a:t>5 Значение</a:t>
            </a:r>
            <a:r>
              <a:rPr lang="ru-RU" sz="2600" spc="30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отзыва</a:t>
            </a:r>
            <a:r>
              <a:rPr lang="ru-RU" sz="2600" spc="355"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возвращается</a:t>
            </a:r>
            <a:r>
              <a:rPr lang="ru-RU" sz="2600" spc="350"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на</a:t>
            </a:r>
            <a:r>
              <a:rPr lang="ru-RU" sz="2600" spc="310" dirty="0">
                <a:effectLst/>
                <a:latin typeface="Times New Roman" panose="02020603050405020304" pitchFamily="18" charset="0"/>
                <a:ea typeface="Times New Roman" panose="02020603050405020304" pitchFamily="18" charset="0"/>
              </a:rPr>
              <a:t> </a:t>
            </a:r>
            <a:r>
              <a:rPr lang="ru-RU" sz="2600" spc="0" dirty="0">
                <a:effectLst/>
                <a:latin typeface="Times New Roman" panose="02020603050405020304" pitchFamily="18" charset="0"/>
                <a:ea typeface="Times New Roman" panose="02020603050405020304" pitchFamily="18" charset="0"/>
              </a:rPr>
              <a:t>сервер</a:t>
            </a:r>
            <a:r>
              <a:rPr lang="ru-RU" sz="2600" spc="350"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RADIUS.</a:t>
            </a:r>
          </a:p>
          <a:p>
            <a:pPr marL="0" indent="0" algn="just">
              <a:spcBef>
                <a:spcPts val="240"/>
              </a:spcBef>
              <a:buSzPts val="1000"/>
              <a:buNone/>
              <a:tabLst>
                <a:tab pos="525780" algn="l"/>
              </a:tabLst>
            </a:pPr>
            <a:r>
              <a:rPr lang="ru-RU" sz="2600" spc="0" dirty="0">
                <a:effectLst/>
                <a:latin typeface="Times New Roman" panose="02020603050405020304" pitchFamily="18" charset="0"/>
                <a:ea typeface="Times New Roman" panose="02020603050405020304" pitchFamily="18" charset="0"/>
              </a:rPr>
              <a:t>6 Сервер</a:t>
            </a:r>
            <a:r>
              <a:rPr lang="ru-RU" sz="2600" spc="350"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RADIUS контролирует полученное значение и передает на сервер приложения ответ с указанием принять или отклонить запрос на соединение с данным пользователем.</a:t>
            </a:r>
            <a:endParaRPr lang="ru-RU" sz="26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7494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D2C08-8827-85B5-091B-5A5341855202}"/>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6B7324CD-5683-FB88-2884-8ACA78DE4ED4}"/>
              </a:ext>
            </a:extLst>
          </p:cNvPr>
          <p:cNvSpPr>
            <a:spLocks noGrp="1"/>
          </p:cNvSpPr>
          <p:nvPr>
            <p:ph type="body" idx="1"/>
          </p:nvPr>
        </p:nvSpPr>
        <p:spPr>
          <a:xfrm>
            <a:off x="0" y="1"/>
            <a:ext cx="9144000" cy="6669088"/>
          </a:xfrm>
        </p:spPr>
        <p:txBody>
          <a:bodyPr/>
          <a:lstStyle/>
          <a:p>
            <a:pPr marL="0" indent="0" algn="ctr">
              <a:lnSpc>
                <a:spcPct val="115000"/>
              </a:lnSpc>
              <a:spcBef>
                <a:spcPts val="0"/>
              </a:spcBef>
              <a:buNone/>
            </a:pPr>
            <a:r>
              <a:rPr lang="ru-RU" sz="2600" b="1" spc="65" dirty="0">
                <a:effectLst/>
                <a:latin typeface="Times New Roman" panose="02020603050405020304" pitchFamily="18" charset="0"/>
                <a:ea typeface="Times New Roman" panose="02020603050405020304" pitchFamily="18" charset="0"/>
              </a:rPr>
              <a:t>2 </a:t>
            </a:r>
            <a:r>
              <a:rPr lang="ru-RU" sz="2600" b="1" spc="0" dirty="0">
                <a:effectLst/>
                <a:latin typeface="Times New Roman" panose="02020603050405020304" pitchFamily="18" charset="0"/>
                <a:ea typeface="Times New Roman" panose="02020603050405020304" pitchFamily="18" charset="0"/>
              </a:rPr>
              <a:t>Аутентификация</a:t>
            </a:r>
            <a:r>
              <a:rPr lang="ru-RU" sz="2600" b="1" spc="-25" dirty="0">
                <a:effectLst/>
                <a:latin typeface="Times New Roman" panose="02020603050405020304" pitchFamily="18" charset="0"/>
                <a:ea typeface="Times New Roman" panose="02020603050405020304" pitchFamily="18" charset="0"/>
              </a:rPr>
              <a:t> </a:t>
            </a:r>
            <a:r>
              <a:rPr lang="ru-RU" sz="2600" b="1" spc="0" dirty="0">
                <a:effectLst/>
                <a:latin typeface="Times New Roman" panose="02020603050405020304" pitchFamily="18" charset="0"/>
                <a:ea typeface="Times New Roman" panose="02020603050405020304" pitchFamily="18" charset="0"/>
              </a:rPr>
              <a:t>в</a:t>
            </a:r>
            <a:r>
              <a:rPr lang="ru-RU" sz="2600" b="1" spc="-25" dirty="0">
                <a:effectLst/>
                <a:latin typeface="Times New Roman" panose="02020603050405020304" pitchFamily="18" charset="0"/>
                <a:ea typeface="Times New Roman" panose="02020603050405020304" pitchFamily="18" charset="0"/>
              </a:rPr>
              <a:t> </a:t>
            </a:r>
            <a:r>
              <a:rPr lang="ru-RU" sz="2600" b="1" spc="-10" dirty="0">
                <a:effectLst/>
                <a:latin typeface="Times New Roman" panose="02020603050405020304" pitchFamily="18" charset="0"/>
                <a:ea typeface="Times New Roman" panose="02020603050405020304" pitchFamily="18" charset="0"/>
              </a:rPr>
              <a:t>MySQL</a:t>
            </a:r>
          </a:p>
          <a:p>
            <a:pPr marL="101600" marR="301625" indent="0" algn="just">
              <a:lnSpc>
                <a:spcPct val="120000"/>
              </a:lnSpc>
              <a:buNone/>
            </a:pPr>
            <a:r>
              <a:rPr lang="ru-RU" sz="2400" dirty="0">
                <a:effectLst/>
                <a:latin typeface="Times New Roman" panose="02020603050405020304" pitchFamily="18" charset="0"/>
                <a:ea typeface="Times New Roman" panose="02020603050405020304" pitchFamily="18" charset="0"/>
              </a:rPr>
              <a:t>Для создания пользователей в MySQL используются операторы CREATE USER или CREATE ROLE, которые имеют следующий синтаксис.</a:t>
            </a:r>
          </a:p>
          <a:p>
            <a:pPr marL="28575" indent="0">
              <a:spcBef>
                <a:spcPts val="640"/>
              </a:spcBef>
              <a:buNone/>
            </a:pPr>
            <a:r>
              <a:rPr lang="en-US" sz="2400" b="1" dirty="0">
                <a:effectLst/>
                <a:latin typeface="Times New Roman" panose="02020603050405020304" pitchFamily="18" charset="0"/>
                <a:ea typeface="Times New Roman" panose="02020603050405020304" pitchFamily="18" charset="0"/>
              </a:rPr>
              <a:t>CREATE</a:t>
            </a:r>
            <a:r>
              <a:rPr lang="en-US" sz="2400" b="1" spc="-2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USER</a:t>
            </a:r>
            <a:r>
              <a:rPr lang="en-US" sz="2400" b="1"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b="1" dirty="0">
                <a:effectLst/>
                <a:latin typeface="Times New Roman" panose="02020603050405020304" pitchFamily="18" charset="0"/>
                <a:ea typeface="Times New Roman" panose="02020603050405020304" pitchFamily="18" charset="0"/>
              </a:rPr>
              <a:t>IF</a:t>
            </a:r>
            <a:r>
              <a:rPr lang="en-US" sz="2400" b="1" spc="-25"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NOT</a:t>
            </a:r>
            <a:r>
              <a:rPr lang="en-US" sz="2400" b="1" spc="-25" dirty="0">
                <a:effectLst/>
                <a:latin typeface="Times New Roman" panose="02020603050405020304" pitchFamily="18" charset="0"/>
                <a:ea typeface="Times New Roman" panose="02020603050405020304" pitchFamily="18" charset="0"/>
              </a:rPr>
              <a:t> </a:t>
            </a:r>
            <a:r>
              <a:rPr lang="en-US" sz="2400" b="1" spc="-10" dirty="0">
                <a:effectLst/>
                <a:latin typeface="Times New Roman" panose="02020603050405020304" pitchFamily="18" charset="0"/>
                <a:ea typeface="Times New Roman" panose="02020603050405020304" pitchFamily="18" charset="0"/>
              </a:rPr>
              <a:t>EXISTS</a:t>
            </a:r>
            <a:r>
              <a:rPr lang="en-US" sz="2400" spc="-10" dirty="0">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a:p>
            <a:pPr marL="333375" indent="0">
              <a:spcBef>
                <a:spcPts val="245"/>
              </a:spcBef>
              <a:buNone/>
            </a:pPr>
            <a:r>
              <a:rPr lang="en-US" sz="2400" dirty="0">
                <a:effectLst/>
                <a:latin typeface="Times New Roman" panose="02020603050405020304" pitchFamily="18" charset="0"/>
                <a:ea typeface="Times New Roman" panose="02020603050405020304" pitchFamily="18" charset="0"/>
              </a:rPr>
              <a:t>user</a:t>
            </a:r>
            <a:r>
              <a:rPr lang="en-US" sz="2400" spc="-25"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a:t>
            </a:r>
            <a:r>
              <a:rPr lang="en-US" sz="2400" spc="-10" dirty="0" err="1">
                <a:effectLst/>
                <a:latin typeface="Times New Roman" panose="02020603050405020304" pitchFamily="18" charset="0"/>
                <a:ea typeface="Times New Roman" panose="02020603050405020304" pitchFamily="18" charset="0"/>
              </a:rPr>
              <a:t>auth_option</a:t>
            </a:r>
            <a:r>
              <a:rPr lang="en-US" sz="2400" spc="-10" dirty="0">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a:p>
            <a:pPr marL="333375" marR="1268730" indent="0">
              <a:lnSpc>
                <a:spcPct val="120000"/>
              </a:lnSpc>
              <a:spcBef>
                <a:spcPts val="200"/>
              </a:spcBef>
              <a:buNone/>
            </a:pPr>
            <a:r>
              <a:rPr lang="en-US" sz="2400" b="1" dirty="0">
                <a:effectLst/>
                <a:latin typeface="Times New Roman" panose="02020603050405020304" pitchFamily="18" charset="0"/>
                <a:ea typeface="Times New Roman" panose="02020603050405020304" pitchFamily="18" charset="0"/>
              </a:rPr>
              <a:t>DEFAULT</a:t>
            </a:r>
            <a:r>
              <a:rPr lang="en-US" sz="2400" b="1" spc="-3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ROLE</a:t>
            </a:r>
            <a:r>
              <a:rPr lang="en-US" sz="2400" b="1" spc="-3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role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role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REQUIRE</a:t>
            </a:r>
            <a:r>
              <a:rPr lang="en-US" sz="2400" b="1"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b="1" dirty="0">
                <a:effectLst/>
                <a:latin typeface="Times New Roman" panose="02020603050405020304" pitchFamily="18" charset="0"/>
                <a:ea typeface="Times New Roman" panose="02020603050405020304" pitchFamily="18" charset="0"/>
              </a:rPr>
              <a:t>NONE</a:t>
            </a:r>
            <a:r>
              <a:rPr lang="en-US" sz="2400" b="1" spc="-3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a:t>
            </a:r>
            <a:r>
              <a:rPr lang="en-US" sz="2400" b="1" spc="-25" dirty="0">
                <a:effectLst/>
                <a:latin typeface="Times New Roman" panose="02020603050405020304" pitchFamily="18" charset="0"/>
                <a:ea typeface="Times New Roman" panose="02020603050405020304" pitchFamily="18" charset="0"/>
              </a:rPr>
              <a:t> </a:t>
            </a:r>
            <a:r>
              <a:rPr lang="en-US" sz="2400" spc="-10" dirty="0" err="1">
                <a:effectLst/>
                <a:latin typeface="Times New Roman" panose="02020603050405020304" pitchFamily="18" charset="0"/>
                <a:ea typeface="Times New Roman" panose="02020603050405020304" pitchFamily="18" charset="0"/>
              </a:rPr>
              <a:t>tls_option</a:t>
            </a:r>
            <a:endParaRPr lang="ru-RU" sz="2400" dirty="0">
              <a:effectLst/>
              <a:latin typeface="Times New Roman" panose="02020603050405020304" pitchFamily="18" charset="0"/>
              <a:ea typeface="Times New Roman" panose="02020603050405020304" pitchFamily="18" charset="0"/>
            </a:endParaRPr>
          </a:p>
          <a:p>
            <a:pPr marL="978535" indent="0">
              <a:spcBef>
                <a:spcPts val="5"/>
              </a:spcBef>
              <a:buNone/>
            </a:pPr>
            <a:r>
              <a:rPr lang="en-US" sz="2400" dirty="0">
                <a:effectLst/>
                <a:latin typeface="Times New Roman" panose="02020603050405020304" pitchFamily="18" charset="0"/>
                <a:ea typeface="Times New Roman" panose="02020603050405020304" pitchFamily="18" charset="0"/>
              </a:rPr>
              <a:t>[[</a:t>
            </a:r>
            <a:r>
              <a:rPr lang="en-US" sz="2400" b="1" dirty="0">
                <a:effectLst/>
                <a:latin typeface="Times New Roman" panose="02020603050405020304" pitchFamily="18" charset="0"/>
                <a:ea typeface="Times New Roman" panose="02020603050405020304" pitchFamily="18" charset="0"/>
              </a:rPr>
              <a:t>AND</a:t>
            </a:r>
            <a:r>
              <a:rPr lang="en-US" sz="2400" dirty="0">
                <a:effectLst/>
                <a:latin typeface="Times New Roman" panose="02020603050405020304" pitchFamily="18" charset="0"/>
                <a:ea typeface="Times New Roman" panose="02020603050405020304" pitchFamily="18" charset="0"/>
              </a:rPr>
              <a:t>]</a:t>
            </a:r>
            <a:r>
              <a:rPr lang="en-US" sz="2400" spc="-5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tls_option</a:t>
            </a:r>
            <a:r>
              <a:rPr lang="en-US" sz="2400" dirty="0">
                <a:effectLst/>
                <a:latin typeface="Times New Roman" panose="02020603050405020304" pitchFamily="18" charset="0"/>
                <a:ea typeface="Times New Roman" panose="02020603050405020304" pitchFamily="18" charset="0"/>
              </a:rPr>
              <a:t>]</a:t>
            </a:r>
            <a:r>
              <a:rPr lang="en-US" sz="2400" spc="-50" dirty="0">
                <a:effectLst/>
                <a:latin typeface="Times New Roman" panose="02020603050405020304" pitchFamily="18" charset="0"/>
                <a:ea typeface="Times New Roman" panose="02020603050405020304" pitchFamily="18" charset="0"/>
              </a:rPr>
              <a:t> </a:t>
            </a:r>
            <a:r>
              <a:rPr lang="en-US" sz="2400" spc="-10" dirty="0">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a:p>
            <a:pPr marL="333375" indent="0">
              <a:lnSpc>
                <a:spcPct val="121000"/>
              </a:lnSpc>
              <a:spcBef>
                <a:spcPts val="225"/>
              </a:spcBef>
              <a:buNone/>
            </a:pPr>
            <a:r>
              <a:rPr lang="en-US" sz="2400" dirty="0">
                <a:effectLst/>
                <a:latin typeface="Times New Roman" panose="02020603050405020304" pitchFamily="18" charset="0"/>
                <a:ea typeface="Times New Roman" panose="02020603050405020304" pitchFamily="18" charset="0"/>
              </a:rPr>
              <a:t>[</a:t>
            </a:r>
            <a:r>
              <a:rPr lang="en-US" sz="2400" b="1" dirty="0">
                <a:effectLst/>
                <a:latin typeface="Times New Roman" panose="02020603050405020304" pitchFamily="18" charset="0"/>
                <a:ea typeface="Times New Roman" panose="02020603050405020304" pitchFamily="18" charset="0"/>
              </a:rPr>
              <a:t>WITH</a:t>
            </a:r>
            <a:r>
              <a:rPr lang="en-US" sz="2400" b="1" spc="-45"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resource_option</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dirty="0" err="1">
                <a:effectLst/>
                <a:latin typeface="Times New Roman" panose="02020603050405020304" pitchFamily="18" charset="0"/>
                <a:ea typeface="Times New Roman" panose="02020603050405020304" pitchFamily="18" charset="0"/>
              </a:rPr>
              <a:t>resource_option</a:t>
            </a:r>
            <a:r>
              <a:rPr lang="en-US" sz="2400" dirty="0">
                <a:effectLst/>
                <a:latin typeface="Times New Roman" panose="02020603050405020304" pitchFamily="18" charset="0"/>
                <a:ea typeface="Times New Roman" panose="02020603050405020304" pitchFamily="18" charset="0"/>
              </a:rPr>
              <a:t>]</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password_option</a:t>
            </a:r>
            <a:r>
              <a:rPr lang="en-US" sz="2400" dirty="0">
                <a:effectLst/>
                <a:latin typeface="Times New Roman" panose="02020603050405020304" pitchFamily="18" charset="0"/>
                <a:ea typeface="Times New Roman" panose="02020603050405020304" pitchFamily="18" charset="0"/>
              </a:rPr>
              <a:t> | </a:t>
            </a:r>
            <a:r>
              <a:rPr lang="en-US" sz="2400" dirty="0" err="1">
                <a:effectLst/>
                <a:latin typeface="Times New Roman" panose="02020603050405020304" pitchFamily="18" charset="0"/>
                <a:ea typeface="Times New Roman" panose="02020603050405020304" pitchFamily="18" charset="0"/>
              </a:rPr>
              <a:t>lock_option</a:t>
            </a:r>
            <a:r>
              <a:rPr lang="en-US" sz="2400" dirty="0">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a:p>
            <a:pPr marL="101600" marR="302260" indent="0" algn="just">
              <a:lnSpc>
                <a:spcPct val="118000"/>
              </a:lnSpc>
              <a:spcBef>
                <a:spcPts val="60"/>
              </a:spcBef>
              <a:buNone/>
            </a:pPr>
            <a:r>
              <a:rPr lang="ru-RU" sz="2400" dirty="0">
                <a:effectLst/>
                <a:latin typeface="Times New Roman" panose="02020603050405020304" pitchFamily="18" charset="0"/>
                <a:ea typeface="Times New Roman" panose="02020603050405020304" pitchFamily="18" charset="0"/>
              </a:rPr>
              <a:t> Имена</a:t>
            </a:r>
            <a:r>
              <a:rPr lang="ru-RU" sz="2400" spc="-6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учетных</a:t>
            </a:r>
            <a:r>
              <a:rPr lang="ru-RU" sz="2400" spc="-6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записей</a:t>
            </a:r>
            <a:r>
              <a:rPr lang="ru-RU" sz="2400" spc="-6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MySQL</a:t>
            </a:r>
            <a:r>
              <a:rPr lang="ru-RU" sz="2400" spc="-6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состоят</a:t>
            </a:r>
            <a:r>
              <a:rPr lang="ru-RU" sz="2400" spc="-6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из</a:t>
            </a:r>
            <a:r>
              <a:rPr lang="ru-RU" sz="2400" spc="-7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имени</a:t>
            </a:r>
            <a:r>
              <a:rPr lang="ru-RU" sz="2400" spc="-5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пользователя и имени хоста, что позволяет создавать отдельные учетные записи для пользователей с одинаковым именем пользователя, которые подключаются с разных хостов:</a:t>
            </a:r>
          </a:p>
          <a:p>
            <a:pPr marL="0" indent="0" algn="ctr">
              <a:lnSpc>
                <a:spcPct val="115000"/>
              </a:lnSpc>
              <a:spcBef>
                <a:spcPts val="0"/>
              </a:spcBef>
              <a:buNone/>
            </a:pPr>
            <a:endParaRPr lang="ru-RU"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02489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44A84-623A-30BD-EF7B-40A2F5F92BEE}"/>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1C4F3986-AD18-98B4-B0AF-4BE42BB1C6F0}"/>
              </a:ext>
            </a:extLst>
          </p:cNvPr>
          <p:cNvSpPr>
            <a:spLocks noGrp="1"/>
          </p:cNvSpPr>
          <p:nvPr>
            <p:ph type="body" idx="1"/>
          </p:nvPr>
        </p:nvSpPr>
        <p:spPr>
          <a:xfrm>
            <a:off x="0" y="1"/>
            <a:ext cx="9144000" cy="6669088"/>
          </a:xfrm>
        </p:spPr>
        <p:txBody>
          <a:bodyPr/>
          <a:lstStyle/>
          <a:p>
            <a:pPr marL="342900" marR="301625" lvl="0" indent="-342900" algn="just">
              <a:lnSpc>
                <a:spcPct val="118000"/>
              </a:lnSpc>
              <a:spcBef>
                <a:spcPts val="5"/>
              </a:spcBef>
              <a:buSzPts val="1100"/>
              <a:buFont typeface="Symbol" panose="05050102010706020507" pitchFamily="18" charset="2"/>
              <a:buChar char=""/>
              <a:tabLst>
                <a:tab pos="558165" algn="l"/>
              </a:tabLst>
            </a:pPr>
            <a:r>
              <a:rPr lang="ru-RU" sz="2600" spc="0" dirty="0">
                <a:effectLst/>
                <a:latin typeface="Times New Roman" panose="02020603050405020304" pitchFamily="18" charset="0"/>
                <a:ea typeface="Symbol" panose="05050102010706020507" pitchFamily="18" charset="2"/>
                <a:cs typeface="Symbol" panose="05050102010706020507" pitchFamily="18" charset="2"/>
              </a:rPr>
              <a:t>в соответствии с принятой стратегией аутентификации имя пользователя указывается в строке формата </a:t>
            </a:r>
            <a:r>
              <a:rPr lang="ru-RU" sz="2600" spc="0" dirty="0">
                <a:effectLst/>
                <a:latin typeface="Courier New" panose="02070309020205020404" pitchFamily="49" charset="0"/>
                <a:ea typeface="Symbol" panose="05050102010706020507" pitchFamily="18" charset="2"/>
                <a:cs typeface="Symbol" panose="05050102010706020507" pitchFamily="18" charset="2"/>
              </a:rPr>
              <a:t>'</a:t>
            </a:r>
            <a:r>
              <a:rPr lang="ru-RU" sz="2600" spc="0" dirty="0" err="1">
                <a:effectLst/>
                <a:latin typeface="Courier New" panose="02070309020205020404" pitchFamily="49" charset="0"/>
                <a:ea typeface="Symbol" panose="05050102010706020507" pitchFamily="18" charset="2"/>
                <a:cs typeface="Symbol" panose="05050102010706020507" pitchFamily="18" charset="2"/>
              </a:rPr>
              <a:t>username</a:t>
            </a:r>
            <a:r>
              <a:rPr lang="ru-RU" sz="2600" spc="0" dirty="0">
                <a:effectLst/>
                <a:latin typeface="Courier New" panose="02070309020205020404" pitchFamily="49" charset="0"/>
                <a:ea typeface="Symbol" panose="05050102010706020507" pitchFamily="18" charset="2"/>
                <a:cs typeface="Symbol" panose="05050102010706020507" pitchFamily="18" charset="2"/>
              </a:rPr>
              <a:t>'@'</a:t>
            </a:r>
            <a:r>
              <a:rPr lang="ru-RU" sz="2600" spc="0" dirty="0" err="1">
                <a:effectLst/>
                <a:latin typeface="Courier New" panose="02070309020205020404" pitchFamily="49" charset="0"/>
                <a:ea typeface="Symbol" panose="05050102010706020507" pitchFamily="18" charset="2"/>
                <a:cs typeface="Symbol" panose="05050102010706020507" pitchFamily="18" charset="2"/>
              </a:rPr>
              <a:t>host</a:t>
            </a:r>
            <a:r>
              <a:rPr lang="ru-RU" sz="2600" spc="0" dirty="0">
                <a:effectLst/>
                <a:latin typeface="Courier New" panose="02070309020205020404" pitchFamily="49" charset="0"/>
                <a:ea typeface="Symbol" panose="05050102010706020507" pitchFamily="18" charset="2"/>
                <a:cs typeface="Symbol" panose="05050102010706020507" pitchFamily="18" charset="2"/>
              </a:rPr>
              <a:t>',</a:t>
            </a:r>
            <a:r>
              <a:rPr lang="ru-RU" sz="2600" spc="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т.е</a:t>
            </a:r>
            <a:r>
              <a:rPr lang="ru-RU" sz="2600" spc="0" dirty="0">
                <a:effectLst/>
                <a:latin typeface="Times New Roman" panose="02020603050405020304" pitchFamily="18" charset="0"/>
                <a:ea typeface="Symbol" panose="05050102010706020507" pitchFamily="18" charset="2"/>
                <a:cs typeface="Symbol" panose="05050102010706020507" pitchFamily="18" charset="2"/>
              </a:rPr>
              <a:t> задается не только имя пользователя, но и узел, с которого он подключается к серверу. Фактически</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пользователи</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c</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одинаковой</a:t>
            </a:r>
            <a:r>
              <a:rPr lang="ru-RU" sz="2600" spc="-6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частью</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username</a:t>
            </a:r>
            <a:r>
              <a:rPr lang="ru-RU" sz="2600" spc="-16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но</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разной </a:t>
            </a:r>
            <a:r>
              <a:rPr lang="ru-RU" sz="2600" spc="-10" dirty="0">
                <a:effectLst/>
                <a:latin typeface="Times New Roman" panose="02020603050405020304" pitchFamily="18" charset="0"/>
                <a:ea typeface="Symbol" panose="05050102010706020507" pitchFamily="18" charset="2"/>
                <a:cs typeface="Symbol" panose="05050102010706020507" pitchFamily="18" charset="2"/>
              </a:rPr>
              <a:t>частью</a:t>
            </a:r>
            <a:r>
              <a:rPr lang="ru-RU" sz="26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err="1">
                <a:effectLst/>
                <a:latin typeface="Courier New" panose="02070309020205020404" pitchFamily="49" charset="0"/>
                <a:ea typeface="Symbol" panose="05050102010706020507" pitchFamily="18" charset="2"/>
                <a:cs typeface="Symbol" panose="05050102010706020507" pitchFamily="18" charset="2"/>
              </a:rPr>
              <a:t>host</a:t>
            </a:r>
            <a:r>
              <a:rPr lang="ru-RU" sz="2600" spc="0" dirty="0">
                <a:effectLst/>
                <a:latin typeface="Courier New" panose="02070309020205020404" pitchFamily="49" charset="0"/>
                <a:ea typeface="Symbol" panose="05050102010706020507" pitchFamily="18" charset="2"/>
                <a:cs typeface="Symbol" panose="05050102010706020507" pitchFamily="18" charset="2"/>
              </a:rPr>
              <a:t> </a:t>
            </a:r>
            <a:r>
              <a:rPr lang="ru-RU" sz="2600" spc="-10" dirty="0">
                <a:effectLst/>
                <a:latin typeface="Times New Roman" panose="02020603050405020304" pitchFamily="18" charset="0"/>
                <a:ea typeface="Symbol" panose="05050102010706020507" pitchFamily="18" charset="2"/>
                <a:cs typeface="Symbol" panose="05050102010706020507" pitchFamily="18" charset="2"/>
              </a:rPr>
              <a:t>–</a:t>
            </a:r>
            <a:r>
              <a:rPr lang="ru-RU" sz="26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10" dirty="0">
                <a:effectLst/>
                <a:latin typeface="Times New Roman" panose="02020603050405020304" pitchFamily="18" charset="0"/>
                <a:ea typeface="Symbol" panose="05050102010706020507" pitchFamily="18" charset="2"/>
                <a:cs typeface="Symbol" panose="05050102010706020507" pitchFamily="18" charset="2"/>
              </a:rPr>
              <a:t>это</a:t>
            </a:r>
            <a:r>
              <a:rPr lang="ru-RU" sz="26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10" dirty="0">
                <a:effectLst/>
                <a:latin typeface="Times New Roman" panose="02020603050405020304" pitchFamily="18" charset="0"/>
                <a:ea typeface="Symbol" panose="05050102010706020507" pitchFamily="18" charset="2"/>
                <a:cs typeface="Symbol" panose="05050102010706020507" pitchFamily="18" charset="2"/>
              </a:rPr>
              <a:t>два</a:t>
            </a:r>
            <a:r>
              <a:rPr lang="ru-RU" sz="2600" spc="-2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10" dirty="0">
                <a:effectLst/>
                <a:latin typeface="Times New Roman" panose="02020603050405020304" pitchFamily="18" charset="0"/>
                <a:ea typeface="Symbol" panose="05050102010706020507" pitchFamily="18" charset="2"/>
                <a:cs typeface="Symbol" panose="05050102010706020507" pitchFamily="18" charset="2"/>
              </a:rPr>
              <a:t>различных пользователя, которые могут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обладать совершенно разными правами;</a:t>
            </a:r>
          </a:p>
          <a:p>
            <a:pPr marL="342900" marR="301625" lvl="0" indent="-342900" algn="just">
              <a:lnSpc>
                <a:spcPct val="118000"/>
              </a:lnSpc>
              <a:spcBef>
                <a:spcPts val="115"/>
              </a:spcBef>
              <a:buSzPts val="1100"/>
              <a:buFont typeface="Symbol" panose="05050102010706020507" pitchFamily="18" charset="2"/>
              <a:buChar char=""/>
              <a:tabLst>
                <a:tab pos="558165" algn="l"/>
              </a:tabLst>
            </a:pPr>
            <a:r>
              <a:rPr lang="ru-RU" sz="2600" spc="0" dirty="0">
                <a:effectLst/>
                <a:latin typeface="Times New Roman" panose="02020603050405020304" pitchFamily="18" charset="0"/>
                <a:ea typeface="Symbol" panose="05050102010706020507" pitchFamily="18" charset="2"/>
                <a:cs typeface="Symbol" panose="05050102010706020507" pitchFamily="18" charset="2"/>
              </a:rPr>
              <a:t>часть</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@'host_name'</a:t>
            </a:r>
            <a:r>
              <a:rPr lang="ru-RU" sz="2600" spc="-16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является</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необязательной. Имя учетной записи, состоящее только из имени пользователя, эквивалентно</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Courier New" panose="02070309020205020404" pitchFamily="49" charset="0"/>
                <a:ea typeface="Symbol" panose="05050102010706020507" pitchFamily="18" charset="2"/>
                <a:cs typeface="Symbol" panose="05050102010706020507" pitchFamily="18" charset="2"/>
              </a:rPr>
              <a:t>'</a:t>
            </a:r>
            <a:r>
              <a:rPr lang="ru-RU" sz="2600" spc="0" dirty="0" err="1">
                <a:effectLst/>
                <a:latin typeface="Courier New" panose="02070309020205020404" pitchFamily="49" charset="0"/>
                <a:ea typeface="Symbol" panose="05050102010706020507" pitchFamily="18" charset="2"/>
                <a:cs typeface="Symbol" panose="05050102010706020507" pitchFamily="18" charset="2"/>
              </a:rPr>
              <a:t>user_name</a:t>
            </a:r>
            <a:r>
              <a:rPr lang="ru-RU" sz="2600" spc="0" dirty="0">
                <a:effectLst/>
                <a:latin typeface="Courier New" panose="02070309020205020404" pitchFamily="49" charset="0"/>
                <a:ea typeface="Symbol" panose="05050102010706020507" pitchFamily="18" charset="2"/>
                <a:cs typeface="Symbol" panose="05050102010706020507" pitchFamily="18" charset="2"/>
              </a:rPr>
              <a:t>'</a:t>
            </a:r>
            <a:r>
              <a:rPr lang="ru-RU" sz="2600" spc="0" dirty="0">
                <a:effectLst/>
                <a:latin typeface="Times New Roman" panose="02020603050405020304" pitchFamily="18" charset="0"/>
                <a:ea typeface="Symbol" panose="05050102010706020507" pitchFamily="18" charset="2"/>
                <a:cs typeface="Symbol" panose="05050102010706020507" pitchFamily="18" charset="2"/>
              </a:rPr>
              <a:t>@'%'. Например,</a:t>
            </a:r>
            <a:r>
              <a:rPr lang="ru-RU" sz="2600" spc="5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test_user</a:t>
            </a:r>
            <a:r>
              <a:rPr lang="ru-RU" sz="2600" spc="0" dirty="0">
                <a:effectLst/>
                <a:latin typeface="Times New Roman" panose="02020603050405020304" pitchFamily="18" charset="0"/>
                <a:ea typeface="Symbol" panose="05050102010706020507" pitchFamily="18" charset="2"/>
                <a:cs typeface="Symbol" panose="05050102010706020507" pitchFamily="18" charset="2"/>
              </a:rPr>
              <a:t>'</a:t>
            </a:r>
            <a:r>
              <a:rPr lang="ru-RU" sz="2600" spc="-16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эквивалентно '</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test_user</a:t>
            </a:r>
            <a:r>
              <a:rPr lang="ru-RU" sz="2600" spc="0" dirty="0">
                <a:effectLst/>
                <a:latin typeface="Times New Roman" panose="02020603050405020304" pitchFamily="18" charset="0"/>
                <a:ea typeface="Symbol" panose="05050102010706020507" pitchFamily="18" charset="2"/>
                <a:cs typeface="Symbol" panose="05050102010706020507" pitchFamily="18" charset="2"/>
              </a:rPr>
              <a:t>'@'%';</a:t>
            </a:r>
          </a:p>
          <a:p>
            <a:pPr marL="88900" marR="43180" indent="0" algn="just">
              <a:lnSpc>
                <a:spcPct val="115000"/>
              </a:lnSpc>
              <a:spcBef>
                <a:spcPts val="90"/>
              </a:spcBef>
              <a:spcAft>
                <a:spcPts val="0"/>
              </a:spcAft>
              <a:buNone/>
            </a:pPr>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0722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34DF80-5A95-1A67-50C8-898022E21A23}"/>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E1279FE0-10FB-BD43-E8A7-C3C5640747CC}"/>
              </a:ext>
            </a:extLst>
          </p:cNvPr>
          <p:cNvSpPr>
            <a:spLocks noGrp="1"/>
          </p:cNvSpPr>
          <p:nvPr>
            <p:ph type="body" idx="1"/>
          </p:nvPr>
        </p:nvSpPr>
        <p:spPr>
          <a:xfrm>
            <a:off x="0" y="1"/>
            <a:ext cx="9144000" cy="6669088"/>
          </a:xfrm>
        </p:spPr>
        <p:txBody>
          <a:bodyPr/>
          <a:lstStyle/>
          <a:p>
            <a:pPr marL="0" marR="300355" lvl="0" indent="342900" algn="just">
              <a:buSzPts val="1100"/>
              <a:buFont typeface="Symbol" panose="05050102010706020507" pitchFamily="18" charset="2"/>
              <a:buChar char=""/>
              <a:tabLst>
                <a:tab pos="558165" algn="l"/>
              </a:tabLst>
            </a:pPr>
            <a:r>
              <a:rPr lang="ru-RU" sz="2600" spc="0" dirty="0">
                <a:effectLst/>
                <a:latin typeface="Times New Roman" panose="02020603050405020304" pitchFamily="18" charset="0"/>
                <a:ea typeface="Symbol" panose="05050102010706020507" pitchFamily="18" charset="2"/>
                <a:cs typeface="Symbol" panose="05050102010706020507" pitchFamily="18" charset="2"/>
              </a:rPr>
              <a:t>при</a:t>
            </a:r>
            <a:r>
              <a:rPr lang="ru-RU" sz="2600" spc="40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указании</a:t>
            </a:r>
            <a:r>
              <a:rPr lang="ru-RU" sz="2600" spc="40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хоста</a:t>
            </a:r>
            <a:r>
              <a:rPr lang="ru-RU" sz="2600" spc="40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кроме</a:t>
            </a:r>
            <a:r>
              <a:rPr lang="ru-RU" sz="2600" spc="40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конкретных</a:t>
            </a:r>
            <a:r>
              <a:rPr lang="ru-RU" sz="2600" spc="40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имен</a:t>
            </a:r>
            <a:r>
              <a:rPr lang="ru-RU" sz="2600" spc="40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узлов</a:t>
            </a:r>
            <a:r>
              <a:rPr lang="ru-RU" sz="2600" spc="40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и </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ip</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-адресов</a:t>
            </a:r>
            <a:r>
              <a:rPr lang="ru-RU" sz="2600" spc="-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можно</a:t>
            </a:r>
            <a:r>
              <a:rPr lang="ru-RU" sz="2600" spc="-1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использовать значение '</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localhost</a:t>
            </a:r>
            <a:r>
              <a:rPr lang="ru-RU" sz="2600" spc="0" dirty="0">
                <a:effectLst/>
                <a:latin typeface="Times New Roman" panose="02020603050405020304" pitchFamily="18" charset="0"/>
                <a:ea typeface="Symbol" panose="05050102010706020507" pitchFamily="18" charset="2"/>
                <a:cs typeface="Symbol" panose="05050102010706020507" pitchFamily="18" charset="2"/>
              </a:rPr>
              <a:t>', если соединение выполняется с того же компьютера, на котором установлен</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сервер, а также значения '%'</a:t>
            </a:r>
            <a:r>
              <a:rPr lang="ru-RU" sz="2600" spc="-16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и '', если соединение допускается с произвольного узла;</a:t>
            </a:r>
          </a:p>
          <a:p>
            <a:pPr marL="0" marR="302895" lvl="0" indent="342900" algn="just">
              <a:spcBef>
                <a:spcPts val="35"/>
              </a:spcBef>
              <a:buSzPts val="1100"/>
              <a:buFont typeface="Symbol" panose="05050102010706020507" pitchFamily="18" charset="2"/>
              <a:buChar char=""/>
              <a:tabLst>
                <a:tab pos="558165" algn="l"/>
              </a:tabLst>
            </a:pPr>
            <a:r>
              <a:rPr lang="ru-RU" sz="2600" spc="0" dirty="0">
                <a:effectLst/>
                <a:latin typeface="Times New Roman" panose="02020603050405020304" pitchFamily="18" charset="0"/>
                <a:ea typeface="Symbol" panose="05050102010706020507" pitchFamily="18" charset="2"/>
                <a:cs typeface="Symbol" panose="05050102010706020507" pitchFamily="18" charset="2"/>
              </a:rPr>
              <a:t>имя пользователя и имя хоста не нужно заключать в кавычки, если они допустимы как идентификаторы без кавычек;</a:t>
            </a:r>
          </a:p>
          <a:p>
            <a:pPr marL="0" marR="300990" lvl="0" indent="342900" algn="just">
              <a:spcBef>
                <a:spcPts val="0"/>
              </a:spcBef>
              <a:buSzPts val="1100"/>
              <a:buFont typeface="Symbol" panose="05050102010706020507" pitchFamily="18" charset="2"/>
              <a:buChar char=""/>
              <a:tabLst>
                <a:tab pos="558165" algn="l"/>
              </a:tabLst>
            </a:pPr>
            <a:r>
              <a:rPr lang="ru-RU" sz="2600" spc="0" dirty="0">
                <a:effectLst/>
                <a:latin typeface="Times New Roman" panose="02020603050405020304" pitchFamily="18" charset="0"/>
                <a:ea typeface="Symbol" panose="05050102010706020507" pitchFamily="18" charset="2"/>
                <a:cs typeface="Symbol" panose="05050102010706020507" pitchFamily="18" charset="2"/>
              </a:rPr>
              <a:t>части имени пользователя и имени хоста,</a:t>
            </a:r>
            <a:r>
              <a:rPr lang="ru-RU" sz="2600" spc="-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если они</a:t>
            </a:r>
            <a:r>
              <a:rPr lang="ru-RU" sz="2600" spc="-1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указаны в</a:t>
            </a:r>
            <a:r>
              <a:rPr lang="ru-RU" sz="2600" spc="-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кавычках, должны быть</a:t>
            </a:r>
            <a:r>
              <a:rPr lang="ru-RU" sz="26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записаны отдельно. Т.е. необходимо указывать пользователя как '</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me</a:t>
            </a:r>
            <a:r>
              <a:rPr lang="ru-RU" sz="2600" spc="0" dirty="0">
                <a:effectLst/>
                <a:latin typeface="Times New Roman" panose="02020603050405020304" pitchFamily="18" charset="0"/>
                <a:ea typeface="Symbol" panose="05050102010706020507" pitchFamily="18" charset="2"/>
                <a:cs typeface="Symbol" panose="05050102010706020507" pitchFamily="18" charset="2"/>
              </a:rPr>
              <a:t>'@'</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localhost</a:t>
            </a:r>
            <a:r>
              <a:rPr lang="ru-RU" sz="2600" spc="0" dirty="0">
                <a:effectLst/>
                <a:latin typeface="Times New Roman" panose="02020603050405020304" pitchFamily="18" charset="0"/>
                <a:ea typeface="Symbol" panose="05050102010706020507" pitchFamily="18" charset="2"/>
                <a:cs typeface="Symbol" panose="05050102010706020507" pitchFamily="18" charset="2"/>
              </a:rPr>
              <a:t>', а не '</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me@localhost</a:t>
            </a:r>
            <a:r>
              <a:rPr lang="ru-RU" sz="2600" spc="0" dirty="0">
                <a:effectLst/>
                <a:latin typeface="Times New Roman" panose="02020603050405020304" pitchFamily="18" charset="0"/>
                <a:ea typeface="Symbol" panose="05050102010706020507" pitchFamily="18" charset="2"/>
                <a:cs typeface="Symbol" panose="05050102010706020507" pitchFamily="18" charset="2"/>
              </a:rPr>
              <a:t>'.</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Имя</a:t>
            </a:r>
            <a:r>
              <a:rPr lang="ru-RU" sz="26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пользователя</a:t>
            </a:r>
            <a:r>
              <a:rPr lang="ru-RU" sz="2600" spc="-20"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me@localhost</a:t>
            </a:r>
            <a:r>
              <a:rPr lang="ru-RU" sz="2600" spc="0" dirty="0">
                <a:effectLst/>
                <a:latin typeface="Times New Roman" panose="02020603050405020304" pitchFamily="18" charset="0"/>
                <a:ea typeface="Symbol" panose="05050102010706020507" pitchFamily="18" charset="2"/>
                <a:cs typeface="Symbol" panose="05050102010706020507" pitchFamily="18" charset="2"/>
              </a:rPr>
              <a:t>'</a:t>
            </a:r>
            <a:r>
              <a:rPr lang="ru-RU" sz="2600" spc="-165" dirty="0">
                <a:effectLst/>
                <a:latin typeface="Times New Roman" panose="02020603050405020304" pitchFamily="18" charset="0"/>
                <a:ea typeface="Symbol" panose="05050102010706020507" pitchFamily="18" charset="2"/>
                <a:cs typeface="Symbol" panose="05050102010706020507" pitchFamily="18" charset="2"/>
              </a:rPr>
              <a:t> </a:t>
            </a:r>
            <a:r>
              <a:rPr lang="ru-RU" sz="2600" spc="0" dirty="0">
                <a:effectLst/>
                <a:latin typeface="Times New Roman" panose="02020603050405020304" pitchFamily="18" charset="0"/>
                <a:ea typeface="Symbol" panose="05050102010706020507" pitchFamily="18" charset="2"/>
                <a:cs typeface="Symbol" panose="05050102010706020507" pitchFamily="18" charset="2"/>
              </a:rPr>
              <a:t>эквивалентно '</a:t>
            </a:r>
            <a:r>
              <a:rPr lang="ru-RU" sz="2600" spc="0" dirty="0" err="1">
                <a:effectLst/>
                <a:latin typeface="Times New Roman" panose="02020603050405020304" pitchFamily="18" charset="0"/>
                <a:ea typeface="Symbol" panose="05050102010706020507" pitchFamily="18" charset="2"/>
                <a:cs typeface="Symbol" panose="05050102010706020507" pitchFamily="18" charset="2"/>
              </a:rPr>
              <a:t>me@localhost</a:t>
            </a:r>
            <a:r>
              <a:rPr lang="ru-RU" sz="2600" spc="0" dirty="0">
                <a:effectLst/>
                <a:latin typeface="Times New Roman" panose="02020603050405020304" pitchFamily="18" charset="0"/>
                <a:ea typeface="Symbol" panose="05050102010706020507" pitchFamily="18" charset="2"/>
                <a:cs typeface="Symbol" panose="05050102010706020507" pitchFamily="18" charset="2"/>
              </a:rPr>
              <a:t>'@'%'.</a:t>
            </a:r>
          </a:p>
          <a:p>
            <a:pPr marL="0" marR="303530" indent="0" algn="just">
              <a:spcBef>
                <a:spcPts val="0"/>
              </a:spcBef>
              <a:buNone/>
            </a:pPr>
            <a:r>
              <a:rPr lang="ru-RU" sz="2600" dirty="0">
                <a:effectLst/>
                <a:latin typeface="Times New Roman" panose="02020603050405020304" pitchFamily="18" charset="0"/>
                <a:ea typeface="Times New Roman" panose="02020603050405020304" pitchFamily="18" charset="0"/>
              </a:rPr>
              <a:t>Чтобы узнать,</a:t>
            </a:r>
            <a:r>
              <a:rPr lang="ru-RU" sz="2600" spc="-1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под</a:t>
            </a:r>
            <a:r>
              <a:rPr lang="ru-RU" sz="2600" spc="-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какой</a:t>
            </a:r>
            <a:r>
              <a:rPr lang="ru-RU" sz="2600" spc="-1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учетной</a:t>
            </a:r>
            <a:r>
              <a:rPr lang="ru-RU" sz="2600" spc="-1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записью вас</a:t>
            </a:r>
            <a:r>
              <a:rPr lang="ru-RU" sz="2600" spc="-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аутентифицировал сервер, можно вызвать функцию </a:t>
            </a:r>
            <a:r>
              <a:rPr lang="en-US" sz="2600" dirty="0">
                <a:effectLst/>
                <a:latin typeface="Times New Roman" panose="02020603050405020304" pitchFamily="18" charset="0"/>
                <a:ea typeface="Times New Roman" panose="02020603050405020304" pitchFamily="18" charset="0"/>
              </a:rPr>
              <a:t>CURRENT_USER():</a:t>
            </a:r>
            <a:endParaRPr lang="ru-RU" sz="2600" dirty="0">
              <a:effectLst/>
              <a:latin typeface="Times New Roman" panose="02020603050405020304" pitchFamily="18" charset="0"/>
              <a:ea typeface="Times New Roman" panose="02020603050405020304" pitchFamily="18" charset="0"/>
            </a:endParaRPr>
          </a:p>
          <a:p>
            <a:pPr marL="0" indent="0">
              <a:spcBef>
                <a:spcPts val="0"/>
              </a:spcBef>
              <a:buNone/>
            </a:pPr>
            <a:r>
              <a:rPr lang="en-US" sz="2600" b="1" dirty="0">
                <a:effectLst/>
                <a:latin typeface="Times New Roman" panose="02020603050405020304" pitchFamily="18" charset="0"/>
                <a:ea typeface="Times New Roman" panose="02020603050405020304" pitchFamily="18" charset="0"/>
              </a:rPr>
              <a:t>SELECT</a:t>
            </a:r>
            <a:r>
              <a:rPr lang="en-US" sz="2600" b="1" spc="-40"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CURRENT_USER();</a:t>
            </a:r>
            <a:endParaRPr lang="ru-RU" sz="2600" dirty="0">
              <a:effectLst/>
              <a:latin typeface="Times New Roman" panose="02020603050405020304" pitchFamily="18" charset="0"/>
              <a:ea typeface="Times New Roman" panose="02020603050405020304" pitchFamily="18" charset="0"/>
            </a:endParaRPr>
          </a:p>
          <a:p>
            <a:pPr marL="0" lvl="0" indent="0" algn="just">
              <a:lnSpc>
                <a:spcPct val="115000"/>
              </a:lnSpc>
              <a:spcBef>
                <a:spcPts val="0"/>
              </a:spcBef>
              <a:buNone/>
              <a:tabLst>
                <a:tab pos="487045" algn="l"/>
              </a:tabLst>
            </a:pPr>
            <a:endParaRPr lang="ru-RU" sz="2600" i="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4704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FB95-DA78-0A6D-2975-ED0628600181}"/>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93E7FDE3-FA77-61EE-37DE-0F671866EC1E}"/>
              </a:ext>
            </a:extLst>
          </p:cNvPr>
          <p:cNvSpPr>
            <a:spLocks noGrp="1"/>
          </p:cNvSpPr>
          <p:nvPr>
            <p:ph type="body" idx="1"/>
          </p:nvPr>
        </p:nvSpPr>
        <p:spPr>
          <a:xfrm>
            <a:off x="0" y="1"/>
            <a:ext cx="9144000" cy="6669088"/>
          </a:xfrm>
        </p:spPr>
        <p:txBody>
          <a:bodyPr/>
          <a:lstStyle/>
          <a:p>
            <a:pPr marL="101600" marR="301625" indent="0" algn="just">
              <a:lnSpc>
                <a:spcPct val="118000"/>
              </a:lnSpc>
              <a:spcBef>
                <a:spcPts val="860"/>
              </a:spcBef>
              <a:buNone/>
            </a:pPr>
            <a:r>
              <a:rPr lang="ru-RU" sz="2600" spc="-10" dirty="0">
                <a:effectLst/>
                <a:latin typeface="Times New Roman" panose="02020603050405020304" pitchFamily="18" charset="0"/>
                <a:ea typeface="Times New Roman" panose="02020603050405020304" pitchFamily="18" charset="0"/>
              </a:rPr>
              <a:t>Оператор</a:t>
            </a:r>
            <a:r>
              <a:rPr lang="ru-RU" sz="2600" spc="-60"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ALTER</a:t>
            </a:r>
            <a:r>
              <a:rPr lang="en-US" sz="2600" spc="-15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USER</a:t>
            </a:r>
            <a:r>
              <a:rPr lang="en-US" sz="2600" spc="-155"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изменяет</a:t>
            </a:r>
            <a:r>
              <a:rPr lang="ru-RU" sz="2600" spc="-60"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учетные</a:t>
            </a:r>
            <a:r>
              <a:rPr lang="ru-RU" sz="2600" spc="-60"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записи</a:t>
            </a:r>
            <a:r>
              <a:rPr lang="ru-RU" sz="2600" spc="-60"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MySQL.</a:t>
            </a:r>
            <a:r>
              <a:rPr lang="en-US" sz="2600" spc="-50" dirty="0">
                <a:effectLst/>
                <a:latin typeface="Times New Roman" panose="02020603050405020304" pitchFamily="18" charset="0"/>
                <a:ea typeface="Times New Roman" panose="02020603050405020304" pitchFamily="18" charset="0"/>
              </a:rPr>
              <a:t> </a:t>
            </a:r>
            <a:r>
              <a:rPr lang="ru-RU" sz="2600" spc="-10" dirty="0">
                <a:effectLst/>
                <a:latin typeface="Times New Roman" panose="02020603050405020304" pitchFamily="18" charset="0"/>
                <a:ea typeface="Times New Roman" panose="02020603050405020304" pitchFamily="18" charset="0"/>
              </a:rPr>
              <a:t>Опе</a:t>
            </a:r>
            <a:r>
              <a:rPr lang="ru-RU" sz="2600" dirty="0">
                <a:effectLst/>
                <a:latin typeface="Times New Roman" panose="02020603050405020304" pitchFamily="18" charset="0"/>
                <a:ea typeface="Times New Roman" panose="02020603050405020304" pitchFamily="18" charset="0"/>
              </a:rPr>
              <a:t>ратор</a:t>
            </a:r>
            <a:r>
              <a:rPr lang="ru-RU" sz="2600" spc="-3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поддерживает</a:t>
            </a:r>
            <a:r>
              <a:rPr lang="ru-RU" sz="2600" spc="-3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практически</a:t>
            </a:r>
            <a:r>
              <a:rPr lang="ru-RU" sz="2600" spc="-3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все</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те</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же</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параметры,</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что</a:t>
            </a:r>
            <a:r>
              <a:rPr lang="ru-RU" sz="2600" spc="-3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a:t>
            </a:r>
            <a:r>
              <a:rPr lang="ru-RU" sz="2600" spc="-3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оператор CREATE USER, и позволяет изменять аутентификацию, роль, SSL/TLS шифрование, ограничение ресурсов, управление паролями, комментарии и свойства атрибутов для существующих учетных записей:</a:t>
            </a:r>
          </a:p>
          <a:p>
            <a:pPr marL="0" indent="0">
              <a:spcBef>
                <a:spcPts val="640"/>
              </a:spcBef>
              <a:buNone/>
            </a:pPr>
            <a:r>
              <a:rPr lang="en-US" sz="2600" b="1" dirty="0">
                <a:effectLst/>
                <a:latin typeface="Times New Roman" panose="02020603050405020304" pitchFamily="18" charset="0"/>
                <a:ea typeface="Times New Roman" panose="02020603050405020304" pitchFamily="18" charset="0"/>
              </a:rPr>
              <a:t>ALTER</a:t>
            </a:r>
            <a:r>
              <a:rPr lang="en-US" sz="2600" b="1" spc="-3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USER</a:t>
            </a:r>
            <a:r>
              <a:rPr lang="en-US" sz="2600" b="1"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t>
            </a:r>
            <a:r>
              <a:rPr lang="en-US" sz="2600" b="1" dirty="0">
                <a:effectLst/>
                <a:latin typeface="Times New Roman" panose="02020603050405020304" pitchFamily="18" charset="0"/>
                <a:ea typeface="Times New Roman" panose="02020603050405020304" pitchFamily="18" charset="0"/>
              </a:rPr>
              <a:t>IF</a:t>
            </a:r>
            <a:r>
              <a:rPr lang="en-US" sz="2600" b="1" spc="-25"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EXISTS</a:t>
            </a:r>
            <a:r>
              <a:rPr lang="en-US" sz="2600" dirty="0">
                <a:effectLst/>
                <a:latin typeface="Times New Roman" panose="02020603050405020304" pitchFamily="18" charset="0"/>
                <a:ea typeface="Times New Roman" panose="02020603050405020304" pitchFamily="18" charset="0"/>
              </a:rPr>
              <a:t>]</a:t>
            </a:r>
            <a:r>
              <a:rPr lang="en-US" sz="2600" spc="-30"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user</a:t>
            </a:r>
            <a:r>
              <a:rPr lang="en-US" sz="2600" spc="-2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[options];</a:t>
            </a:r>
            <a:endParaRPr lang="ru-RU" sz="2600" dirty="0">
              <a:effectLst/>
              <a:latin typeface="Times New Roman" panose="02020603050405020304" pitchFamily="18" charset="0"/>
              <a:ea typeface="Times New Roman" panose="02020603050405020304" pitchFamily="18" charset="0"/>
            </a:endParaRPr>
          </a:p>
          <a:p>
            <a:pPr marL="101600" marR="302895" indent="0" algn="just">
              <a:lnSpc>
                <a:spcPct val="113000"/>
              </a:lnSpc>
              <a:spcBef>
                <a:spcPts val="870"/>
              </a:spcBef>
              <a:buNone/>
            </a:pPr>
            <a:r>
              <a:rPr lang="ru-RU" sz="2600" dirty="0">
                <a:effectLst/>
                <a:latin typeface="Times New Roman" panose="02020603050405020304" pitchFamily="18" charset="0"/>
                <a:ea typeface="Times New Roman" panose="02020603050405020304" pitchFamily="18" charset="0"/>
              </a:rPr>
              <a:t>Оператор</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DROP</a:t>
            </a:r>
            <a:r>
              <a:rPr lang="ru-RU" sz="2600" spc="-1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USER</a:t>
            </a:r>
            <a:r>
              <a:rPr lang="ru-RU" sz="2600" spc="-1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удаляет</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одну</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или</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несколько</a:t>
            </a:r>
            <a:r>
              <a:rPr lang="ru-RU" sz="2600" spc="-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учетных</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записей MySQL и их привилегии:</a:t>
            </a:r>
          </a:p>
          <a:p>
            <a:pPr marL="0" indent="0">
              <a:spcBef>
                <a:spcPts val="710"/>
              </a:spcBef>
              <a:buNone/>
            </a:pPr>
            <a:r>
              <a:rPr lang="en-US" sz="2600" b="1" dirty="0">
                <a:effectLst/>
                <a:latin typeface="Times New Roman" panose="02020603050405020304" pitchFamily="18" charset="0"/>
                <a:ea typeface="Times New Roman" panose="02020603050405020304" pitchFamily="18" charset="0"/>
              </a:rPr>
              <a:t>DROP</a:t>
            </a:r>
            <a:r>
              <a:rPr lang="en-US" sz="2600" b="1" spc="-3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USER</a:t>
            </a:r>
            <a:r>
              <a:rPr lang="en-US" sz="2600" b="1" spc="-25" dirty="0">
                <a:effectLst/>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a:t>
            </a:r>
            <a:r>
              <a:rPr lang="en-US" sz="2600" b="1" dirty="0">
                <a:effectLst/>
                <a:latin typeface="Times New Roman" panose="02020603050405020304" pitchFamily="18" charset="0"/>
                <a:ea typeface="Times New Roman" panose="02020603050405020304" pitchFamily="18" charset="0"/>
              </a:rPr>
              <a:t>IF</a:t>
            </a:r>
            <a:r>
              <a:rPr lang="en-US" sz="2600" b="1" spc="-30" dirty="0">
                <a:effectLst/>
                <a:latin typeface="Times New Roman" panose="02020603050405020304" pitchFamily="18" charset="0"/>
                <a:ea typeface="Times New Roman" panose="02020603050405020304" pitchFamily="18" charset="0"/>
              </a:rPr>
              <a:t> </a:t>
            </a:r>
            <a:r>
              <a:rPr lang="en-US" sz="2600" b="1" dirty="0">
                <a:effectLst/>
                <a:latin typeface="Times New Roman" panose="02020603050405020304" pitchFamily="18" charset="0"/>
                <a:ea typeface="Times New Roman" panose="02020603050405020304" pitchFamily="18" charset="0"/>
              </a:rPr>
              <a:t>EXISTS</a:t>
            </a:r>
            <a:r>
              <a:rPr lang="en-US" sz="2600" dirty="0">
                <a:effectLst/>
                <a:latin typeface="Times New Roman" panose="02020603050405020304" pitchFamily="18" charset="0"/>
                <a:ea typeface="Times New Roman" panose="02020603050405020304" pitchFamily="18" charset="0"/>
              </a:rPr>
              <a:t>]</a:t>
            </a:r>
            <a:r>
              <a:rPr lang="en-US" sz="2600" spc="-25" dirty="0">
                <a:effectLst/>
                <a:latin typeface="Times New Roman" panose="02020603050405020304" pitchFamily="18" charset="0"/>
                <a:ea typeface="Times New Roman" panose="02020603050405020304" pitchFamily="18" charset="0"/>
              </a:rPr>
              <a:t> </a:t>
            </a:r>
            <a:r>
              <a:rPr lang="en-US" sz="2600" spc="-10" dirty="0">
                <a:effectLst/>
                <a:latin typeface="Times New Roman" panose="02020603050405020304" pitchFamily="18" charset="0"/>
                <a:ea typeface="Times New Roman" panose="02020603050405020304" pitchFamily="18" charset="0"/>
              </a:rPr>
              <a:t>user;</a:t>
            </a:r>
            <a:endParaRPr lang="ru-RU" sz="2600" dirty="0">
              <a:effectLst/>
              <a:latin typeface="Times New Roman" panose="02020603050405020304" pitchFamily="18" charset="0"/>
              <a:ea typeface="Times New Roman" panose="02020603050405020304" pitchFamily="18" charset="0"/>
            </a:endParaRPr>
          </a:p>
          <a:p>
            <a:pPr marL="101600" marR="302895" indent="0" algn="just">
              <a:lnSpc>
                <a:spcPct val="118000"/>
              </a:lnSpc>
              <a:spcBef>
                <a:spcPts val="810"/>
              </a:spcBef>
              <a:buNone/>
            </a:pPr>
            <a:r>
              <a:rPr lang="ru-RU" sz="2600" dirty="0">
                <a:effectLst/>
                <a:latin typeface="Times New Roman" panose="02020603050405020304" pitchFamily="18" charset="0"/>
                <a:ea typeface="Times New Roman" panose="02020603050405020304" pitchFamily="18" charset="0"/>
              </a:rPr>
              <a:t>Создание нового пользователя с использованием команды CREATE USER</a:t>
            </a:r>
            <a:r>
              <a:rPr lang="ru-RU" sz="2600" spc="-7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добавляет новую запись в системную таблицу </a:t>
            </a:r>
            <a:r>
              <a:rPr lang="ru-RU" sz="2600" dirty="0" err="1">
                <a:effectLst/>
                <a:latin typeface="Times New Roman" panose="02020603050405020304" pitchFamily="18" charset="0"/>
                <a:ea typeface="Times New Roman" panose="02020603050405020304" pitchFamily="18" charset="0"/>
              </a:rPr>
              <a:t>mysql.user</a:t>
            </a:r>
            <a:r>
              <a:rPr lang="ru-RU" sz="2600" dirty="0">
                <a:effectLst/>
                <a:latin typeface="Times New Roman" panose="02020603050405020304" pitchFamily="18" charset="0"/>
                <a:ea typeface="Times New Roman" panose="02020603050405020304" pitchFamily="18" charset="0"/>
              </a:rPr>
              <a:t>. Записи из этой таблицы используются для аутентификации пользователей.</a:t>
            </a:r>
          </a:p>
          <a:p>
            <a:pPr marL="88900" marR="43180" indent="259080" algn="just">
              <a:lnSpc>
                <a:spcPct val="115000"/>
              </a:lnSpc>
              <a:spcBef>
                <a:spcPts val="90"/>
              </a:spcBef>
              <a:spcAft>
                <a:spcPts val="0"/>
              </a:spcAft>
            </a:pPr>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246699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80F29617-2413-D7C0-D9BD-CE29C8F7E8F4}"/>
              </a:ext>
            </a:extLst>
          </p:cNvPr>
          <p:cNvSpPr>
            <a:spLocks noGrp="1"/>
          </p:cNvSpPr>
          <p:nvPr>
            <p:ph idx="1"/>
          </p:nvPr>
        </p:nvSpPr>
        <p:spPr>
          <a:xfrm>
            <a:off x="179512" y="0"/>
            <a:ext cx="8784976" cy="6858000"/>
          </a:xfrm>
        </p:spPr>
        <p:txBody>
          <a:bodyPr/>
          <a:lstStyle/>
          <a:p>
            <a:pPr marL="0" indent="0" algn="just">
              <a:lnSpc>
                <a:spcPct val="115000"/>
              </a:lnSpc>
              <a:spcBef>
                <a:spcPts val="0"/>
              </a:spcBef>
              <a:buNone/>
              <a:tabLst>
                <a:tab pos="779780" algn="l"/>
              </a:tabLst>
            </a:pPr>
            <a:r>
              <a:rPr lang="ru-RU" sz="1800" i="1" kern="100" dirty="0">
                <a:solidFill>
                  <a:srgbClr val="000000"/>
                </a:solidFill>
                <a:effectLst/>
                <a:latin typeface="Times New Roman" panose="02020603050405020304" pitchFamily="18" charset="0"/>
                <a:ea typeface="Times New Roman" panose="02020603050405020304" pitchFamily="18" charset="0"/>
              </a:rPr>
              <a:t>.</a:t>
            </a:r>
            <a:endParaRPr lang="ru-RU" sz="1800" i="1" kern="100" dirty="0">
              <a:effectLst/>
              <a:latin typeface="Times New Roman" panose="02020603050405020304" pitchFamily="18" charset="0"/>
              <a:ea typeface="Times New Roman" panose="02020603050405020304" pitchFamily="18" charset="0"/>
            </a:endParaRPr>
          </a:p>
          <a:p>
            <a:pPr marL="0" indent="0">
              <a:buNone/>
            </a:pPr>
            <a:endParaRPr lang="ru-RU" dirty="0"/>
          </a:p>
        </p:txBody>
      </p:sp>
      <p:sp>
        <p:nvSpPr>
          <p:cNvPr id="5" name="TextBox 4">
            <a:extLst>
              <a:ext uri="{FF2B5EF4-FFF2-40B4-BE49-F238E27FC236}">
                <a16:creationId xmlns:a16="http://schemas.microsoft.com/office/drawing/2014/main" id="{23DB91F4-5503-8032-9B35-772EB281BA30}"/>
              </a:ext>
            </a:extLst>
          </p:cNvPr>
          <p:cNvSpPr txBox="1"/>
          <p:nvPr/>
        </p:nvSpPr>
        <p:spPr>
          <a:xfrm>
            <a:off x="-18332" y="332656"/>
            <a:ext cx="9162332" cy="5331909"/>
          </a:xfrm>
          <a:prstGeom prst="rect">
            <a:avLst/>
          </a:prstGeom>
          <a:noFill/>
        </p:spPr>
        <p:txBody>
          <a:bodyPr wrap="square">
            <a:spAutoFit/>
          </a:bodyPr>
          <a:lstStyle/>
          <a:p>
            <a:pPr marL="101600" marR="300990" indent="269240" algn="just">
              <a:lnSpc>
                <a:spcPct val="120000"/>
              </a:lnSpc>
              <a:spcBef>
                <a:spcPts val="50"/>
              </a:spcBef>
            </a:pPr>
            <a:r>
              <a:rPr lang="ru-RU" sz="2600" dirty="0">
                <a:effectLst/>
                <a:latin typeface="Times New Roman" panose="02020603050405020304" pitchFamily="18" charset="0"/>
                <a:ea typeface="Times New Roman" panose="02020603050405020304" pitchFamily="18" charset="0"/>
              </a:rPr>
              <a:t>В СУБД MySQL пользователь идентифицируется по двум параметрам: имя хоста клиентского приложения и собственно имя пользователя MySQL. Проверка подлинности выполняется на основе трех столбцов (Host, User</a:t>
            </a:r>
            <a:r>
              <a:rPr lang="ru-RU" sz="2600" spc="-1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 </a:t>
            </a:r>
            <a:r>
              <a:rPr lang="ru-RU" sz="2600" dirty="0" err="1">
                <a:effectLst/>
                <a:latin typeface="Times New Roman" panose="02020603050405020304" pitchFamily="18" charset="0"/>
                <a:ea typeface="Times New Roman" panose="02020603050405020304" pitchFamily="18" charset="0"/>
              </a:rPr>
              <a:t>authentication_string</a:t>
            </a:r>
            <a:r>
              <a:rPr lang="ru-RU" sz="2600" dirty="0">
                <a:effectLst/>
                <a:latin typeface="Times New Roman" panose="02020603050405020304" pitchFamily="18" charset="0"/>
                <a:ea typeface="Times New Roman" panose="02020603050405020304" pitchFamily="18" charset="0"/>
              </a:rPr>
              <a:t>) таблицы</a:t>
            </a:r>
            <a:r>
              <a:rPr lang="ru-RU" sz="2600" spc="-70" dirty="0">
                <a:effectLst/>
                <a:latin typeface="Times New Roman" panose="02020603050405020304" pitchFamily="18" charset="0"/>
                <a:ea typeface="Times New Roman" panose="02020603050405020304" pitchFamily="18" charset="0"/>
              </a:rPr>
              <a:t> </a:t>
            </a:r>
            <a:r>
              <a:rPr lang="ru-RU" sz="2600" dirty="0" err="1">
                <a:effectLst/>
                <a:latin typeface="Times New Roman" panose="02020603050405020304" pitchFamily="18" charset="0"/>
                <a:ea typeface="Times New Roman" panose="02020603050405020304" pitchFamily="18" charset="0"/>
              </a:rPr>
              <a:t>user</a:t>
            </a:r>
            <a:r>
              <a:rPr lang="ru-RU" sz="2600" spc="-1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системной</a:t>
            </a:r>
            <a:r>
              <a:rPr lang="ru-RU" sz="2600" spc="-1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базы данных </a:t>
            </a:r>
            <a:r>
              <a:rPr lang="ru-RU" sz="2600" dirty="0" err="1">
                <a:effectLst/>
                <a:latin typeface="Times New Roman" panose="02020603050405020304" pitchFamily="18" charset="0"/>
                <a:ea typeface="Times New Roman" panose="02020603050405020304" pitchFamily="18" charset="0"/>
              </a:rPr>
              <a:t>mysql</a:t>
            </a:r>
            <a:r>
              <a:rPr lang="ru-RU" sz="2600" dirty="0">
                <a:effectLst/>
                <a:latin typeface="Times New Roman" panose="02020603050405020304" pitchFamily="18" charset="0"/>
                <a:ea typeface="Times New Roman" panose="02020603050405020304" pitchFamily="18" charset="0"/>
              </a:rPr>
              <a:t>. Сервер устанавливает</a:t>
            </a:r>
            <a:r>
              <a:rPr lang="ru-RU" sz="2600" spc="-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соединение</a:t>
            </a:r>
            <a:r>
              <a:rPr lang="ru-RU" sz="2600" spc="-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только</a:t>
            </a:r>
            <a:r>
              <a:rPr lang="ru-RU" sz="2600" spc="-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a:t>
            </a:r>
            <a:r>
              <a:rPr lang="ru-RU" sz="2600" spc="-1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том</a:t>
            </a:r>
            <a:r>
              <a:rPr lang="ru-RU" sz="2600" spc="-1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случае,</a:t>
            </a:r>
            <a:r>
              <a:rPr lang="ru-RU" sz="2600" spc="-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если</a:t>
            </a:r>
            <a:r>
              <a:rPr lang="ru-RU" sz="2600" spc="-1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колонки</a:t>
            </a:r>
            <a:r>
              <a:rPr lang="ru-RU" sz="2600" spc="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Host</a:t>
            </a:r>
            <a:r>
              <a:rPr lang="ru-RU" sz="2600" spc="-37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 User</a:t>
            </a:r>
            <a:r>
              <a:rPr lang="ru-RU" sz="2600" spc="-375" dirty="0">
                <a:effectLst/>
                <a:latin typeface="Times New Roman" panose="02020603050405020304" pitchFamily="18" charset="0"/>
                <a:ea typeface="Times New Roman" panose="02020603050405020304" pitchFamily="18" charset="0"/>
              </a:rPr>
              <a:t> </a:t>
            </a:r>
            <a:r>
              <a:rPr lang="ru-RU" sz="2600" spc="-50" dirty="0">
                <a:effectLst/>
                <a:latin typeface="Times New Roman" panose="02020603050405020304" pitchFamily="18" charset="0"/>
                <a:ea typeface="Times New Roman" panose="02020603050405020304" pitchFamily="18" charset="0"/>
              </a:rPr>
              <a:t>в </a:t>
            </a:r>
            <a:r>
              <a:rPr lang="ru-RU" sz="2600" dirty="0">
                <a:effectLst/>
                <a:latin typeface="Times New Roman" panose="02020603050405020304" pitchFamily="18" charset="0"/>
                <a:ea typeface="Times New Roman" panose="02020603050405020304" pitchFamily="18" charset="0"/>
              </a:rPr>
              <a:t>какой-то строке таблицы пользователей совпадают с именем клиентского хоста и именем пользователя, а также клиент предоставляет пароль, совпадающий со значением в столбце </a:t>
            </a:r>
            <a:r>
              <a:rPr lang="ru-RU" sz="2600" spc="-10" dirty="0" err="1">
                <a:effectLst/>
                <a:latin typeface="Times New Roman" panose="02020603050405020304" pitchFamily="18" charset="0"/>
                <a:ea typeface="Times New Roman" panose="02020603050405020304" pitchFamily="18" charset="0"/>
              </a:rPr>
              <a:t>authentication_string</a:t>
            </a:r>
            <a:r>
              <a:rPr lang="ru-RU" sz="2600" spc="-10" dirty="0">
                <a:effectLst/>
                <a:latin typeface="Times New Roman" panose="02020603050405020304" pitchFamily="18" charset="0"/>
                <a:ea typeface="Times New Roman" panose="02020603050405020304" pitchFamily="18" charset="0"/>
              </a:rPr>
              <a:t>.</a:t>
            </a:r>
            <a:endParaRPr lang="ru-RU"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5253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p:cNvSpPr>
          <p:nvPr>
            <p:ph type="body" idx="1"/>
          </p:nvPr>
        </p:nvSpPr>
        <p:spPr>
          <a:xfrm>
            <a:off x="0" y="116632"/>
            <a:ext cx="9144000" cy="6741368"/>
          </a:xfrm>
        </p:spPr>
        <p:txBody>
          <a:bodyPr/>
          <a:lstStyle/>
          <a:p>
            <a:pPr marL="101600" marR="300990" indent="0" algn="just">
              <a:lnSpc>
                <a:spcPct val="120000"/>
              </a:lnSpc>
              <a:spcBef>
                <a:spcPts val="50"/>
              </a:spcBef>
              <a:buNone/>
            </a:pPr>
            <a:r>
              <a:rPr lang="ru-RU" sz="2600" dirty="0">
                <a:effectLst/>
                <a:latin typeface="Times New Roman" panose="02020603050405020304" pitchFamily="18" charset="0"/>
                <a:ea typeface="Times New Roman" panose="02020603050405020304" pitchFamily="18" charset="0"/>
              </a:rPr>
              <a:t>MySQL не хранит пароли в открытом виде, непустые значения </a:t>
            </a:r>
            <a:r>
              <a:rPr lang="ru-RU" sz="2600" dirty="0" err="1">
                <a:effectLst/>
                <a:latin typeface="Times New Roman" panose="02020603050405020304" pitchFamily="18" charset="0"/>
                <a:ea typeface="Times New Roman" panose="02020603050405020304" pitchFamily="18" charset="0"/>
              </a:rPr>
              <a:t>authentication_string</a:t>
            </a:r>
            <a:r>
              <a:rPr lang="ru-RU" sz="2600" dirty="0">
                <a:effectLst/>
                <a:latin typeface="Times New Roman" panose="02020603050405020304" pitchFamily="18" charset="0"/>
                <a:ea typeface="Times New Roman" panose="02020603050405020304" pitchFamily="18" charset="0"/>
              </a:rPr>
              <a:t> в таблице </a:t>
            </a:r>
            <a:r>
              <a:rPr lang="ru-RU" sz="2600" dirty="0" err="1">
                <a:effectLst/>
                <a:latin typeface="Times New Roman" panose="02020603050405020304" pitchFamily="18" charset="0"/>
                <a:ea typeface="Times New Roman" panose="02020603050405020304" pitchFamily="18" charset="0"/>
              </a:rPr>
              <a:t>user</a:t>
            </a:r>
            <a:r>
              <a:rPr lang="ru-RU" sz="2600" dirty="0">
                <a:effectLst/>
                <a:latin typeface="Times New Roman" panose="02020603050405020304" pitchFamily="18" charset="0"/>
                <a:ea typeface="Times New Roman" panose="02020603050405020304" pitchFamily="18" charset="0"/>
              </a:rPr>
              <a:t> представляют собой зашифрованные пароли. Пароль, предоставляемый пользователем, который пытается подключиться, также зашифрован (с помощью метода хеширования паролей, реализованного плагином аутентификации учетной записи). Зашифрованный пароль используется в процессе подключения при проверке подлинности пользователя. </a:t>
            </a:r>
          </a:p>
          <a:p>
            <a:pPr marL="101600" marR="300990" indent="0" algn="just">
              <a:lnSpc>
                <a:spcPct val="120000"/>
              </a:lnSpc>
              <a:spcBef>
                <a:spcPts val="50"/>
              </a:spcBef>
              <a:buNone/>
            </a:pPr>
            <a:r>
              <a:rPr lang="ru-RU" sz="2600" dirty="0">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 </a:t>
            </a:r>
            <a:r>
              <a:rPr lang="ru-RU" sz="2600" dirty="0" err="1">
                <a:effectLst/>
                <a:latin typeface="Times New Roman" panose="02020603050405020304" pitchFamily="18" charset="0"/>
                <a:ea typeface="Times New Roman" panose="02020603050405020304" pitchFamily="18" charset="0"/>
              </a:rPr>
              <a:t>т.з</a:t>
            </a:r>
            <a:r>
              <a:rPr lang="ru-RU" sz="2600" dirty="0">
                <a:effectLst/>
                <a:latin typeface="Times New Roman" panose="02020603050405020304" pitchFamily="18" charset="0"/>
                <a:ea typeface="Times New Roman" panose="02020603050405020304" pitchFamily="18" charset="0"/>
              </a:rPr>
              <a:t>. MySQL, зашифрованный пароль – это и есть действительный пароль, поэтому никому не следует давать к нему доступ. В частности, не допускается давать неадминистративным пользователям доступ на чтение данных в системной базе данных </a:t>
            </a:r>
            <a:r>
              <a:rPr lang="ru-RU" sz="2600" dirty="0" err="1">
                <a:effectLst/>
                <a:latin typeface="Times New Roman" panose="02020603050405020304" pitchFamily="18" charset="0"/>
                <a:ea typeface="Times New Roman" panose="02020603050405020304" pitchFamily="18" charset="0"/>
              </a:rPr>
              <a:t>mysql</a:t>
            </a:r>
            <a:r>
              <a:rPr lang="ru-RU" sz="2600" dirty="0">
                <a:effectLst/>
                <a:latin typeface="Times New Roman" panose="02020603050405020304" pitchFamily="18" charset="0"/>
                <a:ea typeface="Times New Roman" panose="02020603050405020304" pitchFamily="18" charset="0"/>
              </a:rPr>
              <a:t>.</a:t>
            </a:r>
          </a:p>
          <a:p>
            <a:pPr marL="101600" marR="300990" indent="0" algn="just">
              <a:lnSpc>
                <a:spcPct val="120000"/>
              </a:lnSpc>
              <a:spcBef>
                <a:spcPts val="50"/>
              </a:spcBef>
              <a:buNone/>
            </a:pPr>
            <a:endParaRPr lang="ru-RU" sz="2600" dirty="0">
              <a:effectLst/>
              <a:latin typeface="Times New Roman" panose="02020603050405020304" pitchFamily="18" charset="0"/>
              <a:ea typeface="Times New Roman" panose="02020603050405020304" pitchFamily="18" charset="0"/>
            </a:endParaRPr>
          </a:p>
          <a:p>
            <a:pPr marL="0" indent="0" algn="just">
              <a:lnSpc>
                <a:spcPct val="115000"/>
              </a:lnSpc>
              <a:spcBef>
                <a:spcPts val="0"/>
              </a:spcBef>
              <a:buNone/>
              <a:tabLst>
                <a:tab pos="857250" algn="l"/>
              </a:tabLst>
            </a:pPr>
            <a:endParaRPr lang="ru-RU" sz="2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p:cNvSpPr>
          <p:nvPr>
            <p:ph type="body" idx="1"/>
          </p:nvPr>
        </p:nvSpPr>
        <p:spPr>
          <a:xfrm>
            <a:off x="0" y="1"/>
            <a:ext cx="9036496" cy="6858000"/>
          </a:xfrm>
        </p:spPr>
        <p:txBody>
          <a:bodyPr/>
          <a:lstStyle/>
          <a:p>
            <a:pPr marL="101600" marR="302260" indent="0" algn="just">
              <a:buNone/>
            </a:pPr>
            <a:r>
              <a:rPr lang="ru-RU" sz="2400" dirty="0">
                <a:effectLst/>
                <a:latin typeface="Times New Roman" panose="02020603050405020304" pitchFamily="18" charset="0"/>
                <a:ea typeface="Times New Roman" panose="02020603050405020304" pitchFamily="18" charset="0"/>
              </a:rPr>
              <a:t>MySQL поддерживает различные методы аутентификации с использованием плагинов:</a:t>
            </a:r>
          </a:p>
          <a:p>
            <a:pPr marL="0" marR="302260" lvl="0" indent="0" algn="just">
              <a:spcBef>
                <a:spcPts val="5"/>
              </a:spcBef>
              <a:buSzPts val="1100"/>
              <a:buNone/>
              <a:tabLst>
                <a:tab pos="558165" algn="l"/>
              </a:tabLst>
            </a:pPr>
            <a:r>
              <a:rPr lang="ru-RU" sz="2400" spc="0" dirty="0">
                <a:effectLst/>
                <a:latin typeface="Times New Roman" panose="02020603050405020304" pitchFamily="18" charset="0"/>
                <a:ea typeface="Symbol" panose="05050102010706020507" pitchFamily="18" charset="2"/>
                <a:cs typeface="Symbol" panose="05050102010706020507" pitchFamily="18" charset="2"/>
              </a:rPr>
              <a:t>плагин</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mysql_native_password</a:t>
            </a:r>
            <a:r>
              <a:rPr lang="ru-RU" sz="2400" spc="0" dirty="0">
                <a:effectLst/>
                <a:latin typeface="Times New Roman" panose="02020603050405020304" pitchFamily="18" charset="0"/>
                <a:ea typeface="Symbol" panose="05050102010706020507" pitchFamily="18" charset="2"/>
                <a:cs typeface="Symbol" panose="05050102010706020507" pitchFamily="18" charset="2"/>
              </a:rPr>
              <a:t>,</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выполняющий</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встроенную</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аутентификацию</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на</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основе</a:t>
            </a:r>
            <a:r>
              <a:rPr lang="ru-RU" sz="2400" spc="-6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метода</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хеширования</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пароля. Использовался до введения подключаемой аутентификации в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MySQL;</a:t>
            </a:r>
            <a:endParaRPr lang="ru-RU" sz="2400" spc="0" dirty="0">
              <a:effectLst/>
              <a:latin typeface="Times New Roman" panose="02020603050405020304" pitchFamily="18" charset="0"/>
              <a:ea typeface="Symbol" panose="05050102010706020507" pitchFamily="18" charset="2"/>
              <a:cs typeface="Symbol" panose="05050102010706020507" pitchFamily="18" charset="2"/>
            </a:endParaRPr>
          </a:p>
          <a:p>
            <a:pPr marL="0" marR="300355" lvl="0" indent="0" algn="just">
              <a:spcBef>
                <a:spcPts val="90"/>
              </a:spcBef>
              <a:buSzPts val="1100"/>
              <a:buNone/>
              <a:tabLst>
                <a:tab pos="558165" algn="l"/>
              </a:tabLst>
            </a:pPr>
            <a:r>
              <a:rPr lang="ru-RU" sz="2400" spc="0" dirty="0">
                <a:effectLst/>
                <a:latin typeface="Times New Roman" panose="02020603050405020304" pitchFamily="18" charset="0"/>
                <a:ea typeface="Symbol" panose="05050102010706020507" pitchFamily="18" charset="2"/>
                <a:cs typeface="Symbol" panose="05050102010706020507" pitchFamily="18" charset="2"/>
              </a:rPr>
              <a:t>плагин sha256_password, выполняющий аутентификацию на основе сравнения SHA-256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хешей</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паролей. Плагин caching_sha2_password также</a:t>
            </a:r>
            <a:r>
              <a:rPr lang="ru-RU" sz="2400" spc="20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использует</a:t>
            </a:r>
            <a:r>
              <a:rPr lang="ru-RU" sz="2400" spc="20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SHA-256 аутентификацию, но с кешированием на стороне сервера для лучшей производительности;</a:t>
            </a:r>
          </a:p>
          <a:p>
            <a:pPr marL="0" marR="300990" lvl="0" indent="0" algn="just">
              <a:spcBef>
                <a:spcPts val="365"/>
              </a:spcBef>
              <a:buSzPts val="1100"/>
              <a:buNone/>
              <a:tabLst>
                <a:tab pos="558165" algn="l"/>
              </a:tabLst>
            </a:pPr>
            <a:r>
              <a:rPr lang="ru-RU" sz="2400" spc="0" dirty="0">
                <a:effectLst/>
                <a:latin typeface="Times New Roman" panose="02020603050405020304" pitchFamily="18" charset="0"/>
                <a:ea typeface="Symbol" panose="05050102010706020507" pitchFamily="18" charset="2"/>
                <a:cs typeface="Symbol" panose="05050102010706020507" pitchFamily="18" charset="2"/>
              </a:rPr>
              <a:t>плагин</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на</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стороне</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клиента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mysql_clear_password</a:t>
            </a:r>
            <a:r>
              <a:rPr lang="ru-RU" sz="2400" spc="0" dirty="0">
                <a:effectLst/>
                <a:latin typeface="Times New Roman" panose="02020603050405020304" pitchFamily="18" charset="0"/>
                <a:ea typeface="Symbol" panose="05050102010706020507" pitchFamily="18" charset="2"/>
                <a:cs typeface="Symbol" panose="05050102010706020507" pitchFamily="18" charset="2"/>
              </a:rPr>
              <a:t>,</a:t>
            </a:r>
            <a:r>
              <a:rPr lang="ru-RU" sz="2400" spc="-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который</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отправляет</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пароль</a:t>
            </a:r>
            <a:r>
              <a:rPr lang="ru-RU" sz="2400" spc="-3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на</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сервер</a:t>
            </a:r>
            <a:r>
              <a:rPr lang="ru-RU" sz="2400" spc="-2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без</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хеширования</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или</a:t>
            </a:r>
            <a:r>
              <a:rPr lang="ru-RU" sz="2400" spc="-3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шифрования. Этот подключаемый модуль используется в сочетании с подключаемыми модулями на стороне сервера, которым требуется пароль в открытом виде.</a:t>
            </a:r>
          </a:p>
          <a:p>
            <a:pPr marL="0" marR="300990" lvl="0" indent="0" algn="just">
              <a:spcBef>
                <a:spcPts val="365"/>
              </a:spcBef>
              <a:buSzPts val="1100"/>
              <a:buNone/>
              <a:tabLst>
                <a:tab pos="558165" algn="l"/>
              </a:tabLst>
            </a:pPr>
            <a:r>
              <a:rPr lang="ru-RU" sz="2400" dirty="0">
                <a:effectLst/>
                <a:latin typeface="Times New Roman" panose="02020603050405020304" pitchFamily="18" charset="0"/>
                <a:ea typeface="Times New Roman" panose="02020603050405020304" pitchFamily="18" charset="0"/>
              </a:rPr>
              <a:t>Указанные плагины доступны в свободно распространяемой версии</a:t>
            </a:r>
            <a:r>
              <a:rPr lang="ru-RU" sz="2400" spc="-1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MySQL.</a:t>
            </a:r>
            <a:endParaRPr lang="ru-RU" sz="2400" spc="0" dirty="0">
              <a:effectLst/>
              <a:latin typeface="Times New Roman" panose="02020603050405020304" pitchFamily="18" charset="0"/>
              <a:ea typeface="Symbol" panose="05050102010706020507" pitchFamily="18" charset="2"/>
              <a:cs typeface="Symbol" panose="05050102010706020507" pitchFamily="18" charset="2"/>
            </a:endParaRPr>
          </a:p>
          <a:p>
            <a:pPr marL="0" indent="0">
              <a:buNone/>
            </a:pPr>
            <a:endParaRPr lang="ru-RU"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D27BF-E273-FA8E-FEE4-4BC490E54EF1}"/>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CC7A81BA-A3B8-B62A-EC5C-B31FF0F61394}"/>
              </a:ext>
            </a:extLst>
          </p:cNvPr>
          <p:cNvSpPr>
            <a:spLocks noGrp="1"/>
          </p:cNvSpPr>
          <p:nvPr>
            <p:ph type="body" idx="1"/>
          </p:nvPr>
        </p:nvSpPr>
        <p:spPr>
          <a:xfrm>
            <a:off x="0" y="0"/>
            <a:ext cx="9144000" cy="6763544"/>
          </a:xfrm>
        </p:spPr>
        <p:txBody>
          <a:bodyPr/>
          <a:lstStyle/>
          <a:p>
            <a:pPr indent="0" algn="ctr">
              <a:lnSpc>
                <a:spcPct val="115000"/>
              </a:lnSpc>
              <a:buNone/>
            </a:pPr>
            <a:r>
              <a:rPr lang="ru-RU" sz="2400" b="1" dirty="0">
                <a:effectLst/>
                <a:latin typeface="Times New Roman" panose="02020603050405020304" pitchFamily="18" charset="0"/>
                <a:ea typeface="Times New Roman" panose="02020603050405020304" pitchFamily="18" charset="0"/>
              </a:rPr>
              <a:t>1</a:t>
            </a:r>
            <a:r>
              <a:rPr lang="ru-RU" sz="1600" b="1" dirty="0">
                <a:effectLst/>
                <a:latin typeface="Times New Roman" panose="02020603050405020304" pitchFamily="18" charset="0"/>
                <a:ea typeface="Times New Roman" panose="02020603050405020304" pitchFamily="18" charset="0"/>
              </a:rPr>
              <a:t> </a:t>
            </a:r>
            <a:r>
              <a:rPr lang="ru-RU" sz="2400" b="1" spc="0" dirty="0">
                <a:effectLst/>
                <a:latin typeface="Times New Roman" panose="02020603050405020304" pitchFamily="18" charset="0"/>
                <a:ea typeface="Times New Roman" panose="02020603050405020304" pitchFamily="18" charset="0"/>
              </a:rPr>
              <a:t> </a:t>
            </a:r>
            <a:r>
              <a:rPr lang="ru-RU" sz="2400" b="1" spc="65" dirty="0">
                <a:effectLst/>
                <a:latin typeface="Times New Roman" panose="02020603050405020304" pitchFamily="18" charset="0"/>
                <a:ea typeface="Times New Roman" panose="02020603050405020304" pitchFamily="18" charset="0"/>
              </a:rPr>
              <a:t>Аутентификация  пользователей СУБД</a:t>
            </a:r>
            <a:endParaRPr lang="ru-RU" sz="2400" b="1" spc="0" dirty="0">
              <a:effectLst/>
              <a:latin typeface="Times New Roman" panose="02020603050405020304" pitchFamily="18" charset="0"/>
              <a:ea typeface="Times New Roman" panose="02020603050405020304" pitchFamily="18" charset="0"/>
            </a:endParaRPr>
          </a:p>
          <a:p>
            <a:pPr marL="88900" marR="111125" indent="0" algn="just">
              <a:lnSpc>
                <a:spcPct val="112000"/>
              </a:lnSpc>
              <a:spcBef>
                <a:spcPts val="650"/>
              </a:spcBef>
              <a:buNone/>
            </a:pPr>
            <a:r>
              <a:rPr lang="ru-RU" sz="2500" dirty="0">
                <a:effectLst/>
                <a:latin typeface="Times New Roman" panose="02020603050405020304" pitchFamily="18" charset="0"/>
                <a:ea typeface="Times New Roman" panose="02020603050405020304" pitchFamily="18" charset="0"/>
              </a:rPr>
              <a:t>В СУБД промышленного уровня процедура аутентификации может быть полностью внешней, т. е. реализуемой средствами операционной</a:t>
            </a:r>
            <a:r>
              <a:rPr lang="ru-RU" sz="2500" spc="2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системы</a:t>
            </a:r>
            <a:r>
              <a:rPr lang="ru-RU" sz="2500" spc="16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a:t>
            </a:r>
            <a:r>
              <a:rPr lang="ru-RU" sz="2500" spc="55" dirty="0">
                <a:effectLst/>
                <a:latin typeface="Times New Roman" panose="02020603050405020304" pitchFamily="18" charset="0"/>
                <a:ea typeface="Times New Roman" panose="02020603050405020304" pitchFamily="18" charset="0"/>
              </a:rPr>
              <a:t> </a:t>
            </a:r>
            <a:r>
              <a:rPr lang="ru-RU" sz="2000" spc="55" dirty="0">
                <a:effectLst/>
                <a:latin typeface="Times New Roman" panose="02020603050405020304" pitchFamily="18" charset="0"/>
                <a:ea typeface="Times New Roman" panose="02020603050405020304" pitchFamily="18" charset="0"/>
              </a:rPr>
              <a:t>в IBM</a:t>
            </a:r>
            <a:r>
              <a:rPr lang="ru-RU" sz="2000" spc="2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DB2</a:t>
            </a:r>
            <a:r>
              <a:rPr lang="ru-RU" sz="2500" dirty="0">
                <a:effectLst/>
                <a:latin typeface="Times New Roman" panose="02020603050405020304" pitchFamily="18" charset="0"/>
                <a:ea typeface="Times New Roman" panose="02020603050405020304" pitchFamily="18" charset="0"/>
              </a:rPr>
              <a:t>),</a:t>
            </a:r>
            <a:r>
              <a:rPr lang="ru-RU" sz="2500" spc="16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либо</a:t>
            </a:r>
            <a:r>
              <a:rPr lang="ru-RU" sz="2500" spc="165"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внутренней, т. е. реализуемой средствами сервера баз данных (</a:t>
            </a:r>
            <a:r>
              <a:rPr lang="ru-RU" sz="2000" dirty="0">
                <a:effectLst/>
                <a:latin typeface="Times New Roman" panose="02020603050405020304" pitchFamily="18" charset="0"/>
                <a:ea typeface="Times New Roman" panose="02020603050405020304" pitchFamily="18" charset="0"/>
              </a:rPr>
              <a:t>в</a:t>
            </a:r>
            <a:r>
              <a:rPr lang="ru-RU" sz="2000" spc="200" dirty="0">
                <a:effectLst/>
                <a:latin typeface="Times New Roman" panose="02020603050405020304" pitchFamily="18" charset="0"/>
                <a:ea typeface="Times New Roman" panose="02020603050405020304" pitchFamily="18" charset="0"/>
              </a:rPr>
              <a:t> </a:t>
            </a:r>
            <a:r>
              <a:rPr lang="ru-RU" sz="2000" spc="-10" dirty="0">
                <a:effectLst/>
                <a:latin typeface="Times New Roman" panose="02020603050405020304" pitchFamily="18" charset="0"/>
                <a:ea typeface="Times New Roman" panose="02020603050405020304" pitchFamily="18" charset="0"/>
              </a:rPr>
              <a:t>Ora</a:t>
            </a:r>
            <a:r>
              <a:rPr lang="ru-RU" sz="2500" spc="-10" dirty="0">
                <a:effectLst/>
                <a:latin typeface="Times New Roman" panose="02020603050405020304" pitchFamily="18" charset="0"/>
                <a:ea typeface="Times New Roman" panose="02020603050405020304" pitchFamily="18" charset="0"/>
              </a:rPr>
              <a:t>cle).</a:t>
            </a:r>
            <a:endParaRPr lang="ru-RU" sz="2500" dirty="0">
              <a:effectLst/>
              <a:latin typeface="Times New Roman" panose="02020603050405020304" pitchFamily="18" charset="0"/>
              <a:ea typeface="Times New Roman" panose="02020603050405020304" pitchFamily="18" charset="0"/>
            </a:endParaRPr>
          </a:p>
          <a:p>
            <a:pPr marL="98425" marR="92075" indent="0" algn="just">
              <a:lnSpc>
                <a:spcPct val="108000"/>
              </a:lnSpc>
              <a:buNone/>
            </a:pPr>
            <a:r>
              <a:rPr lang="ru-RU" sz="2500" dirty="0">
                <a:effectLst/>
                <a:latin typeface="Times New Roman" panose="02020603050405020304" pitchFamily="18" charset="0"/>
                <a:ea typeface="Times New Roman" panose="02020603050405020304" pitchFamily="18" charset="0"/>
              </a:rPr>
              <a:t>При </a:t>
            </a:r>
            <a:r>
              <a:rPr lang="ru-RU" sz="2500" spc="45" dirty="0">
                <a:effectLst/>
                <a:latin typeface="Times New Roman" panose="02020603050405020304" pitchFamily="18" charset="0"/>
                <a:ea typeface="Times New Roman" panose="02020603050405020304" pitchFamily="18" charset="0"/>
              </a:rPr>
              <a:t>успешной </a:t>
            </a:r>
            <a:r>
              <a:rPr lang="ru-RU" sz="2500" dirty="0">
                <a:effectLst/>
                <a:latin typeface="Times New Roman" panose="02020603050405020304" pitchFamily="18" charset="0"/>
                <a:ea typeface="Times New Roman" panose="02020603050405020304" pitchFamily="18" charset="0"/>
              </a:rPr>
              <a:t>аутентификации пользователя средствами операционной системы (или специализированного программного </a:t>
            </a:r>
            <a:r>
              <a:rPr lang="ru-RU" sz="2500" spc="45" dirty="0">
                <a:effectLst/>
                <a:latin typeface="Times New Roman" panose="02020603050405020304" pitchFamily="18" charset="0"/>
                <a:ea typeface="Times New Roman" panose="02020603050405020304" pitchFamily="18" charset="0"/>
              </a:rPr>
              <a:t>обеспечения) </a:t>
            </a:r>
            <a:r>
              <a:rPr lang="ru-RU" sz="2500" spc="55" dirty="0">
                <a:effectLst/>
                <a:latin typeface="Times New Roman" panose="02020603050405020304" pitchFamily="18" charset="0"/>
                <a:ea typeface="Times New Roman" panose="02020603050405020304" pitchFamily="18" charset="0"/>
              </a:rPr>
              <a:t>ОС </a:t>
            </a:r>
            <a:r>
              <a:rPr lang="ru-RU" sz="2500" spc="45" dirty="0">
                <a:effectLst/>
                <a:latin typeface="Times New Roman" panose="02020603050405020304" pitchFamily="18" charset="0"/>
                <a:ea typeface="Times New Roman" panose="02020603050405020304" pitchFamily="18" charset="0"/>
              </a:rPr>
              <a:t>идентифицирует </a:t>
            </a:r>
            <a:r>
              <a:rPr lang="ru-RU" sz="2500" dirty="0">
                <a:effectLst/>
                <a:latin typeface="Times New Roman" panose="02020603050405020304" pitchFamily="18" charset="0"/>
                <a:ea typeface="Times New Roman" panose="02020603050405020304" pitchFamily="18" charset="0"/>
              </a:rPr>
              <a:t>пользователя по его идентификатору, который обычно совпадает с именем, под кото­рым пользователь регистрировался в системе, но может быть и отображением имени пользователя в пространство корректных имен. Создание нового идентификатора осуществляется уполномоченным администратором операционной системы выполнением соответствующих операций по регистрации пользователя</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средствами</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операционной</a:t>
            </a:r>
            <a:r>
              <a:rPr lang="ru-RU" sz="2500" spc="400" dirty="0">
                <a:effectLst/>
                <a:latin typeface="Times New Roman" panose="02020603050405020304" pitchFamily="18" charset="0"/>
                <a:ea typeface="Times New Roman" panose="02020603050405020304" pitchFamily="18" charset="0"/>
              </a:rPr>
              <a:t> </a:t>
            </a:r>
            <a:r>
              <a:rPr lang="ru-RU" sz="2500" dirty="0">
                <a:effectLst/>
                <a:latin typeface="Times New Roman" panose="02020603050405020304" pitchFamily="18" charset="0"/>
                <a:ea typeface="Times New Roman" panose="02020603050405020304" pitchFamily="18" charset="0"/>
              </a:rPr>
              <a:t>системы.</a:t>
            </a:r>
          </a:p>
          <a:p>
            <a:pPr marL="0" indent="0" algn="just">
              <a:lnSpc>
                <a:spcPct val="115000"/>
              </a:lnSpc>
              <a:spcBef>
                <a:spcPts val="0"/>
              </a:spcBef>
              <a:buNone/>
            </a:pPr>
            <a:endParaRPr lang="ru-RU"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778333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p:cNvSpPr>
          <p:nvPr>
            <p:ph type="body" idx="1"/>
          </p:nvPr>
        </p:nvSpPr>
        <p:spPr>
          <a:xfrm>
            <a:off x="107504" y="0"/>
            <a:ext cx="9036496" cy="6741368"/>
          </a:xfrm>
        </p:spPr>
        <p:txBody>
          <a:bodyPr/>
          <a:lstStyle/>
          <a:p>
            <a:pPr marL="101600" marR="302260" indent="0" algn="just">
              <a:lnSpc>
                <a:spcPct val="120000"/>
              </a:lnSpc>
              <a:spcBef>
                <a:spcPts val="60"/>
              </a:spcBef>
              <a:buNone/>
            </a:pPr>
            <a:r>
              <a:rPr lang="ru-RU" sz="2400" dirty="0">
                <a:effectLst/>
                <a:latin typeface="Times New Roman" panose="02020603050405020304" pitchFamily="18" charset="0"/>
                <a:ea typeface="Times New Roman" panose="02020603050405020304" pitchFamily="18" charset="0"/>
              </a:rPr>
              <a:t>Коммерческая</a:t>
            </a:r>
            <a:r>
              <a:rPr lang="ru-RU" sz="2400" spc="-1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версия</a:t>
            </a:r>
            <a:r>
              <a:rPr lang="ru-RU" sz="2400" spc="-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MySQL</a:t>
            </a:r>
            <a:r>
              <a:rPr lang="ru-RU" sz="2400" spc="-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также</a:t>
            </a:r>
            <a:r>
              <a:rPr lang="ru-RU" sz="2400" spc="-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поддерживает внешнюю аутентификацию:</a:t>
            </a:r>
          </a:p>
          <a:p>
            <a:pPr marL="0" marR="299085" lvl="0" indent="0" algn="just">
              <a:spcBef>
                <a:spcPts val="50"/>
              </a:spcBef>
              <a:buSzPts val="1100"/>
              <a:buNone/>
              <a:tabLst>
                <a:tab pos="558165" algn="l"/>
              </a:tabLst>
            </a:pPr>
            <a:r>
              <a:rPr lang="ru-RU" sz="2400" spc="0" dirty="0">
                <a:effectLst/>
                <a:latin typeface="Times New Roman" panose="02020603050405020304" pitchFamily="18" charset="0"/>
                <a:ea typeface="Symbol" panose="05050102010706020507" pitchFamily="18" charset="2"/>
                <a:cs typeface="Symbol" panose="05050102010706020507" pitchFamily="18" charset="2"/>
              </a:rPr>
              <a:t>плагин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authentication_windows</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который выполняет аутентификацию</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в</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Windows,</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позволяя</a:t>
            </a:r>
            <a:r>
              <a:rPr lang="ru-RU" sz="2400" spc="-6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MySQL</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Server</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использо</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вать</a:t>
            </a:r>
            <a:r>
              <a:rPr lang="ru-RU" sz="24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собственные</a:t>
            </a:r>
            <a:r>
              <a:rPr lang="ru-RU" sz="24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службы</a:t>
            </a:r>
            <a:r>
              <a:rPr lang="ru-RU" sz="24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Windows</a:t>
            </a:r>
            <a:r>
              <a:rPr lang="ru-RU" sz="2400" spc="-5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для</a:t>
            </a:r>
            <a:r>
              <a:rPr lang="ru-RU" sz="24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аутентификации</a:t>
            </a:r>
            <a:r>
              <a:rPr lang="ru-RU" sz="24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клиентских</a:t>
            </a:r>
            <a:r>
              <a:rPr lang="ru-RU" sz="2400" spc="-5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подключений.</a:t>
            </a:r>
            <a:r>
              <a:rPr lang="ru-RU" sz="2400" spc="-5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Пользователи</a:t>
            </a:r>
            <a:r>
              <a:rPr lang="ru-RU" sz="2400" spc="-5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Windows</a:t>
            </a:r>
            <a:r>
              <a:rPr lang="ru-RU" sz="2400" spc="-5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могут</a:t>
            </a:r>
            <a:r>
              <a:rPr lang="ru-RU" sz="2400" spc="-4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подключаться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из</a:t>
            </a:r>
            <a:r>
              <a:rPr lang="ru-RU" sz="2400" spc="-4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клиентских</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программ</a:t>
            </a:r>
            <a:r>
              <a:rPr lang="ru-RU" sz="2400" spc="-3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MySQL</a:t>
            </a:r>
            <a:r>
              <a:rPr lang="ru-RU" sz="2400" spc="-3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к</a:t>
            </a:r>
            <a:r>
              <a:rPr lang="ru-RU" sz="2400" spc="-3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серверу</a:t>
            </a:r>
            <a:r>
              <a:rPr lang="ru-RU" sz="2400" spc="-4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на</a:t>
            </a:r>
            <a:r>
              <a:rPr lang="ru-RU" sz="2400" spc="-3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основе</a:t>
            </a:r>
            <a:r>
              <a:rPr lang="ru-RU" sz="2400" spc="-3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информации в своей среде без указания дополнительного пароля;</a:t>
            </a:r>
          </a:p>
          <a:p>
            <a:pPr marL="0" marR="301625" lvl="0" indent="0" algn="just">
              <a:spcBef>
                <a:spcPts val="55"/>
              </a:spcBef>
              <a:buSzPts val="1100"/>
              <a:buNone/>
              <a:tabLst>
                <a:tab pos="558165" algn="l"/>
              </a:tabLst>
            </a:pPr>
            <a:r>
              <a:rPr lang="ru-RU" sz="2400" spc="0" dirty="0">
                <a:effectLst/>
                <a:latin typeface="Times New Roman" panose="02020603050405020304" pitchFamily="18" charset="0"/>
                <a:ea typeface="Symbol" panose="05050102010706020507" pitchFamily="18" charset="2"/>
                <a:cs typeface="Symbol" panose="05050102010706020507" pitchFamily="18" charset="2"/>
              </a:rPr>
              <a:t>плагин</a:t>
            </a:r>
            <a:r>
              <a:rPr lang="ru-RU" sz="2400" spc="-5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authentication_ldap_simple</a:t>
            </a:r>
            <a:r>
              <a:rPr lang="ru-RU" sz="2400" spc="0" dirty="0">
                <a:effectLst/>
                <a:latin typeface="Times New Roman" panose="02020603050405020304" pitchFamily="18" charset="0"/>
                <a:ea typeface="Symbol" panose="05050102010706020507" pitchFamily="18" charset="2"/>
                <a:cs typeface="Symbol" panose="05050102010706020507" pitchFamily="18" charset="2"/>
              </a:rPr>
              <a:t>,</a:t>
            </a:r>
            <a:r>
              <a:rPr lang="ru-RU" sz="2400" spc="-5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выполняющий аутентификацию с использованием LDAP (облегчённого протокола доступа к каталогам) путем доступа к службам каталогов, таким как X.500;</a:t>
            </a:r>
          </a:p>
          <a:p>
            <a:pPr marL="0" marR="301625" lvl="0" indent="0" algn="just">
              <a:buSzPts val="1100"/>
              <a:buNone/>
              <a:tabLst>
                <a:tab pos="558165" algn="l"/>
              </a:tabLst>
            </a:pPr>
            <a:r>
              <a:rPr lang="ru-RU" sz="2400" spc="0" dirty="0">
                <a:effectLst/>
                <a:latin typeface="Times New Roman" panose="02020603050405020304" pitchFamily="18" charset="0"/>
                <a:ea typeface="Symbol" panose="05050102010706020507" pitchFamily="18" charset="2"/>
                <a:cs typeface="Symbol" panose="05050102010706020507" pitchFamily="18" charset="2"/>
              </a:rPr>
              <a:t>плагин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authentication_kerberos</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выполняющий аутентификацию с использованием сетевого протокола аутентификации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Kerberos</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позволяющего передавать данные через незащищённые сети.</a:t>
            </a:r>
          </a:p>
          <a:p>
            <a:pPr marL="0" indent="252000" algn="just">
              <a:lnSpc>
                <a:spcPct val="115000"/>
              </a:lnSpc>
              <a:spcBef>
                <a:spcPts val="0"/>
              </a:spcBef>
              <a:buNone/>
              <a:tabLst>
                <a:tab pos="624205" algn="l"/>
              </a:tabLst>
            </a:pPr>
            <a:endParaRPr lang="ru-RU" sz="2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p:cNvSpPr>
          <p:nvPr>
            <p:ph type="body" idx="1"/>
          </p:nvPr>
        </p:nvSpPr>
        <p:spPr>
          <a:xfrm>
            <a:off x="0" y="0"/>
            <a:ext cx="9144000" cy="6741368"/>
          </a:xfrm>
        </p:spPr>
        <p:txBody>
          <a:bodyPr/>
          <a:lstStyle/>
          <a:p>
            <a:pPr marL="0" indent="0" algn="ctr">
              <a:lnSpc>
                <a:spcPct val="115000"/>
              </a:lnSpc>
              <a:spcBef>
                <a:spcPts val="0"/>
              </a:spcBef>
              <a:buNone/>
            </a:pPr>
            <a:endParaRPr lang="ru-RU" sz="2600" kern="0" dirty="0">
              <a:effectLst/>
              <a:latin typeface="Times New Roman" panose="02020603050405020304" pitchFamily="18" charset="0"/>
              <a:ea typeface="Times New Roman" panose="02020603050405020304" pitchFamily="18" charset="0"/>
            </a:endParaRPr>
          </a:p>
          <a:p>
            <a:pPr marL="0" indent="0" algn="ctr">
              <a:lnSpc>
                <a:spcPct val="115000"/>
              </a:lnSpc>
              <a:spcBef>
                <a:spcPts val="0"/>
              </a:spcBef>
              <a:buNone/>
            </a:pPr>
            <a:endParaRPr lang="ru-RU" sz="2600" kern="0" dirty="0">
              <a:latin typeface="Times New Roman" panose="02020603050405020304" pitchFamily="18" charset="0"/>
              <a:ea typeface="Times New Roman" panose="02020603050405020304" pitchFamily="18" charset="0"/>
            </a:endParaRPr>
          </a:p>
          <a:p>
            <a:pPr marL="0" indent="0" algn="ctr">
              <a:lnSpc>
                <a:spcPct val="115000"/>
              </a:lnSpc>
              <a:spcBef>
                <a:spcPts val="0"/>
              </a:spcBef>
              <a:buNone/>
            </a:pPr>
            <a:endParaRPr lang="ru-RU" sz="2600" kern="0" dirty="0">
              <a:effectLst/>
              <a:latin typeface="Times New Roman" panose="02020603050405020304" pitchFamily="18" charset="0"/>
              <a:ea typeface="Times New Roman" panose="02020603050405020304" pitchFamily="18" charset="0"/>
            </a:endParaRPr>
          </a:p>
          <a:p>
            <a:pPr marL="0" indent="0" algn="ctr">
              <a:lnSpc>
                <a:spcPct val="115000"/>
              </a:lnSpc>
              <a:spcBef>
                <a:spcPts val="0"/>
              </a:spcBef>
              <a:buNone/>
            </a:pPr>
            <a:endParaRPr lang="ru-RU" sz="2600" kern="0" dirty="0">
              <a:latin typeface="Times New Roman" panose="02020603050405020304" pitchFamily="18" charset="0"/>
              <a:ea typeface="Times New Roman" panose="02020603050405020304" pitchFamily="18" charset="0"/>
            </a:endParaRPr>
          </a:p>
          <a:p>
            <a:pPr marL="0" indent="0" algn="ctr">
              <a:lnSpc>
                <a:spcPct val="115000"/>
              </a:lnSpc>
              <a:spcBef>
                <a:spcPts val="0"/>
              </a:spcBef>
              <a:buNone/>
            </a:pPr>
            <a:r>
              <a:rPr lang="ru-RU" sz="2600" kern="0" dirty="0">
                <a:effectLst/>
                <a:latin typeface="Times New Roman" panose="02020603050405020304" pitchFamily="18" charset="0"/>
                <a:ea typeface="Times New Roman" panose="02020603050405020304" pitchFamily="18" charset="0"/>
              </a:rPr>
              <a:t>После успешного прохождение процедуры аутентификации сервер будет выполнять проверку назначенных пользователю привилегий на выполнение каждого поступающего запроса</a:t>
            </a:r>
            <a:endParaRPr lang="ru-RU" sz="2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3"/>
          <p:cNvSpPr>
            <a:spLocks noGrp="1"/>
          </p:cNvSpPr>
          <p:nvPr>
            <p:ph type="body" idx="1"/>
          </p:nvPr>
        </p:nvSpPr>
        <p:spPr>
          <a:xfrm>
            <a:off x="0" y="1"/>
            <a:ext cx="9144000" cy="6858000"/>
          </a:xfrm>
        </p:spPr>
        <p:txBody>
          <a:bodyPr/>
          <a:lstStyle/>
          <a:p>
            <a:pPr marL="457200" lvl="1" indent="0" algn="ctr">
              <a:spcBef>
                <a:spcPts val="5"/>
              </a:spcBef>
              <a:buNone/>
              <a:tabLst>
                <a:tab pos="671195" algn="l"/>
              </a:tabLst>
            </a:pPr>
            <a:r>
              <a:rPr lang="ru-RU" sz="2600" b="1" spc="0" dirty="0">
                <a:effectLst/>
                <a:latin typeface="Times New Roman" panose="02020603050405020304" pitchFamily="18" charset="0"/>
                <a:ea typeface="Times New Roman" panose="02020603050405020304" pitchFamily="18" charset="0"/>
              </a:rPr>
              <a:t>3 Аутентификация</a:t>
            </a:r>
            <a:r>
              <a:rPr lang="ru-RU" sz="2600" b="1" spc="-25" dirty="0">
                <a:effectLst/>
                <a:latin typeface="Times New Roman" panose="02020603050405020304" pitchFamily="18" charset="0"/>
                <a:ea typeface="Times New Roman" panose="02020603050405020304" pitchFamily="18" charset="0"/>
              </a:rPr>
              <a:t> </a:t>
            </a:r>
            <a:r>
              <a:rPr lang="ru-RU" sz="2600" b="1" spc="0" dirty="0">
                <a:effectLst/>
                <a:latin typeface="Times New Roman" panose="02020603050405020304" pitchFamily="18" charset="0"/>
                <a:ea typeface="Times New Roman" panose="02020603050405020304" pitchFamily="18" charset="0"/>
              </a:rPr>
              <a:t>в</a:t>
            </a:r>
            <a:r>
              <a:rPr lang="ru-RU" sz="2600" b="1" spc="-25" dirty="0">
                <a:effectLst/>
                <a:latin typeface="Times New Roman" panose="02020603050405020304" pitchFamily="18" charset="0"/>
                <a:ea typeface="Times New Roman" panose="02020603050405020304" pitchFamily="18" charset="0"/>
              </a:rPr>
              <a:t> </a:t>
            </a:r>
            <a:r>
              <a:rPr lang="ru-RU" sz="2600" b="1" spc="-10" dirty="0" err="1">
                <a:effectLst/>
                <a:latin typeface="Times New Roman" panose="02020603050405020304" pitchFamily="18" charset="0"/>
                <a:ea typeface="Times New Roman" panose="02020603050405020304" pitchFamily="18" charset="0"/>
              </a:rPr>
              <a:t>PostgreSQL</a:t>
            </a:r>
            <a:endParaRPr lang="ru-RU" sz="2600" b="1" spc="0" dirty="0">
              <a:effectLst/>
              <a:latin typeface="Times New Roman" panose="02020603050405020304" pitchFamily="18" charset="0"/>
              <a:ea typeface="Times New Roman" panose="02020603050405020304" pitchFamily="18" charset="0"/>
            </a:endParaRPr>
          </a:p>
          <a:p>
            <a:pPr marL="101600" indent="0" algn="l">
              <a:spcBef>
                <a:spcPts val="165"/>
              </a:spcBef>
              <a:buNone/>
            </a:pPr>
            <a:r>
              <a:rPr lang="ru-RU" sz="2600" b="1" dirty="0">
                <a:effectLst/>
                <a:latin typeface="Times New Roman" panose="02020603050405020304" pitchFamily="18" charset="0"/>
                <a:ea typeface="Times New Roman" panose="02020603050405020304" pitchFamily="18" charset="0"/>
              </a:rPr>
              <a:t> </a:t>
            </a:r>
            <a:endParaRPr lang="ru-RU" sz="2600" dirty="0">
              <a:effectLst/>
              <a:latin typeface="Times New Roman" panose="02020603050405020304" pitchFamily="18" charset="0"/>
              <a:ea typeface="Times New Roman" panose="02020603050405020304" pitchFamily="18" charset="0"/>
            </a:endParaRPr>
          </a:p>
          <a:p>
            <a:pPr marL="101600" marR="302260" indent="0" algn="just">
              <a:lnSpc>
                <a:spcPct val="120000"/>
              </a:lnSpc>
              <a:buNone/>
            </a:pPr>
            <a:r>
              <a:rPr lang="ru-RU" sz="2600" dirty="0">
                <a:effectLst/>
                <a:latin typeface="Times New Roman" panose="02020603050405020304" pitchFamily="18" charset="0"/>
                <a:ea typeface="Times New Roman" panose="02020603050405020304" pitchFamily="18" charset="0"/>
              </a:rPr>
              <a:t>В отличие от MySQL, </a:t>
            </a:r>
            <a:r>
              <a:rPr lang="ru-RU" sz="2600" dirty="0" err="1">
                <a:effectLst/>
                <a:latin typeface="Times New Roman" panose="02020603050405020304" pitchFamily="18" charset="0"/>
                <a:ea typeface="Times New Roman" panose="02020603050405020304" pitchFamily="18" charset="0"/>
              </a:rPr>
              <a:t>PostgreSQL</a:t>
            </a:r>
            <a:r>
              <a:rPr lang="ru-RU" sz="2600" dirty="0">
                <a:effectLst/>
                <a:latin typeface="Times New Roman" panose="02020603050405020304" pitchFamily="18" charset="0"/>
                <a:ea typeface="Times New Roman" panose="02020603050405020304" pitchFamily="18" charset="0"/>
              </a:rPr>
              <a:t> не выделяет пользователей как</a:t>
            </a:r>
            <a:r>
              <a:rPr lang="ru-RU" sz="2600" spc="-4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отдельные</a:t>
            </a:r>
            <a:r>
              <a:rPr lang="ru-RU" sz="2600" spc="-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сущности,</a:t>
            </a:r>
            <a:r>
              <a:rPr lang="ru-RU" sz="2600" spc="-6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а</a:t>
            </a:r>
            <a:r>
              <a:rPr lang="ru-RU" sz="2600" spc="-4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использует</a:t>
            </a:r>
            <a:r>
              <a:rPr lang="ru-RU" sz="2600" spc="-5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концепцию</a:t>
            </a:r>
            <a:r>
              <a:rPr lang="ru-RU" sz="2600" spc="-6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ролей</a:t>
            </a:r>
            <a:r>
              <a:rPr lang="ru-RU" sz="2600" spc="-4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для</a:t>
            </a:r>
            <a:r>
              <a:rPr lang="ru-RU" sz="2600" spc="-5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управления</a:t>
            </a:r>
            <a:r>
              <a:rPr lang="ru-RU" sz="2600" spc="-4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разрешениями</a:t>
            </a:r>
            <a:r>
              <a:rPr lang="ru-RU" sz="2600" spc="-4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a:t>
            </a:r>
            <a:r>
              <a:rPr lang="ru-RU" sz="2600" spc="-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доступ</a:t>
            </a:r>
            <a:r>
              <a:rPr lang="ru-RU" sz="2600" spc="-4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a:t>
            </a:r>
            <a:r>
              <a:rPr lang="ru-RU" sz="2600" spc="-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базе</a:t>
            </a:r>
            <a:r>
              <a:rPr lang="ru-RU" sz="2600" spc="-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данных.</a:t>
            </a:r>
            <a:r>
              <a:rPr lang="ru-RU" sz="2600" spc="-5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Роль</a:t>
            </a:r>
            <a:r>
              <a:rPr lang="ru-RU" sz="2600" spc="-5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можно</a:t>
            </a:r>
            <a:r>
              <a:rPr lang="ru-RU" sz="2600" spc="-5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рассматривать</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как</a:t>
            </a:r>
            <a:r>
              <a:rPr lang="ru-RU" sz="2600" spc="-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пользователя</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базы</a:t>
            </a:r>
            <a:r>
              <a:rPr lang="ru-RU" sz="2600" spc="-6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данных</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или</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как</a:t>
            </a:r>
            <a:r>
              <a:rPr lang="ru-RU" sz="2600" spc="-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группу</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пользователей в</a:t>
            </a:r>
            <a:r>
              <a:rPr lang="ru-RU" sz="2600" spc="-3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зависимости</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от</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того,</a:t>
            </a:r>
            <a:r>
              <a:rPr lang="ru-RU" sz="2600" spc="-3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как</a:t>
            </a:r>
            <a:r>
              <a:rPr lang="ru-RU" sz="2600" spc="-2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роль</a:t>
            </a:r>
            <a:r>
              <a:rPr lang="ru-RU" sz="2600" spc="-2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настроена.</a:t>
            </a:r>
            <a:r>
              <a:rPr lang="ru-RU" sz="2600" spc="-2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Роли</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могут</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владеть</a:t>
            </a:r>
            <a:r>
              <a:rPr lang="ru-RU" sz="2600" spc="-2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объектами базы данных (например, таблицами и функциями) и выдавать</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другим</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ролям</a:t>
            </a:r>
            <a:r>
              <a:rPr lang="ru-RU" sz="2600" spc="-7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разрешения</a:t>
            </a:r>
            <a:r>
              <a:rPr lang="ru-RU" sz="2600" spc="-6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a:t>
            </a:r>
            <a:r>
              <a:rPr lang="ru-RU" sz="2600" spc="-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доступ</a:t>
            </a:r>
            <a:r>
              <a:rPr lang="ru-RU" sz="2600" spc="-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a:t>
            </a:r>
            <a:r>
              <a:rPr lang="ru-RU" sz="2600" spc="-6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этим</a:t>
            </a:r>
            <a:r>
              <a:rPr lang="ru-RU" sz="2600" spc="-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объектам,</a:t>
            </a:r>
            <a:r>
              <a:rPr lang="ru-RU" sz="2600" spc="-6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управляя тем, кто имеет доступ и к каким объектам. Кроме того, можно предоставить одной роли членство в другой роли, таким образом, одна роль может использовать права других ролей.</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Содержимое 2"/>
          <p:cNvSpPr>
            <a:spLocks noGrp="1"/>
          </p:cNvSpPr>
          <p:nvPr>
            <p:ph idx="1"/>
          </p:nvPr>
        </p:nvSpPr>
        <p:spPr>
          <a:xfrm>
            <a:off x="0" y="0"/>
            <a:ext cx="9144000" cy="6858000"/>
          </a:xfrm>
        </p:spPr>
        <p:txBody>
          <a:bodyPr/>
          <a:lstStyle/>
          <a:p>
            <a:pPr marL="0" lvl="0" indent="0" algn="just">
              <a:lnSpc>
                <a:spcPct val="115000"/>
              </a:lnSpc>
              <a:buNone/>
              <a:tabLst>
                <a:tab pos="475615" algn="l"/>
              </a:tabLst>
            </a:pPr>
            <a:r>
              <a:rPr lang="ru-RU" sz="2600" b="1" dirty="0">
                <a:latin typeface="Times New Roman" panose="02020603050405020304" pitchFamily="18" charset="0"/>
                <a:cs typeface="Times New Roman" panose="02020603050405020304" pitchFamily="18" charset="0"/>
              </a:rPr>
              <a:t>  </a:t>
            </a:r>
            <a:endParaRPr lang="ru-RU" sz="2600" spc="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21B0143F-3297-FF61-0A2A-E8395B82B7D6}"/>
              </a:ext>
            </a:extLst>
          </p:cNvPr>
          <p:cNvSpPr txBox="1"/>
          <p:nvPr/>
        </p:nvSpPr>
        <p:spPr>
          <a:xfrm>
            <a:off x="0" y="116632"/>
            <a:ext cx="9144000" cy="7122463"/>
          </a:xfrm>
          <a:prstGeom prst="rect">
            <a:avLst/>
          </a:prstGeom>
          <a:noFill/>
        </p:spPr>
        <p:txBody>
          <a:bodyPr wrap="square">
            <a:spAutoFit/>
          </a:bodyPr>
          <a:lstStyle/>
          <a:p>
            <a:pPr marL="101600" marR="303530" indent="269240" algn="just">
              <a:spcBef>
                <a:spcPts val="810"/>
              </a:spcBef>
            </a:pPr>
            <a:r>
              <a:rPr lang="ru-RU" sz="2400" dirty="0" err="1">
                <a:effectLst/>
                <a:latin typeface="Times New Roman" panose="02020603050405020304" pitchFamily="18" charset="0"/>
                <a:ea typeface="Times New Roman" panose="02020603050405020304" pitchFamily="18" charset="0"/>
              </a:rPr>
              <a:t>PostgreSQL</a:t>
            </a:r>
            <a:r>
              <a:rPr lang="ru-RU" sz="2400" spc="-1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предлагает</a:t>
            </a:r>
            <a:r>
              <a:rPr lang="ru-RU" sz="2400" spc="-1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несколько</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различных</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методов</a:t>
            </a:r>
            <a:r>
              <a:rPr lang="ru-RU" sz="2400" spc="-2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аутентификации клиентов. Метод аутентификации конкретного клиентского соединения может основываться на адресе компьютера клиента, имени базы данных, имени пользователя.</a:t>
            </a:r>
          </a:p>
          <a:p>
            <a:pPr marL="101600" marR="300990" indent="269240" algn="just"/>
            <a:r>
              <a:rPr lang="ru-RU" sz="2400" dirty="0">
                <a:effectLst/>
                <a:latin typeface="Times New Roman" panose="02020603050405020304" pitchFamily="18" charset="0"/>
                <a:ea typeface="Times New Roman" panose="02020603050405020304" pitchFamily="18" charset="0"/>
              </a:rPr>
              <a:t>Аутентификация клиентов управляется конфигурационным файлом</a:t>
            </a:r>
            <a:r>
              <a:rPr lang="ru-RU" sz="2400" spc="-70" dirty="0">
                <a:effectLst/>
                <a:latin typeface="Times New Roman" panose="02020603050405020304" pitchFamily="18" charset="0"/>
                <a:ea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rPr>
              <a:t>pg_hba.conf</a:t>
            </a:r>
            <a:r>
              <a:rPr lang="ru-RU" sz="2400" spc="-16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он</a:t>
            </a:r>
            <a:r>
              <a:rPr lang="ru-RU" sz="2400" spc="-4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расположен в каталоге с данными кластера базы данных (HBA </a:t>
            </a:r>
            <a:r>
              <a:rPr lang="ru-RU" sz="2400" dirty="0" err="1">
                <a:effectLst/>
                <a:latin typeface="Times New Roman" panose="02020603050405020304" pitchFamily="18" charset="0"/>
                <a:ea typeface="Times New Roman" panose="02020603050405020304" pitchFamily="18" charset="0"/>
              </a:rPr>
              <a:t>host-based</a:t>
            </a:r>
            <a:r>
              <a:rPr lang="ru-RU" sz="2400" dirty="0">
                <a:effectLst/>
                <a:latin typeface="Times New Roman" panose="02020603050405020304" pitchFamily="18" charset="0"/>
                <a:ea typeface="Times New Roman" panose="02020603050405020304" pitchFamily="18" charset="0"/>
              </a:rPr>
              <a:t> </a:t>
            </a:r>
            <a:r>
              <a:rPr lang="ru-RU" sz="2400" dirty="0" err="1">
                <a:effectLst/>
                <a:latin typeface="Times New Roman" panose="02020603050405020304" pitchFamily="18" charset="0"/>
                <a:ea typeface="Times New Roman" panose="02020603050405020304" pitchFamily="18" charset="0"/>
              </a:rPr>
              <a:t>authentication</a:t>
            </a:r>
            <a:r>
              <a:rPr lang="ru-RU" sz="2400" spc="-16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 аутентификации по имени узла.)</a:t>
            </a:r>
          </a:p>
          <a:p>
            <a:pPr marL="101600" marR="300990" indent="269240" algn="just">
              <a:spcBef>
                <a:spcPts val="65"/>
              </a:spcBef>
            </a:pPr>
            <a:r>
              <a:rPr lang="ru-RU" sz="2400" dirty="0">
                <a:effectLst/>
                <a:latin typeface="Times New Roman" panose="02020603050405020304" pitchFamily="18" charset="0"/>
                <a:ea typeface="Times New Roman" panose="02020603050405020304" pitchFamily="18" charset="0"/>
              </a:rPr>
              <a:t>Формат файла представляет собой набор записей, по одной в строке. Каждая запись обозначает тип соединения, диапазон IP-адресов</a:t>
            </a:r>
            <a:r>
              <a:rPr lang="ru-RU" sz="2400" spc="-3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клиента,</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имя</a:t>
            </a:r>
            <a:r>
              <a:rPr lang="ru-RU" sz="2400" spc="-3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БД,</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имя</a:t>
            </a:r>
            <a:r>
              <a:rPr lang="ru-RU" sz="2400" spc="-3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пользователя,</a:t>
            </a:r>
            <a:r>
              <a:rPr lang="ru-RU" sz="2400" spc="-30"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и</a:t>
            </a:r>
            <a:r>
              <a:rPr lang="ru-RU" sz="2400" spc="-3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способ</a:t>
            </a:r>
            <a:r>
              <a:rPr lang="ru-RU" sz="2400" spc="-25" dirty="0">
                <a:effectLst/>
                <a:latin typeface="Times New Roman" panose="02020603050405020304" pitchFamily="18" charset="0"/>
                <a:ea typeface="Times New Roman" panose="02020603050405020304" pitchFamily="18" charset="0"/>
              </a:rPr>
              <a:t> </a:t>
            </a:r>
            <a:r>
              <a:rPr lang="ru-RU" sz="2400" dirty="0">
                <a:effectLst/>
                <a:latin typeface="Times New Roman" panose="02020603050405020304" pitchFamily="18" charset="0"/>
                <a:ea typeface="Times New Roman" panose="02020603050405020304" pitchFamily="18" charset="0"/>
              </a:rPr>
              <a:t>аутентификации, который будет использован для соединения в соответствии с этими параметрами. Первая найденная запись с соответствующим типом соединения, адресом клиента, указанной БД и именем пользователя применяется для аутентификации, если аутентификация не пройдена, последующие записи не рассматриваются. Если же ни одна из записей не подошла, в доступе будет отказано.</a:t>
            </a:r>
          </a:p>
          <a:p>
            <a:pPr indent="180340" algn="just"/>
            <a:r>
              <a:rPr lang="ru-RU" sz="2400" spc="-10" dirty="0">
                <a:effectLst/>
                <a:latin typeface="Times New Roman" panose="02020603050405020304" pitchFamily="18" charset="0"/>
                <a:ea typeface="Times New Roman" panose="02020603050405020304" pitchFamily="18" charset="0"/>
              </a:rPr>
              <a:t>.</a:t>
            </a:r>
            <a:endParaRPr lang="ru-RU" sz="24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p:cNvSpPr>
          <p:nvPr>
            <p:ph type="body" idx="1"/>
          </p:nvPr>
        </p:nvSpPr>
        <p:spPr>
          <a:xfrm>
            <a:off x="0" y="115888"/>
            <a:ext cx="9468544" cy="6742112"/>
          </a:xfrm>
        </p:spPr>
        <p:txBody>
          <a:bodyPr/>
          <a:lstStyle/>
          <a:p>
            <a:pPr marL="0" indent="0">
              <a:spcBef>
                <a:spcPts val="0"/>
              </a:spcBef>
              <a:spcAft>
                <a:spcPts val="800"/>
              </a:spcAft>
              <a:buNone/>
            </a:pPr>
            <a:r>
              <a:rPr lang="ru-RU" sz="2400" dirty="0">
                <a:effectLst/>
                <a:latin typeface="Times New Roman" panose="02020603050405020304" pitchFamily="18" charset="0"/>
                <a:ea typeface="Times New Roman" panose="02020603050405020304" pitchFamily="18" charset="0"/>
              </a:rPr>
              <a:t>В </a:t>
            </a:r>
            <a:r>
              <a:rPr lang="ru-RU" sz="2400" dirty="0" err="1">
                <a:effectLst/>
                <a:latin typeface="Times New Roman" panose="02020603050405020304" pitchFamily="18" charset="0"/>
                <a:ea typeface="Times New Roman" panose="02020603050405020304" pitchFamily="18" charset="0"/>
              </a:rPr>
              <a:t>PostgreSQL</a:t>
            </a:r>
            <a:r>
              <a:rPr lang="ru-RU" sz="2400" dirty="0">
                <a:effectLst/>
                <a:latin typeface="Times New Roman" panose="02020603050405020304" pitchFamily="18" charset="0"/>
                <a:ea typeface="Times New Roman" panose="02020603050405020304" pitchFamily="18" charset="0"/>
              </a:rPr>
              <a:t> поддерживаются несколько типов аутентификации</a:t>
            </a:r>
          </a:p>
          <a:p>
            <a:pPr marL="0" marR="301625" lvl="0" indent="0" algn="just">
              <a:spcBef>
                <a:spcPts val="0"/>
              </a:spcBef>
              <a:buSzPts val="1100"/>
              <a:buNone/>
              <a:tabLst>
                <a:tab pos="186690" algn="l"/>
              </a:tabLst>
            </a:pPr>
            <a:r>
              <a:rPr lang="ru-RU" sz="2400" spc="0" dirty="0">
                <a:effectLst/>
                <a:latin typeface="Times New Roman" panose="02020603050405020304" pitchFamily="18" charset="0"/>
                <a:ea typeface="Symbol" panose="05050102010706020507" pitchFamily="18" charset="2"/>
                <a:cs typeface="Symbol" panose="05050102010706020507" pitchFamily="18" charset="2"/>
              </a:rPr>
              <a:t>- простая аутентификация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trust</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reject</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trust</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безусловно доверяет пользователю и не выполняет аутентификацию. имеет смысл применять разве что для локальных соединений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reject</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безусловно отказывает в</a:t>
            </a:r>
            <a:r>
              <a:rPr lang="ru-RU" sz="2400" spc="-2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доступе.</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Можно</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использовать,</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чтобы</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отсечь</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любые</a:t>
            </a:r>
            <a:r>
              <a:rPr lang="ru-RU" sz="2400" spc="-1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соединения определенного типа или с определенных адресов (запретить нешифрованные соединения);</a:t>
            </a:r>
          </a:p>
          <a:p>
            <a:pPr marL="0" marR="302260" lvl="0" indent="0" algn="just">
              <a:spcBef>
                <a:spcPts val="0"/>
              </a:spcBef>
              <a:buSzPts val="1100"/>
              <a:buNone/>
              <a:tabLst>
                <a:tab pos="186690" algn="l"/>
              </a:tabLst>
            </a:pPr>
            <a:r>
              <a:rPr lang="ru-RU" sz="2400" spc="0" dirty="0">
                <a:effectLst/>
                <a:latin typeface="Times New Roman" panose="02020603050405020304" pitchFamily="18" charset="0"/>
                <a:ea typeface="Symbol" panose="05050102010706020507" pitchFamily="18" charset="2"/>
                <a:cs typeface="Symbol" panose="05050102010706020507" pitchFamily="18" charset="2"/>
              </a:rPr>
              <a:t>- аутентификация по паролю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password</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md5, scram-sha-256, LDAP, RADIUS, PAM, BSD). Эти методы запрашивают</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у</a:t>
            </a:r>
            <a:r>
              <a:rPr lang="ru-RU" sz="2400" spc="-3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пользователя</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пароль</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проверяют</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его</a:t>
            </a:r>
            <a:r>
              <a:rPr lang="ru-RU" sz="2400" spc="-3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на</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соответствие паролю, который хранится в СУБД, либо во внешней службе. Метод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password</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сравнивает пароли в от крытом виде, метод «md5» сравнивает MD5-хеш пароля с MD5-хешем,</a:t>
            </a:r>
            <a:r>
              <a:rPr lang="ru-RU" sz="2400" spc="6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хранящимся</a:t>
            </a:r>
            <a:r>
              <a:rPr lang="ru-RU" sz="2400" spc="6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в</a:t>
            </a:r>
            <a:r>
              <a:rPr lang="ru-RU" sz="2400" spc="6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базе.</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Наиболее</a:t>
            </a:r>
            <a:r>
              <a:rPr lang="ru-RU" sz="2400" spc="7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безопасный</a:t>
            </a:r>
            <a:r>
              <a:rPr lang="ru-RU" sz="2400" spc="6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метод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«scram-sha-256» (появился в версии 10) использует протокол SCRAM</a:t>
            </a:r>
            <a:r>
              <a:rPr lang="ru-RU" sz="2400" spc="25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a:t>
            </a:r>
            <a:r>
              <a:rPr lang="ru-RU" sz="2400" spc="25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криптостойкий</a:t>
            </a:r>
            <a:r>
              <a:rPr lang="ru-RU" sz="2400" spc="25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алгоритм</a:t>
            </a:r>
            <a:r>
              <a:rPr lang="ru-RU" sz="2400" spc="25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SHA-256.</a:t>
            </a:r>
            <a:r>
              <a:rPr lang="ru-RU" sz="2400" spc="25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Методы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«LDAP», «RADIUS» и «PAM»</a:t>
            </a:r>
            <a:r>
              <a:rPr lang="ru-RU" sz="2400" spc="-2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используют</a:t>
            </a:r>
            <a:r>
              <a:rPr lang="ru-RU" sz="2400" spc="-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для хранения</a:t>
            </a:r>
            <a:r>
              <a:rPr lang="ru-RU" sz="2400" spc="-5"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a:effectLst/>
                <a:latin typeface="Times New Roman" panose="02020603050405020304" pitchFamily="18" charset="0"/>
                <a:ea typeface="Symbol" panose="05050102010706020507" pitchFamily="18" charset="2"/>
                <a:cs typeface="Symbol" panose="05050102010706020507" pitchFamily="18" charset="2"/>
              </a:rPr>
              <a:t>паролей сервер LDAP, сервер RADIUS или подключаемый модуль аутентификации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Pluggable</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Authentication</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a:t>
            </a:r>
            <a:r>
              <a:rPr lang="ru-RU" sz="2400" spc="0" dirty="0" err="1">
                <a:effectLst/>
                <a:latin typeface="Times New Roman" panose="02020603050405020304" pitchFamily="18" charset="0"/>
                <a:ea typeface="Symbol" panose="05050102010706020507" pitchFamily="18" charset="2"/>
                <a:cs typeface="Symbol" panose="05050102010706020507" pitchFamily="18" charset="2"/>
              </a:rPr>
              <a:t>Module</a:t>
            </a:r>
            <a:r>
              <a:rPr lang="ru-RU" sz="2400" spc="0" dirty="0">
                <a:effectLst/>
                <a:latin typeface="Times New Roman" panose="02020603050405020304" pitchFamily="18" charset="0"/>
                <a:ea typeface="Symbol" panose="05050102010706020507" pitchFamily="18" charset="2"/>
                <a:cs typeface="Symbol" panose="05050102010706020507" pitchFamily="18" charset="2"/>
              </a:rPr>
              <a:t>) соответ</a:t>
            </a:r>
            <a:r>
              <a:rPr lang="ru-RU" sz="2400" spc="-10" dirty="0">
                <a:effectLst/>
                <a:latin typeface="Times New Roman" panose="02020603050405020304" pitchFamily="18" charset="0"/>
                <a:ea typeface="Symbol" panose="05050102010706020507" pitchFamily="18" charset="2"/>
                <a:cs typeface="Symbol" panose="05050102010706020507" pitchFamily="18" charset="2"/>
              </a:rPr>
              <a:t>ственно;</a:t>
            </a:r>
            <a:endParaRPr lang="ru-RU" sz="2400" spc="0" dirty="0">
              <a:effectLst/>
              <a:latin typeface="Times New Roman" panose="02020603050405020304" pitchFamily="18" charset="0"/>
              <a:ea typeface="Symbol" panose="05050102010706020507" pitchFamily="18" charset="2"/>
              <a:cs typeface="Symbol" panose="05050102010706020507" pitchFamily="18" charset="2"/>
            </a:endParaRPr>
          </a:p>
          <a:p>
            <a:pPr marL="90805" marR="76835" indent="360000" algn="just">
              <a:lnSpc>
                <a:spcPct val="115000"/>
              </a:lnSpc>
              <a:spcAft>
                <a:spcPts val="0"/>
              </a:spcAft>
              <a:buNone/>
            </a:pPr>
            <a:endParaRPr lang="ru-RU" sz="2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p:cNvSpPr>
          <p:nvPr>
            <p:ph type="body" idx="1"/>
          </p:nvPr>
        </p:nvSpPr>
        <p:spPr>
          <a:xfrm>
            <a:off x="0" y="116632"/>
            <a:ext cx="8964488" cy="7056784"/>
          </a:xfrm>
        </p:spPr>
        <p:txBody>
          <a:bodyPr/>
          <a:lstStyle/>
          <a:p>
            <a:pPr marL="0" indent="0" algn="just">
              <a:spcBef>
                <a:spcPts val="0"/>
              </a:spcBef>
              <a:buNone/>
            </a:pPr>
            <a:r>
              <a:rPr lang="ru-RU" sz="2400" kern="0" spc="60" dirty="0">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внешние</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системы</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аутентификации</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a:t>
            </a:r>
            <a:r>
              <a:rPr lang="ru-RU" sz="2400" kern="0" dirty="0" err="1">
                <a:effectLst/>
                <a:latin typeface="Times New Roman" panose="02020603050405020304" pitchFamily="18" charset="0"/>
                <a:ea typeface="Times New Roman" panose="02020603050405020304" pitchFamily="18" charset="0"/>
              </a:rPr>
              <a:t>peer</a:t>
            </a:r>
            <a:r>
              <a:rPr lang="ru-RU" sz="2400" kern="0" dirty="0">
                <a:effectLst/>
                <a:latin typeface="Times New Roman" panose="02020603050405020304" pitchFamily="18" charset="0"/>
                <a:ea typeface="Times New Roman" panose="02020603050405020304" pitchFamily="18" charset="0"/>
              </a:rPr>
              <a:t>,</a:t>
            </a:r>
            <a:r>
              <a:rPr lang="ru-RU" sz="2400" kern="0" spc="-65" dirty="0">
                <a:effectLst/>
                <a:latin typeface="Times New Roman" panose="02020603050405020304" pitchFamily="18" charset="0"/>
                <a:ea typeface="Times New Roman" panose="02020603050405020304" pitchFamily="18" charset="0"/>
              </a:rPr>
              <a:t> </a:t>
            </a:r>
            <a:r>
              <a:rPr lang="ru-RU" sz="2400" kern="0" dirty="0" err="1">
                <a:effectLst/>
                <a:latin typeface="Times New Roman" panose="02020603050405020304" pitchFamily="18" charset="0"/>
                <a:ea typeface="Times New Roman" panose="02020603050405020304" pitchFamily="18" charset="0"/>
              </a:rPr>
              <a:t>cert</a:t>
            </a:r>
            <a:r>
              <a:rPr lang="ru-RU" sz="2400" kern="0" dirty="0">
                <a:effectLst/>
                <a:latin typeface="Times New Roman" panose="02020603050405020304" pitchFamily="18" charset="0"/>
                <a:ea typeface="Times New Roman" panose="02020603050405020304" pitchFamily="18" charset="0"/>
              </a:rPr>
              <a:t>,</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GSSAPI,</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SSPI, </a:t>
            </a:r>
            <a:r>
              <a:rPr lang="ru-RU" sz="2400" kern="0" dirty="0" err="1">
                <a:effectLst/>
                <a:latin typeface="Times New Roman" panose="02020603050405020304" pitchFamily="18" charset="0"/>
                <a:ea typeface="Times New Roman" panose="02020603050405020304" pitchFamily="18" charset="0"/>
              </a:rPr>
              <a:t>Ident</a:t>
            </a:r>
            <a:r>
              <a:rPr lang="ru-RU" sz="2400" kern="0" dirty="0">
                <a:effectLst/>
                <a:latin typeface="Times New Roman" panose="02020603050405020304" pitchFamily="18" charset="0"/>
                <a:ea typeface="Times New Roman" panose="02020603050405020304" pitchFamily="18" charset="0"/>
              </a:rPr>
              <a:t>). подразумевает аутентификацию внешним сервером аутентификации. В результате успешной аутентификации </a:t>
            </a:r>
            <a:r>
              <a:rPr lang="ru-RU" sz="2400" kern="0" dirty="0" err="1">
                <a:effectLst/>
                <a:latin typeface="Times New Roman" panose="02020603050405020304" pitchFamily="18" charset="0"/>
                <a:ea typeface="Times New Roman" panose="02020603050405020304" pitchFamily="18" charset="0"/>
              </a:rPr>
              <a:t>PostgreSQL</a:t>
            </a:r>
            <a:r>
              <a:rPr lang="ru-RU" sz="2400" kern="0" dirty="0">
                <a:effectLst/>
                <a:latin typeface="Times New Roman" panose="02020603050405020304" pitchFamily="18" charset="0"/>
                <a:ea typeface="Times New Roman" panose="02020603050405020304" pitchFamily="18" charset="0"/>
              </a:rPr>
              <a:t> получает: имя пользователя, идентифицированное внешней системой (внешнее имя).</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Внешние</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имена</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пользователей</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могут</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не</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совпадать</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с</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именами</a:t>
            </a:r>
            <a:r>
              <a:rPr lang="ru-RU" sz="2400" kern="0" spc="-1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пользователей</a:t>
            </a:r>
            <a:r>
              <a:rPr lang="ru-RU" sz="2400" kern="0" spc="-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базы</a:t>
            </a:r>
            <a:r>
              <a:rPr lang="ru-RU" sz="2400" kern="0" spc="-2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данных,</a:t>
            </a:r>
            <a:r>
              <a:rPr lang="ru-RU" sz="2400" kern="0" spc="-1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в</a:t>
            </a:r>
            <a:r>
              <a:rPr lang="ru-RU" sz="2400" kern="0" spc="-1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этом</a:t>
            </a:r>
            <a:r>
              <a:rPr lang="ru-RU" sz="2400" kern="0" spc="-1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случае,</a:t>
            </a:r>
            <a:r>
              <a:rPr lang="ru-RU" sz="2400" kern="0" spc="-1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для</a:t>
            </a:r>
            <a:r>
              <a:rPr lang="ru-RU" sz="2400" kern="0" spc="-1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сопоставления</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имен</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используют</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файл</a:t>
            </a:r>
            <a:r>
              <a:rPr lang="ru-RU" sz="2400" kern="0" spc="-65" dirty="0">
                <a:effectLst/>
                <a:latin typeface="Times New Roman" panose="02020603050405020304" pitchFamily="18" charset="0"/>
                <a:ea typeface="Times New Roman" panose="02020603050405020304" pitchFamily="18" charset="0"/>
              </a:rPr>
              <a:t> </a:t>
            </a:r>
            <a:r>
              <a:rPr lang="ru-RU" sz="2400" kern="0" dirty="0" err="1">
                <a:effectLst/>
                <a:latin typeface="Times New Roman" panose="02020603050405020304" pitchFamily="18" charset="0"/>
                <a:ea typeface="Times New Roman" panose="02020603050405020304" pitchFamily="18" charset="0"/>
              </a:rPr>
              <a:t>pg_ident.conf</a:t>
            </a:r>
            <a:r>
              <a:rPr lang="ru-RU" sz="2400" kern="0" dirty="0">
                <a:effectLst/>
                <a:latin typeface="Times New Roman" panose="02020603050405020304" pitchFamily="18" charset="0"/>
                <a:ea typeface="Times New Roman" panose="02020603050405020304" pitchFamily="18" charset="0"/>
              </a:rPr>
              <a:t>.</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Метод</a:t>
            </a:r>
            <a:r>
              <a:rPr lang="ru-RU" sz="2400" kern="0" spc="-70" dirty="0">
                <a:effectLst/>
                <a:latin typeface="Times New Roman" panose="02020603050405020304" pitchFamily="18" charset="0"/>
                <a:ea typeface="Times New Roman" panose="02020603050405020304" pitchFamily="18" charset="0"/>
              </a:rPr>
              <a:t> </a:t>
            </a:r>
            <a:r>
              <a:rPr lang="ru-RU" sz="2400" kern="0"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peer</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запрашивает</a:t>
            </a:r>
            <a:r>
              <a:rPr lang="ru-RU" sz="2400" kern="0" spc="22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имя</a:t>
            </a:r>
            <a:r>
              <a:rPr lang="ru-RU" sz="2400" kern="0" spc="23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пользователя</a:t>
            </a:r>
            <a:r>
              <a:rPr lang="ru-RU" sz="2400" kern="0" spc="23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у</a:t>
            </a:r>
            <a:r>
              <a:rPr lang="ru-RU" sz="2400" kern="0" spc="22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ядра</a:t>
            </a:r>
            <a:r>
              <a:rPr lang="ru-RU" sz="2400" kern="0" spc="25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ОС. Т.к ОС уже аутентифицировала этого пользователя, СУБД доверяет ей. Метод </a:t>
            </a:r>
            <a:r>
              <a:rPr lang="ru-RU" sz="2400" kern="0"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cert</a:t>
            </a:r>
            <a:r>
              <a:rPr lang="ru-RU" sz="2400" kern="0" dirty="0">
                <a:effectLst/>
                <a:latin typeface="Times New Roman" panose="02020603050405020304" pitchFamily="18" charset="0"/>
                <a:ea typeface="Times New Roman" panose="02020603050405020304" pitchFamily="18" charset="0"/>
              </a:rPr>
              <a:t> использует аутентификацию</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на</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основе</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клиентского</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сертификата</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и</a:t>
            </a:r>
            <a:r>
              <a:rPr lang="ru-RU" sz="2400" kern="0" spc="-6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предназначен</a:t>
            </a:r>
            <a:r>
              <a:rPr lang="ru-RU" sz="2400" kern="0" spc="-7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только для SSL-соединений. Метод </a:t>
            </a:r>
            <a:r>
              <a:rPr lang="ru-RU" sz="2400" kern="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GSSAPI</a:t>
            </a:r>
            <a:r>
              <a:rPr lang="ru-RU" sz="2400" kern="0" spc="-1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использует аутентификацию </a:t>
            </a:r>
            <a:r>
              <a:rPr lang="ru-RU" sz="2400" kern="0" dirty="0" err="1">
                <a:effectLst/>
                <a:latin typeface="Times New Roman" panose="02020603050405020304" pitchFamily="18" charset="0"/>
                <a:ea typeface="Times New Roman" panose="02020603050405020304" pitchFamily="18" charset="0"/>
              </a:rPr>
              <a:t>Kerberos</a:t>
            </a:r>
            <a:r>
              <a:rPr lang="ru-RU" sz="2400" kern="0" dirty="0">
                <a:effectLst/>
                <a:latin typeface="Times New Roman" panose="02020603050405020304" pitchFamily="18" charset="0"/>
                <a:ea typeface="Times New Roman" panose="02020603050405020304" pitchFamily="18" charset="0"/>
              </a:rPr>
              <a:t> по протоколу GSSAPI. </a:t>
            </a:r>
            <a:r>
              <a:rPr lang="ru-RU" sz="2000" kern="0" dirty="0">
                <a:effectLst/>
                <a:latin typeface="Times New Roman" panose="02020603050405020304" pitchFamily="18" charset="0"/>
                <a:ea typeface="Times New Roman" panose="02020603050405020304" pitchFamily="18" charset="0"/>
              </a:rPr>
              <a:t>Поддерживается автоматическая аутентификация</a:t>
            </a:r>
            <a:r>
              <a:rPr lang="ru-RU" sz="2400" kern="0" dirty="0">
                <a:effectLst/>
                <a:latin typeface="Times New Roman" panose="02020603050405020304" pitchFamily="18" charset="0"/>
                <a:ea typeface="Times New Roman" panose="02020603050405020304" pitchFamily="18" charset="0"/>
              </a:rPr>
              <a:t>. Метод SSPI использует аутентифи</a:t>
            </a:r>
            <a:r>
              <a:rPr lang="ru-RU" sz="2400" kern="0" spc="-10" dirty="0">
                <a:effectLst/>
                <a:latin typeface="Times New Roman" panose="02020603050405020304" pitchFamily="18" charset="0"/>
                <a:ea typeface="Times New Roman" panose="02020603050405020304" pitchFamily="18" charset="0"/>
              </a:rPr>
              <a:t>кацию </a:t>
            </a:r>
            <a:r>
              <a:rPr lang="ru-RU" sz="2400" kern="0" spc="-10" dirty="0" err="1">
                <a:effectLst/>
                <a:latin typeface="Times New Roman" panose="02020603050405020304" pitchFamily="18" charset="0"/>
                <a:ea typeface="Times New Roman" panose="02020603050405020304" pitchFamily="18" charset="0"/>
              </a:rPr>
              <a:t>Kerberos</a:t>
            </a:r>
            <a:r>
              <a:rPr lang="ru-RU" sz="2400" kern="0" spc="-10" dirty="0">
                <a:effectLst/>
                <a:latin typeface="Times New Roman" panose="02020603050405020304" pitchFamily="18" charset="0"/>
                <a:ea typeface="Times New Roman" panose="02020603050405020304" pitchFamily="18" charset="0"/>
              </a:rPr>
              <a:t> </a:t>
            </a:r>
            <a:r>
              <a:rPr lang="ru-RU" sz="2400" kern="0" spc="-20" dirty="0">
                <a:effectLst/>
                <a:latin typeface="Times New Roman" panose="02020603050405020304" pitchFamily="18" charset="0"/>
                <a:ea typeface="Times New Roman" panose="02020603050405020304" pitchFamily="18" charset="0"/>
              </a:rPr>
              <a:t>или NTLM для </a:t>
            </a:r>
            <a:r>
              <a:rPr lang="ru-RU" sz="2400" kern="0" spc="-10" dirty="0">
                <a:effectLst/>
                <a:latin typeface="Times New Roman" panose="02020603050405020304" pitchFamily="18" charset="0"/>
                <a:ea typeface="Times New Roman" panose="02020603050405020304" pitchFamily="18" charset="0"/>
              </a:rPr>
              <a:t>систем </a:t>
            </a:r>
            <a:r>
              <a:rPr lang="ru-RU" sz="2400" kern="0" spc="-30" dirty="0">
                <a:effectLst/>
                <a:latin typeface="Times New Roman" panose="02020603050405020304" pitchFamily="18" charset="0"/>
                <a:ea typeface="Times New Roman" panose="02020603050405020304" pitchFamily="18" charset="0"/>
              </a:rPr>
              <a:t>на </a:t>
            </a:r>
            <a:r>
              <a:rPr lang="ru-RU" sz="2400" kern="0" spc="-10" dirty="0">
                <a:effectLst/>
                <a:latin typeface="Times New Roman" panose="02020603050405020304" pitchFamily="18" charset="0"/>
                <a:ea typeface="Times New Roman" panose="02020603050405020304" pitchFamily="18" charset="0"/>
              </a:rPr>
              <a:t>Windows. </a:t>
            </a:r>
            <a:r>
              <a:rPr lang="ru-RU" sz="2000" kern="0" dirty="0">
                <a:effectLst/>
                <a:latin typeface="Times New Roman" panose="02020603050405020304" pitchFamily="18" charset="0"/>
                <a:ea typeface="Times New Roman" panose="02020603050405020304" pitchFamily="18" charset="0"/>
              </a:rPr>
              <a:t>Поддерживается</a:t>
            </a:r>
            <a:r>
              <a:rPr lang="ru-RU" sz="2000" kern="0" spc="-10" dirty="0">
                <a:effectLst/>
                <a:latin typeface="Times New Roman" panose="02020603050405020304" pitchFamily="18" charset="0"/>
                <a:ea typeface="Times New Roman" panose="02020603050405020304" pitchFamily="18" charset="0"/>
              </a:rPr>
              <a:t> </a:t>
            </a:r>
            <a:r>
              <a:rPr lang="ru-RU" sz="2000" kern="0" dirty="0">
                <a:effectLst/>
                <a:latin typeface="Times New Roman" panose="02020603050405020304" pitchFamily="18" charset="0"/>
                <a:ea typeface="Times New Roman" panose="02020603050405020304" pitchFamily="18" charset="0"/>
              </a:rPr>
              <a:t>автоматическая</a:t>
            </a:r>
            <a:r>
              <a:rPr lang="ru-RU" sz="2000" kern="0" spc="-10" dirty="0">
                <a:effectLst/>
                <a:latin typeface="Times New Roman" panose="02020603050405020304" pitchFamily="18" charset="0"/>
                <a:ea typeface="Times New Roman" panose="02020603050405020304" pitchFamily="18" charset="0"/>
              </a:rPr>
              <a:t> </a:t>
            </a:r>
            <a:r>
              <a:rPr lang="ru-RU" sz="2000" kern="0" dirty="0">
                <a:effectLst/>
                <a:latin typeface="Times New Roman" panose="02020603050405020304" pitchFamily="18" charset="0"/>
                <a:ea typeface="Times New Roman" panose="02020603050405020304" pitchFamily="18" charset="0"/>
              </a:rPr>
              <a:t>аутентификация</a:t>
            </a:r>
            <a:r>
              <a:rPr lang="ru-RU" sz="2400" kern="0" dirty="0">
                <a:effectLst/>
                <a:latin typeface="Times New Roman" panose="02020603050405020304" pitchFamily="18" charset="0"/>
                <a:ea typeface="Times New Roman" panose="02020603050405020304" pitchFamily="18" charset="0"/>
              </a:rPr>
              <a:t>.</a:t>
            </a:r>
            <a:r>
              <a:rPr lang="ru-RU" sz="2400" kern="0" spc="-2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Метод</a:t>
            </a:r>
            <a:r>
              <a:rPr lang="ru-RU" sz="2400" kern="0" spc="-5" dirty="0">
                <a:effectLst/>
                <a:latin typeface="Times New Roman" panose="02020603050405020304" pitchFamily="18" charset="0"/>
                <a:ea typeface="Times New Roman" panose="02020603050405020304" pitchFamily="18" charset="0"/>
              </a:rPr>
              <a:t> </a:t>
            </a:r>
            <a:r>
              <a:rPr lang="ru-RU" sz="2400" kern="0" dirty="0" err="1">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Ident</a:t>
            </a:r>
            <a:r>
              <a:rPr lang="ru-RU" sz="2400" kern="0" dirty="0">
                <a:effectLst/>
                <a:latin typeface="Times New Roman" panose="02020603050405020304" pitchFamily="18" charset="0"/>
                <a:ea typeface="Times New Roman" panose="02020603050405020304" pitchFamily="18" charset="0"/>
              </a:rPr>
              <a:t> запрашивает</a:t>
            </a:r>
            <a:r>
              <a:rPr lang="ru-RU" sz="2400" kern="0" spc="17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имя</a:t>
            </a:r>
            <a:r>
              <a:rPr lang="ru-RU" sz="2400" kern="0" spc="17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пользователя</a:t>
            </a:r>
            <a:r>
              <a:rPr lang="ru-RU" sz="2400" kern="0" spc="18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ОС</a:t>
            </a:r>
            <a:r>
              <a:rPr lang="ru-RU" sz="2400" kern="0" spc="17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клиента</a:t>
            </a:r>
            <a:r>
              <a:rPr lang="ru-RU" sz="2400" kern="0" spc="180"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от</a:t>
            </a:r>
            <a:r>
              <a:rPr lang="ru-RU" sz="2400" kern="0" spc="165" dirty="0">
                <a:effectLst/>
                <a:latin typeface="Times New Roman" panose="02020603050405020304" pitchFamily="18" charset="0"/>
                <a:ea typeface="Times New Roman" panose="02020603050405020304" pitchFamily="18" charset="0"/>
              </a:rPr>
              <a:t> </a:t>
            </a:r>
            <a:r>
              <a:rPr lang="ru-RU" sz="2400" kern="0" dirty="0">
                <a:effectLst/>
                <a:latin typeface="Times New Roman" panose="02020603050405020304" pitchFamily="18" charset="0"/>
                <a:ea typeface="Times New Roman" panose="02020603050405020304" pitchFamily="18" charset="0"/>
              </a:rPr>
              <a:t>сервера</a:t>
            </a:r>
            <a:r>
              <a:rPr lang="ru-RU" sz="2400" kern="0" spc="180" dirty="0">
                <a:effectLst/>
                <a:latin typeface="Times New Roman" panose="02020603050405020304" pitchFamily="18" charset="0"/>
                <a:ea typeface="Times New Roman" panose="02020603050405020304" pitchFamily="18" charset="0"/>
              </a:rPr>
              <a:t> </a:t>
            </a:r>
            <a:r>
              <a:rPr lang="ru-RU" sz="2400" kern="0" dirty="0" err="1">
                <a:effectLst/>
                <a:latin typeface="Times New Roman" panose="02020603050405020304" pitchFamily="18" charset="0"/>
                <a:ea typeface="Times New Roman" panose="02020603050405020304" pitchFamily="18" charset="0"/>
              </a:rPr>
              <a:t>Ident</a:t>
            </a:r>
            <a:r>
              <a:rPr lang="ru-RU" sz="2400" kern="0" dirty="0">
                <a:effectLst/>
                <a:latin typeface="Times New Roman" panose="02020603050405020304" pitchFamily="18" charset="0"/>
                <a:ea typeface="Times New Roman" panose="02020603050405020304" pitchFamily="18" charset="0"/>
              </a:rPr>
              <a:t>. Способ доступен только для подключений по TCP/IP. </a:t>
            </a:r>
            <a:endParaRPr lang="ru-RU" sz="2400" dirty="0"/>
          </a:p>
          <a:p>
            <a:pPr>
              <a:buFont typeface="Arial" charset="0"/>
              <a:buNone/>
            </a:pP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62028-62F4-6472-1C8A-9632B0271EEB}"/>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7652BCDF-B448-7EEA-9646-3223BDBA496C}"/>
              </a:ext>
            </a:extLst>
          </p:cNvPr>
          <p:cNvSpPr>
            <a:spLocks noGrp="1"/>
          </p:cNvSpPr>
          <p:nvPr>
            <p:ph type="body" idx="1"/>
          </p:nvPr>
        </p:nvSpPr>
        <p:spPr>
          <a:xfrm>
            <a:off x="0" y="1"/>
            <a:ext cx="9144000" cy="6669088"/>
          </a:xfrm>
        </p:spPr>
        <p:txBody>
          <a:bodyPr/>
          <a:lstStyle/>
          <a:p>
            <a:pPr indent="0" algn="just">
              <a:lnSpc>
                <a:spcPct val="115000"/>
              </a:lnSpc>
              <a:spcBef>
                <a:spcPts val="0"/>
              </a:spcBef>
              <a:buNone/>
            </a:pPr>
            <a:r>
              <a:rPr lang="ru-RU" sz="2600" dirty="0">
                <a:effectLst/>
                <a:latin typeface="Times New Roman" panose="02020603050405020304" pitchFamily="18"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p:txBody>
      </p:sp>
      <p:sp>
        <p:nvSpPr>
          <p:cNvPr id="3" name="TextBox 2">
            <a:extLst>
              <a:ext uri="{FF2B5EF4-FFF2-40B4-BE49-F238E27FC236}">
                <a16:creationId xmlns:a16="http://schemas.microsoft.com/office/drawing/2014/main" id="{C14D4670-D6D0-D7FD-DDE8-CED31A2A2853}"/>
              </a:ext>
            </a:extLst>
          </p:cNvPr>
          <p:cNvSpPr txBox="1"/>
          <p:nvPr/>
        </p:nvSpPr>
        <p:spPr>
          <a:xfrm>
            <a:off x="-108520" y="1"/>
            <a:ext cx="9252520" cy="6603667"/>
          </a:xfrm>
          <a:prstGeom prst="rect">
            <a:avLst/>
          </a:prstGeom>
          <a:noFill/>
        </p:spPr>
        <p:txBody>
          <a:bodyPr wrap="square">
            <a:spAutoFit/>
          </a:bodyPr>
          <a:lstStyle/>
          <a:p>
            <a:pPr indent="262890" algn="just">
              <a:lnSpc>
                <a:spcPct val="109000"/>
              </a:lnSpc>
            </a:pPr>
            <a:r>
              <a:rPr lang="ru-RU" sz="2600" dirty="0">
                <a:effectLst/>
                <a:latin typeface="Times New Roman" panose="02020603050405020304" pitchFamily="18" charset="0"/>
                <a:ea typeface="Times New Roman" panose="02020603050405020304" pitchFamily="18" charset="0"/>
              </a:rPr>
              <a:t>При этом используется подход, когда любой пользователь операционной системы имеет минимальные права на выполнение некоторых операций с базой данных. В частности, любой пользователь</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может</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установить</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соединение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 базой </a:t>
            </a:r>
            <a:r>
              <a:rPr lang="ru-RU" sz="2600" spc="45" dirty="0">
                <a:effectLst/>
                <a:latin typeface="Times New Roman" panose="02020603050405020304" pitchFamily="18" charset="0"/>
                <a:ea typeface="Times New Roman" panose="02020603050405020304" pitchFamily="18" charset="0"/>
              </a:rPr>
              <a:t>данных </a:t>
            </a:r>
            <a:r>
              <a:rPr lang="ru-RU" sz="2600" dirty="0">
                <a:effectLst/>
                <a:latin typeface="Times New Roman" panose="02020603050405020304" pitchFamily="18" charset="0"/>
                <a:ea typeface="Times New Roman" panose="02020603050405020304" pitchFamily="18" charset="0"/>
              </a:rPr>
              <a:t>по команде CONNECT, при условии, что ему </a:t>
            </a:r>
            <a:r>
              <a:rPr lang="ru-RU" sz="2600" spc="45" dirty="0">
                <a:effectLst/>
                <a:latin typeface="Times New Roman" panose="02020603050405020304" pitchFamily="18" charset="0"/>
                <a:ea typeface="Times New Roman" panose="02020603050405020304" pitchFamily="18" charset="0"/>
              </a:rPr>
              <a:t>известно </a:t>
            </a:r>
            <a:r>
              <a:rPr lang="ru-RU" sz="2600" dirty="0">
                <a:effectLst/>
                <a:latin typeface="Times New Roman" panose="02020603050405020304" pitchFamily="18" charset="0"/>
                <a:ea typeface="Times New Roman" panose="02020603050405020304" pitchFamily="18" charset="0"/>
              </a:rPr>
              <a:t>имя базы </a:t>
            </a:r>
            <a:r>
              <a:rPr lang="ru-RU" sz="2600" spc="50" dirty="0">
                <a:effectLst/>
                <a:latin typeface="Times New Roman" panose="02020603050405020304" pitchFamily="18" charset="0"/>
                <a:ea typeface="Times New Roman" panose="02020603050405020304" pitchFamily="18" charset="0"/>
              </a:rPr>
              <a:t>данных. </a:t>
            </a:r>
            <a:r>
              <a:rPr lang="ru-RU" sz="2600" dirty="0">
                <a:effectLst/>
                <a:latin typeface="Times New Roman" panose="02020603050405020304" pitchFamily="18" charset="0"/>
                <a:ea typeface="Times New Roman" panose="02020603050405020304" pitchFamily="18" charset="0"/>
              </a:rPr>
              <a:t>При создании базы </a:t>
            </a:r>
            <a:r>
              <a:rPr lang="ru-RU" sz="2600" spc="50" dirty="0">
                <a:effectLst/>
                <a:latin typeface="Times New Roman" panose="02020603050405020304" pitchFamily="18" charset="0"/>
                <a:ea typeface="Times New Roman" panose="02020603050405020304" pitchFamily="18" charset="0"/>
              </a:rPr>
              <a:t>данных </a:t>
            </a:r>
            <a:r>
              <a:rPr lang="ru-RU" sz="2600" dirty="0">
                <a:effectLst/>
                <a:latin typeface="Times New Roman" panose="02020603050405020304" pitchFamily="18" charset="0"/>
                <a:ea typeface="Times New Roman" panose="02020603050405020304" pitchFamily="18" charset="0"/>
              </a:rPr>
              <a:t>всем пользователям системы дается некоторый стандартный набор привилегий, который может быть модифицирован уполномоченным </a:t>
            </a:r>
            <a:r>
              <a:rPr lang="ru-RU" sz="2600" spc="45" dirty="0">
                <a:effectLst/>
                <a:latin typeface="Times New Roman" panose="02020603050405020304" pitchFamily="18" charset="0"/>
                <a:ea typeface="Times New Roman" panose="02020603050405020304" pitchFamily="18" charset="0"/>
              </a:rPr>
              <a:t>администратором. </a:t>
            </a:r>
            <a:r>
              <a:rPr lang="ru-RU" sz="2600" spc="45"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Достоинство</a:t>
            </a:r>
            <a:r>
              <a:rPr lang="ru-RU" sz="2600" spc="4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такого подхода — упрощение работы администратора безопасности в некоторых стандартных ситуациях. </a:t>
            </a:r>
            <a:r>
              <a:rPr lang="ru-RU" sz="2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Недостаток</a:t>
            </a:r>
            <a:r>
              <a:rPr lang="ru-RU" sz="2600" dirty="0">
                <a:effectLst/>
                <a:latin typeface="Times New Roman" panose="02020603050405020304" pitchFamily="18" charset="0"/>
                <a:ea typeface="Times New Roman" panose="02020603050405020304" pitchFamily="18" charset="0"/>
              </a:rPr>
              <a:t> — необходимость обязательных действий администратора безопасности для систем с повышенными требованиями по обеспечению безопасности данных после создания каждой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базы</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данных.</a:t>
            </a:r>
          </a:p>
        </p:txBody>
      </p:sp>
    </p:spTree>
    <p:extLst>
      <p:ext uri="{BB962C8B-B14F-4D97-AF65-F5344CB8AC3E}">
        <p14:creationId xmlns:p14="http://schemas.microsoft.com/office/powerpoint/2010/main" val="175016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5C7EF-91DD-AFAD-58DF-2A792804CD67}"/>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76DFA2EE-389B-E188-66F3-DA922BA8078E}"/>
              </a:ext>
            </a:extLst>
          </p:cNvPr>
          <p:cNvSpPr>
            <a:spLocks noGrp="1"/>
          </p:cNvSpPr>
          <p:nvPr>
            <p:ph type="body" idx="1"/>
          </p:nvPr>
        </p:nvSpPr>
        <p:spPr>
          <a:xfrm>
            <a:off x="0" y="1"/>
            <a:ext cx="9144000" cy="6669088"/>
          </a:xfrm>
        </p:spPr>
        <p:txBody>
          <a:bodyPr/>
          <a:lstStyle/>
          <a:p>
            <a:pPr indent="0" algn="just">
              <a:lnSpc>
                <a:spcPct val="115000"/>
              </a:lnSpc>
              <a:spcBef>
                <a:spcPts val="0"/>
              </a:spcBef>
              <a:buNone/>
            </a:pPr>
            <a:r>
              <a:rPr lang="ru-RU" sz="2600" dirty="0">
                <a:effectLst/>
                <a:latin typeface="Times New Roman" panose="02020603050405020304" pitchFamily="18" charset="0"/>
                <a:ea typeface="Times New Roman" panose="02020603050405020304" pitchFamily="18" charset="0"/>
              </a:rPr>
              <a:t>  </a:t>
            </a:r>
            <a:endParaRPr lang="ru-RU" sz="1800" dirty="0">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C75902E4-C5D7-9C3A-7B0B-B895C3330C58}"/>
              </a:ext>
            </a:extLst>
          </p:cNvPr>
          <p:cNvSpPr txBox="1"/>
          <p:nvPr/>
        </p:nvSpPr>
        <p:spPr>
          <a:xfrm>
            <a:off x="0" y="188911"/>
            <a:ext cx="9036496" cy="5247783"/>
          </a:xfrm>
          <a:prstGeom prst="rect">
            <a:avLst/>
          </a:prstGeom>
          <a:noFill/>
        </p:spPr>
        <p:txBody>
          <a:bodyPr wrap="square">
            <a:spAutoFit/>
          </a:bodyPr>
          <a:lstStyle/>
          <a:p>
            <a:pPr marL="98425" marR="92075" indent="249555" algn="just">
              <a:lnSpc>
                <a:spcPct val="108000"/>
              </a:lnSpc>
            </a:pPr>
            <a:r>
              <a:rPr lang="ru-RU" sz="2600" dirty="0">
                <a:effectLst/>
                <a:latin typeface="Times New Roman" panose="02020603050405020304" pitchFamily="18" charset="0"/>
                <a:ea typeface="Times New Roman" panose="02020603050405020304" pitchFamily="18" charset="0"/>
              </a:rPr>
              <a:t>Подход, заключающийся в вынесении процедуры аутентификации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a:t>
            </a:r>
            <a:r>
              <a:rPr lang="ru-RU" sz="2600" spc="16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уровень</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операционной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системы,</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имеет</a:t>
            </a:r>
            <a:r>
              <a:rPr lang="ru-RU" sz="2600" spc="11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свои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преимущества и</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недостатки.</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Основное</a:t>
            </a:r>
            <a:r>
              <a:rPr lang="ru-RU" sz="2600" spc="400" dirty="0">
                <a:effectLst/>
                <a:latin typeface="Times New Roman" panose="02020603050405020304" pitchFamily="18" charset="0"/>
                <a:ea typeface="Times New Roman" panose="02020603050405020304" pitchFamily="18" charset="0"/>
              </a:rPr>
              <a:t> </a:t>
            </a:r>
            <a:r>
              <a:rPr lang="ru-RU" sz="2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преимущество</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состоит</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том,</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что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для операционных систем</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открытым</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кодом</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(например,</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Linux)</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процедура</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аутентификации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становится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более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прозрачной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следовательно,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возрастает</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уровень</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доверия</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ней</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со</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стороны</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администратора безопасности. Основным </a:t>
            </a:r>
            <a:r>
              <a:rPr lang="ru-RU" sz="2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недостатком</a:t>
            </a:r>
            <a:r>
              <a:rPr lang="ru-RU" sz="2600" dirty="0">
                <a:effectLst/>
                <a:latin typeface="Times New Roman" panose="02020603050405020304" pitchFamily="18" charset="0"/>
                <a:ea typeface="Times New Roman" panose="02020603050405020304" pitchFamily="18" charset="0"/>
              </a:rPr>
              <a:t> такого подхода является то,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что опубликование обнаруженной слабости в системе безопасности операционной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системы</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(это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стандартная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процедура</a:t>
            </a:r>
            <a:r>
              <a:rPr lang="ru-RU" sz="2600" spc="17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для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систем</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 открытым</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кодом)</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приводит</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уязвимости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сервера</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баз</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данных.</a:t>
            </a:r>
          </a:p>
        </p:txBody>
      </p:sp>
    </p:spTree>
    <p:extLst>
      <p:ext uri="{BB962C8B-B14F-4D97-AF65-F5344CB8AC3E}">
        <p14:creationId xmlns:p14="http://schemas.microsoft.com/office/powerpoint/2010/main" val="1929152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1771A-C25A-6451-2A78-82CA10FFCE8D}"/>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6192CAA5-F5E2-035B-7A82-8E1EF14AF15F}"/>
              </a:ext>
            </a:extLst>
          </p:cNvPr>
          <p:cNvSpPr>
            <a:spLocks noGrp="1"/>
          </p:cNvSpPr>
          <p:nvPr>
            <p:ph type="body" idx="1"/>
          </p:nvPr>
        </p:nvSpPr>
        <p:spPr>
          <a:xfrm>
            <a:off x="0" y="-25698"/>
            <a:ext cx="9144000" cy="6669088"/>
          </a:xfrm>
        </p:spPr>
        <p:txBody>
          <a:bodyPr/>
          <a:lstStyle/>
          <a:p>
            <a:pPr marL="0" indent="0" algn="just">
              <a:lnSpc>
                <a:spcPct val="115000"/>
              </a:lnSpc>
              <a:spcBef>
                <a:spcPts val="0"/>
              </a:spcBef>
              <a:buNone/>
            </a:pPr>
            <a:r>
              <a:rPr lang="ru-RU" sz="2600" dirty="0">
                <a:effectLst/>
                <a:latin typeface="Times New Roman" panose="02020603050405020304" pitchFamily="18" charset="0"/>
                <a:ea typeface="Times New Roman" panose="02020603050405020304" pitchFamily="18" charset="0"/>
              </a:rPr>
              <a:t>В</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промышленных СУБД </a:t>
            </a:r>
            <a:r>
              <a:rPr lang="ru-RU" sz="2600" spc="45" dirty="0">
                <a:effectLst/>
                <a:latin typeface="Times New Roman" panose="02020603050405020304" pitchFamily="18" charset="0"/>
                <a:ea typeface="Times New Roman" panose="02020603050405020304" pitchFamily="18" charset="0"/>
              </a:rPr>
              <a:t>реализована</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поддержка</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принципа</a:t>
            </a:r>
            <a:r>
              <a:rPr lang="ru-RU" sz="2600" spc="400" dirty="0">
                <a:effectLst/>
                <a:latin typeface="Times New Roman" panose="02020603050405020304" pitchFamily="18" charset="0"/>
                <a:ea typeface="Times New Roman" panose="02020603050405020304" pitchFamily="18" charset="0"/>
              </a:rPr>
              <a:t> </a:t>
            </a:r>
            <a:r>
              <a:rPr lang="ru-RU" sz="2600" spc="45"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безопасности </a:t>
            </a:r>
            <a:r>
              <a:rPr lang="ru-RU" sz="2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по умолчанию </a:t>
            </a:r>
            <a:r>
              <a:rPr lang="ru-RU" sz="2600" dirty="0">
                <a:effectLst/>
                <a:latin typeface="Times New Roman" panose="02020603050405020304" pitchFamily="18" charset="0"/>
                <a:ea typeface="Times New Roman" panose="02020603050405020304" pitchFamily="18" charset="0"/>
              </a:rPr>
              <a:t>или </a:t>
            </a:r>
            <a:r>
              <a:rPr lang="ru-RU" sz="2600"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минимальных </a:t>
            </a:r>
            <a:r>
              <a:rPr lang="ru-RU" sz="2600" spc="45" dirty="0">
                <a:effectLst>
                  <a:outerShdw blurRad="38100" dist="38100" dir="2700000" algn="tl">
                    <a:srgbClr val="000000">
                      <a:alpha val="43137"/>
                    </a:srgbClr>
                  </a:outerShdw>
                </a:effectLst>
                <a:latin typeface="Times New Roman" panose="02020603050405020304" pitchFamily="18" charset="0"/>
                <a:ea typeface="Times New Roman" panose="02020603050405020304" pitchFamily="18" charset="0"/>
              </a:rPr>
              <a:t>привилегий</a:t>
            </a:r>
            <a:r>
              <a:rPr lang="ru-RU" sz="2600" spc="4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Суть принципа</a:t>
            </a:r>
            <a:r>
              <a:rPr lang="ru-RU" sz="2600" spc="1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a:t>
            </a:r>
            <a:r>
              <a:rPr lang="ru-RU" sz="2600" spc="1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том,</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что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пользователь</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может</a:t>
            </a:r>
            <a:r>
              <a:rPr lang="ru-RU" sz="2600" spc="1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получить</a:t>
            </a:r>
            <a:r>
              <a:rPr lang="ru-RU" sz="2600" spc="95"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доступ к</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объекту</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базы</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данных</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(например,</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таблице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или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представлению) или выполнить </a:t>
            </a:r>
            <a:r>
              <a:rPr lang="ru-RU" sz="2600" spc="45" dirty="0">
                <a:effectLst/>
                <a:latin typeface="Times New Roman" panose="02020603050405020304" pitchFamily="18" charset="0"/>
                <a:ea typeface="Times New Roman" panose="02020603050405020304" pitchFamily="18" charset="0"/>
              </a:rPr>
              <a:t>определенные </a:t>
            </a:r>
            <a:r>
              <a:rPr lang="ru-RU" sz="2600" dirty="0">
                <a:effectLst/>
                <a:latin typeface="Times New Roman" panose="02020603050405020304" pitchFamily="18" charset="0"/>
                <a:ea typeface="Times New Roman" panose="02020603050405020304" pitchFamily="18" charset="0"/>
              </a:rPr>
              <a:t>действия в системе (например, создать</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новую</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таблицу</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или</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нового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пользователя),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только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если это явно разрешено. Поэтому пользователь, успешно прошедший аутентификацию, по сути, ничего не может делать до тех пор, пока уполномоченный администратор не определит перечень возможных для </a:t>
            </a:r>
            <a:r>
              <a:rPr lang="ru-RU" sz="2600" spc="45" dirty="0">
                <a:effectLst/>
                <a:latin typeface="Times New Roman" panose="02020603050405020304" pitchFamily="18" charset="0"/>
                <a:ea typeface="Times New Roman" panose="02020603050405020304" pitchFamily="18" charset="0"/>
              </a:rPr>
              <a:t>данного </a:t>
            </a:r>
            <a:r>
              <a:rPr lang="ru-RU" sz="2600" dirty="0">
                <a:effectLst/>
                <a:latin typeface="Times New Roman" panose="02020603050405020304" pitchFamily="18" charset="0"/>
                <a:ea typeface="Times New Roman" panose="02020603050405020304" pitchFamily="18" charset="0"/>
              </a:rPr>
              <a:t>пользователя </a:t>
            </a:r>
            <a:r>
              <a:rPr lang="ru-RU" sz="2600" spc="45" dirty="0">
                <a:effectLst/>
                <a:latin typeface="Times New Roman" panose="02020603050405020304" pitchFamily="18" charset="0"/>
                <a:ea typeface="Times New Roman" panose="02020603050405020304" pitchFamily="18" charset="0"/>
              </a:rPr>
              <a:t>операций. </a:t>
            </a:r>
            <a:r>
              <a:rPr lang="ru-RU" sz="2600" dirty="0">
                <a:effectLst/>
                <a:latin typeface="Times New Roman" panose="02020603050405020304" pitchFamily="18" charset="0"/>
                <a:ea typeface="Times New Roman" panose="02020603050405020304" pitchFamily="18" charset="0"/>
              </a:rPr>
              <a:t>В </a:t>
            </a:r>
            <a:r>
              <a:rPr lang="ru-RU" sz="2600" spc="50" dirty="0">
                <a:effectLst/>
                <a:latin typeface="Times New Roman" panose="02020603050405020304" pitchFamily="18" charset="0"/>
                <a:ea typeface="Times New Roman" panose="02020603050405020304" pitchFamily="18" charset="0"/>
              </a:rPr>
              <a:t>частности, </a:t>
            </a:r>
            <a:r>
              <a:rPr lang="ru-RU" sz="2600" dirty="0">
                <a:effectLst/>
                <a:latin typeface="Times New Roman" panose="02020603050405020304" pitchFamily="18" charset="0"/>
                <a:ea typeface="Times New Roman" panose="02020603050405020304" pitchFamily="18" charset="0"/>
              </a:rPr>
              <a:t>корректно созданный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пользователь</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после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успешной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аутентификации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(ввода правильного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пароля)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сможет</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даже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присоединиться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серверу БД,</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успешно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выполнить</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команду</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CONNECT.  </a:t>
            </a:r>
          </a:p>
        </p:txBody>
      </p:sp>
    </p:spTree>
    <p:extLst>
      <p:ext uri="{BB962C8B-B14F-4D97-AF65-F5344CB8AC3E}">
        <p14:creationId xmlns:p14="http://schemas.microsoft.com/office/powerpoint/2010/main" val="344280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466D6-9A4F-83E9-BCA1-4F6F9EECE05B}"/>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B2AE06DA-A831-450A-2236-22107935C77F}"/>
              </a:ext>
            </a:extLst>
          </p:cNvPr>
          <p:cNvSpPr>
            <a:spLocks noGrp="1"/>
          </p:cNvSpPr>
          <p:nvPr>
            <p:ph type="body" idx="1"/>
          </p:nvPr>
        </p:nvSpPr>
        <p:spPr>
          <a:xfrm>
            <a:off x="0" y="1"/>
            <a:ext cx="9144000" cy="6669088"/>
          </a:xfrm>
        </p:spPr>
        <p:txBody>
          <a:bodyPr/>
          <a:lstStyle/>
          <a:p>
            <a:pPr marL="0" indent="0" algn="just">
              <a:spcBef>
                <a:spcPts val="0"/>
              </a:spcBef>
              <a:buNone/>
            </a:pPr>
            <a:r>
              <a:rPr lang="ru-RU" sz="2600" dirty="0">
                <a:effectLst/>
                <a:latin typeface="Times New Roman" panose="02020603050405020304" pitchFamily="18" charset="0"/>
                <a:ea typeface="Times New Roman" panose="02020603050405020304" pitchFamily="18" charset="0"/>
              </a:rPr>
              <a:t> </a:t>
            </a:r>
            <a:r>
              <a:rPr lang="ru-RU" sz="2600" dirty="0">
                <a:latin typeface="Times New Roman" panose="02020603050405020304" pitchFamily="18" charset="0"/>
                <a:ea typeface="Times New Roman" panose="02020603050405020304" pitchFamily="18" charset="0"/>
              </a:rPr>
              <a:t>В СУДБ и</a:t>
            </a:r>
            <a:r>
              <a:rPr lang="ru-RU" sz="2600" dirty="0">
                <a:effectLst/>
                <a:latin typeface="Times New Roman" panose="02020603050405020304" pitchFamily="18" charset="0"/>
                <a:ea typeface="Times New Roman" panose="02020603050405020304" pitchFamily="18" charset="0"/>
              </a:rPr>
              <a:t>спользуется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два</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метода</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аутентификации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 основе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паролей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основе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цифровых</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сертификатов.</a:t>
            </a:r>
            <a:r>
              <a:rPr lang="ru-RU" sz="2600" spc="400" dirty="0">
                <a:effectLst/>
                <a:latin typeface="Times New Roman" panose="02020603050405020304" pitchFamily="18" charset="0"/>
                <a:ea typeface="Times New Roman" panose="02020603050405020304" pitchFamily="18" charset="0"/>
              </a:rPr>
              <a:t> </a:t>
            </a:r>
          </a:p>
          <a:p>
            <a:pPr marL="0" indent="0" algn="just">
              <a:spcBef>
                <a:spcPts val="0"/>
              </a:spcBef>
              <a:buNone/>
            </a:pPr>
            <a:r>
              <a:rPr lang="ru-RU" sz="2600" dirty="0">
                <a:effectLst/>
                <a:latin typeface="Times New Roman" panose="02020603050405020304" pitchFamily="18" charset="0"/>
                <a:ea typeface="Times New Roman" panose="02020603050405020304" pitchFamily="18" charset="0"/>
              </a:rPr>
              <a:t>Управление паролями осуществляется методом установки параметров профиля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назначения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этого</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профиля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пользователю.</a:t>
            </a:r>
            <a:r>
              <a:rPr lang="ru-RU" sz="2600" spc="200" dirty="0">
                <a:effectLst/>
                <a:latin typeface="Times New Roman" panose="02020603050405020304" pitchFamily="18" charset="0"/>
                <a:ea typeface="Times New Roman" panose="02020603050405020304" pitchFamily="18" charset="0"/>
              </a:rPr>
              <a:t> </a:t>
            </a:r>
            <a:r>
              <a:rPr lang="ru-RU" sz="2600" spc="200" dirty="0">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профиль — это объект базы данных, в котором, в частности, могут</a:t>
            </a:r>
            <a:r>
              <a:rPr lang="ru-RU" sz="2000" spc="2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быть</a:t>
            </a:r>
            <a:r>
              <a:rPr lang="ru-RU" sz="2000" spc="2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указаны</a:t>
            </a:r>
            <a:r>
              <a:rPr lang="ru-RU" sz="2000" spc="200" dirty="0">
                <a:effectLst/>
                <a:latin typeface="Times New Roman" panose="02020603050405020304" pitchFamily="18" charset="0"/>
                <a:ea typeface="Times New Roman" panose="02020603050405020304" pitchFamily="18" charset="0"/>
              </a:rPr>
              <a:t> </a:t>
            </a:r>
            <a:r>
              <a:rPr lang="ru-RU" sz="2000" spc="45" dirty="0">
                <a:effectLst/>
                <a:latin typeface="Times New Roman" panose="02020603050405020304" pitchFamily="18" charset="0"/>
                <a:ea typeface="Times New Roman" panose="02020603050405020304" pitchFamily="18" charset="0"/>
              </a:rPr>
              <a:t>ограничения</a:t>
            </a:r>
            <a:r>
              <a:rPr lang="ru-RU" sz="2000" spc="2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на</a:t>
            </a:r>
            <a:r>
              <a:rPr lang="ru-RU" sz="2000" spc="200" dirty="0">
                <a:effectLst/>
                <a:latin typeface="Times New Roman" panose="02020603050405020304" pitchFamily="18" charset="0"/>
                <a:ea typeface="Times New Roman" panose="02020603050405020304" pitchFamily="18" charset="0"/>
              </a:rPr>
              <a:t> </a:t>
            </a:r>
            <a:r>
              <a:rPr lang="ru-RU" sz="2000" spc="45" dirty="0">
                <a:effectLst/>
                <a:latin typeface="Times New Roman" panose="02020603050405020304" pitchFamily="18" charset="0"/>
                <a:ea typeface="Times New Roman" panose="02020603050405020304" pitchFamily="18" charset="0"/>
              </a:rPr>
              <a:t>использование</a:t>
            </a:r>
            <a:r>
              <a:rPr lang="ru-RU" sz="2000" spc="2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паролей</a:t>
            </a:r>
            <a:r>
              <a:rPr lang="ru-RU" sz="2600" dirty="0">
                <a:effectLst/>
                <a:latin typeface="Times New Roman" panose="02020603050405020304" pitchFamily="18" charset="0"/>
                <a:ea typeface="Times New Roman" panose="02020603050405020304" pitchFamily="18" charset="0"/>
              </a:rPr>
              <a:t>.) </a:t>
            </a:r>
          </a:p>
          <a:p>
            <a:pPr marL="0" indent="0" algn="just">
              <a:spcBef>
                <a:spcPts val="0"/>
              </a:spcBef>
              <a:buNone/>
            </a:pPr>
            <a:r>
              <a:rPr lang="ru-RU" sz="2600" dirty="0">
                <a:effectLst/>
                <a:latin typeface="Times New Roman" panose="02020603050405020304" pitchFamily="18" charset="0"/>
                <a:ea typeface="Times New Roman" panose="02020603050405020304" pitchFamily="18" charset="0"/>
              </a:rPr>
              <a:t>При назначении пароля пользователю проверяются ограничения, заданные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создании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профиля.</a:t>
            </a:r>
          </a:p>
          <a:p>
            <a:pPr marL="0" indent="0" algn="just">
              <a:spcBef>
                <a:spcPts val="0"/>
              </a:spcBef>
              <a:buNone/>
            </a:pPr>
            <a:r>
              <a:rPr lang="ru-RU" sz="2600" dirty="0">
                <a:effectLst/>
                <a:latin typeface="Times New Roman" panose="02020603050405020304" pitchFamily="18" charset="0"/>
                <a:ea typeface="Times New Roman" panose="02020603050405020304" pitchFamily="18" charset="0"/>
              </a:rPr>
              <a:t>С помощью профиля можно применить правила управления паролями,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которые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выбираются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как</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опции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при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настрой</a:t>
            </a:r>
            <a:r>
              <a:rPr lang="ru-RU" sz="2600" spc="-20" dirty="0">
                <a:effectLst/>
                <a:latin typeface="Times New Roman" panose="02020603050405020304" pitchFamily="18" charset="0"/>
                <a:ea typeface="Times New Roman" panose="02020603050405020304" pitchFamily="18" charset="0"/>
              </a:rPr>
              <a:t>ке:</a:t>
            </a:r>
            <a:endParaRPr lang="ru-RU" sz="2600" dirty="0">
              <a:effectLst/>
              <a:latin typeface="Times New Roman" panose="02020603050405020304" pitchFamily="18" charset="0"/>
              <a:ea typeface="Times New Roman" panose="02020603050405020304" pitchFamily="18" charset="0"/>
            </a:endParaRPr>
          </a:p>
          <a:p>
            <a:pPr marL="0" marR="95250" lvl="0" indent="0" algn="just">
              <a:spcBef>
                <a:spcPts val="0"/>
              </a:spcBef>
              <a:buNone/>
              <a:tabLst>
                <a:tab pos="528320" algn="l"/>
                <a:tab pos="529590" algn="l"/>
              </a:tabLst>
            </a:pPr>
            <a:r>
              <a:rPr lang="ru-RU" sz="2600" i="1" spc="0" dirty="0">
                <a:effectLst/>
                <a:latin typeface="Times New Roman" panose="02020603050405020304" pitchFamily="18" charset="0"/>
                <a:ea typeface="Times New Roman" panose="02020603050405020304" pitchFamily="18" charset="0"/>
              </a:rPr>
              <a:t>	блокировка учетной записи пользователя. </a:t>
            </a:r>
          </a:p>
          <a:p>
            <a:pPr marL="0" marR="95250" lvl="0" indent="0" algn="just">
              <a:spcBef>
                <a:spcPts val="0"/>
              </a:spcBef>
              <a:buNone/>
              <a:tabLst>
                <a:tab pos="528320" algn="l"/>
                <a:tab pos="529590" algn="l"/>
              </a:tabLst>
            </a:pPr>
            <a:r>
              <a:rPr lang="ru-RU" sz="2600" i="1" spc="0" dirty="0">
                <a:effectLst/>
                <a:latin typeface="Times New Roman" panose="02020603050405020304" pitchFamily="18" charset="0"/>
                <a:ea typeface="Times New Roman" panose="02020603050405020304" pitchFamily="18" charset="0"/>
              </a:rPr>
              <a:t>время жизни пароля и прекращение его действия по истечении срока.</a:t>
            </a:r>
          </a:p>
          <a:p>
            <a:pPr marL="0" marR="95250" lvl="0" indent="0" algn="just">
              <a:spcBef>
                <a:spcPts val="0"/>
              </a:spcBef>
              <a:buNone/>
              <a:tabLst>
                <a:tab pos="528320" algn="l"/>
                <a:tab pos="529590" algn="l"/>
              </a:tabLst>
            </a:pPr>
            <a:r>
              <a:rPr lang="ru-RU" sz="2600" i="1" spc="0" dirty="0">
                <a:effectLst/>
                <a:latin typeface="Times New Roman" panose="02020603050405020304" pitchFamily="18" charset="0"/>
                <a:ea typeface="Times New Roman" panose="02020603050405020304" pitchFamily="18" charset="0"/>
              </a:rPr>
              <a:t> предыстория паролей.</a:t>
            </a:r>
          </a:p>
          <a:p>
            <a:pPr marL="0" marR="95250" lvl="0" indent="0" algn="just">
              <a:spcBef>
                <a:spcPts val="0"/>
              </a:spcBef>
              <a:buNone/>
              <a:tabLst>
                <a:tab pos="528320" algn="l"/>
                <a:tab pos="529590" algn="l"/>
              </a:tabLst>
            </a:pPr>
            <a:r>
              <a:rPr lang="ru-RU" sz="2600" i="1" spc="0" dirty="0">
                <a:effectLst/>
                <a:latin typeface="Times New Roman" panose="02020603050405020304" pitchFamily="18" charset="0"/>
                <a:ea typeface="Times New Roman" panose="02020603050405020304" pitchFamily="18" charset="0"/>
              </a:rPr>
              <a:t> контроль</a:t>
            </a:r>
            <a:r>
              <a:rPr lang="ru-RU" sz="2600" i="1" spc="-50" dirty="0">
                <a:effectLst/>
                <a:latin typeface="Times New Roman" panose="02020603050405020304" pitchFamily="18" charset="0"/>
                <a:ea typeface="Times New Roman" panose="02020603050405020304" pitchFamily="18" charset="0"/>
              </a:rPr>
              <a:t> </a:t>
            </a:r>
            <a:r>
              <a:rPr lang="ru-RU" sz="2600" i="1" spc="0" dirty="0">
                <a:effectLst/>
                <a:latin typeface="Times New Roman" panose="02020603050405020304" pitchFamily="18" charset="0"/>
                <a:ea typeface="Times New Roman" panose="02020603050405020304" pitchFamily="18" charset="0"/>
              </a:rPr>
              <a:t>уровня сложности</a:t>
            </a:r>
            <a:r>
              <a:rPr lang="ru-RU" sz="2600" i="1" spc="-15" dirty="0">
                <a:effectLst/>
                <a:latin typeface="Times New Roman" panose="02020603050405020304" pitchFamily="18" charset="0"/>
                <a:ea typeface="Times New Roman" panose="02020603050405020304" pitchFamily="18" charset="0"/>
              </a:rPr>
              <a:t> </a:t>
            </a:r>
            <a:r>
              <a:rPr lang="ru-RU" sz="2600" i="1" spc="0" dirty="0">
                <a:effectLst/>
                <a:latin typeface="Times New Roman" panose="02020603050405020304" pitchFamily="18" charset="0"/>
                <a:ea typeface="Times New Roman" panose="02020603050405020304" pitchFamily="18" charset="0"/>
              </a:rPr>
              <a:t>пароля.</a:t>
            </a:r>
            <a:r>
              <a:rPr lang="ru-RU" sz="2600" i="1" spc="155" dirty="0">
                <a:effectLst/>
                <a:latin typeface="Times New Roman" panose="02020603050405020304" pitchFamily="18" charset="0"/>
                <a:ea typeface="Times New Roman" panose="02020603050405020304" pitchFamily="18" charset="0"/>
              </a:rPr>
              <a:t> </a:t>
            </a:r>
            <a:endParaRPr lang="ru-RU"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9142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EE7EE-0722-2AD3-1912-62F6578243F8}"/>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33019B02-1DB2-BD50-06B2-83E689D8C300}"/>
              </a:ext>
            </a:extLst>
          </p:cNvPr>
          <p:cNvSpPr>
            <a:spLocks noGrp="1"/>
          </p:cNvSpPr>
          <p:nvPr>
            <p:ph type="body" idx="1"/>
          </p:nvPr>
        </p:nvSpPr>
        <p:spPr>
          <a:xfrm>
            <a:off x="0" y="1"/>
            <a:ext cx="9144000" cy="6669088"/>
          </a:xfrm>
        </p:spPr>
        <p:txBody>
          <a:bodyPr/>
          <a:lstStyle/>
          <a:p>
            <a:pPr marL="89535" marR="66040" indent="0" algn="just">
              <a:lnSpc>
                <a:spcPct val="115000"/>
              </a:lnSpc>
              <a:spcBef>
                <a:spcPts val="65"/>
              </a:spcBef>
              <a:buNone/>
            </a:pPr>
            <a:r>
              <a:rPr lang="ru-RU" sz="2600" dirty="0">
                <a:effectLst/>
                <a:latin typeface="Times New Roman" panose="02020603050405020304" pitchFamily="18" charset="0"/>
                <a:ea typeface="Times New Roman" panose="02020603050405020304" pitchFamily="18" charset="0"/>
              </a:rPr>
              <a:t>Для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администраторов</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базы</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данных</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требуется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более</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надежная схема </a:t>
            </a:r>
            <a:r>
              <a:rPr lang="ru-RU" sz="2600" spc="45" dirty="0">
                <a:effectLst/>
                <a:latin typeface="Times New Roman" panose="02020603050405020304" pitchFamily="18" charset="0"/>
                <a:ea typeface="Times New Roman" panose="02020603050405020304" pitchFamily="18" charset="0"/>
              </a:rPr>
              <a:t>опознания, </a:t>
            </a:r>
            <a:r>
              <a:rPr lang="ru-RU" sz="2600" spc="50" dirty="0">
                <a:effectLst/>
                <a:latin typeface="Times New Roman" panose="02020603050405020304" pitchFamily="18" charset="0"/>
                <a:ea typeface="Times New Roman" panose="02020603050405020304" pitchFamily="18" charset="0"/>
              </a:rPr>
              <a:t>соответствующая привилегированному </a:t>
            </a:r>
            <a:r>
              <a:rPr lang="ru-RU" sz="2600" dirty="0">
                <a:effectLst/>
                <a:latin typeface="Times New Roman" panose="02020603050405020304" pitchFamily="18" charset="0"/>
                <a:ea typeface="Times New Roman" panose="02020603050405020304" pitchFamily="18" charset="0"/>
              </a:rPr>
              <a:t>характеру их задач (например, закрытие и запуск базы данных).</a:t>
            </a:r>
          </a:p>
          <a:p>
            <a:pPr marL="89535" marR="66040" indent="0" algn="just">
              <a:lnSpc>
                <a:spcPct val="115000"/>
              </a:lnSpc>
              <a:spcBef>
                <a:spcPts val="65"/>
              </a:spcBef>
              <a:buNone/>
            </a:pPr>
            <a:r>
              <a:rPr lang="ru-RU" sz="2600" dirty="0">
                <a:effectLst/>
                <a:latin typeface="Times New Roman" panose="02020603050405020304" pitchFamily="18" charset="0"/>
                <a:ea typeface="Times New Roman" panose="02020603050405020304" pitchFamily="18" charset="0"/>
              </a:rPr>
              <a:t> Дополнительное опознание может быть выполнено с помощью операционной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системы</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(или)</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файла</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пароля.</a:t>
            </a:r>
          </a:p>
          <a:p>
            <a:pPr marL="95885" marR="67310" indent="0" algn="just">
              <a:lnSpc>
                <a:spcPct val="115000"/>
              </a:lnSpc>
              <a:spcBef>
                <a:spcPts val="130"/>
              </a:spcBef>
              <a:buNone/>
            </a:pPr>
            <a:r>
              <a:rPr lang="ru-RU" sz="2600" dirty="0">
                <a:effectLst/>
                <a:latin typeface="Times New Roman" panose="02020603050405020304" pitchFamily="18" charset="0"/>
                <a:ea typeface="Times New Roman" panose="02020603050405020304" pitchFamily="18" charset="0"/>
              </a:rPr>
              <a:t>Если операционная система предоставляет способ объединения пользователей в группы (</a:t>
            </a:r>
            <a:r>
              <a:rPr lang="ru-RU" sz="2000" dirty="0">
                <a:effectLst/>
                <a:latin typeface="Times New Roman" panose="02020603050405020304" pitchFamily="18" charset="0"/>
                <a:ea typeface="Times New Roman" panose="02020603050405020304" pitchFamily="18" charset="0"/>
              </a:rPr>
              <a:t>это возможно в таких операционных системах,</a:t>
            </a:r>
            <a:r>
              <a:rPr lang="ru-RU" sz="2000" spc="395"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как</a:t>
            </a:r>
            <a:r>
              <a:rPr lang="ru-RU" sz="2000" spc="365"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UNIX</a:t>
            </a:r>
            <a:r>
              <a:rPr lang="ru-RU" sz="2000" spc="37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и</a:t>
            </a:r>
            <a:r>
              <a:rPr lang="ru-RU" sz="2000" spc="300" dirty="0">
                <a:effectLst/>
                <a:latin typeface="Times New Roman" panose="02020603050405020304" pitchFamily="18" charset="0"/>
                <a:ea typeface="Times New Roman" panose="02020603050405020304" pitchFamily="18" charset="0"/>
              </a:rPr>
              <a:t> </a:t>
            </a:r>
            <a:r>
              <a:rPr lang="ru-RU" sz="2000" spc="45" dirty="0">
                <a:effectLst/>
                <a:latin typeface="Times New Roman" panose="02020603050405020304" pitchFamily="18" charset="0"/>
                <a:ea typeface="Times New Roman" panose="02020603050405020304" pitchFamily="18" charset="0"/>
              </a:rPr>
              <a:t>NT</a:t>
            </a:r>
            <a:r>
              <a:rPr lang="ru-RU" sz="2600" spc="45" dirty="0">
                <a:effectLst/>
                <a:latin typeface="Times New Roman" panose="02020603050405020304" pitchFamily="18" charset="0"/>
                <a:ea typeface="Times New Roman" panose="02020603050405020304" pitchFamily="18" charset="0"/>
              </a:rPr>
              <a:t>),</a:t>
            </a:r>
            <a:r>
              <a:rPr lang="ru-RU" sz="2600" spc="3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то</a:t>
            </a:r>
            <a:r>
              <a:rPr lang="ru-RU" sz="2600" spc="335" dirty="0">
                <a:effectLst/>
                <a:latin typeface="Times New Roman" panose="02020603050405020304" pitchFamily="18" charset="0"/>
                <a:ea typeface="Times New Roman" panose="02020603050405020304" pitchFamily="18" charset="0"/>
              </a:rPr>
              <a:t> </a:t>
            </a:r>
            <a:r>
              <a:rPr lang="ru-RU" sz="2600" spc="55" dirty="0">
                <a:effectLst/>
                <a:latin typeface="Times New Roman" panose="02020603050405020304" pitchFamily="18" charset="0"/>
                <a:ea typeface="Times New Roman" panose="02020603050405020304" pitchFamily="18" charset="0"/>
              </a:rPr>
              <a:t>рекомендуется объединить </a:t>
            </a:r>
            <a:r>
              <a:rPr lang="ru-RU" sz="2600" spc="60" dirty="0">
                <a:effectLst/>
                <a:latin typeface="Times New Roman" panose="02020603050405020304" pitchFamily="18" charset="0"/>
                <a:ea typeface="Times New Roman" panose="02020603050405020304" pitchFamily="18" charset="0"/>
              </a:rPr>
              <a:t>администраторов </a:t>
            </a:r>
            <a:r>
              <a:rPr lang="ru-RU" sz="2600" dirty="0">
                <a:effectLst/>
                <a:latin typeface="Times New Roman" panose="02020603050405020304" pitchFamily="18" charset="0"/>
                <a:ea typeface="Times New Roman" panose="02020603050405020304" pitchFamily="18" charset="0"/>
              </a:rPr>
              <a:t>базы </a:t>
            </a:r>
            <a:r>
              <a:rPr lang="ru-RU" sz="2600" spc="50" dirty="0">
                <a:effectLst/>
                <a:latin typeface="Times New Roman" panose="02020603050405020304" pitchFamily="18" charset="0"/>
                <a:ea typeface="Times New Roman" panose="02020603050405020304" pitchFamily="18" charset="0"/>
              </a:rPr>
              <a:t>данных </a:t>
            </a:r>
            <a:r>
              <a:rPr lang="ru-RU" sz="2600" dirty="0">
                <a:effectLst/>
                <a:latin typeface="Times New Roman" panose="02020603050405020304" pitchFamily="18" charset="0"/>
                <a:ea typeface="Times New Roman" panose="02020603050405020304" pitchFamily="18" charset="0"/>
              </a:rPr>
              <a:t>в специальную группу. Это позволяет СУБД дополнительно </a:t>
            </a:r>
            <a:r>
              <a:rPr lang="ru-RU" sz="2600" spc="55" dirty="0">
                <a:effectLst/>
                <a:latin typeface="Times New Roman" panose="02020603050405020304" pitchFamily="18" charset="0"/>
                <a:ea typeface="Times New Roman" panose="02020603050405020304" pitchFamily="18" charset="0"/>
              </a:rPr>
              <a:t>проверять </a:t>
            </a:r>
            <a:r>
              <a:rPr lang="ru-RU" sz="2600" dirty="0">
                <a:effectLst/>
                <a:latin typeface="Times New Roman" panose="02020603050405020304" pitchFamily="18" charset="0"/>
                <a:ea typeface="Times New Roman" panose="02020603050405020304" pitchFamily="18" charset="0"/>
              </a:rPr>
              <a:t>с </a:t>
            </a:r>
            <a:r>
              <a:rPr lang="ru-RU" sz="2600" spc="60" dirty="0">
                <a:effectLst/>
                <a:latin typeface="Times New Roman" panose="02020603050405020304" pitchFamily="18" charset="0"/>
                <a:ea typeface="Times New Roman" panose="02020603050405020304" pitchFamily="18" charset="0"/>
              </a:rPr>
              <a:t>помощью </a:t>
            </a:r>
            <a:r>
              <a:rPr lang="ru-RU" sz="2600" spc="55" dirty="0">
                <a:effectLst/>
                <a:latin typeface="Times New Roman" panose="02020603050405020304" pitchFamily="18" charset="0"/>
                <a:ea typeface="Times New Roman" panose="02020603050405020304" pitchFamily="18" charset="0"/>
              </a:rPr>
              <a:t>идентификатора </a:t>
            </a:r>
            <a:r>
              <a:rPr lang="ru-RU" sz="2600" spc="50" dirty="0">
                <a:effectLst/>
                <a:latin typeface="Times New Roman" panose="02020603050405020304" pitchFamily="18" charset="0"/>
                <a:ea typeface="Times New Roman" panose="02020603050405020304" pitchFamily="18" charset="0"/>
              </a:rPr>
              <a:t>группы, </a:t>
            </a:r>
            <a:r>
              <a:rPr lang="ru-RU" sz="2600" spc="45" dirty="0">
                <a:effectLst/>
                <a:latin typeface="Times New Roman" panose="02020603050405020304" pitchFamily="18" charset="0"/>
                <a:ea typeface="Times New Roman" panose="02020603050405020304" pitchFamily="18" charset="0"/>
              </a:rPr>
              <a:t>является </a:t>
            </a:r>
            <a:r>
              <a:rPr lang="ru-RU" sz="2600" dirty="0">
                <a:effectLst/>
                <a:latin typeface="Times New Roman" panose="02020603050405020304" pitchFamily="18" charset="0"/>
                <a:ea typeface="Times New Roman" panose="02020603050405020304" pitchFamily="18" charset="0"/>
              </a:rPr>
              <a:t>ли пользователь</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администратором</a:t>
            </a:r>
            <a:r>
              <a:rPr lang="ru-RU" sz="2600" spc="4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базы</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данных.</a:t>
            </a:r>
          </a:p>
        </p:txBody>
      </p:sp>
    </p:spTree>
    <p:extLst>
      <p:ext uri="{BB962C8B-B14F-4D97-AF65-F5344CB8AC3E}">
        <p14:creationId xmlns:p14="http://schemas.microsoft.com/office/powerpoint/2010/main" val="3138674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92039-7FD9-682E-E955-1408E73CEDC6}"/>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DF7B0971-059B-EC76-3B78-5E52E480F554}"/>
              </a:ext>
            </a:extLst>
          </p:cNvPr>
          <p:cNvSpPr>
            <a:spLocks noGrp="1"/>
          </p:cNvSpPr>
          <p:nvPr>
            <p:ph type="body" idx="1"/>
          </p:nvPr>
        </p:nvSpPr>
        <p:spPr>
          <a:xfrm>
            <a:off x="0" y="1"/>
            <a:ext cx="9144000" cy="6669088"/>
          </a:xfrm>
        </p:spPr>
        <p:txBody>
          <a:bodyPr/>
          <a:lstStyle/>
          <a:p>
            <a:pPr marL="84455" marR="31115" indent="0" algn="just">
              <a:spcBef>
                <a:spcPts val="170"/>
              </a:spcBef>
              <a:buNone/>
            </a:pPr>
            <a:r>
              <a:rPr lang="ru-RU" sz="2600" dirty="0">
                <a:effectLst/>
                <a:latin typeface="Times New Roman" panose="02020603050405020304" pitchFamily="18" charset="0"/>
                <a:ea typeface="Times New Roman" panose="02020603050405020304" pitchFamily="18" charset="0"/>
              </a:rPr>
              <a:t>Среди средств управления паролями следует отметить блокировку учетных записей, уменьшение (</a:t>
            </a:r>
            <a:r>
              <a:rPr lang="ru-RU" sz="2600" dirty="0" err="1">
                <a:effectLst/>
                <a:latin typeface="Times New Roman" panose="02020603050405020304" pitchFamily="18" charset="0"/>
                <a:ea typeface="Times New Roman" panose="02020603050405020304" pitchFamily="18" charset="0"/>
              </a:rPr>
              <a:t>aging</a:t>
            </a:r>
            <a:r>
              <a:rPr lang="ru-RU" sz="2600" dirty="0">
                <a:effectLst/>
                <a:latin typeface="Times New Roman" panose="02020603050405020304" pitchFamily="18" charset="0"/>
                <a:ea typeface="Times New Roman" panose="02020603050405020304" pitchFamily="18" charset="0"/>
              </a:rPr>
              <a:t>) и окончание (</a:t>
            </a:r>
            <a:r>
              <a:rPr lang="ru-RU" sz="2600" dirty="0" err="1">
                <a:effectLst/>
                <a:latin typeface="Times New Roman" panose="02020603050405020304" pitchFamily="18" charset="0"/>
                <a:ea typeface="Times New Roman" panose="02020603050405020304" pitchFamily="18" charset="0"/>
              </a:rPr>
              <a:t>expiration</a:t>
            </a:r>
            <a:r>
              <a:rPr lang="ru-RU" sz="2600" dirty="0">
                <a:effectLst/>
                <a:latin typeface="Times New Roman" panose="02020603050405020304" pitchFamily="18" charset="0"/>
                <a:ea typeface="Times New Roman" panose="02020603050405020304" pitchFamily="18" charset="0"/>
              </a:rPr>
              <a:t>) их срока действия, сохранение истории паролей и предварительную проверку надежности пароля (</a:t>
            </a:r>
            <a:r>
              <a:rPr lang="ru-RU" sz="2600" dirty="0" err="1">
                <a:effectLst/>
                <a:latin typeface="Times New Roman" panose="02020603050405020304" pitchFamily="18" charset="0"/>
                <a:ea typeface="Times New Roman" panose="02020603050405020304" pitchFamily="18" charset="0"/>
              </a:rPr>
              <a:t>proactive</a:t>
            </a:r>
            <a:r>
              <a:rPr lang="ru-RU" sz="2600" dirty="0">
                <a:effectLst/>
                <a:latin typeface="Times New Roman" panose="02020603050405020304" pitchFamily="18" charset="0"/>
                <a:ea typeface="Times New Roman" panose="02020603050405020304" pitchFamily="18" charset="0"/>
              </a:rPr>
              <a:t> </a:t>
            </a:r>
            <a:r>
              <a:rPr lang="ru-RU" sz="2600" dirty="0" err="1">
                <a:effectLst/>
                <a:latin typeface="Times New Roman" panose="02020603050405020304" pitchFamily="18" charset="0"/>
                <a:ea typeface="Times New Roman" panose="02020603050405020304" pitchFamily="18" charset="0"/>
              </a:rPr>
              <a:t>checking</a:t>
            </a:r>
            <a:r>
              <a:rPr lang="ru-RU" sz="2600" dirty="0">
                <a:effectLst/>
                <a:latin typeface="Times New Roman" panose="02020603050405020304" pitchFamily="18" charset="0"/>
                <a:ea typeface="Times New Roman" panose="02020603050405020304" pitchFamily="18" charset="0"/>
              </a:rPr>
              <a:t>). Для активизации управления паролями следует запустить сценарий </a:t>
            </a:r>
            <a:r>
              <a:rPr lang="ru-RU" sz="2600" dirty="0" err="1">
                <a:effectLst/>
                <a:latin typeface="Times New Roman" panose="02020603050405020304" pitchFamily="18" charset="0"/>
                <a:ea typeface="Times New Roman" panose="02020603050405020304" pitchFamily="18" charset="0"/>
              </a:rPr>
              <a:t>utlpwdmg.sql</a:t>
            </a:r>
            <a:r>
              <a:rPr lang="ru-RU" sz="2600" dirty="0">
                <a:effectLst/>
                <a:latin typeface="Times New Roman" panose="02020603050405020304" pitchFamily="18" charset="0"/>
                <a:ea typeface="Times New Roman" panose="02020603050405020304" pitchFamily="18" charset="0"/>
              </a:rPr>
              <a:t>. С помощью инструментов можно задавать новые профили и создавать пользователей с этими профилями. Однако в отличие от ограничений ресурсов, ограничения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для</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паролей</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отключить</a:t>
            </a:r>
            <a:r>
              <a:rPr lang="ru-RU" sz="2600" spc="20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нельзя.</a:t>
            </a:r>
          </a:p>
          <a:p>
            <a:pPr marL="75565" marR="28575" indent="0" algn="just">
              <a:spcBef>
                <a:spcPts val="145"/>
              </a:spcBef>
              <a:buNone/>
            </a:pPr>
            <a:r>
              <a:rPr lang="ru-RU" sz="2600" dirty="0">
                <a:effectLst/>
                <a:latin typeface="Times New Roman" panose="02020603050405020304" pitchFamily="18" charset="0"/>
                <a:ea typeface="Times New Roman" panose="02020603050405020304" pitchFamily="18" charset="0"/>
              </a:rPr>
              <a:t>С </a:t>
            </a:r>
            <a:r>
              <a:rPr lang="ru-RU" sz="2600" spc="50" dirty="0">
                <a:effectLst/>
                <a:latin typeface="Times New Roman" panose="02020603050405020304" pitchFamily="18" charset="0"/>
                <a:ea typeface="Times New Roman" panose="02020603050405020304" pitchFamily="18" charset="0"/>
              </a:rPr>
              <a:t>помощью </a:t>
            </a:r>
            <a:r>
              <a:rPr lang="ru-RU" sz="2600" dirty="0">
                <a:effectLst/>
                <a:latin typeface="Times New Roman" panose="02020603050405020304" pitchFamily="18" charset="0"/>
                <a:ea typeface="Times New Roman" panose="02020603050405020304" pitchFamily="18" charset="0"/>
              </a:rPr>
              <a:t>средств </a:t>
            </a:r>
            <a:r>
              <a:rPr lang="ru-RU" sz="2600" spc="45" dirty="0">
                <a:effectLst/>
                <a:latin typeface="Times New Roman" panose="02020603050405020304" pitchFamily="18" charset="0"/>
                <a:ea typeface="Times New Roman" panose="02020603050405020304" pitchFamily="18" charset="0"/>
              </a:rPr>
              <a:t>блокировки учетной </a:t>
            </a:r>
            <a:r>
              <a:rPr lang="ru-RU" sz="2600" dirty="0">
                <a:effectLst/>
                <a:latin typeface="Times New Roman" panose="02020603050405020304" pitchFamily="18" charset="0"/>
                <a:ea typeface="Times New Roman" panose="02020603050405020304" pitchFamily="18" charset="0"/>
              </a:rPr>
              <a:t>записи СУБД автоматически блокирует учетную запись после заданного количества безуспешных попыток зарегистрироваться в системе. Такая учетная запись разблокируется либо вручную, либо по прошествии указанного времени. Учетная запись также может</a:t>
            </a:r>
            <a:r>
              <a:rPr lang="ru-RU" sz="2600" spc="-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быть</a:t>
            </a:r>
            <a:r>
              <a:rPr lang="ru-RU" sz="2600" spc="-2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заблокирована</a:t>
            </a:r>
            <a:r>
              <a:rPr lang="ru-RU" sz="2600" spc="-2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вручную, но в</a:t>
            </a:r>
            <a:r>
              <a:rPr lang="ru-RU" sz="2600" spc="-4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таком случае и</a:t>
            </a:r>
            <a:r>
              <a:rPr lang="ru-RU" sz="2600" spc="-20" dirty="0">
                <a:effectLst/>
                <a:latin typeface="Times New Roman" panose="02020603050405020304" pitchFamily="18" charset="0"/>
                <a:ea typeface="Times New Roman" panose="02020603050405020304" pitchFamily="18" charset="0"/>
              </a:rPr>
              <a:t> </a:t>
            </a:r>
            <a:r>
              <a:rPr lang="ru-RU" sz="2600" dirty="0">
                <a:effectLst/>
                <a:latin typeface="Times New Roman" panose="02020603050405020304" pitchFamily="18" charset="0"/>
                <a:ea typeface="Times New Roman" panose="02020603050405020304" pitchFamily="18" charset="0"/>
              </a:rPr>
              <a:t>разблокировать ее можно будет только вручную</a:t>
            </a:r>
          </a:p>
        </p:txBody>
      </p:sp>
    </p:spTree>
    <p:extLst>
      <p:ext uri="{BB962C8B-B14F-4D97-AF65-F5344CB8AC3E}">
        <p14:creationId xmlns:p14="http://schemas.microsoft.com/office/powerpoint/2010/main" val="1888498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266C2-7789-EE0A-80BB-9141E37EA8C7}"/>
            </a:ext>
          </a:extLst>
        </p:cNvPr>
        <p:cNvGrpSpPr/>
        <p:nvPr/>
      </p:nvGrpSpPr>
      <p:grpSpPr>
        <a:xfrm>
          <a:off x="0" y="0"/>
          <a:ext cx="0" cy="0"/>
          <a:chOff x="0" y="0"/>
          <a:chExt cx="0" cy="0"/>
        </a:xfrm>
      </p:grpSpPr>
      <p:sp>
        <p:nvSpPr>
          <p:cNvPr id="50179" name="Rectangle 3">
            <a:extLst>
              <a:ext uri="{FF2B5EF4-FFF2-40B4-BE49-F238E27FC236}">
                <a16:creationId xmlns:a16="http://schemas.microsoft.com/office/drawing/2014/main" id="{9E242B78-1A0C-3A92-8A77-89A24EA89290}"/>
              </a:ext>
            </a:extLst>
          </p:cNvPr>
          <p:cNvSpPr>
            <a:spLocks noGrp="1"/>
          </p:cNvSpPr>
          <p:nvPr>
            <p:ph type="body" idx="1"/>
          </p:nvPr>
        </p:nvSpPr>
        <p:spPr>
          <a:xfrm>
            <a:off x="0" y="-275"/>
            <a:ext cx="9144000" cy="6669088"/>
          </a:xfrm>
        </p:spPr>
        <p:txBody>
          <a:bodyPr/>
          <a:lstStyle/>
          <a:p>
            <a:pPr marL="0" indent="0" algn="just">
              <a:spcBef>
                <a:spcPts val="0"/>
              </a:spcBef>
              <a:buNone/>
            </a:pPr>
            <a:r>
              <a:rPr lang="ru-RU" sz="2600" kern="0" dirty="0">
                <a:effectLst/>
                <a:latin typeface="Times New Roman" panose="02020603050405020304" pitchFamily="18" charset="0"/>
                <a:ea typeface="Times New Roman" panose="02020603050405020304" pitchFamily="18" charset="0"/>
              </a:rPr>
              <a:t>В</a:t>
            </a:r>
            <a:r>
              <a:rPr lang="ru-RU" sz="2600" kern="0" spc="200" dirty="0">
                <a:effectLst/>
                <a:latin typeface="Times New Roman" panose="02020603050405020304" pitchFamily="18" charset="0"/>
                <a:ea typeface="Times New Roman" panose="02020603050405020304" pitchFamily="18" charset="0"/>
              </a:rPr>
              <a:t> ряде </a:t>
            </a:r>
            <a:r>
              <a:rPr lang="ru-RU" sz="2600" kern="0" spc="45" dirty="0">
                <a:effectLst/>
                <a:latin typeface="Times New Roman" panose="02020603050405020304" pitchFamily="18" charset="0"/>
                <a:ea typeface="Times New Roman" panose="02020603050405020304" pitchFamily="18" charset="0"/>
              </a:rPr>
              <a:t>СУБД</a:t>
            </a:r>
            <a:r>
              <a:rPr lang="ru-RU" sz="2600" kern="0" spc="200" dirty="0">
                <a:effectLst/>
                <a:latin typeface="Times New Roman" panose="02020603050405020304" pitchFamily="18" charset="0"/>
                <a:ea typeface="Times New Roman" panose="02020603050405020304" pitchFamily="18" charset="0"/>
              </a:rPr>
              <a:t> </a:t>
            </a:r>
            <a:r>
              <a:rPr lang="ru-RU" sz="2600" kern="0" dirty="0">
                <a:effectLst/>
                <a:latin typeface="Times New Roman" panose="02020603050405020304" pitchFamily="18" charset="0"/>
                <a:ea typeface="Times New Roman" panose="02020603050405020304" pitchFamily="18" charset="0"/>
              </a:rPr>
              <a:t>для</a:t>
            </a:r>
            <a:r>
              <a:rPr lang="ru-RU" sz="2600" kern="0" spc="200" dirty="0">
                <a:effectLst/>
                <a:latin typeface="Times New Roman" panose="02020603050405020304" pitchFamily="18" charset="0"/>
                <a:ea typeface="Times New Roman" panose="02020603050405020304" pitchFamily="18" charset="0"/>
              </a:rPr>
              <a:t> </a:t>
            </a:r>
            <a:r>
              <a:rPr lang="ru-RU" sz="2600" kern="0" spc="65" dirty="0">
                <a:effectLst/>
                <a:latin typeface="Times New Roman" panose="02020603050405020304" pitchFamily="18" charset="0"/>
                <a:ea typeface="Times New Roman" panose="02020603050405020304" pitchFamily="18" charset="0"/>
              </a:rPr>
              <a:t>обеспечения </a:t>
            </a:r>
            <a:r>
              <a:rPr lang="ru-RU" sz="2600" kern="0" dirty="0">
                <a:effectLst/>
                <a:latin typeface="Times New Roman" panose="02020603050405020304" pitchFamily="18" charset="0"/>
                <a:ea typeface="Times New Roman" panose="02020603050405020304" pitchFamily="18" charset="0"/>
              </a:rPr>
              <a:t>более</a:t>
            </a:r>
            <a:r>
              <a:rPr lang="ru-RU" sz="2600" kern="0" spc="400" dirty="0">
                <a:effectLst/>
                <a:latin typeface="Times New Roman" panose="02020603050405020304" pitchFamily="18" charset="0"/>
                <a:ea typeface="Times New Roman" panose="02020603050405020304" pitchFamily="18" charset="0"/>
              </a:rPr>
              <a:t> </a:t>
            </a:r>
            <a:r>
              <a:rPr lang="ru-RU" sz="2600" kern="0" dirty="0">
                <a:effectLst/>
                <a:latin typeface="Times New Roman" panose="02020603050405020304" pitchFamily="18" charset="0"/>
                <a:ea typeface="Times New Roman" panose="02020603050405020304" pitchFamily="18" charset="0"/>
              </a:rPr>
              <a:t>высокого</a:t>
            </a:r>
            <a:r>
              <a:rPr lang="ru-RU" sz="2600" kern="0" spc="370" dirty="0">
                <a:effectLst/>
                <a:latin typeface="Times New Roman" panose="02020603050405020304" pitchFamily="18" charset="0"/>
                <a:ea typeface="Times New Roman" panose="02020603050405020304" pitchFamily="18" charset="0"/>
              </a:rPr>
              <a:t> </a:t>
            </a:r>
            <a:r>
              <a:rPr lang="ru-RU" sz="2600" kern="0" spc="45" dirty="0">
                <a:effectLst/>
                <a:latin typeface="Times New Roman" panose="02020603050405020304" pitchFamily="18" charset="0"/>
                <a:ea typeface="Times New Roman" panose="02020603050405020304" pitchFamily="18" charset="0"/>
              </a:rPr>
              <a:t>уровня</a:t>
            </a:r>
            <a:r>
              <a:rPr lang="ru-RU" sz="2600" kern="0" spc="400" dirty="0">
                <a:effectLst/>
                <a:latin typeface="Times New Roman" panose="02020603050405020304" pitchFamily="18" charset="0"/>
                <a:ea typeface="Times New Roman" panose="02020603050405020304" pitchFamily="18" charset="0"/>
              </a:rPr>
              <a:t> </a:t>
            </a:r>
            <a:r>
              <a:rPr lang="ru-RU" sz="2600" kern="0" spc="45" dirty="0">
                <a:effectLst/>
                <a:latin typeface="Times New Roman" panose="02020603050405020304" pitchFamily="18" charset="0"/>
                <a:ea typeface="Times New Roman" panose="02020603050405020304" pitchFamily="18" charset="0"/>
              </a:rPr>
              <a:t>управления</a:t>
            </a:r>
            <a:r>
              <a:rPr lang="ru-RU" sz="2600" kern="0" spc="400" dirty="0">
                <a:effectLst/>
                <a:latin typeface="Times New Roman" panose="02020603050405020304" pitchFamily="18" charset="0"/>
                <a:ea typeface="Times New Roman" panose="02020603050405020304" pitchFamily="18" charset="0"/>
              </a:rPr>
              <a:t> </a:t>
            </a:r>
            <a:r>
              <a:rPr lang="ru-RU" sz="2600" kern="0" spc="55" dirty="0">
                <a:effectLst/>
                <a:latin typeface="Times New Roman" panose="02020603050405020304" pitchFamily="18" charset="0"/>
                <a:ea typeface="Times New Roman" panose="02020603050405020304" pitchFamily="18" charset="0"/>
              </a:rPr>
              <a:t>разграничением</a:t>
            </a:r>
            <a:r>
              <a:rPr lang="ru-RU" sz="2600" kern="0" spc="400" dirty="0">
                <a:effectLst/>
                <a:latin typeface="Times New Roman" panose="02020603050405020304" pitchFamily="18" charset="0"/>
                <a:ea typeface="Times New Roman" panose="02020603050405020304" pitchFamily="18" charset="0"/>
              </a:rPr>
              <a:t> </a:t>
            </a:r>
            <a:r>
              <a:rPr lang="ru-RU" sz="2600" kern="0" spc="50" dirty="0">
                <a:effectLst/>
                <a:latin typeface="Times New Roman" panose="02020603050405020304" pitchFamily="18" charset="0"/>
                <a:ea typeface="Times New Roman" panose="02020603050405020304" pitchFamily="18" charset="0"/>
              </a:rPr>
              <a:t>доступа </a:t>
            </a:r>
            <a:r>
              <a:rPr lang="ru-RU" sz="2600" kern="0" dirty="0">
                <a:effectLst/>
                <a:latin typeface="Times New Roman" panose="02020603050405020304" pitchFamily="18" charset="0"/>
                <a:ea typeface="Times New Roman" panose="02020603050405020304" pitchFamily="18" charset="0"/>
              </a:rPr>
              <a:t>в </a:t>
            </a:r>
            <a:r>
              <a:rPr lang="ru-RU" sz="2600" kern="0" spc="50" dirty="0">
                <a:effectLst/>
                <a:latin typeface="Times New Roman" panose="02020603050405020304" pitchFamily="18" charset="0"/>
                <a:ea typeface="Times New Roman" panose="02020603050405020304" pitchFamily="18" charset="0"/>
              </a:rPr>
              <a:t>распределенной </a:t>
            </a:r>
            <a:r>
              <a:rPr lang="ru-RU" sz="2600" kern="0" spc="55" dirty="0">
                <a:effectLst/>
                <a:latin typeface="Times New Roman" panose="02020603050405020304" pitchFamily="18" charset="0"/>
                <a:ea typeface="Times New Roman" panose="02020603050405020304" pitchFamily="18" charset="0"/>
              </a:rPr>
              <a:t>информационной </a:t>
            </a:r>
            <a:r>
              <a:rPr lang="ru-RU" sz="2600" kern="0" dirty="0">
                <a:effectLst/>
                <a:latin typeface="Times New Roman" panose="02020603050405020304" pitchFamily="18" charset="0"/>
                <a:ea typeface="Times New Roman" panose="02020603050405020304" pitchFamily="18" charset="0"/>
              </a:rPr>
              <a:t>среде </a:t>
            </a:r>
            <a:r>
              <a:rPr lang="ru-RU" sz="2600" kern="0" spc="45" dirty="0">
                <a:effectLst/>
                <a:latin typeface="Times New Roman" panose="02020603050405020304" pitchFamily="18" charset="0"/>
                <a:ea typeface="Times New Roman" panose="02020603050405020304" pitchFamily="18" charset="0"/>
              </a:rPr>
              <a:t>создан </a:t>
            </a:r>
            <a:r>
              <a:rPr lang="ru-RU" sz="2600" kern="0" dirty="0">
                <a:effectLst/>
                <a:latin typeface="Times New Roman" panose="02020603050405020304" pitchFamily="18" charset="0"/>
                <a:ea typeface="Times New Roman" panose="02020603050405020304" pitchFamily="18" charset="0"/>
              </a:rPr>
              <a:t>сервер безопасности. Он позволяет обеспечить единый механизм аутентификации пользователей и</a:t>
            </a:r>
            <a:r>
              <a:rPr lang="ru-RU" sz="2600" kern="0" spc="400" dirty="0">
                <a:effectLst/>
                <a:latin typeface="Times New Roman" panose="02020603050405020304" pitchFamily="18" charset="0"/>
                <a:ea typeface="Times New Roman" panose="02020603050405020304" pitchFamily="18" charset="0"/>
              </a:rPr>
              <a:t> </a:t>
            </a:r>
            <a:r>
              <a:rPr lang="ru-RU" sz="2600" kern="0" dirty="0">
                <a:effectLst/>
                <a:latin typeface="Times New Roman" panose="02020603050405020304" pitchFamily="18" charset="0"/>
                <a:ea typeface="Times New Roman" panose="02020603050405020304" pitchFamily="18" charset="0"/>
              </a:rPr>
              <a:t>ролей в распределенной среде и управление паролями. Основу механизма аутентификации составляют сертификаты стандарта </a:t>
            </a:r>
            <a:r>
              <a:rPr lang="ru-RU" sz="2600" kern="0" spc="55" dirty="0">
                <a:effectLst/>
                <a:latin typeface="Times New Roman" panose="02020603050405020304" pitchFamily="18" charset="0"/>
                <a:ea typeface="Times New Roman" panose="02020603050405020304" pitchFamily="18" charset="0"/>
              </a:rPr>
              <a:t>Х.509, </a:t>
            </a:r>
            <a:r>
              <a:rPr lang="ru-RU" sz="2600" kern="0" dirty="0">
                <a:effectLst/>
                <a:latin typeface="Times New Roman" panose="02020603050405020304" pitchFamily="18" charset="0"/>
                <a:ea typeface="Times New Roman" panose="02020603050405020304" pitchFamily="18" charset="0"/>
              </a:rPr>
              <a:t>которые </a:t>
            </a:r>
            <a:r>
              <a:rPr lang="ru-RU" sz="2600" kern="0" spc="60" dirty="0">
                <a:effectLst/>
                <a:latin typeface="Times New Roman" panose="02020603050405020304" pitchFamily="18" charset="0"/>
                <a:ea typeface="Times New Roman" panose="02020603050405020304" pitchFamily="18" charset="0"/>
              </a:rPr>
              <a:t>поддерживаются </a:t>
            </a:r>
            <a:r>
              <a:rPr lang="ru-RU" sz="2600" kern="0" dirty="0">
                <a:effectLst/>
                <a:latin typeface="Times New Roman" panose="02020603050405020304" pitchFamily="18" charset="0"/>
                <a:ea typeface="Times New Roman" panose="02020603050405020304" pitchFamily="18" charset="0"/>
              </a:rPr>
              <a:t>на </a:t>
            </a:r>
            <a:r>
              <a:rPr lang="ru-RU" sz="2600" kern="0" spc="50" dirty="0">
                <a:effectLst/>
                <a:latin typeface="Times New Roman" panose="02020603050405020304" pitchFamily="18" charset="0"/>
                <a:ea typeface="Times New Roman" panose="02020603050405020304" pitchFamily="18" charset="0"/>
              </a:rPr>
              <a:t>сервере, </a:t>
            </a:r>
            <a:r>
              <a:rPr lang="ru-RU" sz="2600" kern="0" spc="60" dirty="0">
                <a:effectLst/>
                <a:latin typeface="Times New Roman" panose="02020603050405020304" pitchFamily="18" charset="0"/>
                <a:ea typeface="Times New Roman" panose="02020603050405020304" pitchFamily="18" charset="0"/>
              </a:rPr>
              <a:t>выполняющем </a:t>
            </a:r>
            <a:r>
              <a:rPr lang="ru-RU" sz="2600" kern="0" dirty="0">
                <a:effectLst/>
                <a:latin typeface="Times New Roman" panose="02020603050405020304" pitchFamily="18" charset="0"/>
                <a:ea typeface="Times New Roman" panose="02020603050405020304" pitchFamily="18" charset="0"/>
              </a:rPr>
              <a:t>функции</a:t>
            </a:r>
            <a:r>
              <a:rPr lang="ru-RU" sz="2600" kern="0" spc="200" dirty="0">
                <a:effectLst/>
                <a:latin typeface="Times New Roman" panose="02020603050405020304" pitchFamily="18" charset="0"/>
                <a:ea typeface="Times New Roman" panose="02020603050405020304" pitchFamily="18" charset="0"/>
              </a:rPr>
              <a:t> </a:t>
            </a:r>
            <a:r>
              <a:rPr lang="ru-RU" sz="2600" kern="0" dirty="0">
                <a:effectLst/>
                <a:latin typeface="Times New Roman" panose="02020603050405020304" pitchFamily="18" charset="0"/>
                <a:ea typeface="Times New Roman" panose="02020603050405020304" pitchFamily="18" charset="0"/>
              </a:rPr>
              <a:t>сертификационного</a:t>
            </a:r>
            <a:r>
              <a:rPr lang="ru-RU" sz="2600" kern="0" spc="200" dirty="0">
                <a:effectLst/>
                <a:latin typeface="Times New Roman" panose="02020603050405020304" pitchFamily="18" charset="0"/>
                <a:ea typeface="Times New Roman" panose="02020603050405020304" pitchFamily="18" charset="0"/>
              </a:rPr>
              <a:t> </a:t>
            </a:r>
            <a:r>
              <a:rPr lang="ru-RU" sz="2600" kern="0" dirty="0">
                <a:effectLst/>
                <a:latin typeface="Times New Roman" panose="02020603050405020304" pitchFamily="18" charset="0"/>
                <a:ea typeface="Times New Roman" panose="02020603050405020304" pitchFamily="18" charset="0"/>
              </a:rPr>
              <a:t>центра. Утилита позволяет</a:t>
            </a:r>
            <a:r>
              <a:rPr lang="ru-RU" sz="2600" kern="0" spc="200" dirty="0">
                <a:effectLst/>
                <a:latin typeface="Times New Roman" panose="02020603050405020304" pitchFamily="18" charset="0"/>
                <a:ea typeface="Times New Roman" panose="02020603050405020304" pitchFamily="18" charset="0"/>
              </a:rPr>
              <a:t> </a:t>
            </a:r>
            <a:r>
              <a:rPr lang="ru-RU" sz="2600" kern="0" dirty="0">
                <a:effectLst/>
                <a:latin typeface="Times New Roman" panose="02020603050405020304" pitchFamily="18" charset="0"/>
                <a:ea typeface="Times New Roman" panose="02020603050405020304" pitchFamily="18" charset="0"/>
              </a:rPr>
              <a:t>администратору</a:t>
            </a:r>
            <a:r>
              <a:rPr lang="ru-RU" sz="2600" kern="0" spc="400" dirty="0">
                <a:effectLst/>
                <a:latin typeface="Times New Roman" panose="02020603050405020304" pitchFamily="18" charset="0"/>
                <a:ea typeface="Times New Roman" panose="02020603050405020304" pitchFamily="18" charset="0"/>
              </a:rPr>
              <a:t> </a:t>
            </a:r>
            <a:r>
              <a:rPr lang="ru-RU" sz="2600" kern="0" dirty="0">
                <a:effectLst/>
                <a:latin typeface="Times New Roman" panose="02020603050405020304" pitchFamily="18" charset="0"/>
                <a:ea typeface="Times New Roman" panose="02020603050405020304" pitchFamily="18" charset="0"/>
              </a:rPr>
              <a:t>базы</a:t>
            </a:r>
            <a:r>
              <a:rPr lang="ru-RU" sz="2600" kern="0" spc="200" dirty="0">
                <a:effectLst/>
                <a:latin typeface="Times New Roman" panose="02020603050405020304" pitchFamily="18" charset="0"/>
                <a:ea typeface="Times New Roman" panose="02020603050405020304" pitchFamily="18" charset="0"/>
              </a:rPr>
              <a:t> </a:t>
            </a:r>
            <a:r>
              <a:rPr lang="ru-RU" sz="2600" kern="0" spc="45" dirty="0">
                <a:effectLst/>
                <a:latin typeface="Times New Roman" panose="02020603050405020304" pitchFamily="18" charset="0"/>
                <a:ea typeface="Times New Roman" panose="02020603050405020304" pitchFamily="18" charset="0"/>
              </a:rPr>
              <a:t>данных </a:t>
            </a:r>
            <a:r>
              <a:rPr lang="ru-RU" sz="2600" kern="0" dirty="0">
                <a:effectLst/>
                <a:latin typeface="Times New Roman" panose="02020603050405020304" pitchFamily="18" charset="0"/>
                <a:ea typeface="Times New Roman" panose="02020603050405020304" pitchFamily="18" charset="0"/>
              </a:rPr>
              <a:t>или администратору режима безопасности поддерживать режим безопасности в глобальной среде. Так, она позволяет администратору создавать учетные записи для новых пользователей</a:t>
            </a:r>
            <a:r>
              <a:rPr lang="ru-RU" sz="2600" kern="0" spc="200" dirty="0">
                <a:effectLst/>
                <a:latin typeface="Times New Roman" panose="02020603050405020304" pitchFamily="18" charset="0"/>
                <a:ea typeface="Times New Roman" panose="02020603050405020304" pitchFamily="18" charset="0"/>
              </a:rPr>
              <a:t> </a:t>
            </a:r>
            <a:r>
              <a:rPr lang="ru-RU" sz="2600" kern="0" dirty="0">
                <a:effectLst/>
                <a:latin typeface="Times New Roman" panose="02020603050405020304" pitchFamily="18" charset="0"/>
                <a:ea typeface="Times New Roman" panose="02020603050405020304" pitchFamily="18" charset="0"/>
              </a:rPr>
              <a:t>с их идентификацией на основании персонального сертификата (</a:t>
            </a:r>
            <a:r>
              <a:rPr lang="ru-RU" sz="2600" kern="0" dirty="0" err="1">
                <a:effectLst/>
                <a:latin typeface="Times New Roman" panose="02020603050405020304" pitchFamily="18" charset="0"/>
                <a:ea typeface="Times New Roman" panose="02020603050405020304" pitchFamily="18" charset="0"/>
              </a:rPr>
              <a:t>personal</a:t>
            </a:r>
            <a:r>
              <a:rPr lang="ru-RU" sz="2600" kern="0" dirty="0">
                <a:effectLst/>
                <a:latin typeface="Times New Roman" panose="02020603050405020304" pitchFamily="18" charset="0"/>
                <a:ea typeface="Times New Roman" panose="02020603050405020304" pitchFamily="18" charset="0"/>
              </a:rPr>
              <a:t> </a:t>
            </a:r>
            <a:r>
              <a:rPr lang="ru-RU" sz="2600" kern="0" dirty="0" err="1">
                <a:effectLst/>
                <a:latin typeface="Times New Roman" panose="02020603050405020304" pitchFamily="18" charset="0"/>
                <a:ea typeface="Times New Roman" panose="02020603050405020304" pitchFamily="18" charset="0"/>
              </a:rPr>
              <a:t>certificate</a:t>
            </a:r>
            <a:r>
              <a:rPr lang="ru-RU" sz="2600" kern="0" dirty="0">
                <a:effectLst/>
                <a:latin typeface="Times New Roman" panose="02020603050405020304" pitchFamily="18" charset="0"/>
                <a:ea typeface="Times New Roman" panose="02020603050405020304" pitchFamily="18" charset="0"/>
              </a:rPr>
              <a:t>), а не пароля. </a:t>
            </a:r>
            <a:endParaRPr lang="ru-RU" sz="2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5217613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13215</TotalTime>
  <Words>2621</Words>
  <Application>Microsoft Office PowerPoint</Application>
  <PresentationFormat>Экран (4:3)</PresentationFormat>
  <Paragraphs>84</Paragraphs>
  <Slides>25</Slides>
  <Notes>2</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25</vt:i4>
      </vt:variant>
    </vt:vector>
  </HeadingPairs>
  <TitlesOfParts>
    <vt:vector size="31" baseType="lpstr">
      <vt:lpstr>Arial</vt:lpstr>
      <vt:lpstr>Calibri</vt:lpstr>
      <vt:lpstr>Courier New</vt:lpstr>
      <vt:lpstr>Symbol</vt:lpstr>
      <vt:lpstr>Times New Roman</vt:lpstr>
      <vt:lpstr>Тема Office</vt:lpstr>
      <vt:lpstr>  Лекция 7  МЕТОДЫ АУТЕНТИФИКАЦИИ  1 Аутентификация  пользователей СУБД 2 Аутентификация в MySQL 3 Аутентификация в PostgreSQL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понятия и определения в области информационной безопасности</dc:title>
  <dc:creator>Марина</dc:creator>
  <cp:lastModifiedBy>Алексей</cp:lastModifiedBy>
  <cp:revision>333</cp:revision>
  <dcterms:created xsi:type="dcterms:W3CDTF">2013-02-04T18:05:09Z</dcterms:created>
  <dcterms:modified xsi:type="dcterms:W3CDTF">2024-10-18T09:16:08Z</dcterms:modified>
</cp:coreProperties>
</file>