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6" r:id="rId2"/>
    <p:sldId id="297" r:id="rId3"/>
    <p:sldId id="298" r:id="rId4"/>
    <p:sldId id="299" r:id="rId5"/>
    <p:sldId id="312" r:id="rId6"/>
    <p:sldId id="300" r:id="rId7"/>
    <p:sldId id="301" r:id="rId8"/>
    <p:sldId id="302" r:id="rId9"/>
    <p:sldId id="303" r:id="rId10"/>
    <p:sldId id="304" r:id="rId11"/>
    <p:sldId id="311" r:id="rId12"/>
    <p:sldId id="305" r:id="rId13"/>
    <p:sldId id="306" r:id="rId14"/>
    <p:sldId id="307" r:id="rId15"/>
    <p:sldId id="308" r:id="rId16"/>
    <p:sldId id="309" r:id="rId17"/>
    <p:sldId id="310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30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DCFCD-624C-46CB-B296-321CFCDD592D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32B78-96D7-46BF-8914-49F28A1DBD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76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50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Пользователь-назначение   разрешение - назначение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5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Пользователь-назначение   разрешение - назначение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9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Пользователь-назначение   разрешение - назначение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32B78-96D7-46BF-8914-49F28A1DBD3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98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01.11.2024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 </a:t>
            </a:r>
            <a:br>
              <a:rPr lang="ru-RU" sz="4000" dirty="0">
                <a:latin typeface="Arial" charset="0"/>
              </a:rPr>
            </a:b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Лекция9 </a:t>
            </a: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</a:t>
            </a:r>
            <a:r>
              <a:rPr lang="ru-RU" sz="3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</a:t>
            </a:r>
            <a:r>
              <a:rPr lang="ru-RU" sz="3200" b="1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ролевого</a:t>
            </a:r>
            <a:r>
              <a:rPr lang="ru-RU" sz="3200" b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</a:t>
            </a:r>
            <a:r>
              <a:rPr lang="ru-RU" sz="3200" b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 </a:t>
            </a:r>
            <a:r>
              <a:rPr lang="ru-RU" sz="3200" b="1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 </a:t>
            </a:r>
            <a:br>
              <a:rPr lang="ru-RU" sz="3200" b="1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3200" b="1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 </a:t>
            </a:r>
            <a:r>
              <a:rPr lang="ru-RU" sz="28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Базовая </a:t>
            </a:r>
            <a: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</a:t>
            </a:r>
            <a:r>
              <a:rPr lang="ru-RU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2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 </a:t>
            </a:r>
            <a: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br>
              <a:rPr lang="ru-RU" sz="28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Расширенная</a:t>
            </a:r>
            <a:r>
              <a:rPr lang="ru-RU" sz="28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</a:t>
            </a:r>
            <a:r>
              <a:rPr lang="ru-RU" sz="28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br>
              <a:rPr lang="ru-RU" sz="28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2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858000"/>
          </a:xfrm>
        </p:spPr>
        <p:txBody>
          <a:bodyPr/>
          <a:lstStyle/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сеанс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соответствие между пользователем и множеством ролей.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Пользователь в течение сеанса активизирует некоторое подмножество множества ролей, членом которых он является.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 время сеанса может быть активизировано несколько ролей одновременно.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Привилегии, доступные пользователю, </a:t>
            </a:r>
            <a:r>
              <a:rPr lang="ru-RU" sz="25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объединение привилегий всех ролей, активизированных в сеансе. 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сеанс связан с отдельным пользователем, как показывает отображение сеанса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пользователю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U.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 зависимость остается неизменной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течении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всего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сеанса.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открыто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несколько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сеансов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одновременно,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своем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окне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экране.</a:t>
            </a:r>
          </a:p>
          <a:p>
            <a:pPr marL="0" marR="13271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 каждого сеанса может быть свое множество активных ролей. Эта особенность базовой модели обеспечивает принцип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наименьшего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количества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привилегии.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408712"/>
          </a:xfrm>
        </p:spPr>
        <p:txBody>
          <a:bodyPr/>
          <a:lstStyle/>
          <a:p>
            <a:pPr marL="0" marR="4000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пользователь, является членом нескольких ролей, он может активизировать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любое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подмножество,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подходящее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задач, которые пользователь будет решать в данном сеансе. Таким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образом, пользователь, являющийся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членом роли с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5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льшим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активизировать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эту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 без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необходимости. </a:t>
            </a:r>
          </a:p>
          <a:p>
            <a:pPr marL="0" marR="4000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базовой модели перечень ролей, активизируемых в данном сеансе, определяется по усмотрению пользователю. Базовая модель также разрешает динамическую активизацию и активизацию ролей во время сеанса.</a:t>
            </a:r>
          </a:p>
          <a:p>
            <a:pPr marL="0" marR="4000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литературе, посвященной управлению доступом, понятие сеанса приравнивают к традиционному понятию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субъекта. </a:t>
            </a:r>
          </a:p>
          <a:p>
            <a:pPr marL="0" marR="4000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 (или сеанс) — это единица управления доступом, и пользователь может работать несколькими субъектами (или сеансами) с различными привилегиями, активными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одно и то же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время.</a:t>
            </a:r>
          </a:p>
          <a:p>
            <a:pPr marL="0" marR="4000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15888"/>
            <a:ext cx="8964488" cy="6742112"/>
          </a:xfrm>
        </p:spPr>
        <p:txBody>
          <a:bodyPr/>
          <a:lstStyle/>
          <a:p>
            <a:pPr marL="75565" marR="101600" indent="0" algn="just">
              <a:lnSpc>
                <a:spcPct val="113000"/>
              </a:lnSpc>
              <a:spcBef>
                <a:spcPts val="2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В качестве </a:t>
            </a:r>
            <a:r>
              <a:rPr lang="ru-RU" sz="25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критерия безопасности</a:t>
            </a:r>
            <a:r>
              <a:rPr lang="ru-RU" sz="2500" i="1" spc="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ролевой модели используется правило: </a:t>
            </a:r>
          </a:p>
          <a:p>
            <a:pPr marL="75565" marR="101600" indent="0" algn="just">
              <a:lnSpc>
                <a:spcPct val="113000"/>
              </a:lnSpc>
              <a:spcBef>
                <a:spcPts val="2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считается безопасной, если любой пользователь системы, работающий в сеансе 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осуществлять действия, требующие полномочия </a:t>
            </a:r>
            <a:r>
              <a:rPr lang="ru-RU" sz="2500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в том случае, </a:t>
            </a:r>
            <a:r>
              <a:rPr lang="ru-RU" sz="2500" dirty="0">
                <a:latin typeface="Times New Roman" panose="02020603050405020304" pitchFamily="18" charset="0"/>
              </a:rPr>
              <a:t>если </a:t>
            </a:r>
            <a:r>
              <a:rPr lang="ru-RU" sz="2500" i="1" dirty="0">
                <a:latin typeface="Times New Roman" panose="02020603050405020304" pitchFamily="18" charset="0"/>
              </a:rPr>
              <a:t>р</a:t>
            </a:r>
            <a:r>
              <a:rPr lang="ru-RU" sz="2500" i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ru-RU" sz="2500" i="1" dirty="0">
                <a:latin typeface="Times New Roman" panose="02020603050405020304" pitchFamily="18" charset="0"/>
              </a:rPr>
              <a:t> </a:t>
            </a:r>
            <a:r>
              <a:rPr lang="ru-RU" sz="2500" i="1" dirty="0" err="1">
                <a:latin typeface="Times New Roman" panose="02020603050405020304" pitchFamily="18" charset="0"/>
              </a:rPr>
              <a:t>permissi</a:t>
            </a:r>
            <a:r>
              <a:rPr lang="ru-RU" sz="2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s(s). (разрешенные)</a:t>
            </a:r>
          </a:p>
          <a:p>
            <a:pPr marL="75565" marR="101600" indent="0" algn="just">
              <a:lnSpc>
                <a:spcPct val="113000"/>
              </a:lnSpc>
              <a:spcBef>
                <a:spcPts val="2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Из формулировки критерия безопасности ролевой модели следует, что управление доступом осуществляется не только с помощью назначения полномочий ролям, но и путем задания отношения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UA,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назначающего роли пользователям, и функции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roles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а также определяющей доступный в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сеансе набор ролей.</a:t>
            </a:r>
          </a:p>
          <a:p>
            <a:pPr marL="75565" marR="101600" indent="0" algn="just">
              <a:lnSpc>
                <a:spcPct val="113000"/>
              </a:lnSpc>
              <a:spcBef>
                <a:spcPts val="20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Различные интерпретации ролевой</a:t>
            </a:r>
            <a:r>
              <a:rPr lang="ru-RU" sz="25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различаются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видом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функций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spc="-2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roles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</a:t>
            </a:r>
            <a:r>
              <a:rPr lang="ru-RU" sz="2500" spc="-5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dirty="0" err="1">
                <a:latin typeface="Times New Roman" panose="02020603050405020304" pitchFamily="18" charset="0"/>
              </a:rPr>
              <a:t>permissi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US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также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ограничениями</a:t>
            </a:r>
            <a:r>
              <a:rPr lang="ru-RU" sz="2500" spc="-2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500" spc="-55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накладываемыми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UA.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ct val="114000"/>
              </a:lnSpc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144000" cy="6009531"/>
          </a:xfrm>
        </p:spPr>
        <p:txBody>
          <a:bodyPr/>
          <a:lstStyle/>
          <a:p>
            <a:pPr marL="457200" lvl="1" indent="0" algn="ctr">
              <a:buNone/>
              <a:tabLst>
                <a:tab pos="669925" algn="l"/>
              </a:tabLst>
            </a:pPr>
            <a:r>
              <a:rPr lang="ru-RU" sz="3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Расширенные</a:t>
            </a:r>
            <a:r>
              <a:rPr lang="ru-RU" sz="30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ролевые</a:t>
            </a:r>
            <a:r>
              <a:rPr lang="ru-RU" sz="3000" b="1" spc="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</a:t>
            </a:r>
            <a:endParaRPr lang="ru-RU" sz="3000" b="1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Естественным развитием базовой ролевой модели доступа является модель иерархи ролей. Наиболее известная модель иерархии ролей RВАС</a:t>
            </a:r>
            <a:r>
              <a:rPr lang="ru-RU" sz="25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рассматривается как стандартное расширение ролевой модели.</a:t>
            </a:r>
          </a:p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Иерархии ролей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средство структурирования ролей соответствующее зависимости между полномочиями и ответственностью должностных лиц, существующие в большинстве организаций. </a:t>
            </a:r>
          </a:p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Обычно более старшие роли располагают ближе к вершине иерархии, а младшие роли - ближе к основанию. </a:t>
            </a:r>
          </a:p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Наследование привилегий обладает свойством транзитивности.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179512" y="116632"/>
            <a:ext cx="8964488" cy="6009531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точки зрения алгебры, иерархии ролей- это частичные порядки, введённые на множестве ролей.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Частичный порядок -это рефлексивное, транзитивное и антисимметричное отношение.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Наследование </a:t>
            </a:r>
            <a:r>
              <a:rPr lang="ru-RU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рефлексивно</a:t>
            </a: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потому что роль наследует собственные привилегия.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транзитивность</a:t>
            </a: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000" b="0" i="0" dirty="0">
                <a:solidFill>
                  <a:srgbClr val="040C28"/>
                </a:solidFill>
                <a:effectLst/>
                <a:latin typeface="Google Sans"/>
              </a:rPr>
              <a:t>когда некоторая косвенная связь приводит к функциональной зависимости она называется транзитивной зависимостью</a:t>
            </a:r>
            <a:r>
              <a:rPr lang="ru-RU" sz="2000" b="0" i="0" dirty="0">
                <a:solidFill>
                  <a:srgbClr val="474747"/>
                </a:solidFill>
                <a:effectLst/>
                <a:latin typeface="Google Sans"/>
              </a:rPr>
              <a:t> . </a:t>
            </a:r>
            <a:r>
              <a:rPr lang="ru-RU" sz="2000" b="0" i="0" dirty="0" err="1">
                <a:solidFill>
                  <a:srgbClr val="474747"/>
                </a:solidFill>
                <a:effectLst/>
                <a:latin typeface="Google Sans"/>
              </a:rPr>
              <a:t>Т.е</a:t>
            </a:r>
            <a:r>
              <a:rPr lang="ru-RU" sz="2000" b="0" i="0" dirty="0">
                <a:solidFill>
                  <a:srgbClr val="474747"/>
                </a:solidFill>
                <a:effectLst/>
                <a:latin typeface="Google Sans"/>
              </a:rPr>
              <a:t>, если A -&gt; B и B -&gt; C, то A -&gt; C является транзитивной зависимостью</a:t>
            </a:r>
            <a:r>
              <a:rPr lang="ru-RU" sz="16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 отношения следует из построения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антисимметричность</a:t>
            </a: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следует из того, что не существует ролей, которые могут наследовать друг у друга привилегии.</a:t>
            </a:r>
            <a:endParaRPr lang="ru-RU" sz="2800" dirty="0"/>
          </a:p>
          <a:p>
            <a:pPr marL="82550" marR="68580" indent="0" algn="just">
              <a:lnSpc>
                <a:spcPct val="115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noFill/>
        </p:spPr>
        <p:txBody>
          <a:bodyPr/>
          <a:lstStyle/>
          <a:p>
            <a:pPr marL="0" marR="7556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При проектировании иерархий ролей целесообразно вначале построить иерархию на основе содержательного анализа функциональных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обязанностей сотрудников конкретного 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подразделения. </a:t>
            </a:r>
          </a:p>
          <a:p>
            <a:pPr marL="0" marR="75565" indent="0" algn="just">
              <a:spcBef>
                <a:spcPts val="0"/>
              </a:spcBef>
              <a:buNone/>
            </a:pPr>
            <a:r>
              <a:rPr lang="ru-RU" sz="25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Если ф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ормальный анализ построенной</a:t>
            </a:r>
            <a:r>
              <a:rPr lang="ru-RU" sz="25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показывает, что полученное не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 отношением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частичного порядка 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(не обладает свойствами </a:t>
            </a:r>
            <a:r>
              <a:rPr lang="ru-RU" sz="2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рефлексивности, транзитивности и антисимметричности</a:t>
            </a: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0" marR="75565" indent="0" algn="just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этом случае рекомендуется обеспечить доработку функциональных обязанностей, поскольку чаще всего причиной нарушения свойств отношения. частичного порядка является невнимательность</a:t>
            </a:r>
            <a:r>
              <a:rPr lang="ru-RU" sz="25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небрежность, допущенная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соответствующих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документов. </a:t>
            </a:r>
          </a:p>
          <a:p>
            <a:pPr marL="76200" marR="80010" indent="0" algn="just">
              <a:lnSpc>
                <a:spcPct val="105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036496" cy="6858000"/>
          </a:xfrm>
        </p:spPr>
        <p:txBody>
          <a:bodyPr/>
          <a:lstStyle/>
          <a:p>
            <a:pPr marL="0" marR="75565" indent="0" algn="just">
              <a:spcBef>
                <a:spcPts val="0"/>
              </a:spcBef>
              <a:buNone/>
            </a:pP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При построении ИС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приходится сталкиваться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требованием</a:t>
            </a:r>
            <a:r>
              <a:rPr lang="ru-RU" sz="25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заказчика об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ограничении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зможности</a:t>
            </a:r>
            <a:r>
              <a:rPr lang="ru-RU" sz="2500" spc="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наследования,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е.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требованием</a:t>
            </a: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отказаться</a:t>
            </a: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latin typeface="Times New Roman" panose="02020603050405020304" pitchFamily="18" charset="0"/>
              </a:rPr>
              <a:t>от формального выполнения свойств частичного порядка.    Одним из распространенных мотивов являются ограничения (по сути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запрещения)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незаконченной</a:t>
            </a:r>
            <a:r>
              <a:rPr lang="ru-RU" sz="25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работе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стороны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старшей роли (например, начальника отдела), в то время как модель должна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допускать предоставление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такого</a:t>
            </a: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младшим ролям (например, конкретному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исполнителю).</a:t>
            </a:r>
          </a:p>
          <a:p>
            <a:pPr marL="0" marR="8509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Для выработки решения в такой ситуации рекомендуется определять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новую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ограничить</a:t>
            </a:r>
            <a:r>
              <a:rPr lang="ru-RU" sz="25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наследование.</a:t>
            </a:r>
            <a:r>
              <a:rPr lang="ru-RU" sz="25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Отношение частичного порядка при</a:t>
            </a:r>
            <a:r>
              <a:rPr lang="ru-RU" sz="25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таком решении остается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хотя данное решение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выглядит несколько неестественно. </a:t>
            </a:r>
          </a:p>
          <a:p>
            <a:pPr marL="0" marR="85090" indent="0" algn="just">
              <a:spcBef>
                <a:spcPts val="0"/>
              </a:spcBef>
              <a:buNone/>
            </a:pPr>
            <a:r>
              <a:rPr lang="ru-RU" sz="2500" dirty="0">
                <a:latin typeface="Times New Roman" panose="02020603050405020304" pitchFamily="18" charset="0"/>
              </a:rPr>
              <a:t>Альтернативное решение-блокировка наследования некоторых, привилегий, </a:t>
            </a:r>
            <a:r>
              <a:rPr lang="ru-RU" sz="2500" u="sng" dirty="0">
                <a:latin typeface="Times New Roman" panose="02020603050405020304" pitchFamily="18" charset="0"/>
              </a:rPr>
              <a:t>не годится</a:t>
            </a:r>
            <a:r>
              <a:rPr lang="ru-RU" sz="2500" dirty="0">
                <a:latin typeface="Times New Roman" panose="02020603050405020304" pitchFamily="18" charset="0"/>
              </a:rPr>
              <a:t>, поскольку в этом случае иерархия не отражает точное распространение привилегии и теряется основной смысл формальной реализации отношения частичного порядка.</a:t>
            </a:r>
          </a:p>
          <a:p>
            <a:pPr marL="0" marR="85090" indent="0" algn="just">
              <a:spcBef>
                <a:spcPts val="0"/>
              </a:spcBef>
              <a:buNone/>
            </a:pPr>
            <a:r>
              <a:rPr lang="ru-RU" sz="25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"/>
            <a:ext cx="8856984" cy="6669088"/>
          </a:xfrm>
        </p:spPr>
        <p:txBody>
          <a:bodyPr/>
          <a:lstStyle/>
          <a:p>
            <a:pPr marL="0" marR="2603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Расширенная ролевая модель, определяет понятие ограничений.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важное расширение аспекта базовой модели, ограничения и есть центральное понятие в ролевых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моделях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26035" indent="0" algn="just">
              <a:spcBef>
                <a:spcPts val="0"/>
              </a:spcBef>
              <a:buNone/>
            </a:pPr>
            <a:r>
              <a:rPr lang="ru-RU" sz="250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широко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используемым в государственных организациях принципом разделения полномочий в большинстве организаций одному человеку запрещено одновременно быть членом некоторых ролей — например исполнителя и контролера исполнения. </a:t>
            </a:r>
          </a:p>
          <a:p>
            <a:pPr marL="0" marR="2603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Ограничения являются мощным механизмом для определения высокоуровневой политики безопасности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организации. Если на основании содержательного анализа функциональных обязанностей будет выяснено, что определенные роли являются взаимоисключающими, формальное выполнение этого ограничения будет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выполняться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автоматически, независимо от того, какие конкретно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отображаются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88913"/>
            <a:ext cx="8856984" cy="6480175"/>
          </a:xfrm>
        </p:spPr>
        <p:txBody>
          <a:bodyPr/>
          <a:lstStyle/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Формальное исполнение ограничений может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 делегировано и осуществляться децентрализованно без опасения компрометации политики безопасности организации. Для децентрализованного управления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 ограничения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становятся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механизмом,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помощью которого администраторы безопасности могут ограничить возможности пользователей, которые имеют административные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привилегии. </a:t>
            </a:r>
          </a:p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Для корректной реализации механизма ограничений необходимо на уровне главного администратора безопасности определить перечень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разрешенных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иным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администраторам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безопасности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действий и применить этот перечень как принудительное требование к администраторам безопасности и иным пользователям, участвующим в управлении политикой безопасности, построенной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ролевой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модели.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197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0" marR="33020" indent="0" algn="just">
              <a:spcBef>
                <a:spcPts val="0"/>
              </a:spcBef>
              <a:buNone/>
            </a:pP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могут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применяться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отношениям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UA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базовой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модели,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 также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 функциям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ролей в</a:t>
            </a:r>
            <a:r>
              <a:rPr lang="ru-RU" sz="25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различных</a:t>
            </a:r>
            <a:r>
              <a:rPr lang="ru-RU" sz="25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сеансах.</a:t>
            </a:r>
            <a:r>
              <a:rPr lang="ru-RU" sz="25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</a:t>
            </a:r>
            <a:r>
              <a:rPr lang="ru-RU" sz="25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форме</a:t>
            </a:r>
            <a:r>
              <a:rPr lang="ru-RU" sz="2500" spc="3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</a:t>
            </a:r>
            <a:r>
              <a:rPr lang="ru-RU" sz="25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2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spc="3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предикаты,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возвращают значение «разрешено» или «не разрешено», если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применить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этим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отношениям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функциям.</a:t>
            </a:r>
          </a:p>
          <a:p>
            <a:pPr marL="0" marR="112395" indent="0" algn="just"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точки зрения реализации, наиболее удобно рассматривать ограничения, построенные на предикатах, реализуемых средствами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СУБД.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915" indent="0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Стандартный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язык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поддерживает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соединенные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связками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двухместные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предикаты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операциями:</a:t>
            </a:r>
          </a:p>
          <a:p>
            <a:pPr marL="0" indent="0" algn="ctr">
              <a:lnSpc>
                <a:spcPts val="1145"/>
              </a:lnSpc>
              <a:buNone/>
              <a:tabLst>
                <a:tab pos="742950" algn="l"/>
              </a:tabLst>
            </a:pP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равно;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165"/>
              </a:spcBef>
              <a:buNone/>
              <a:tabLst>
                <a:tab pos="747395" algn="l"/>
              </a:tabLst>
            </a:pP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больше</a:t>
            </a:r>
            <a:r>
              <a:rPr lang="ru-RU" sz="2500" spc="2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чем;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170"/>
              </a:spcBef>
              <a:buNone/>
              <a:tabLst>
                <a:tab pos="750570" algn="l"/>
              </a:tabLst>
            </a:pPr>
            <a:r>
              <a:rPr lang="ru-RU" sz="25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меньше</a:t>
            </a:r>
            <a:r>
              <a:rPr lang="ru-RU" sz="25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чем;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170"/>
              </a:spcBef>
              <a:buNone/>
              <a:tabLst>
                <a:tab pos="746760" algn="l"/>
              </a:tabLst>
            </a:pP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&gt;=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больше</a:t>
            </a:r>
            <a:r>
              <a:rPr lang="ru-RU" sz="25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равно;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ctr">
              <a:spcBef>
                <a:spcPts val="170"/>
              </a:spcBef>
              <a:buNone/>
              <a:tabLst>
                <a:tab pos="749300" algn="l"/>
              </a:tabLst>
            </a:pP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&lt;=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меньше</a:t>
            </a:r>
            <a:r>
              <a:rPr lang="ru-RU" sz="25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равно;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" indent="0" algn="ctr">
              <a:spcBef>
                <a:spcPts val="17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!=,</a:t>
            </a:r>
            <a:r>
              <a:rPr lang="ru-RU" sz="2500" spc="3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5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равно.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116632"/>
            <a:ext cx="9036496" cy="6552728"/>
          </a:xfrm>
        </p:spPr>
        <p:txBody>
          <a:bodyPr/>
          <a:lstStyle/>
          <a:p>
            <a:pPr marL="0" indent="0" algn="ctr">
              <a:buNone/>
            </a:pPr>
            <a:r>
              <a:rPr lang="ru-RU" sz="33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1. </a:t>
            </a:r>
            <a:r>
              <a:rPr lang="ru-RU" sz="3300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Базовая </a:t>
            </a:r>
            <a:r>
              <a:rPr lang="ru-RU" sz="33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</a:t>
            </a:r>
            <a:r>
              <a:rPr lang="ru-RU" sz="33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</a:t>
            </a:r>
            <a:r>
              <a:rPr lang="ru-RU" sz="3300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 </a:t>
            </a:r>
            <a:r>
              <a:rPr lang="ru-RU" sz="3300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endParaRPr lang="ru-RU" sz="3300" spc="-6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В последнее время наряду с традиционными моделями дискреционного и мандатного доступа серьезное внимание уделяется моделям доступа, построенным на основе ролей.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Особенно активно данная модель изучается в контексте решения задач защиты информации в автоматизированных системах 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организационного управления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 связано с тем, что в основу модели положена идея принадлежности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некоторой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организации, а не 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пользователю,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в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случае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моделей </a:t>
            </a:r>
            <a:r>
              <a:rPr lang="ru-RU" sz="2500" kern="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дискреционного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мандатного доступа.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kern="0" spc="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целом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sz="2500" kern="0" spc="1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ориентирована на упрощение и обеспечение формальной ясности в технологии обеспечения политики безопасности системы</a:t>
            </a:r>
            <a:endParaRPr lang="ru-RU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79512" y="1"/>
            <a:ext cx="8964488" cy="6669088"/>
          </a:xfrm>
        </p:spPr>
        <p:txBody>
          <a:bodyPr/>
          <a:lstStyle/>
          <a:p>
            <a:pPr marL="0" marR="9969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Среди предикатов условия отбора в соответствии со стандартом SQL используются следующие предикаты: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 сравнения, предикат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</a:t>
            </a:r>
            <a:r>
              <a:rPr lang="ru-RU" sz="25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</a:t>
            </a:r>
            <a:r>
              <a:rPr lang="ru-RU" sz="2500" i="1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ru-RU" sz="25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NULL,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EXISTS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квантором.</a:t>
            </a:r>
            <a:endParaRPr lang="ru-RU" sz="2500" i="1" spc="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9969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Заметим, что во всех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на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эффективность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запроса существенно влияет наличие в условии отбора простых предикатов сравнения (предикатов, задающих сравнение столбца таблицы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константой). </a:t>
            </a:r>
          </a:p>
          <a:p>
            <a:pPr marL="0" marR="9969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Язык SQL допускает связывание предикатов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логическими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связками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OR, и NOT. Применение логического отрицания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возможно как к отдельному (в том числе и одноместному) предикату, так 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выражению, образованному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предикатов с помощью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связок.</a:t>
            </a:r>
          </a:p>
          <a:p>
            <a:pPr marL="88900" marR="43180" indent="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5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323528" y="0"/>
            <a:ext cx="8820472" cy="6669089"/>
          </a:xfrm>
        </p:spPr>
        <p:txBody>
          <a:bodyPr/>
          <a:lstStyle/>
          <a:p>
            <a:pPr marL="0" marR="9715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Следует иметь в виду, что последовательность вычисления истинности</a:t>
            </a:r>
            <a:r>
              <a:rPr lang="ru-RU" sz="25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предикатов</a:t>
            </a:r>
            <a:r>
              <a:rPr lang="ru-RU" sz="25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умышленно</a:t>
            </a:r>
            <a:r>
              <a:rPr lang="ru-RU" sz="25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3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определена</a:t>
            </a:r>
            <a:r>
              <a:rPr lang="ru-RU" sz="25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меняется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зависимости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выражения. Как только значение выражения вычислено на основе некоторого набора предикатов, истинность остальных предикатов не вычисляется. В зависимости от плана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выполнения запроса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последовательность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вычислений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изменяется. В результате может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 получен неожиданный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эффект. </a:t>
            </a:r>
          </a:p>
          <a:p>
            <a:pPr marL="0" marR="9715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Для устранения неоднозначности и потенциальных ошибок при конструировании сложных критериев рекомендуется использовать круглые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скобки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группирования.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Наиболее часто применяемым в практических разработках ограничением в контексте ролевых моделей являются </a:t>
            </a:r>
            <a:r>
              <a:rPr lang="ru-RU" sz="25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взаимоис­ключающие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 Пользователь может быть назначен максимум на одну роль из набора взаимоисключающих ролей. Это требование обеспечивает реализацию известного в теории </a:t>
            </a:r>
            <a:r>
              <a:rPr lang="ru-RU" sz="2500" kern="0" dirty="0">
                <a:latin typeface="Times New Roman" panose="02020603050405020304" pitchFamily="18" charset="0"/>
              </a:rPr>
              <a:t>управления организацией принципа разделения полномочий</a:t>
            </a:r>
          </a:p>
        </p:txBody>
      </p:sp>
    </p:spTree>
    <p:extLst>
      <p:ext uri="{BB962C8B-B14F-4D97-AF65-F5344CB8AC3E}">
        <p14:creationId xmlns:p14="http://schemas.microsoft.com/office/powerpoint/2010/main" val="2265366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73660" marR="29210" indent="0" algn="just">
              <a:spcBef>
                <a:spcPts val="13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Другой пример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назначение пользователя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роль — это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число членов данной роли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Например, только один человек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конкретный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момент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времени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 на роль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руководителя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отдела.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том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случае,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реальный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руководитель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исполняет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функции,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эту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 может</a:t>
            </a:r>
            <a:r>
              <a:rPr lang="ru-RU" sz="2500" spc="3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</a:t>
            </a:r>
            <a:r>
              <a:rPr lang="ru-RU" sz="25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иной</a:t>
            </a:r>
            <a:r>
              <a:rPr lang="ru-RU" sz="25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пользователь,</a:t>
            </a:r>
            <a:r>
              <a:rPr lang="ru-RU" sz="2500" spc="3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</a:t>
            </a:r>
            <a:r>
              <a:rPr lang="ru-RU" sz="2500" spc="3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один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3660" marR="29210" indent="0" algn="just">
              <a:spcBef>
                <a:spcPts val="135"/>
              </a:spcBef>
              <a:buNone/>
            </a:pP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Аналогично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ограничить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 ролей, которые данный пользователь может выполнять. Такое ограничение будем называть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количественным</a:t>
            </a:r>
            <a:r>
              <a:rPr lang="ru-RU" sz="2500" i="1" spc="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ограничением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" marR="114300" indent="0" algn="just">
              <a:spcBef>
                <a:spcPts val="20"/>
              </a:spcBef>
              <a:buNone/>
            </a:pP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Соответственно,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число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ролей,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которым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гия может быть предоставлена, может иметь количественные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позволяет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формально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отследить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пресечь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попытки «незаметного» присваивания сильных привилегий путем нелегального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задействованные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4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86360" marR="101600" indent="0" algn="just">
              <a:lnSpc>
                <a:spcPct val="115000"/>
              </a:lnSpc>
              <a:spcBef>
                <a:spcPts val="3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разработке СУБД следует учитывать, что ограничения на количество элементов роли могут приводить к дополнительным сложностям при реализации системы. Например для данной роли определено минимальное количество членов, что делать, если надо удалить одного из членов. (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единственный сотрудник подразделения</a:t>
            </a:r>
            <a:r>
              <a:rPr lang="ru-RU" sz="22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уходит в отпуск (увольняется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86360" marR="101600" indent="0" algn="just">
              <a:lnSpc>
                <a:spcPct val="115000"/>
              </a:lnSpc>
              <a:spcBef>
                <a:spcPts val="3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Ясно, что решение должно выходить на уровень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содержательного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анализа.</a:t>
            </a:r>
            <a:r>
              <a:rPr lang="ru-RU" sz="25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в том, что для нормальной работы ИС необходимо выполнить заранее предусмотренные действия. </a:t>
            </a:r>
          </a:p>
          <a:p>
            <a:pPr marL="86360" marR="101600" indent="0" algn="just">
              <a:lnSpc>
                <a:spcPct val="115000"/>
              </a:lnSpc>
              <a:spcBef>
                <a:spcPts val="3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есть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формальное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запрещение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нарушения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ограничений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работу системы в штатном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режиме. Поэтому и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сключительные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ситуации должны быть предусмотрены 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запрограммированы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проектирования.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64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95250" marR="88265" indent="0" algn="just">
              <a:spcBef>
                <a:spcPts val="130"/>
              </a:spcBef>
              <a:buNone/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Важным элементом ролевой модели является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(как условие)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ролей.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Оно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основано на компетентности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пользователей,</a:t>
            </a:r>
            <a:r>
              <a:rPr lang="ru-RU" sz="2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1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 на роль</a:t>
            </a:r>
            <a:r>
              <a:rPr lang="ru-RU" sz="25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А, если он уже является членом роли В. Например, только пользователи, являющиеся членами некоторой группы, могут быть назначены на роль лиц, выполняющих операцию, требующую соответствующей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квалификации.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Здесь необходимая роль является более младшей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Например,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организациях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выполнение некоторой операции (приема экзамена) требует привилегии на принадлежность к группе (членство в комиссии). Предоставление первой привилегии без предоставления второй 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некорректно.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Т.о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мы имеем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необходимое</a:t>
            </a:r>
            <a:r>
              <a:rPr lang="ru-RU" sz="2500" i="1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условие.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6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0" marR="2413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Отметим, что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</a:t>
            </a:r>
            <a:r>
              <a:rPr lang="ru-RU" sz="2500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назначения</a:t>
            </a:r>
            <a:r>
              <a:rPr lang="ru-RU" sz="2500" u="sng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500" u="sng" spc="3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эффективны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случае,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когда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соблюдается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соответствующая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дисциплина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назначении людям пользовательских идентификаторов. </a:t>
            </a:r>
          </a:p>
          <a:p>
            <a:pPr marL="0" marR="2413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один и тот же человек имеет два или больше пользовательских идентификатора,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</a:t>
            </a:r>
            <a:r>
              <a:rPr lang="ru-RU" sz="2500" spc="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разделением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количественными ограничениями могут не работать. </a:t>
            </a:r>
          </a:p>
          <a:p>
            <a:pPr marL="0" marR="2413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Идентификаторы пользователей и люди должны быть связаны отношением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«один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одному».</a:t>
            </a:r>
          </a:p>
          <a:p>
            <a:pPr marL="0" marR="4318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Times New Roman" panose="02020603050405020304" pitchFamily="18" charset="0"/>
              </a:rPr>
              <a:t> Симметричное требование должно быть выполнено и для </a:t>
            </a:r>
            <a:r>
              <a:rPr lang="ru-RU" sz="2500" u="sng" dirty="0">
                <a:latin typeface="Times New Roman" panose="02020603050405020304" pitchFamily="18" charset="0"/>
              </a:rPr>
              <a:t>ограничений, относящихся к привилегиям</a:t>
            </a:r>
            <a:r>
              <a:rPr lang="ru-RU" sz="2500" dirty="0">
                <a:latin typeface="Times New Roman" panose="02020603050405020304" pitchFamily="18" charset="0"/>
              </a:rPr>
              <a:t>. </a:t>
            </a:r>
          </a:p>
          <a:p>
            <a:pPr marL="0" marR="4318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latin typeface="Times New Roman" panose="02020603050405020304" pitchFamily="18" charset="0"/>
              </a:rPr>
              <a:t>Если одна и та же операция санкционирована двумя различными привилегиями, то система, основанная на базовой модели, не может нормально управлять разделением полномочий и количественными ограничениями.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870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-108520" y="1"/>
            <a:ext cx="9252520" cy="6669088"/>
          </a:xfrm>
        </p:spPr>
        <p:txBody>
          <a:bodyPr/>
          <a:lstStyle/>
          <a:p>
            <a:pPr marL="0" marR="4318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Как ограничение также можно рассматривать иерархию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ролей. Здесь </a:t>
            </a: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граничение заключается в том, что привилегия предоставленная младшей роли должна быть предоставлена всем старшим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ролям.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Или, что</a:t>
            </a:r>
            <a:r>
              <a:rPr lang="ru-RU" sz="2500" kern="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эквивалентно, пользователь, назначенный на</a:t>
            </a:r>
            <a:r>
              <a:rPr lang="ru-RU" sz="2500" kern="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старшую роль, должен быть назначен на все младшие роли. Таким образом, расширенная модель является избыточной и заменяется базовой,.</a:t>
            </a:r>
          </a:p>
          <a:p>
            <a:pPr marL="0" marR="4318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Однако, надо понимать, что знать о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существовании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иерархий ролей как об отдельном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понятии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u="sng" kern="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полезно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лучшего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понимания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технологии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доступа.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marR="4318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сведены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ограничениям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из-за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избыточности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назначений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пользователей. Непосредственная поддержка иерархий более предпочтительна, чем их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косвенная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поддержка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избыточности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назначений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2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71120" marR="79375" indent="0" algn="just">
              <a:spcBef>
                <a:spcPts val="21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 можно непосредственно применять к  самим иерархиям ролей, но при этом возникают достаточно тонкие взаимодействия между ограничениями и иерархиями. Предположим, что роли инженера, тестирующего программу, и программиста объявлены взаимоисключающими.</a:t>
            </a:r>
          </a:p>
          <a:p>
            <a:pPr marL="71120" marR="79375" indent="0" algn="just">
              <a:spcBef>
                <a:spcPts val="21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Роль руководителя проекта нарушает это взаимное исключение. В некоторых случаях такое нарушение ограничения взаимного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исключения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старшей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ролью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быть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разрешено,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время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случаях</a:t>
            </a:r>
            <a:r>
              <a:rPr lang="ru-RU" sz="25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запрещено.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71120" marR="79375" indent="0" algn="just">
              <a:spcBef>
                <a:spcPts val="21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Очевидно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 модель не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исключать ни одну из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рассмотренных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возможностей. </a:t>
            </a:r>
          </a:p>
          <a:p>
            <a:pPr marL="71120" marR="79375" indent="0" algn="just">
              <a:spcBef>
                <a:spcPts val="21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Похожая ситуация возникает с количественными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ограничениями.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151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107504" y="1"/>
            <a:ext cx="9036496" cy="6669088"/>
          </a:xfrm>
        </p:spPr>
        <p:txBody>
          <a:bodyPr/>
          <a:lstStyle/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Еще одна жизненная ситуация: широко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распространена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практика, когда в информационной системе сразу включают все привилегия пользователя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независимо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 того,</a:t>
            </a:r>
            <a:r>
              <a:rPr lang="ru-RU" sz="2500" spc="3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собирается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делать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данном сеансе. </a:t>
            </a:r>
          </a:p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Таким образом, пользователь, имеющий сильные привилегии, которые используется редко, создает серьезный риск дискредитации системы защиты в процессе работы, не требующей сильных привилегий. </a:t>
            </a:r>
          </a:p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Подход, связанный с созданием отдельных учетных записей, в одной из которых были бы включены обычные привилегии, а в другой были бы включены сильные, нельзя назвать панацеей.</a:t>
            </a:r>
          </a:p>
          <a:p>
            <a:pPr marL="0" marR="4318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Заведение для одного пользователя нескольких учетных записей создает дополнительные проблемы для аудита и таких ограничений,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разделение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полномочий.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84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669088"/>
          </a:xfrm>
        </p:spPr>
        <p:txBody>
          <a:bodyPr/>
          <a:lstStyle/>
          <a:p>
            <a:pPr marL="71755" marR="29210" indent="0" algn="just">
              <a:lnSpc>
                <a:spcPct val="118000"/>
              </a:lnSpc>
              <a:spcBef>
                <a:spcPts val="4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В этом случае существует альтернативный подход, допускающий эффективную реализацию средствами СУБД. Суть идей состоит в том, что реальное отображение пользователя на роль с сильными привилегиями осуществляется только непосредственно перед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выполнением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действий, требующих соответствующих привилегий. Отображение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позиций системы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оформляется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отдельным сеансом. По завершении сеанса отображение с сильными привилегиями аннулируется. С точки зрения пользователя такое отображение осуществляется прозрачно и может не требовать дополнительной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аутентификации.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22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0" y="188641"/>
            <a:ext cx="8964488" cy="6552727"/>
          </a:xfrm>
        </p:spPr>
        <p:txBody>
          <a:bodyPr/>
          <a:lstStyle/>
          <a:p>
            <a:pPr marL="0" marR="8318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Ролевая политика безопасности представляет собой существенно усовершенствованную модель Харрисона—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Руззо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—Ульмана, однако ее нельзя отнести к дискреционным, моделям. </a:t>
            </a:r>
          </a:p>
          <a:p>
            <a:pPr marL="0" marR="8318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доступом в ролевой модели осуществляется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как на основе матрицы прав доступа для ролей, так и с помощью правил, регламентирующих назначение ролей пользователям и их активацию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 время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сеансов.</a:t>
            </a:r>
          </a:p>
          <a:p>
            <a:pPr marL="0" marR="8255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Ролевая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определяет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особый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тип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политики,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основанный на компромиссе между гибкостью управления доступом, характерной для дискреционных моделей, и жесткостью правил контроля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доступа,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присущей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мандатным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моделям.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500" dirty="0">
                <a:latin typeface="Times New Roman" panose="02020603050405020304" pitchFamily="18" charset="0"/>
              </a:rPr>
              <a:t>   На данной лекции ролевые модели будут рассматриваться как концептуальные модели, которые объясняют, какие цели должны быть достигнуты.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144000" cy="6480175"/>
          </a:xfrm>
        </p:spPr>
        <p:txBody>
          <a:bodyPr/>
          <a:lstStyle/>
          <a:p>
            <a:pPr marL="94615" marR="46355" indent="0" algn="just">
              <a:spcBef>
                <a:spcPts val="115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ЗАКЛЮЧЕНИИ отметим, что Рассмотренный в данном разделе подход к реализации подсистемы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быть представлен следующими последовательно выполняемыми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этапами.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52705" lvl="0" indent="0" algn="just">
              <a:spcBef>
                <a:spcPts val="220"/>
              </a:spcBef>
              <a:buSzPts val="1000"/>
              <a:buNone/>
              <a:tabLst>
                <a:tab pos="341630" algn="l"/>
                <a:tab pos="34353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	На основании содержательного анализа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функциональных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обязанностей сотрудников подразделения определить перечень ролей, в которых выступают сотрудники в процессе решения своих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задач.</a:t>
            </a:r>
          </a:p>
          <a:p>
            <a:pPr marL="0" marR="58420" lvl="0" indent="0" algn="just">
              <a:spcBef>
                <a:spcPts val="155"/>
              </a:spcBef>
              <a:buSzPts val="1000"/>
              <a:buNone/>
              <a:tabLst>
                <a:tab pos="335280" algn="l"/>
                <a:tab pos="340360" algn="l"/>
              </a:tabLs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иерархические отношения в используемой ролевой модели, определить систему ограничений на совместное использование ролей в сеансах, определить перечень и сущность административных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ролей.</a:t>
            </a:r>
          </a:p>
          <a:p>
            <a:pPr marL="0" marR="62865" lvl="0" indent="0" algn="just">
              <a:spcBef>
                <a:spcPts val="110"/>
              </a:spcBef>
              <a:buSzPts val="1000"/>
              <a:buNone/>
              <a:tabLst>
                <a:tab pos="329565" algn="l"/>
                <a:tab pos="332105" algn="l"/>
              </a:tabLst>
            </a:pP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формально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определенную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систему ролей на непротиворечивость и полноту. Выявленные несоответствия устранить с соответствующим оформлением в необходимых нормативных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актах.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005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 marL="0" marR="62865" lvl="0" indent="0" algn="just">
              <a:spcBef>
                <a:spcPts val="110"/>
              </a:spcBef>
              <a:buSzPts val="1000"/>
              <a:buNone/>
              <a:tabLst>
                <a:tab pos="328295" algn="l"/>
                <a:tab pos="32956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 Реализовать процедуры активизации ролей (отображения пользователей на роли в процессе сеанса) и выполнить необходимые мероприятия по тестированию корректности разработанных процедур.</a:t>
            </a:r>
          </a:p>
          <a:p>
            <a:pPr marL="0" marR="62865" lvl="0" indent="0" algn="just">
              <a:spcBef>
                <a:spcPts val="110"/>
              </a:spcBef>
              <a:buSzPts val="1000"/>
              <a:buNone/>
              <a:tabLst>
                <a:tab pos="33210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 Реализовать процедуры делегирования</a:t>
            </a:r>
            <a:r>
              <a:rPr lang="ru-RU" sz="2500" spc="3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2500" spc="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аннулирования</a:t>
            </a:r>
            <a:endParaRPr lang="ru-RU" sz="25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14325" marR="135890" indent="0" algn="just">
              <a:spcBef>
                <a:spcPts val="12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полномочий и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выполнить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необходимые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мероприятия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тестированию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корректности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разработанных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процедур.</a:t>
            </a:r>
          </a:p>
          <a:p>
            <a:pPr marL="0" marR="62865" lvl="0" indent="0" algn="just">
              <a:spcBef>
                <a:spcPts val="110"/>
              </a:spcBef>
              <a:buSzPts val="1000"/>
              <a:buNone/>
              <a:tabLst>
                <a:tab pos="332105" algn="l"/>
              </a:tabLst>
            </a:pPr>
            <a:r>
              <a:rPr lang="ru-RU" sz="25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 Разработать триггеры, обеспечивающие дополнительные проверки при осуществлении доступа к критическим информационным ресурсам. Выполнить необходимые мероприятия по тестированию корректности разработанных триггеров</a:t>
            </a:r>
          </a:p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144000" cy="6669088"/>
          </a:xfrm>
        </p:spPr>
        <p:txBody>
          <a:bodyPr/>
          <a:lstStyle/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2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0" y="188913"/>
            <a:ext cx="9036496" cy="6480175"/>
          </a:xfrm>
        </p:spPr>
        <p:txBody>
          <a:bodyPr/>
          <a:lstStyle/>
          <a:p>
            <a:pPr marL="88900" marR="43180" indent="259080" algn="just">
              <a:lnSpc>
                <a:spcPct val="115000"/>
              </a:lnSpc>
              <a:spcBef>
                <a:spcPts val="90"/>
              </a:spcBef>
              <a:spcAft>
                <a:spcPts val="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9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88640"/>
            <a:ext cx="8964488" cy="593752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ролевой модели классическое понятие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субъект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разделяется на две части: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роль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человек, работающий с системой и выполняющий определенные служебные обязанности.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Роль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активно</a:t>
            </a:r>
            <a:r>
              <a:rPr lang="ru-RU" sz="2500" spc="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действующая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системе,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абстрактная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сущность, с которой связан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ограниченный,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связанный набор </a:t>
            </a:r>
            <a:r>
              <a:rPr lang="ru-RU" sz="2500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необходимых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осуществления определенной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деятельности.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Самым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распространенным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примером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является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присутствующая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почти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каждой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учетная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запись администратора (например,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UNIX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Administrator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Windows), который обладает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специальными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полномочиями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может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использоваться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несколькими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пользователями.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  <a:buNone/>
            </a:pP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0"/>
            <a:ext cx="9036496" cy="6858000"/>
          </a:xfrm>
        </p:spPr>
        <p:txBody>
          <a:bodyPr/>
          <a:lstStyle/>
          <a:p>
            <a:pPr marL="0" marR="2857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модель включает</a:t>
            </a:r>
            <a:r>
              <a:rPr lang="ru-RU" sz="25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три компонента:</a:t>
            </a:r>
          </a:p>
          <a:p>
            <a:pPr marL="0" marR="28575" indent="0" algn="ctr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модель отображения пользователь — роль,</a:t>
            </a:r>
          </a:p>
          <a:p>
            <a:pPr marL="0" marR="28575" indent="0" algn="ctr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модель отображения привилегия — роль</a:t>
            </a:r>
          </a:p>
          <a:p>
            <a:pPr marL="0" marR="28575" indent="0" algn="ctr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модель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роль.</a:t>
            </a:r>
          </a:p>
          <a:p>
            <a:pPr marL="0" indent="0" algn="just">
              <a:buNone/>
            </a:pP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отображения пользователь — рол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ь ориентирована на обеспечение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корректного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отображения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множества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пользователей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множество ролей в условиях децентрализованного управления. Предлагаемое решение основывается на поддержке специальных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отношений 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500" kern="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разрешено-назначить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ru-RU" sz="2500" kern="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разрешено-отозвать</a:t>
            </a: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</a:t>
            </a:r>
          </a:p>
          <a:p>
            <a:pPr marL="0" indent="0" algn="just">
              <a:buNone/>
            </a:pPr>
            <a:r>
              <a:rPr lang="ru-RU" sz="2500" kern="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Аналогичный подход предлагается для реализации 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отоб­ражения привилегия — роль. </a:t>
            </a:r>
          </a:p>
          <a:p>
            <a:pPr marL="0" indent="0" algn="just">
              <a:buNone/>
            </a:pP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отображения роль-роль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предусматривает три класса ролей:                       возможности (</a:t>
            </a:r>
            <a:r>
              <a:rPr lang="ru-RU" sz="25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abilities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ru-RU" sz="2500" kern="0" dirty="0">
                <a:latin typeface="Times New Roman" panose="02020603050405020304" pitchFamily="18" charset="0"/>
              </a:rPr>
              <a:t>группы(</a:t>
            </a:r>
            <a:r>
              <a:rPr lang="en-US" sz="2500" kern="0" dirty="0">
                <a:latin typeface="Times New Roman" panose="02020603050405020304" pitchFamily="18" charset="0"/>
              </a:rPr>
              <a:t>g</a:t>
            </a:r>
            <a:r>
              <a:rPr lang="ru-RU" sz="2500" kern="0" dirty="0" err="1">
                <a:latin typeface="Times New Roman" panose="02020603050405020304" pitchFamily="18" charset="0"/>
              </a:rPr>
              <a:t>roups</a:t>
            </a:r>
            <a:r>
              <a:rPr lang="ru-RU" sz="2500" kern="0" dirty="0">
                <a:latin typeface="Times New Roman" panose="02020603050405020304" pitchFamily="18" charset="0"/>
              </a:rPr>
              <a:t>)</a:t>
            </a:r>
          </a:p>
          <a:p>
            <a:pPr marL="0" indent="0" algn="ctr"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универсальные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(UP-</a:t>
            </a:r>
            <a:r>
              <a:rPr lang="ru-RU" sz="25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roles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2500" dirty="0"/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9036496" cy="6858000"/>
          </a:xfrm>
        </p:spPr>
        <p:txBody>
          <a:bodyPr/>
          <a:lstStyle/>
          <a:p>
            <a:pPr marL="0" marR="2667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упрощения логической структуры объектов управления вводится понятие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иерархии ролей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Роль, входящая в иерархию,</a:t>
            </a:r>
            <a:r>
              <a:rPr lang="ru-RU" sz="20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 включать</a:t>
            </a:r>
            <a:r>
              <a:rPr lang="ru-RU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другие роли, наследуя все привилегии включаемых </a:t>
            </a:r>
            <a:r>
              <a:rPr lang="ru-RU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ролей.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</a:p>
          <a:p>
            <a:pPr marL="0" marR="2667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реализации политики безопасности организации на основе базовой модели вводится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механизм ограничений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О</a:t>
            </a:r>
            <a:r>
              <a:rPr lang="ru-RU" sz="25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позволяют поддерживать роли, для которых политика безопасности не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допускает одновременное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их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отображение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конкретного пользователя, так называемые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взаимно исключающие роли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6670" indent="0" algn="just">
              <a:spcBef>
                <a:spcPts val="0"/>
              </a:spcBef>
              <a:buNone/>
            </a:pP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Администрирование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ролевой моделью является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многоаспектным. </a:t>
            </a:r>
            <a:r>
              <a:rPr lang="ru-RU" sz="2500" spc="4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Привилегия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конкретных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r>
              <a:rPr lang="ru-RU" sz="2500" spc="3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выдается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администратором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соответствии с ролью, которая ему предписывается при выполнении конкретной функции некоторого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технологического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процесса. </a:t>
            </a:r>
            <a:endParaRPr lang="en-US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2667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Управление доступом</a:t>
            </a:r>
            <a:r>
              <a:rPr lang="ru-RU" sz="25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данным</a:t>
            </a:r>
            <a:r>
              <a:rPr lang="ru-RU" sz="25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самим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пользователем</a:t>
            </a:r>
            <a:r>
              <a:rPr lang="ru-RU" sz="25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предусмотрено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только с использованием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специального механизма делегирования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</a:t>
            </a:r>
            <a:endParaRPr lang="ru-RU" sz="25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"/>
            <a:ext cx="9036496" cy="6858000"/>
          </a:xfrm>
        </p:spPr>
        <p:txBody>
          <a:bodyPr/>
          <a:lstStyle/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Каждая модель разграничения доступа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ориентирована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описание операций с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абстрактными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объектами. 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Имеются три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основных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множества объектов,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называемых 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пользователями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(U), ролями (R) и привилегиями (Р)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Дополнительным объектом является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совокупность</a:t>
            </a:r>
            <a:r>
              <a:rPr lang="ru-RU" sz="25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сеансов</a:t>
            </a:r>
            <a:r>
              <a:rPr lang="ru-RU" sz="2500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(S).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i="1" spc="5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Пользователь</a:t>
            </a:r>
            <a:r>
              <a:rPr lang="ru-RU" sz="2500" i="1" spc="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это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человек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процесс.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Понятие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можно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обобщать,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чтобы оно включало в себя программы, компьютеры, или даже сети </a:t>
            </a: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компьютеров.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простоты обсуждения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пользователем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будем подразумевать человека. </a:t>
            </a:r>
          </a:p>
          <a:p>
            <a:pPr marL="0" marR="103505" indent="0" algn="just">
              <a:spcBef>
                <a:spcPts val="0"/>
              </a:spcBef>
              <a:buNone/>
            </a:pP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 Роль</a:t>
            </a:r>
            <a:r>
              <a:rPr lang="ru-RU" sz="2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название определенной работы,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которая</a:t>
            </a:r>
            <a:r>
              <a:rPr lang="ru-RU" sz="25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выполняется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ru-RU" sz="25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организационной системе</a:t>
            </a:r>
            <a:r>
              <a:rPr lang="ru-RU" sz="25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 связана с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семантикой, определяющей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полномочия и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ответственность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исполнителя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роли.</a:t>
            </a:r>
          </a:p>
          <a:p>
            <a:pPr marL="0" indent="0"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107504" y="0"/>
            <a:ext cx="9036496" cy="6741368"/>
          </a:xfrm>
        </p:spPr>
        <p:txBody>
          <a:bodyPr/>
          <a:lstStyle/>
          <a:p>
            <a:pPr marL="0" marR="10858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Привилегия</a:t>
            </a:r>
            <a:r>
              <a:rPr lang="ru-RU" sz="25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право на выполнение определенного вида операций с одним или несколькими объектами системы. </a:t>
            </a: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 разрешают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выполнение действий с </a:t>
            </a:r>
            <a:r>
              <a:rPr lang="ru-RU" sz="2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объектами</a:t>
            </a:r>
            <a:r>
              <a:rPr lang="ru-RU" sz="25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которые, являются компонентами БД или глобальными </a:t>
            </a:r>
            <a:r>
              <a:rPr lang="ru-RU" sz="2500" kern="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системными ресурсами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серверов БД. </a:t>
            </a:r>
          </a:p>
          <a:p>
            <a:pPr marL="0" marR="10858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Ролевая модель рассматривает множество интерпретаций для привилегий.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одной стороны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разграничение очень грубое, где доступ разрешается ко всей БД или таблице.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 другой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 разграничение очень избирательно, где единица доступа — это определенное значение элемента данных или кортежа.</a:t>
            </a:r>
          </a:p>
          <a:p>
            <a:pPr marL="0" marR="10858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Сущность </a:t>
            </a:r>
            <a:r>
              <a:rPr lang="ru-RU" sz="2500" u="sng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зависит</a:t>
            </a:r>
            <a:r>
              <a:rPr lang="ru-RU" sz="2500" kern="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500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 системы и ее</a:t>
            </a:r>
            <a:r>
              <a:rPr lang="ru-RU" sz="2500" kern="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свойств. Поэтому общая модель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</a:t>
            </a:r>
            <a:r>
              <a:rPr lang="ru-RU" sz="2500" kern="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доступом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должна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рассматривать</a:t>
            </a:r>
            <a:r>
              <a:rPr lang="ru-RU" sz="2500" kern="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 как </a:t>
            </a:r>
            <a:r>
              <a:rPr lang="ru-RU" sz="25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формальные метки</a:t>
            </a:r>
            <a:r>
              <a:rPr lang="ru-RU" sz="25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(обозначения) совокупности прав доступа. </a:t>
            </a:r>
          </a:p>
          <a:p>
            <a:pPr marL="0" marR="108585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Привилегия может относиться как к одному, так и к нескольким объектам.</a:t>
            </a:r>
            <a:r>
              <a:rPr lang="ru-RU" sz="2500" spc="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Способ по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которому </a:t>
            </a:r>
            <a:r>
              <a:rPr lang="ru-RU" sz="2500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индивидуальные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привилегии объединяются в одну универсальную привилегию, зависит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реализации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системы.</a:t>
            </a:r>
          </a:p>
          <a:p>
            <a:pPr marL="0" marR="108585" indent="0" algn="just"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0" y="0"/>
            <a:ext cx="8892479" cy="6586538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Основными элементами базовой модели являются отношения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assignment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(UA) и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permission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assignment</a:t>
            </a:r>
            <a:r>
              <a:rPr lang="ru-RU" sz="25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(PA). Оба отношения являются отношениями «многие ко многим». Пользователь может быть членом нескольких ролей, и роль может содержать несколько пользователей.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Точно так же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роль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может</a:t>
            </a:r>
            <a:r>
              <a:rPr lang="ru-RU" sz="2500" spc="1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иметь</a:t>
            </a:r>
            <a:r>
              <a:rPr lang="ru-RU" sz="25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много</a:t>
            </a:r>
            <a:r>
              <a:rPr lang="ru-RU" sz="25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привилегий, и одна привилегия может быть предоставлена нескольким ролям. Ключ к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пониманию </a:t>
            </a:r>
            <a:r>
              <a:rPr lang="ru-RU" sz="2500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базовой модели находится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500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осознании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сущности этих двух отношений.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конечном счете, привилегия оказывается принадлежащей пользователю. Но использование роли как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посредника,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предназначенного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передачи</a:t>
            </a:r>
            <a:r>
              <a:rPr lang="ru-RU" sz="2500" spc="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пользователю привилегий, обеспечивает больший контроль осуществления доступа к объектам баз данных, чем непосредственная передача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привилегий</a:t>
            </a:r>
            <a:r>
              <a:rPr lang="ru-RU" sz="25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пользователям.</a:t>
            </a:r>
          </a:p>
          <a:p>
            <a:pPr marL="0" indent="0" algn="just"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3149</Words>
  <Application>Microsoft Office PowerPoint</Application>
  <PresentationFormat>Экран (4:3)</PresentationFormat>
  <Paragraphs>132</Paragraphs>
  <Slides>33</Slides>
  <Notes>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Google Sans</vt:lpstr>
      <vt:lpstr>Times New Roman</vt:lpstr>
      <vt:lpstr>Тема Office</vt:lpstr>
      <vt:lpstr>  Лекция9 Методы ролевого разграничения доступа     1. Базовая ролевая модель разграничения доступа 2. Расширенная ролевая модель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227</cp:revision>
  <dcterms:created xsi:type="dcterms:W3CDTF">2013-02-04T18:05:09Z</dcterms:created>
  <dcterms:modified xsi:type="dcterms:W3CDTF">2024-11-01T08:31:11Z</dcterms:modified>
</cp:coreProperties>
</file>