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0" r:id="rId16"/>
    <p:sldId id="261" r:id="rId17"/>
    <p:sldId id="26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28.08.2024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4A4B5-E699-181C-1801-623AD7BD1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ru-RU" dirty="0"/>
              <a:t>Теория кодирования, сжатия и восстановления 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24A9CE-BD1B-4B57-FCEC-F9898434E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016" y="2951162"/>
            <a:ext cx="9144000" cy="477838"/>
          </a:xfrm>
        </p:spPr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EB8C9-903D-977D-1BE2-498F14E05762}"/>
              </a:ext>
            </a:extLst>
          </p:cNvPr>
          <p:cNvSpPr txBox="1"/>
          <p:nvPr/>
        </p:nvSpPr>
        <p:spPr>
          <a:xfrm>
            <a:off x="1345916" y="3791164"/>
            <a:ext cx="9873464" cy="2860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Теорию кодирования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рассматривать как раздел 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теории информации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посвященный проблеме достижения пределов скорости передачи информации, предугаданных Клодом Шенноном.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1948 году, когда, благодаря опубликованию работы Клода Шеннона 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i="1" dirty="0"/>
              <a:t>Shannon C. E. A mathematical theory of communication. Bell Syst. Tech. J., 27(1):379–423, 1948</a:t>
            </a:r>
            <a:endParaRPr lang="ru-RU" i="1" dirty="0"/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появилась на свет теория информации, большая часть информации передавалась в аналоговом виде. 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4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4423C-3F58-B16C-6DB3-6ED79987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518453"/>
          </a:xfrm>
        </p:spPr>
        <p:txBody>
          <a:bodyPr>
            <a:normAutofit/>
          </a:bodyPr>
          <a:lstStyle/>
          <a:p>
            <a:r>
              <a:rPr lang="ru-RU" sz="1800" i="1" dirty="0"/>
              <a:t>Теория кодирования, сжатия и восстановления информации. Введение.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E65847-EE4E-35C0-23FA-AC47B9550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126" y="883578"/>
            <a:ext cx="8803745" cy="27911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51052-88A7-DAFE-C000-68A38D0942DA}"/>
              </a:ext>
            </a:extLst>
          </p:cNvPr>
          <p:cNvSpPr txBox="1"/>
          <p:nvPr/>
        </p:nvSpPr>
        <p:spPr>
          <a:xfrm>
            <a:off x="1102331" y="4193207"/>
            <a:ext cx="96063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из теоремы кодирования для канала с АБГШ следует: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надежная передача информации возможна только тогда, когда отношение сигнал/шум на бит не меньше величины −1.59 д</a:t>
            </a:r>
          </a:p>
        </p:txBody>
      </p:sp>
    </p:spTree>
    <p:extLst>
      <p:ext uri="{BB962C8B-B14F-4D97-AF65-F5344CB8AC3E}">
        <p14:creationId xmlns:p14="http://schemas.microsoft.com/office/powerpoint/2010/main" val="278407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87209-A5B5-6BA9-F3C1-4EAE655E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454" cy="395163"/>
          </a:xfrm>
        </p:spPr>
        <p:txBody>
          <a:bodyPr>
            <a:normAutofit/>
          </a:bodyPr>
          <a:lstStyle/>
          <a:p>
            <a:r>
              <a:rPr lang="ru-RU" sz="1800" i="1" dirty="0"/>
              <a:t>Теория кодирования, сжатия и восстановления информации. Введение.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B3CDA-B093-7075-7D77-AC85CAC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126"/>
            <a:ext cx="11353800" cy="62775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вероятности ошибки от отношения сигнал/шум при передаче без кодирования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Энергетический выигрыш кодирования составляет 1.59 + 10.53 = 12.0 дБ, или в 16 раз!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61383C-2FB4-F9E7-B501-023D705B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03" y="1188359"/>
            <a:ext cx="6482994" cy="49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3D9AB-9244-3443-6D40-C303834A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7890" cy="395163"/>
          </a:xfrm>
        </p:spPr>
        <p:txBody>
          <a:bodyPr>
            <a:normAutofit/>
          </a:bodyPr>
          <a:lstStyle/>
          <a:p>
            <a:r>
              <a:rPr lang="ru-RU" sz="1800" i="1" dirty="0"/>
              <a:t>Теория кодирования, сжатия и восстановления информации. Введение.</a:t>
            </a: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EFFB8E-C54E-F91B-B4BA-83BD73800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44" y="873304"/>
            <a:ext cx="8164711" cy="130481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3568C2-1626-1C12-A4AA-0D06F7DCE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78" y="2291138"/>
            <a:ext cx="5783055" cy="15881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2C6109-E255-9517-40C9-743E92C3A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963" y="4679879"/>
            <a:ext cx="7860072" cy="7802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244564-DB5C-C9AA-A4F4-570D736F4D5A}"/>
              </a:ext>
            </a:extLst>
          </p:cNvPr>
          <p:cNvSpPr txBox="1"/>
          <p:nvPr/>
        </p:nvSpPr>
        <p:spPr>
          <a:xfrm>
            <a:off x="1529833" y="5989834"/>
            <a:ext cx="418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декодированию с жесткими решениями</a:t>
            </a: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5943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389A8-13EF-BB03-1160-9BA6E250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9261" cy="446533"/>
          </a:xfrm>
        </p:spPr>
        <p:txBody>
          <a:bodyPr>
            <a:normAutofit/>
          </a:bodyPr>
          <a:lstStyle/>
          <a:p>
            <a:r>
              <a:rPr lang="ru-RU" sz="1600" i="1" dirty="0"/>
              <a:t>Теория кодирования, сжатия и восстановления информации. Введение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3CD03D-D3A5-AF08-EED8-C99619430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040" y="1462199"/>
            <a:ext cx="9947920" cy="153996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A3CD55-011C-7642-E320-2C747B0044C3}"/>
              </a:ext>
            </a:extLst>
          </p:cNvPr>
          <p:cNvSpPr txBox="1"/>
          <p:nvPr/>
        </p:nvSpPr>
        <p:spPr>
          <a:xfrm>
            <a:off x="3863083" y="949309"/>
            <a:ext cx="397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екодирование с мягкими решениями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9A25D-1AB9-E7E6-193A-C8EA787B9BC7}"/>
              </a:ext>
            </a:extLst>
          </p:cNvPr>
          <p:cNvSpPr txBox="1"/>
          <p:nvPr/>
        </p:nvSpPr>
        <p:spPr>
          <a:xfrm>
            <a:off x="626723" y="3145718"/>
            <a:ext cx="1133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формулы 1.3 находим м границу снизу на отношение сигнал/шум при заданной спектральной эффективности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AC50D1-3A20-8C4F-99E0-DE69FC35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49" y="3515049"/>
            <a:ext cx="2226535" cy="11083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B4F2AD-A4FE-06DA-B244-1D28429C2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334" y="4930006"/>
            <a:ext cx="6785638" cy="13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0A497-995C-F473-741B-D80FB686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0083" cy="425985"/>
          </a:xfrm>
        </p:spPr>
        <p:txBody>
          <a:bodyPr/>
          <a:lstStyle/>
          <a:p>
            <a:r>
              <a:rPr lang="ru-RU" sz="1600" i="1" dirty="0"/>
              <a:t>Теория кодирования, сжатия и восстановления информации. Введение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59D23D-45E9-C5C5-3AD7-922C85A2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17" y="1000343"/>
            <a:ext cx="7078895" cy="5866436"/>
          </a:xfrm>
        </p:spPr>
      </p:pic>
    </p:spTree>
    <p:extLst>
      <p:ext uri="{BB962C8B-B14F-4D97-AF65-F5344CB8AC3E}">
        <p14:creationId xmlns:p14="http://schemas.microsoft.com/office/powerpoint/2010/main" val="221657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3637F-E715-9F22-E30C-E943871B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871"/>
          </a:xfrm>
        </p:spPr>
        <p:txBody>
          <a:bodyPr>
            <a:normAutofit fontScale="90000"/>
          </a:bodyPr>
          <a:lstStyle/>
          <a:p>
            <a:r>
              <a:rPr lang="ru-RU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классы корректирующих кодов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6C468E4-B504-31D1-5661-B0202CF31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140" y="1191803"/>
            <a:ext cx="9866887" cy="5211820"/>
          </a:xfrm>
        </p:spPr>
      </p:pic>
    </p:spTree>
    <p:extLst>
      <p:ext uri="{BB962C8B-B14F-4D97-AF65-F5344CB8AC3E}">
        <p14:creationId xmlns:p14="http://schemas.microsoft.com/office/powerpoint/2010/main" val="182658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5F50B-69FE-9214-452A-8F74F464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403"/>
          </a:xfrm>
        </p:spPr>
        <p:txBody>
          <a:bodyPr>
            <a:normAutofit/>
          </a:bodyPr>
          <a:lstStyle/>
          <a:p>
            <a:r>
              <a:rPr lang="ru-RU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классы корректирующих кодов (продолжение)</a:t>
            </a:r>
            <a:endParaRPr lang="ru-RU" sz="32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A65004-F396-838A-D455-97744565E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86" y="1407560"/>
            <a:ext cx="8525721" cy="4572000"/>
          </a:xfrm>
        </p:spPr>
      </p:pic>
    </p:spTree>
    <p:extLst>
      <p:ext uri="{BB962C8B-B14F-4D97-AF65-F5344CB8AC3E}">
        <p14:creationId xmlns:p14="http://schemas.microsoft.com/office/powerpoint/2010/main" val="163409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C1C568-3419-25E9-59D3-20A27B53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988"/>
            <a:ext cx="10515600" cy="4640975"/>
          </a:xfrm>
        </p:spPr>
        <p:txBody>
          <a:bodyPr/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 Потенциально достижимая скорость передачи информации в канале связи в битах в секунду определяется ограничениями на мощность сигнала и полосу частот. Последнее ограничение может быть пересчитано в минимальную допустимую скорость кодирования в битах на сигнал. 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Применение кодов, исправляющих ошибки, обеспечивает большой энергетический выигрыш по сравнению с передачей без кодирования. Для обеспечения высокой эффективности использования ресурсов канала коды должны быть длинными и допускать декодирование с мягкими решениями. 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Важной характеристикой кода является его минимальное расстояние. Задача построения хороших кодов может быть сформулирована как задача построения кодов с наибольшим возможным минимальным расстоянием при заданной скорости.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ru-RU" sz="1800" dirty="0">
                <a:ea typeface="Calibri" panose="020F0502020204030204" pitchFamily="34" charset="0"/>
              </a:rPr>
              <a:t>   -</a:t>
            </a:r>
            <a:r>
              <a:rPr lang="ru-RU" sz="1800" dirty="0">
                <a:effectLst/>
                <a:ea typeface="Calibri" panose="020F0502020204030204" pitchFamily="34" charset="0"/>
              </a:rPr>
              <a:t> Минимальное расстояние — важный параметр кода, но не только оно принимается во внимание при выборе способа защиты от ошибок. С учетом ограничений на сложность реализации кодера и декодера при решении многих практических задач лучшими оказываются коды с относительно небольшим минимальным расстоянием, но зато допускающие простое декодирование.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1F1E5DE-6428-6D69-2510-2D8C931F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8" y="1078787"/>
            <a:ext cx="10593512" cy="457201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Выводы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A735562-020C-3913-D955-3C40E20E74D4}"/>
              </a:ext>
            </a:extLst>
          </p:cNvPr>
          <p:cNvSpPr txBox="1">
            <a:spLocks/>
          </p:cNvSpPr>
          <p:nvPr/>
        </p:nvSpPr>
        <p:spPr>
          <a:xfrm>
            <a:off x="739739" y="452437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i="1" dirty="0">
                <a:latin typeface="+mn-lt"/>
              </a:rPr>
              <a:t>Теория кодирования, сжатия и восстановления информации. Введение.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150779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2DEE6-CAE9-0320-093F-CB80ACA1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001"/>
          </a:xfrm>
        </p:spPr>
        <p:txBody>
          <a:bodyPr>
            <a:normAutofit/>
          </a:bodyPr>
          <a:lstStyle/>
          <a:p>
            <a:r>
              <a:rPr lang="ru-RU" sz="1600" i="1" dirty="0"/>
              <a:t>Теория кодирования, сжатия и восстановления информации. Введение.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39BFD-327E-A2EF-D970-9AE10743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5871"/>
            <a:ext cx="10515600" cy="3981091"/>
          </a:xfrm>
        </p:spPr>
        <p:txBody>
          <a:bodyPr>
            <a:normAutofit lnSpcReduction="10000"/>
          </a:bodyPr>
          <a:lstStyle/>
          <a:p>
            <a:r>
              <a:rPr lang="ru-R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В. Д. Колесник </a:t>
            </a:r>
            <a:r>
              <a:rPr lang="ru-RU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«Кодирование при передаче и хранении информации (Алгебраическая теория блоковых кодов)»</a:t>
            </a:r>
          </a:p>
          <a:p>
            <a:pPr marL="0" indent="0">
              <a:buNone/>
            </a:pPr>
            <a:endParaRPr lang="ru-RU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Г. Ш.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Полтырев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0" dirty="0">
                <a:solidFill>
                  <a:srgbClr val="000000"/>
                </a:solidFill>
                <a:effectLst/>
              </a:rPr>
              <a:t>Введение в теорию информации : (кодирование источников) : учебное пособие / В.Д. Колесник, Г.Ш. </a:t>
            </a:r>
            <a:r>
              <a:rPr lang="ru-RU" sz="1600" i="0" dirty="0" err="1">
                <a:solidFill>
                  <a:srgbClr val="000000"/>
                </a:solidFill>
                <a:effectLst/>
              </a:rPr>
              <a:t>Полтырев</a:t>
            </a:r>
            <a:r>
              <a:rPr lang="ru-RU" sz="1600" i="0" dirty="0">
                <a:solidFill>
                  <a:srgbClr val="000000"/>
                </a:solidFill>
                <a:effectLst/>
              </a:rPr>
              <a:t> ; Министерство высшего и среднего специального образования РСФСР </a:t>
            </a:r>
            <a:r>
              <a:rPr lang="ru-RU" sz="1600" i="0" dirty="0">
                <a:solidFill>
                  <a:srgbClr val="818C99"/>
                </a:solidFill>
                <a:effectLst/>
              </a:rPr>
              <a:t>Л. : Издательство Ленинградского </a:t>
            </a:r>
            <a:r>
              <a:rPr lang="ru-RU" sz="1600" i="0" dirty="0" err="1">
                <a:solidFill>
                  <a:srgbClr val="818C99"/>
                </a:solidFill>
                <a:effectLst/>
              </a:rPr>
              <a:t>госудаственного</a:t>
            </a:r>
            <a:r>
              <a:rPr lang="ru-RU" sz="1600" i="0" dirty="0">
                <a:solidFill>
                  <a:srgbClr val="818C99"/>
                </a:solidFill>
                <a:effectLst/>
              </a:rPr>
              <a:t> университета, 1980</a:t>
            </a:r>
          </a:p>
          <a:p>
            <a:pPr marL="0" indent="0" algn="l">
              <a:buNone/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Е. Т. Мирончиков </a:t>
            </a:r>
            <a:r>
              <a:rPr lang="ru-RU" sz="1600" b="1" i="0" dirty="0">
                <a:solidFill>
                  <a:srgbClr val="000000"/>
                </a:solidFill>
                <a:effectLst/>
              </a:rPr>
              <a:t>Кодирование и декодирование сообщений : Учебное пособие / Е.Т. Мирончиков, Н.А. </a:t>
            </a:r>
            <a:r>
              <a:rPr lang="ru-RU" sz="1600" b="1" i="0" dirty="0" err="1">
                <a:solidFill>
                  <a:srgbClr val="000000"/>
                </a:solidFill>
                <a:effectLst/>
              </a:rPr>
              <a:t>Шехунова</a:t>
            </a:r>
            <a:r>
              <a:rPr lang="ru-RU" sz="1600" b="1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1600" b="0" i="0" dirty="0">
                <a:solidFill>
                  <a:srgbClr val="818C99"/>
                </a:solidFill>
                <a:effectLst/>
              </a:rPr>
              <a:t>Ленинград : Ленинградский электротехнический институт, 1978</a:t>
            </a:r>
          </a:p>
          <a:p>
            <a:pPr algn="l"/>
            <a:endParaRPr lang="ru-RU" sz="1600" b="0" i="0" dirty="0">
              <a:solidFill>
                <a:srgbClr val="818C99"/>
              </a:solidFill>
              <a:effectLst/>
            </a:endParaRPr>
          </a:p>
          <a:p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Г. </a:t>
            </a:r>
            <a:r>
              <a:rPr lang="ru-RU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Тененгольцем</a:t>
            </a:r>
            <a:r>
              <a:rPr lang="ru-RU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США, с компанией Samsung </a:t>
            </a:r>
            <a:r>
              <a:rPr lang="ru-RU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Некоторые классы корректирующих кодов </a:t>
            </a:r>
            <a:endParaRPr lang="ru-RU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совместные научные исследования с Р. Йоханнессоном и его аспирантами в университете г. Лунд (Швеция),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сотрудничество с В. Сидоренко и М.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Боссертом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университете г. Ульм (Германия).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35B06-F1DB-250D-5D9E-58344C330F1A}"/>
              </a:ext>
            </a:extLst>
          </p:cNvPr>
          <p:cNvSpPr txBox="1"/>
          <p:nvPr/>
        </p:nvSpPr>
        <p:spPr>
          <a:xfrm>
            <a:off x="838200" y="995543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 области развития теории информации и кодирования следует выделить следующих ученых и их работы способствующие пониманию и усвоению дисциплины</a:t>
            </a:r>
          </a:p>
        </p:txBody>
      </p:sp>
    </p:spTree>
    <p:extLst>
      <p:ext uri="{BB962C8B-B14F-4D97-AF65-F5344CB8AC3E}">
        <p14:creationId xmlns:p14="http://schemas.microsoft.com/office/powerpoint/2010/main" val="60817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F687C4D-D160-1AE6-2083-AFFA7EBB6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026" y="1668082"/>
            <a:ext cx="8106310" cy="3711465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88B55F-BD43-4269-5624-D0FA1E9EF429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456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i="1"/>
              <a:t>Теория кодирования, сжатия и восстановления информации. Введение.</a:t>
            </a:r>
            <a:endParaRPr lang="ru-RU" sz="16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9B6D5EB-5FCD-50D1-B774-4C5508CA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967"/>
            <a:ext cx="10515600" cy="45720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Постановка задачи помехоустойчивого кодирования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E0C86-E109-2D2D-24FF-43FC57FEC9EE}"/>
              </a:ext>
            </a:extLst>
          </p:cNvPr>
          <p:cNvSpPr txBox="1"/>
          <p:nvPr/>
        </p:nvSpPr>
        <p:spPr>
          <a:xfrm>
            <a:off x="1304818" y="5989834"/>
            <a:ext cx="752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1 - Примеры каналов: a — двоичный симметричный канал (ДСК); </a:t>
            </a:r>
          </a:p>
          <a:p>
            <a:r>
              <a:rPr lang="ru-RU" dirty="0"/>
              <a:t>б — двоичный канал со стираниями (</a:t>
            </a:r>
            <a:r>
              <a:rPr lang="ru-RU" dirty="0" err="1"/>
              <a:t>ДСтК</a:t>
            </a:r>
            <a:r>
              <a:rPr lang="ru-R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6730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3E19F-08F8-F115-A7EB-66F28BE9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126"/>
            <a:ext cx="10515600" cy="627507"/>
          </a:xfrm>
        </p:spPr>
        <p:txBody>
          <a:bodyPr>
            <a:normAutofit/>
          </a:bodyPr>
          <a:lstStyle/>
          <a:p>
            <a:r>
              <a:rPr lang="ru-RU" sz="2400" b="1" dirty="0"/>
              <a:t>Основные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2B9DB-8853-9467-368A-D4C22ECC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347"/>
            <a:ext cx="10515600" cy="2162172"/>
          </a:xfrm>
        </p:spPr>
        <p:txBody>
          <a:bodyPr/>
          <a:lstStyle/>
          <a:p>
            <a:r>
              <a:rPr lang="ru-RU" dirty="0"/>
              <a:t>Код - список передаваемых последовательностей </a:t>
            </a:r>
          </a:p>
          <a:p>
            <a:r>
              <a:rPr lang="ru-RU" dirty="0"/>
              <a:t>кодовые слова - сами последовательности  </a:t>
            </a:r>
          </a:p>
          <a:p>
            <a:r>
              <a:rPr lang="ru-RU" dirty="0"/>
              <a:t>Кодирование -  отображение передаваемых данных на кодовые слова 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63CE00-C65D-91A0-D4C8-2356F013E4A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39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i="1" dirty="0"/>
              <a:t>Теория кодирования, сжатия и восстановления информации. Введение.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2CFC72-311A-C83F-D293-3800A56E8B01}"/>
              </a:ext>
            </a:extLst>
          </p:cNvPr>
          <p:cNvSpPr txBox="1">
            <a:spLocks/>
          </p:cNvSpPr>
          <p:nvPr/>
        </p:nvSpPr>
        <p:spPr>
          <a:xfrm>
            <a:off x="1052245" y="3709757"/>
            <a:ext cx="10515600" cy="627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Пример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E0BF32D-1BFC-55F4-297D-AFAF87025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9450"/>
              </p:ext>
            </p:extLst>
          </p:nvPr>
        </p:nvGraphicFramePr>
        <p:xfrm>
          <a:off x="2291137" y="4317501"/>
          <a:ext cx="6698750" cy="2175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9017">
                  <a:extLst>
                    <a:ext uri="{9D8B030D-6E8A-4147-A177-3AD203B41FA5}">
                      <a16:colId xmlns:a16="http://schemas.microsoft.com/office/drawing/2014/main" val="1633383"/>
                    </a:ext>
                  </a:extLst>
                </a:gridCol>
                <a:gridCol w="3349733">
                  <a:extLst>
                    <a:ext uri="{9D8B030D-6E8A-4147-A177-3AD203B41FA5}">
                      <a16:colId xmlns:a16="http://schemas.microsoft.com/office/drawing/2014/main" val="1441539770"/>
                    </a:ext>
                  </a:extLst>
                </a:gridCol>
              </a:tblGrid>
              <a:tr h="435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Сообщения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Кодовые слова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990215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00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00000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55507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01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10110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147543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10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01011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373815"/>
                  </a:ext>
                </a:extLst>
              </a:tr>
              <a:tr h="4350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>
                          <a:effectLst/>
                        </a:rPr>
                        <a:t>11</a:t>
                      </a:r>
                      <a:endParaRPr lang="ru-RU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 kern="100" dirty="0">
                          <a:effectLst/>
                        </a:rPr>
                        <a:t>11101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47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24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312F-2F09-656D-80CD-A4B06426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0357" cy="878048"/>
          </a:xfrm>
        </p:spPr>
        <p:txBody>
          <a:bodyPr>
            <a:normAutofit fontScale="90000"/>
          </a:bodyPr>
          <a:lstStyle/>
          <a:p>
            <a:r>
              <a:rPr lang="ru-RU" sz="2000" i="1" dirty="0"/>
              <a:t>Теория кодирования, сжатия и восстановления информации. Введение.</a:t>
            </a:r>
            <a:br>
              <a:rPr lang="ru-RU" sz="4400" i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57F3B-C4D4-F3C7-E491-D95E97B4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Вместо некоторого числа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𝑘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бит по каналу передается количество сигналов, достаточное для передачи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бит,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&gt;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𝑘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Отношение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𝑘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endParaRPr lang="en-US" sz="1800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называют скоростью кода. То, что из общего числа 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возможных сигналов для передачи информации используется лишь 2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, позволяет исправлять либо обнаруживать ошибки. Задача декодера — выбрать из числа кодовых слов одно, предположительно — то, что передавалось. 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последовательности (кодовые слова), используемые для передачи сообщений, должны как можно сильнее отличаться друг от друга, иными словами, находиться на как можно большем расстоянии.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2295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5DD7D-46B7-8366-5DA3-AB4CECC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96"/>
          </a:xfrm>
        </p:spPr>
        <p:txBody>
          <a:bodyPr>
            <a:normAutofit fontScale="90000"/>
          </a:bodyPr>
          <a:lstStyle/>
          <a:p>
            <a:r>
              <a:rPr lang="ru-RU" sz="2000" i="1" dirty="0"/>
              <a:t>Теория кодирования, сжатия и восстановления информации. Введение.</a:t>
            </a:r>
            <a:br>
              <a:rPr lang="ru-RU" sz="4400" i="1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EAAF00-B956-E38B-5CBD-209D3E89E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46" y="3139305"/>
            <a:ext cx="10071161" cy="1669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1E366-C5B8-50BF-58B8-6A4B767F48B3}"/>
              </a:ext>
            </a:extLst>
          </p:cNvPr>
          <p:cNvSpPr txBox="1"/>
          <p:nvPr/>
        </p:nvSpPr>
        <p:spPr>
          <a:xfrm>
            <a:off x="990980" y="1263722"/>
            <a:ext cx="102100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Для ДСК с переходной вероятностью 𝑝0 </a:t>
            </a:r>
          </a:p>
          <a:p>
            <a:r>
              <a:rPr lang="ru-RU" sz="3200" dirty="0"/>
              <a:t>пропускная способность канала вычисляется по формуле</a:t>
            </a:r>
          </a:p>
        </p:txBody>
      </p:sp>
    </p:spTree>
    <p:extLst>
      <p:ext uri="{BB962C8B-B14F-4D97-AF65-F5344CB8AC3E}">
        <p14:creationId xmlns:p14="http://schemas.microsoft.com/office/powerpoint/2010/main" val="172649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2000" i="1" dirty="0"/>
              <a:t>Теория кодирования, сжатия и восстановления информации. Введение.</a:t>
            </a:r>
            <a:br>
              <a:rPr lang="ru-RU" sz="4400" i="1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7AA559-003D-226F-7014-7F8FEAC3F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204" y="1743930"/>
            <a:ext cx="9421403" cy="4596602"/>
          </a:xfr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5AB5E-7533-4FA8-5195-100943F4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8438" cy="549275"/>
          </a:xfrm>
        </p:spPr>
        <p:txBody>
          <a:bodyPr>
            <a:normAutofit/>
          </a:bodyPr>
          <a:lstStyle/>
          <a:p>
            <a:r>
              <a:rPr lang="ru-RU" sz="1800" i="1" dirty="0"/>
              <a:t>Теория кодирования, сжатия и восстановления информации. Введение.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887BF-CA24-BA82-DD1B-ADA68D98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496" y="1232899"/>
            <a:ext cx="10398303" cy="4944064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	Энергия одного сигнала длительности </a:t>
            </a:r>
            <a:r>
              <a:rPr lang="ru-RU" sz="24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𝑇</a:t>
            </a:r>
            <a:r>
              <a:rPr lang="ru-RU" sz="2400" dirty="0">
                <a:effectLst/>
                <a:ea typeface="Calibri" panose="020F0502020204030204" pitchFamily="34" charset="0"/>
              </a:rPr>
              <a:t> равна </a:t>
            </a:r>
          </a:p>
          <a:p>
            <a:pPr marL="0" indent="0" algn="ctr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𝐸</a:t>
            </a:r>
            <a:r>
              <a:rPr lang="ru-RU" sz="2400" dirty="0">
                <a:effectLst/>
                <a:ea typeface="Calibri" panose="020F0502020204030204" pitchFamily="34" charset="0"/>
              </a:rPr>
              <a:t> = </a:t>
            </a:r>
            <a:r>
              <a:rPr lang="ru-RU" sz="24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𝑃·</a:t>
            </a:r>
            <a:r>
              <a:rPr lang="ru-RU" sz="2400" dirty="0">
                <a:effectLst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𝑇</a:t>
            </a:r>
            <a:endParaRPr lang="en-US" sz="2400" dirty="0">
              <a:effectLst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ru-RU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Предположим, что </a:t>
            </a:r>
            <a:r>
              <a:rPr lang="ru-RU" sz="2000" kern="1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000" kern="1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𝑡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— стационарный случайный процесс, одномерное распределение которого — гауссово с нулевым математическим ожиданием и с дисперсией </a:t>
            </a:r>
            <a:r>
              <a:rPr lang="ru-RU" sz="2000" kern="1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𝑁</a:t>
            </a:r>
            <a:r>
              <a:rPr lang="ru-RU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/2. </a:t>
            </a:r>
            <a:r>
              <a:rPr lang="ru-RU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Cпектральная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плотность мощности предполагается равномерной равной </a:t>
            </a:r>
            <a:r>
              <a:rPr lang="ru-RU" sz="2000" kern="1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𝑁</a:t>
            </a:r>
            <a:r>
              <a:rPr lang="ru-RU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/2 (вт/Гц) в диапазоне частот [−</a:t>
            </a:r>
            <a:r>
              <a:rPr lang="ru-RU" sz="2000" kern="1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𝑊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kern="1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𝑊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]. Такой шу</a:t>
            </a:r>
            <a:r>
              <a:rPr lang="ru-RU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м </a:t>
            </a:r>
            <a:r>
              <a:rPr lang="ru-RU" sz="2000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назывется</a:t>
            </a:r>
            <a:r>
              <a:rPr lang="ru-RU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аддитивным белым гауссовским шумом (АБГШ) и соответствующий канал — каналом с АБГШ. В этих условиях пропускная способность канала, измеренная в битах, передаваемых в единицу времени, вычисляется по формуле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dirty="0">
                <a:effectLst/>
                <a:ea typeface="Calibri" panose="020F0502020204030204" pitchFamily="34" charset="0"/>
              </a:rPr>
              <a:t>При отсутствии ограничений на полосу, переходя к пределу при </a:t>
            </a:r>
            <a:r>
              <a:rPr lang="ru-RU" sz="20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𝑊</a:t>
            </a:r>
            <a:r>
              <a:rPr lang="ru-RU" sz="2000" dirty="0">
                <a:effectLst/>
                <a:ea typeface="Calibri" panose="020F0502020204030204" pitchFamily="34" charset="0"/>
              </a:rPr>
              <a:t> → ∞, получаем совсем простую формулу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7DB3D-06BF-352D-0345-4F4C6E88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10" y="4058291"/>
            <a:ext cx="5387496" cy="10171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35290B-C9E7-504A-753A-F58CC087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46" y="5475733"/>
            <a:ext cx="3814283" cy="10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8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89E4A-2010-45FF-50DF-207F95A7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7067" cy="549275"/>
          </a:xfrm>
        </p:spPr>
        <p:txBody>
          <a:bodyPr/>
          <a:lstStyle/>
          <a:p>
            <a:r>
              <a:rPr lang="ru-RU" sz="1800" i="1" dirty="0"/>
              <a:t>Теория кодирования, сжатия и восстановления информации. 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8AE3D-DC6B-611B-25C1-01D955A41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964"/>
            <a:ext cx="10515600" cy="51289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Сопоставим между собой характеристики системы связи без кодирования и системы с таким кодированием, которое по своим параметрам близко к теоретическим пределам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время 𝑇 при затратах энергии 𝑃 𝑇 будет передано 𝑅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𝑇 бит информации. Введем характеристику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B9FF2BD-8646-4CA9-6902-D3F2EC6FC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984" y="3334165"/>
            <a:ext cx="2794353" cy="15202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0DB143-C2D8-7272-D502-DFA030FCE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76" y="4949575"/>
            <a:ext cx="9808114" cy="7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969</Words>
  <Application>Microsoft Office PowerPoint</Application>
  <PresentationFormat>Широкоэкранный</PresentationFormat>
  <Paragraphs>87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</vt:lpstr>
      <vt:lpstr>Times New Roman</vt:lpstr>
      <vt:lpstr>Тема Office</vt:lpstr>
      <vt:lpstr>Теория кодирования, сжатия и восстановления информации</vt:lpstr>
      <vt:lpstr>Теория кодирования, сжатия и восстановления информации. Введение.</vt:lpstr>
      <vt:lpstr>Постановка задачи помехоустойчивого кодирования</vt:lpstr>
      <vt:lpstr>Основные определения</vt:lpstr>
      <vt:lpstr>Теория кодирования, сжатия и восстановления информации. Введение. </vt:lpstr>
      <vt:lpstr>Теория кодирования, сжатия и восстановления информации. Введение. </vt:lpstr>
      <vt:lpstr>Теория кодирования, сжатия и восстановления информации. Введение. </vt:lpstr>
      <vt:lpstr>Теория кодирования, сжатия и восстановления информации. Введение.</vt:lpstr>
      <vt:lpstr>Теория кодирования, сжатия и восстановления информации. Введение</vt:lpstr>
      <vt:lpstr>Теория кодирования, сжатия и восстановления информации. Введение.</vt:lpstr>
      <vt:lpstr>Теория кодирования, сжатия и восстановления информации. Введение.</vt:lpstr>
      <vt:lpstr>Теория кодирования, сжатия и восстановления информации. Введение.</vt:lpstr>
      <vt:lpstr>Теория кодирования, сжатия и восстановления информации. Введение</vt:lpstr>
      <vt:lpstr>Теория кодирования, сжатия и восстановления информации. Введение</vt:lpstr>
      <vt:lpstr>Основные классы корректирующих кодов </vt:lpstr>
      <vt:lpstr>Основные классы корректирующих кодов (продолжение)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27</cp:revision>
  <dcterms:created xsi:type="dcterms:W3CDTF">2024-08-27T13:49:30Z</dcterms:created>
  <dcterms:modified xsi:type="dcterms:W3CDTF">2024-08-28T14:54:38Z</dcterms:modified>
</cp:coreProperties>
</file>