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72" r:id="rId9"/>
    <p:sldId id="274" r:id="rId10"/>
    <p:sldId id="273" r:id="rId11"/>
    <p:sldId id="275" r:id="rId12"/>
    <p:sldId id="276" r:id="rId13"/>
    <p:sldId id="277" r:id="rId14"/>
    <p:sldId id="27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B5DB-3450-FEF1-0D19-F44B9231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EAA2B-451A-3922-D5DC-75C9ACE4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1B636-8E10-BC3E-5081-B612ADE1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ADD8-EF5A-D3B8-E9CD-D00DE92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29A03-94FE-7857-B6F9-13747449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B3B6-F168-F407-D97C-E5DE7E67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F8730D-B1F1-E082-DF80-969778D0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08EDE-C020-8679-B929-7BD6BF0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E92B-23A5-5408-3892-885E13D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D014-5B41-14ED-D464-D39EF6F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F148F4-91D5-5908-357B-055F5113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B384D-F757-C002-EE03-CBBDEE37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144E3-D3F5-4BB5-E865-4554F25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E767EE-FAF5-D6A3-A8AD-A3A10D9F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2C941-C71D-1104-BF00-63760CD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13742-B50B-D287-4678-95A1DA29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827D5-F241-4146-E8A2-026D2D8F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CEFAF-0B27-CE79-52DB-4CCB0A2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6C20B-AB78-BCE7-1BFD-70211140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DA01-A8F4-89F3-64C6-08F7B23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1928C-9066-366D-0740-C9A2DA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48980-E965-9658-9C70-3F604434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681AE-5913-113C-041F-2D0D210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FBF51-8F91-E03B-A51A-BD78174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2B3F7-254E-6FD8-370D-6D651BEE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07D17-22CA-DB55-2133-FB49B1A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CD459-467F-67E7-BF07-F4787B93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F4680-739D-22ED-4AFB-599B78A2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280A7-7D77-53D6-39A8-6987798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76203-D4BD-71FC-EE5F-F295559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66E6F3-B5DB-FE77-8F82-3CA31BA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086-A159-184C-9FFF-D017FE9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00BB2-AD19-9E3D-EFC7-09D67A94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4EC75-98D9-B43B-2918-D78CCC65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088D5-6C50-35B8-93C5-FE4860B9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B4872-E020-1202-4C77-4901A4FF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1EA34C-E3AB-46B0-FC41-0D33257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40E7E1-1C45-FA6A-B476-BD50180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EAC4C-0220-CD19-9387-70CEF6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10C1D-6B49-DF08-6290-5F7147B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3B70E-FC84-7F61-7741-1A68D9E4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FD6A91-DD94-8B2E-6FF7-43D08B1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4E2A27-2C51-C5F2-94C9-4872F0D6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B9F20-ED7C-07AC-8B88-CEF60C8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56E9BA-C13F-FF64-3DB7-6EF8758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584690-E442-3700-E4FB-0A7F84A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1334-9094-065A-24DB-78D5716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BBA09-6740-5B24-BBD2-3F98B29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5D811-FFAC-E23A-F386-C70A5516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FECD8-698D-21E1-971A-3CD91D0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527E4-5C32-04EC-D04E-17717D2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DB80A-739B-67C9-0A62-53FC424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9314-4729-3CA4-FE6F-1B37081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4546AB-02F7-6413-AE0F-E4195B43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E6CD2-300B-9ED1-D20A-A98185FE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29944-BDD9-1E08-1EE2-5ED1222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C23B9-03B7-CD49-91C8-769C1A4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69A30-EFB2-EA7C-8733-324C754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AE67F-C870-AF45-4AB3-A8553AB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EDA99-78E5-890B-87EC-89BE71D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FA15F-A633-6C7E-5FE9-9D0E817B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C264-AF7D-4699-A98C-E2A38071C7C6}" type="datetimeFigureOut">
              <a:rPr lang="ru-RU" smtClean="0"/>
              <a:t>29.09.2024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7AB3-CD39-5E4B-9A9C-BFDA64662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CD605-95D5-405F-D27E-0A12551D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CE1584-8420-0208-7B3B-FE414EB44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8048"/>
          </a:xfrm>
        </p:spPr>
        <p:txBody>
          <a:bodyPr>
            <a:normAutofit fontScale="90000"/>
          </a:bodyPr>
          <a:lstStyle/>
          <a:p>
            <a:r>
              <a:rPr lang="ru-RU" sz="1800" i="1" dirty="0"/>
              <a:t>Теория кодирования, сжатия и восстановления информации. Декодирование коротких кодов по максимуму правдоподобия</a:t>
            </a:r>
            <a:br>
              <a:rPr lang="ru-RU" sz="1800" i="1" dirty="0"/>
            </a:br>
            <a:br>
              <a:rPr lang="ru-RU" sz="4400" i="1" dirty="0"/>
            </a:b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B90A47-BD58-5265-8967-B027C978D149}"/>
              </a:ext>
            </a:extLst>
          </p:cNvPr>
          <p:cNvSpPr txBox="1"/>
          <p:nvPr/>
        </p:nvSpPr>
        <p:spPr>
          <a:xfrm>
            <a:off x="667820" y="708916"/>
            <a:ext cx="1108581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Декодирование жёсткого решения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принимает поток битов или блок битов с порогового каскада приёмника и декодирует каждый бит, рассматривая его как определённое 1 или 0.</a:t>
            </a:r>
          </a:p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YS Text"/>
              </a:rPr>
              <a:t>Декодирование с мягким решением</a:t>
            </a:r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 — это класс алгоритмов, которые принимают поток битов или блок битов и декодируют их, учитывая диапазон возможных значений, которые они могут принять. Они учитывают достоверность каждого принятого импульса для формирования более точных оценок входных данных.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YS Text"/>
              </a:rPr>
              <a:t>Метод декодирования с мягким решением обеспечивает лучшую возможность исправления ошибок, чем декодирование с жёстким решением.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138CF83-7597-4440-272D-3913F0DFC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3" y="2739570"/>
            <a:ext cx="10859783" cy="3370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626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815817-68C9-1B48-A7BB-D0DCDDC4EAD4}"/>
              </a:ext>
            </a:extLst>
          </p:cNvPr>
          <p:cNvSpPr txBox="1"/>
          <p:nvPr/>
        </p:nvSpPr>
        <p:spPr>
          <a:xfrm>
            <a:off x="863028" y="334784"/>
            <a:ext cx="11126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Теория кодирования, сжатия и восстановления информации. Декодирование коротких кодов по максимуму правдоподобия.</a:t>
            </a:r>
            <a:r>
              <a:rPr lang="ru-RU" i="1" dirty="0"/>
              <a:t> Поиск кратчайшего пути в решетке. Алгоритм </a:t>
            </a:r>
            <a:r>
              <a:rPr lang="ru-RU" i="1" dirty="0" err="1"/>
              <a:t>Витерби</a:t>
            </a:r>
            <a:endParaRPr lang="ru-RU" sz="1800" i="1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C2B63E0-23A0-212E-1B03-29428E755B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865" y="934110"/>
            <a:ext cx="8342616" cy="5550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059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6A9788-736A-F102-008A-1DDA050D2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81" y="1206087"/>
            <a:ext cx="10056362" cy="49789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BF5AB1-544B-25F9-9146-04D8B9257191}"/>
              </a:ext>
            </a:extLst>
          </p:cNvPr>
          <p:cNvSpPr txBox="1"/>
          <p:nvPr/>
        </p:nvSpPr>
        <p:spPr>
          <a:xfrm>
            <a:off x="636998" y="375880"/>
            <a:ext cx="112399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Теория кодирования, сжатия и восстановления информации. Декодирование коротких кодов по максимуму правдоподобия.</a:t>
            </a:r>
            <a:r>
              <a:rPr lang="ru-RU" i="1" dirty="0"/>
              <a:t> Поиск кратчайшего пути в решетке. Алгоритм </a:t>
            </a:r>
            <a:r>
              <a:rPr lang="ru-RU" i="1" dirty="0" err="1"/>
              <a:t>Витерби</a:t>
            </a:r>
            <a:endParaRPr lang="ru-RU" sz="1800" i="1" dirty="0"/>
          </a:p>
        </p:txBody>
      </p:sp>
    </p:spTree>
    <p:extLst>
      <p:ext uri="{BB962C8B-B14F-4D97-AF65-F5344CB8AC3E}">
        <p14:creationId xmlns:p14="http://schemas.microsoft.com/office/powerpoint/2010/main" val="636645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6229F2-37B9-3FF7-F235-38D4BAFB7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9" y="237026"/>
            <a:ext cx="11290771" cy="7742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D8E5C07-C24C-8FDB-5E78-3F8F855A2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681" y="1011285"/>
            <a:ext cx="8955585" cy="77425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A2C054A-48B9-DC77-1AED-DEA439379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149" y="1785544"/>
            <a:ext cx="8955585" cy="45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07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C171FA-8C6C-E485-DB20-088547D80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9" y="237026"/>
            <a:ext cx="11290771" cy="77425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CACFD65-3C82-81E3-ECCA-BE9C35CA5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99" y="1333582"/>
            <a:ext cx="10248442" cy="281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5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D93637-8197-7F8D-71F8-2D21F542FFDE}"/>
              </a:ext>
            </a:extLst>
          </p:cNvPr>
          <p:cNvSpPr txBox="1"/>
          <p:nvPr/>
        </p:nvSpPr>
        <p:spPr>
          <a:xfrm>
            <a:off x="830494" y="1428108"/>
            <a:ext cx="1053101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	</a:t>
            </a:r>
            <a:r>
              <a:rPr lang="ru-RU" sz="2400" dirty="0"/>
              <a:t>Итак, при декодировании по минимуму расстояния Хэмминга решетка размечается расстояниями Хэмминга между кодовым символом и соответствующим символом, полученным на выходе канала, а в гауссовском канале записываются просто значения на выходе канала со знаком, который определяется кодовым символом.</a:t>
            </a:r>
          </a:p>
          <a:p>
            <a:pPr algn="just"/>
            <a:r>
              <a:rPr lang="ru-RU" sz="2400" dirty="0"/>
              <a:t>	В случае ДСК алгоритм </a:t>
            </a:r>
            <a:r>
              <a:rPr lang="ru-RU" sz="2400" dirty="0" err="1"/>
              <a:t>Витерби</a:t>
            </a:r>
            <a:r>
              <a:rPr lang="ru-RU" sz="2400" dirty="0"/>
              <a:t> используется для отыскания пути с минимальной метрикой, а в случае гауссовского канала — для отыскания пути с максимальной накопленной вдоль пути решетки суммой, что соответствует максимуму скалярного произведения в (4.2) или максимуму функции правдоподобия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6B2C869-BACC-F211-00CC-51FDB1CAF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549" y="237026"/>
            <a:ext cx="11290771" cy="7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15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1F405C-0E1C-F5B4-0CB1-F299A83C02DF}"/>
              </a:ext>
            </a:extLst>
          </p:cNvPr>
          <p:cNvSpPr txBox="1"/>
          <p:nvPr/>
        </p:nvSpPr>
        <p:spPr>
          <a:xfrm>
            <a:off x="708917" y="195881"/>
            <a:ext cx="110549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i="1" dirty="0"/>
              <a:t>Теория кодирования, сжатия и восстановления информации. Декодирование коротких кодов по максимуму правдоподобия. Декодирование по максимуму правдоподобия.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B496192-D891-A5C6-476D-4E740001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604" y="780656"/>
            <a:ext cx="9530096" cy="82811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ECD227E-3679-1A4E-BEC4-8A5833B24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35" y="1583193"/>
            <a:ext cx="9530096" cy="42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3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9DEAFC-D1F6-2C94-D322-70C877F3689E}"/>
              </a:ext>
            </a:extLst>
          </p:cNvPr>
          <p:cNvSpPr txBox="1"/>
          <p:nvPr/>
        </p:nvSpPr>
        <p:spPr>
          <a:xfrm>
            <a:off x="821932" y="252591"/>
            <a:ext cx="108289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Теория кодирования, сжатия и восстановления информации. Декодирование коротких кодов по максимуму правдоподобия. Декодирование по максимуму правдоподобия.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E420140-FF4B-24E4-A70B-4E2F4F80B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980" y="964959"/>
            <a:ext cx="9965932" cy="497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8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A2FE8C3-7EE2-8DEF-DEEE-AC627FFE0C26}"/>
              </a:ext>
            </a:extLst>
          </p:cNvPr>
          <p:cNvSpPr txBox="1"/>
          <p:nvPr/>
        </p:nvSpPr>
        <p:spPr>
          <a:xfrm>
            <a:off x="636997" y="427252"/>
            <a:ext cx="110549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Теория кодирования, сжатия и восстановления информации. Декодирование коротких кодов по максимуму правдоподобия. Декодирование по максимуму правдоподобия.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74C8A55-F531-7CAD-B508-4DA8B4D20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705" y="965770"/>
            <a:ext cx="8939575" cy="459713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D30093F-2808-2966-F65D-F12F29595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705" y="5584871"/>
            <a:ext cx="9052064" cy="10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476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E804C2-7137-B570-3B64-5D1273AB62DD}"/>
              </a:ext>
            </a:extLst>
          </p:cNvPr>
          <p:cNvSpPr txBox="1"/>
          <p:nvPr/>
        </p:nvSpPr>
        <p:spPr>
          <a:xfrm>
            <a:off x="883577" y="283413"/>
            <a:ext cx="10921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Теория кодирования, сжатия и восстановления информации. Декодирование коротких кодов по максимуму правдоподобия. Декодирование по максимуму правдоподобия.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194F622-6EE8-295D-FA80-D4864F876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593" y="1275329"/>
            <a:ext cx="10019699" cy="3717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234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EFC465-67BF-A992-8442-9E7BDCC0D480}"/>
              </a:ext>
            </a:extLst>
          </p:cNvPr>
          <p:cNvSpPr txBox="1"/>
          <p:nvPr/>
        </p:nvSpPr>
        <p:spPr>
          <a:xfrm>
            <a:off x="739740" y="283413"/>
            <a:ext cx="111063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Теория кодирования, сжатия и восстановления информации. Декодирование коротких кодов по максимуму правдоподобия. Декодирование по максимуму правдоподобия.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9A9BC66-C253-A118-9A24-3C379F63A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35" y="898639"/>
            <a:ext cx="6914508" cy="5701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4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DFA720-5668-FE94-EE05-5DDF91EF033D}"/>
              </a:ext>
            </a:extLst>
          </p:cNvPr>
          <p:cNvSpPr txBox="1"/>
          <p:nvPr/>
        </p:nvSpPr>
        <p:spPr>
          <a:xfrm>
            <a:off x="589051" y="221768"/>
            <a:ext cx="11013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Теория кодирования, сжатия и восстановления информации. Декодирование коротких кодов по максимуму правдоподобия. Декодирование по максимуму правдоподобия.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1CCDB91-F9C2-69BF-48E5-04C38C828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818" y="1023413"/>
            <a:ext cx="9441951" cy="4740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74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A01C08-7B85-8435-8CAD-327E0444488E}"/>
              </a:ext>
            </a:extLst>
          </p:cNvPr>
          <p:cNvSpPr txBox="1"/>
          <p:nvPr/>
        </p:nvSpPr>
        <p:spPr>
          <a:xfrm>
            <a:off x="547955" y="283413"/>
            <a:ext cx="110960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Теория кодирования, сжатия и восстановления информации. Декодирование коротких кодов по максимуму правдоподобия. Декодирование по максимуму правдоподобия.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2C59832-9B3F-FD3E-C771-C4505BEE4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47" y="949005"/>
            <a:ext cx="9791272" cy="5014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32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AE694FE-E5A0-CD04-824E-ABDC7C4608AC}"/>
              </a:ext>
            </a:extLst>
          </p:cNvPr>
          <p:cNvSpPr txBox="1"/>
          <p:nvPr/>
        </p:nvSpPr>
        <p:spPr>
          <a:xfrm>
            <a:off x="667821" y="303961"/>
            <a:ext cx="114043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Теория кодирования, сжатия и восстановления информации. Декодирование коротких кодов по максимуму правдоподобия.</a:t>
            </a:r>
            <a:r>
              <a:rPr lang="ru-RU" i="1" dirty="0"/>
              <a:t> Поиск кратчайшего пути в решетке. Алгоритм </a:t>
            </a:r>
            <a:r>
              <a:rPr lang="ru-RU" i="1" dirty="0" err="1"/>
              <a:t>Витерби</a:t>
            </a:r>
            <a:endParaRPr lang="ru-RU" sz="1800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86659-427C-12FD-0443-95064B4AE562}"/>
              </a:ext>
            </a:extLst>
          </p:cNvPr>
          <p:cNvSpPr txBox="1"/>
          <p:nvPr/>
        </p:nvSpPr>
        <p:spPr>
          <a:xfrm>
            <a:off x="738027" y="1773166"/>
            <a:ext cx="1071594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	</a:t>
            </a:r>
            <a:r>
              <a:rPr lang="ru-RU" sz="2400" dirty="0"/>
              <a:t>Представление логарифма функции правдоподобия (либо логарифма отношения правдоподобия) кодового слова в виде суммы позволяет интерпретировать эти величины как аддитивную </a:t>
            </a:r>
            <a:r>
              <a:rPr lang="ru-RU" sz="2400" dirty="0" err="1"/>
              <a:t>метрикслова</a:t>
            </a:r>
            <a:r>
              <a:rPr lang="ru-RU" sz="2400" dirty="0"/>
              <a:t> или как его «длину». Если мы найдем удобное представление кода в виде графа, то задача сведется к поиску кратчайшего пути на графе. </a:t>
            </a:r>
          </a:p>
          <a:p>
            <a:pPr algn="just"/>
            <a:r>
              <a:rPr lang="ru-RU" sz="2400" dirty="0"/>
              <a:t>	Такой подход, первоначально предложенный </a:t>
            </a:r>
            <a:r>
              <a:rPr lang="ru-RU" sz="2400" b="1" dirty="0" err="1"/>
              <a:t>Витерби</a:t>
            </a:r>
            <a:r>
              <a:rPr lang="ru-RU" sz="2400" dirty="0"/>
              <a:t> для декодирования </a:t>
            </a:r>
            <a:r>
              <a:rPr lang="ru-RU" sz="2400" dirty="0" err="1"/>
              <a:t>сверточных</a:t>
            </a:r>
            <a:r>
              <a:rPr lang="ru-RU" sz="2400" dirty="0"/>
              <a:t> кодов, впоследствии оказался весьма продуктивным как для анализа, так и для декодирования блоковых кодов.</a:t>
            </a:r>
          </a:p>
        </p:txBody>
      </p:sp>
    </p:spTree>
    <p:extLst>
      <p:ext uri="{BB962C8B-B14F-4D97-AF65-F5344CB8AC3E}">
        <p14:creationId xmlns:p14="http://schemas.microsoft.com/office/powerpoint/2010/main" val="10788516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</TotalTime>
  <Words>475</Words>
  <Application>Microsoft Office PowerPoint</Application>
  <PresentationFormat>Широкоэкранный</PresentationFormat>
  <Paragraphs>18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YS Text</vt:lpstr>
      <vt:lpstr>Тема Office</vt:lpstr>
      <vt:lpstr>Теория кодирования, сжатия и восстановления информации. Декодирование коротких кодов по максимуму правдоподобия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</dc:creator>
  <cp:lastModifiedBy>МАКСИМ</cp:lastModifiedBy>
  <cp:revision>96</cp:revision>
  <dcterms:created xsi:type="dcterms:W3CDTF">2024-08-27T13:49:30Z</dcterms:created>
  <dcterms:modified xsi:type="dcterms:W3CDTF">2024-09-29T18:34:59Z</dcterms:modified>
</cp:coreProperties>
</file>