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12" r:id="rId6"/>
    <p:sldId id="313" r:id="rId7"/>
    <p:sldId id="300" r:id="rId8"/>
    <p:sldId id="301" r:id="rId9"/>
    <p:sldId id="302" r:id="rId10"/>
    <p:sldId id="303" r:id="rId11"/>
    <p:sldId id="304" r:id="rId12"/>
    <p:sldId id="311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Лекция1 </a:t>
            </a:r>
            <a:br>
              <a:rPr lang="ru-RU" sz="4000" dirty="0">
                <a:latin typeface="Arial" charset="0"/>
              </a:rPr>
            </a:br>
            <a:r>
              <a:rPr lang="ru-RU" sz="4000" dirty="0">
                <a:latin typeface="Arial" charset="0"/>
              </a:rPr>
              <a:t>КОНЦЕПЦИЯ ЗАЩИТЫ ИНФОРМАЦИИ В ОПЕРАЦИОННЫХ СИСТЕМАХ</a:t>
            </a:r>
            <a:br>
              <a:rPr lang="ru-RU" sz="4000" dirty="0">
                <a:latin typeface="Arial" charset="0"/>
              </a:rPr>
            </a:br>
            <a:br>
              <a:rPr lang="ru-RU" sz="4000" dirty="0">
                <a:latin typeface="Arial" charset="0"/>
              </a:rPr>
            </a:br>
            <a:r>
              <a:rPr lang="ru-RU" sz="3200" dirty="0">
                <a:latin typeface="Arial" charset="0"/>
              </a:rPr>
              <a:t>1.</a:t>
            </a:r>
            <a: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  <a:t> Предмет защиты информации</a:t>
            </a:r>
            <a:b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  <a:t>2.Основные понятия защиты информации в информационно-вычислительных системах</a:t>
            </a:r>
            <a:b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</a:br>
            <a:r>
              <a:rPr lang="ru-RU" sz="3200" dirty="0">
                <a:solidFill>
                  <a:srgbClr val="000000"/>
                </a:solidFill>
                <a:latin typeface="Arial Unicode MS"/>
              </a:rPr>
              <a:t>3 Основные составляющие информационной безопасности</a:t>
            </a:r>
            <a:br>
              <a:rPr lang="ru-RU" sz="3200" dirty="0">
                <a:latin typeface="Arial" charset="0"/>
              </a:rPr>
            </a:br>
            <a:r>
              <a:rPr lang="ru-RU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3 Основные составляющие информационной безопасности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r>
              <a:rPr lang="ru-RU" i="1" dirty="0"/>
              <a:t>Информационная безопасность</a:t>
            </a:r>
            <a:r>
              <a:rPr lang="ru-RU" dirty="0"/>
              <a:t> – многогранная, можно даже сказать, многомерная область деятельности, в которой успех может принести только системный, комплексный подход.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323850" y="0"/>
            <a:ext cx="8820150" cy="1196975"/>
          </a:xfrm>
        </p:spPr>
        <p:txBody>
          <a:bodyPr/>
          <a:lstStyle/>
          <a:p>
            <a:pPr algn="l"/>
            <a:r>
              <a:rPr lang="ru-RU"/>
              <a:t>Спектр интересов субъектов: 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285720" y="1052513"/>
            <a:ext cx="8678893" cy="5805487"/>
          </a:xfrm>
        </p:spPr>
        <p:txBody>
          <a:bodyPr/>
          <a:lstStyle/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 </a:t>
            </a:r>
            <a:r>
              <a:rPr lang="ru-RU" b="1" dirty="0"/>
              <a:t>доступности</a:t>
            </a:r>
            <a:r>
              <a:rPr lang="en-US" b="1" dirty="0"/>
              <a:t>;</a:t>
            </a:r>
            <a:r>
              <a:rPr lang="ru-RU" dirty="0"/>
              <a:t>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</a:t>
            </a:r>
            <a:r>
              <a:rPr lang="ru-RU" b="1" dirty="0"/>
              <a:t> целостности</a:t>
            </a:r>
            <a:r>
              <a:rPr lang="en-US" b="1" dirty="0"/>
              <a:t>;</a:t>
            </a:r>
            <a:r>
              <a:rPr lang="ru-RU" dirty="0"/>
              <a:t>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 </a:t>
            </a:r>
            <a:r>
              <a:rPr lang="ru-RU" b="1" dirty="0"/>
              <a:t>конфиденциальности</a:t>
            </a:r>
            <a:r>
              <a:rPr lang="en-US" dirty="0"/>
              <a:t>.</a:t>
            </a:r>
            <a:endParaRPr lang="ru-RU" dirty="0"/>
          </a:p>
          <a:p>
            <a:pPr marL="609600" indent="-609600">
              <a:buNone/>
            </a:pPr>
            <a:r>
              <a:rPr lang="ru-RU" dirty="0"/>
              <a:t>      </a:t>
            </a:r>
          </a:p>
          <a:p>
            <a:pPr marL="609600" indent="-609600">
              <a:buNone/>
            </a:pPr>
            <a:r>
              <a:rPr lang="ru-RU" dirty="0"/>
              <a:t>       </a:t>
            </a:r>
            <a:r>
              <a:rPr lang="ru-RU" b="1" dirty="0"/>
              <a:t>Конфиденциальность информации </a:t>
            </a:r>
            <a:r>
              <a:rPr lang="ru-RU" dirty="0"/>
              <a:t>— субъективно определяемая характеристика информации, указывающая на необходимость введения ограничений на круг субъектов, имеющих доступ к данной информац</a:t>
            </a:r>
            <a:r>
              <a:rPr lang="ru-RU" sz="2800" dirty="0"/>
              <a:t>ии.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85728"/>
            <a:ext cx="8786874" cy="5840435"/>
          </a:xfrm>
        </p:spPr>
        <p:txBody>
          <a:bodyPr/>
          <a:lstStyle/>
          <a:p>
            <a:pPr>
              <a:buNone/>
            </a:pPr>
            <a:r>
              <a:rPr lang="ru-RU" dirty="0"/>
              <a:t>      </a:t>
            </a:r>
            <a:r>
              <a:rPr lang="ru-RU" sz="2800" b="1" dirty="0"/>
              <a:t>Целостность информации </a:t>
            </a:r>
            <a:r>
              <a:rPr lang="ru-RU" sz="2800" dirty="0"/>
              <a:t>— свойство информации, заключающееся в ее существовании в неискаженном виде (неизменном по отношению к некоторому фиксированному ее состоянию).</a:t>
            </a:r>
          </a:p>
          <a:p>
            <a:pPr>
              <a:buNone/>
            </a:pPr>
            <a:r>
              <a:rPr lang="ru-RU" sz="2800" dirty="0"/>
              <a:t>   </a:t>
            </a:r>
            <a:r>
              <a:rPr lang="ru-RU" sz="2800" b="1" dirty="0"/>
              <a:t>Доступность информации </a:t>
            </a:r>
            <a:r>
              <a:rPr lang="ru-RU" sz="2800" dirty="0"/>
              <a:t>— свойство КС, в которой циркулирует информация, характеризующееся способностью обеспечивать своевременный беспрепятственный доступ субъектов к интересующей их информации и готовность соответствующих автоматизированных служб к обслуживанию поступающих от субъектов запросов всегда, когда в обращении к ним возникает необходимость.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457200" y="115888"/>
            <a:ext cx="8229600" cy="6010275"/>
          </a:xfrm>
        </p:spPr>
        <p:txBody>
          <a:bodyPr/>
          <a:lstStyle/>
          <a:p>
            <a:pPr marL="609600" indent="-609600"/>
            <a:r>
              <a:rPr lang="ru-RU"/>
              <a:t>Особенно ярко ведущая роль доступности проявляется в разного рода системах управления – производством, транспортом и т.п. </a:t>
            </a:r>
            <a:endParaRPr lang="en-US"/>
          </a:p>
          <a:p>
            <a:pPr marL="609600" indent="-609600"/>
            <a:r>
              <a:rPr lang="ru-RU" u="sng"/>
              <a:t>Целостность можно подразделить на</a:t>
            </a:r>
            <a:r>
              <a:rPr lang="en-US"/>
              <a:t>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ru-RU" sz="3000"/>
              <a:t>статическую (понимаемую как неизменность информационных объектов)</a:t>
            </a:r>
            <a:r>
              <a:rPr lang="en-US" sz="3000"/>
              <a:t>;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ru-RU" sz="3000"/>
              <a:t>динамическую (относящуюся к корректному выполнению сложных действий (транзакций)).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ru-RU"/>
              <a:t>Целостность оказывается важнейшим аспектом </a:t>
            </a:r>
            <a:r>
              <a:rPr lang="ru-RU" i="1"/>
              <a:t>ИБ</a:t>
            </a:r>
            <a:r>
              <a:rPr lang="ru-RU"/>
              <a:t> в тех случаях, когда информация служит "руководством к действию". Рецептура лекарств, предписанные медицинские процедуры, набор и характеристики комплектующих изделий, ход технологического процесса.</a:t>
            </a:r>
          </a:p>
          <a:p>
            <a:pP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r>
              <a:rPr lang="ru-RU"/>
              <a:t>Конфиденциальность – самый проработанный у нас в стране аспект </a:t>
            </a:r>
            <a:r>
              <a:rPr lang="ru-RU" i="1"/>
              <a:t>информационной безопасности</a:t>
            </a:r>
            <a:r>
              <a:rPr lang="ru-RU"/>
              <a:t>. </a:t>
            </a:r>
          </a:p>
          <a:p>
            <a:r>
              <a:rPr lang="ru-RU"/>
              <a:t>Практическая реализация мер по обеспечению конфиденциальности современных информационных систем наталкивается в России на серьезные трудности.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r>
              <a:rPr lang="ru-RU"/>
              <a:t>Во-первых, сведения о технических каналах утечки информации являются закрытыми, так что большинство пользователей лишено возможности составить представление о потенциальных рисках. </a:t>
            </a:r>
          </a:p>
          <a:p>
            <a:r>
              <a:rPr lang="ru-RU"/>
              <a:t>Во-вторых, на пути пользовательской криптографии как основного средства обеспечения конфиденциальности стоят многочисленные законодательные препоны и технические проблемы. 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ru-RU"/>
              <a:t>Так в Доктрине информационной безопасности Российской Федерации защита от несанкционированного доступа к информационным ресурсам, обеспечение безопасности информационных и телекоммуникационных систем выделены в качестве важных составляющих национальных интересов РФ в информационной сфере.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r>
              <a:rPr lang="ru-RU"/>
              <a:t>При анализе проблематики, связанной с </a:t>
            </a:r>
            <a:r>
              <a:rPr lang="ru-RU" i="1"/>
              <a:t>информационной безопасностью</a:t>
            </a:r>
            <a:r>
              <a:rPr lang="ru-RU"/>
              <a:t>, необходимо учитывать специфику данного аспекта безопасности, состоящую в том, что </a:t>
            </a:r>
            <a:r>
              <a:rPr lang="ru-RU" i="1"/>
              <a:t>информационная безопасность</a:t>
            </a:r>
            <a:r>
              <a:rPr lang="ru-RU"/>
              <a:t> есть составная часть информационных технологий – области, развивающейся беспрецедентно высокими темпами. Здесь важны не столько отдельные решения, находящиеся на современном уровне, сколько механизмы генерации новых решений, позволяющие жить в темпе технического прогресса.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/>
          <a:lstStyle/>
          <a:p>
            <a:r>
              <a:rPr lang="ru-RU" sz="4000" dirty="0"/>
              <a:t>1.Предмет защиты информации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800100"/>
            <a:ext cx="9036496" cy="5869260"/>
          </a:xfrm>
        </p:spPr>
        <p:txBody>
          <a:bodyPr/>
          <a:lstStyle/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законе РФ 149-ФЗ "Об информации, информационных технологиях и защите информации" определено: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600" b="1" i="1" u="none" strike="noStrike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информационные ресурсы»</a:t>
            </a: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являются объектами собственности граждан, организаций, общественных объединений, государства";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u="none" strike="noStrike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«информация»</a:t>
            </a: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это сведения о лицах, предметах, фактах, событиях, явлениях и процессах независимо от формы их представления".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имеет ряд </a:t>
            </a:r>
            <a:r>
              <a:rPr lang="ru-RU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особенностей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материальна;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хранится и передается с помощью материальных носителей;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любой материальный объект содержит информацию о самом себе, либо о другом объекте.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323528" y="188641"/>
            <a:ext cx="8363272" cy="640901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присущи следующие </a:t>
            </a:r>
            <a:r>
              <a:rPr lang="ru-RU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Ценность информации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степенью ее полезности для владельца. ФЗ РФ № 149-ФЗ гарантируется право собственника информации на ее использование и защиту от доступа к ней других лиц (организаций). ТАМ ЖЕ определяется режим доступа к информации. Если доступ к информации ограничен, то такая информация называется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ограниченного доступа.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ограниченного доступа может содержать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государственную тайну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конфиденциальную информацию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Достоверность информации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достаточной для владельца точностью отражать объекты и процессы окружающего мира в определенных временных и пространственных рамках. Информация, искаженно представляющая действительность, может нанести владельцу значительный материальный и моральный ущерб. 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информация искажена умышленно, то ее называют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дезинформацией.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2800" i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 Unicode MS"/>
                <a:cs typeface="Arial Unicode MS"/>
              </a:rPr>
              <a:t>Своевременность информации</a:t>
            </a:r>
            <a:r>
              <a:rPr lang="ru-RU" sz="2800" i="1" dirty="0"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lang="ru-RU" sz="2800" dirty="0">
                <a:solidFill>
                  <a:srgbClr val="000000"/>
                </a:solidFill>
                <a:effectLst/>
                <a:latin typeface="Arial Unicode MS"/>
              </a:rPr>
              <a:t> т.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е. соответствие ценности и достоверности определенному временному периоду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Предметом защиты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информация, хранящаяся, обрабатываемая и передаваемая в компьютерных (информационных) системах. </a:t>
            </a: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Особенностями данного вида информации являются: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двоичное представление информации внутри системы, независимо от физической сущности носителей исходной информации;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степень автоматизации обработки и передачи информации;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концентрация большого количества информации в КС.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1B262-F622-39F1-002E-C40CD40F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5" y="0"/>
            <a:ext cx="9144000" cy="457199"/>
          </a:xfrm>
        </p:spPr>
        <p:txBody>
          <a:bodyPr/>
          <a:lstStyle/>
          <a:p>
            <a:r>
              <a:rPr lang="ru-RU" sz="3200" b="1" kern="0" dirty="0">
                <a:latin typeface="Times New Roman" panose="02020603050405020304" pitchFamily="18" charset="0"/>
              </a:rPr>
              <a:t>2 Основные понятия ЗИ в ИВС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5BB98-8540-D1C0-3BBE-4DA37897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информационной безопасностью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соответствии с ГОСТ Р 50.1.053-2005 «Информационные технологии. Основные термины и определения в области технической защиты информации», будем понимать состояние защищенности информации, при котором обеспечиваются ее  конфиденциальность,  доступность и  целостность.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Там же приведено определение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информационной безопасности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определяемое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при применении информационных технологий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состояние защищенности информационной технологии, обеспечивающее безопасность  информации,  для  обработки  которой она  применяется,  и  информационную безопасность автоматизированной  информационной системы,  в которой она  реализована.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r>
              <a:rPr lang="ru-RU"/>
              <a:t>Под </a:t>
            </a:r>
            <a:r>
              <a:rPr lang="ru-RU" b="1" i="1"/>
              <a:t>информационной безопасностью</a:t>
            </a:r>
            <a:r>
              <a:rPr lang="ru-RU"/>
              <a:t> мы будем понимать защищенность информации и </a:t>
            </a:r>
            <a:r>
              <a:rPr lang="ru-RU" i="1"/>
              <a:t>поддерживающей инфраструктуры</a:t>
            </a:r>
            <a:r>
              <a:rPr lang="ru-RU"/>
              <a:t> от случайных или преднамеренных воздействий естественного или искусственного характера, которые могут нанести </a:t>
            </a:r>
            <a:r>
              <a:rPr lang="ru-RU" i="1"/>
              <a:t>неприемлемый ущерб</a:t>
            </a:r>
            <a:r>
              <a:rPr lang="ru-RU"/>
              <a:t> субъектам информационных отношений, в том числе владельцам и пользователям информации и </a:t>
            </a:r>
            <a:r>
              <a:rPr lang="ru-RU" i="1"/>
              <a:t>поддерживающей инфраструктуры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r>
              <a:rPr lang="ru-RU" sz="2800" b="1" i="1" dirty="0"/>
              <a:t>Защита информации</a:t>
            </a:r>
            <a:r>
              <a:rPr lang="ru-RU" sz="2800" dirty="0"/>
              <a:t> – это комплекс мероприятий, направленных на обеспечение информационной безопасности. </a:t>
            </a:r>
          </a:p>
          <a:p>
            <a:r>
              <a:rPr lang="ru-RU" sz="2800" dirty="0"/>
              <a:t>Правильный с методологической точки зрения подход к проблемам </a:t>
            </a:r>
            <a:r>
              <a:rPr lang="ru-RU" sz="2800" i="1" dirty="0"/>
              <a:t>информационной безопасности</a:t>
            </a:r>
            <a:r>
              <a:rPr lang="ru-RU" sz="2800" dirty="0"/>
              <a:t> начинается с выявления </a:t>
            </a:r>
            <a:r>
              <a:rPr lang="ru-RU" sz="2800" i="1" dirty="0"/>
              <a:t>субъектов информационных отношений</a:t>
            </a:r>
            <a:r>
              <a:rPr lang="ru-RU" sz="2800" dirty="0"/>
              <a:t> и интересов этих субъектов, связанных с использованием информационных систем (ИС).–</a:t>
            </a:r>
          </a:p>
          <a:p>
            <a:r>
              <a:rPr lang="ru-RU" sz="2800" dirty="0"/>
              <a:t> Оборотная сторона использования информационных технологий - Угрозы </a:t>
            </a:r>
            <a:r>
              <a:rPr lang="ru-RU" sz="2800" i="1" dirty="0"/>
              <a:t>информационной безопасности</a:t>
            </a:r>
            <a:r>
              <a:rPr lang="ru-RU" sz="2800" dirty="0"/>
              <a:t>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Следствия: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 dirty="0"/>
              <a:t>Трактовка проблем, связанных с </a:t>
            </a:r>
            <a:r>
              <a:rPr lang="ru-RU" i="1" dirty="0"/>
              <a:t>информационной безопасностью</a:t>
            </a:r>
            <a:r>
              <a:rPr lang="ru-RU" dirty="0"/>
              <a:t>, для разных категорий субъектов может существенно различаться. 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 i="1" dirty="0"/>
              <a:t>Информационная безопасность</a:t>
            </a:r>
            <a:r>
              <a:rPr lang="ru-RU" dirty="0"/>
              <a:t> не сводится исключительно к защите от несанкционированного доступа к информации, это принципиально более широкое понятие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898</Words>
  <Application>Microsoft Office PowerPoint</Application>
  <PresentationFormat>Экран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Unicode MS</vt:lpstr>
      <vt:lpstr>Calibri</vt:lpstr>
      <vt:lpstr>Symbol</vt:lpstr>
      <vt:lpstr>Times New Roman</vt:lpstr>
      <vt:lpstr>Тема Office</vt:lpstr>
      <vt:lpstr>Лекция1  КОНЦЕПЦИЯ ЗАЩИТЫ ИНФОРМАЦИИ В ОПЕРАЦИОННЫХ СИСТЕМАХ  1. Предмет защиты информации 2.Основные понятия защиты информации в информационно-вычислительных системах 3 Основные составляющие информационной безопасности  </vt:lpstr>
      <vt:lpstr>1.Предмет защиты информации</vt:lpstr>
      <vt:lpstr>Презентация PowerPoint</vt:lpstr>
      <vt:lpstr>Презентация PowerPoint</vt:lpstr>
      <vt:lpstr>Презентация PowerPoint</vt:lpstr>
      <vt:lpstr>2 Основные понятия ЗИ в ИВС</vt:lpstr>
      <vt:lpstr>Презентация PowerPoint</vt:lpstr>
      <vt:lpstr>Презентация PowerPoint</vt:lpstr>
      <vt:lpstr>Следствия:</vt:lpstr>
      <vt:lpstr>3 Основные составляющие информационной безопасности</vt:lpstr>
      <vt:lpstr>Спектр интересов субъектов: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173</cp:revision>
  <dcterms:created xsi:type="dcterms:W3CDTF">2013-02-04T18:05:09Z</dcterms:created>
  <dcterms:modified xsi:type="dcterms:W3CDTF">2024-08-29T09:16:37Z</dcterms:modified>
</cp:coreProperties>
</file>