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333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366E1-25A6-425A-B6EC-AB438B665CDF}" type="datetimeFigureOut">
              <a:rPr lang="ru-RU"/>
              <a:pPr>
                <a:defRPr/>
              </a:pPr>
              <a:t>07.09.2024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A19EF-8B0C-42FF-856D-124D646AE9B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5B80F-3A55-42BE-A637-FCF6A3E6F9B7}" type="datetimeFigureOut">
              <a:rPr lang="ru-RU"/>
              <a:pPr>
                <a:defRPr/>
              </a:pPr>
              <a:t>07.09.2024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5A25A-4C1C-4F30-9428-6F135B4472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B0732-064D-4980-B394-FFF27058FB6D}" type="datetimeFigureOut">
              <a:rPr lang="ru-RU"/>
              <a:pPr>
                <a:defRPr/>
              </a:pPr>
              <a:t>07.09.2024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677EBD-6AC6-4BBA-9E3E-5C80390395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BF13B-EB15-4B68-B4BF-BE165A572264}" type="datetimeFigureOut">
              <a:rPr lang="ru-RU"/>
              <a:pPr>
                <a:defRPr/>
              </a:pPr>
              <a:t>07.09.2024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1C365-8A0B-46F7-AA0F-FB423B59CE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8D763-878A-4A5B-A9C1-9A3466B9D000}" type="datetimeFigureOut">
              <a:rPr lang="ru-RU"/>
              <a:pPr>
                <a:defRPr/>
              </a:pPr>
              <a:t>07.09.2024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36C23-E3F7-463B-9248-AF61623322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19AF0-FDF0-4A9E-AD75-4A2759F0A967}" type="datetimeFigureOut">
              <a:rPr lang="ru-RU"/>
              <a:pPr>
                <a:defRPr/>
              </a:pPr>
              <a:t>07.09.2024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C8820-E774-4E44-9EA6-27FBA1C274E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0DE7E-68B1-4554-9193-54618B1CFCFF}" type="datetimeFigureOut">
              <a:rPr lang="ru-RU"/>
              <a:pPr>
                <a:defRPr/>
              </a:pPr>
              <a:t>07.09.2024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DA8A9-3A58-45FC-92D6-7011029F61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0E4B1-B160-443C-B2CC-CF427DA7ACBA}" type="datetimeFigureOut">
              <a:rPr lang="ru-RU"/>
              <a:pPr>
                <a:defRPr/>
              </a:pPr>
              <a:t>07.09.2024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5582E-EDDD-42FE-927B-9B6E668463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D88DD-79D9-4514-B5A7-DA43F4BDBFAA}" type="datetimeFigureOut">
              <a:rPr lang="ru-RU"/>
              <a:pPr>
                <a:defRPr/>
              </a:pPr>
              <a:t>07.09.2024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C34F6-DEC4-40BC-BD45-BA83F0DDBD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92836-B261-4F96-A222-F5EE43C4F05E}" type="datetimeFigureOut">
              <a:rPr lang="ru-RU"/>
              <a:pPr>
                <a:defRPr/>
              </a:pPr>
              <a:t>07.09.2024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BCAFB-251D-4B52-83DF-768667BB82A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0AA59-14D9-48F8-8F0A-49B205740315}" type="datetimeFigureOut">
              <a:rPr lang="ru-RU"/>
              <a:pPr>
                <a:defRPr/>
              </a:pPr>
              <a:t>07.09.2024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A2E69-8678-4151-B427-634C9D355E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9031DAE-C4EE-410D-A9CC-ABC5A4A38516}" type="datetimeFigureOut">
              <a:rPr lang="ru-RU"/>
              <a:pPr>
                <a:defRPr/>
              </a:pPr>
              <a:t>07.09.2024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CF51F5-78F8-4A5F-8296-399F7AF615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468313" y="188640"/>
            <a:ext cx="8229600" cy="5688632"/>
          </a:xfrm>
        </p:spPr>
        <p:txBody>
          <a:bodyPr/>
          <a:lstStyle/>
          <a:p>
            <a:br>
              <a:rPr lang="ru-RU" sz="4000" dirty="0">
                <a:latin typeface="Arial" charset="0"/>
              </a:rPr>
            </a:br>
            <a:br>
              <a:rPr lang="ru-RU" sz="4000" dirty="0">
                <a:latin typeface="Arial" charset="0"/>
              </a:rPr>
            </a:br>
            <a:br>
              <a:rPr lang="ru-RU" sz="4000" dirty="0">
                <a:latin typeface="Arial" charset="0"/>
              </a:rPr>
            </a:br>
            <a:r>
              <a:rPr lang="ru-RU" sz="4000" dirty="0">
                <a:latin typeface="Arial" charset="0"/>
              </a:rPr>
              <a:t>Лекция 2 </a:t>
            </a:r>
            <a:br>
              <a:rPr lang="ru-RU" sz="4000" dirty="0">
                <a:latin typeface="Arial" charset="0"/>
              </a:rPr>
            </a:br>
            <a:r>
              <a:rPr lang="ru-RU" dirty="0"/>
              <a:t>Угрозы информационной безопасности </a:t>
            </a:r>
            <a: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ОС</a:t>
            </a:r>
            <a:b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/>
              <a:t>1.Основные определения</a:t>
            </a:r>
            <a:br>
              <a:rPr lang="ru-RU" sz="3600" dirty="0"/>
            </a:br>
            <a:r>
              <a:rPr lang="ru-RU" sz="3600" dirty="0"/>
              <a:t>2 Анализ угроз информационной безопасности</a:t>
            </a:r>
            <a:br>
              <a:rPr lang="ru-RU" dirty="0"/>
            </a:br>
            <a:br>
              <a:rPr lang="ru-RU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b="1" i="1" dirty="0"/>
            </a:br>
            <a:r>
              <a:rPr lang="ru-RU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ru-RU" sz="4000" dirty="0"/>
              <a:t>Применительно к пользователям рассматриваются следующие угрозы: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нежелание работать с информационной системой (чаще всего проявляется при необходимости осваивать новые возможности и при расхождении между запросами пользователей и фактическими возможностями и техническими характеристиками);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457200" y="836613"/>
            <a:ext cx="8229600" cy="5289550"/>
          </a:xfrm>
        </p:spPr>
        <p:txBody>
          <a:bodyPr/>
          <a:lstStyle/>
          <a:p>
            <a:r>
              <a:rPr lang="ru-RU"/>
              <a:t>невозможность работать с системой в силу отсутствия соответствующей подготовки (недостаток общей компьютерной грамотности, неумение интерпретировать диагностические сообщения, неумение работать с документацией и т.п.); </a:t>
            </a:r>
          </a:p>
          <a:p>
            <a:r>
              <a:rPr lang="ru-RU"/>
              <a:t>невозможность работать с системой в силу отсутствия технической поддержки (неполнота документации, недостаток справочной информации и т.п.).</a:t>
            </a:r>
          </a:p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Основными источниками </a:t>
            </a:r>
            <a:r>
              <a:rPr lang="ru-RU" sz="4000" i="1"/>
              <a:t>внутренних отказов</a:t>
            </a:r>
            <a:r>
              <a:rPr lang="ru-RU" sz="4000"/>
              <a:t> являются: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r>
              <a:rPr lang="ru-RU"/>
              <a:t>отступление (случайное или умышленное) от установленных правил эксплуатации; </a:t>
            </a:r>
          </a:p>
          <a:p>
            <a:r>
              <a:rPr lang="ru-RU"/>
              <a:t>выход системы из штатного режима эксплуатации в силу случайных или преднамеренных действий пользователей или обслуживающего персонала (превышение расчетного числа запросов, чрезмерный объем обрабатываемой информации и т.п.);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ошибки при (пере)конфигурировании системы; </a:t>
            </a:r>
          </a:p>
          <a:p>
            <a:r>
              <a:rPr lang="ru-RU"/>
              <a:t>отказы программного и аппаратного обеспечения; </a:t>
            </a:r>
          </a:p>
          <a:p>
            <a:r>
              <a:rPr lang="ru-RU"/>
              <a:t>разрушение данных; </a:t>
            </a:r>
          </a:p>
          <a:p>
            <a:r>
              <a:rPr lang="ru-RU"/>
              <a:t>разрушение или </a:t>
            </a:r>
            <a:r>
              <a:rPr lang="ru-RU" i="1"/>
              <a:t>повреждение аппаратуры</a:t>
            </a:r>
            <a:r>
              <a:rPr lang="ru-RU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xfrm>
            <a:off x="0" y="260350"/>
            <a:ext cx="9144000" cy="1143000"/>
          </a:xfrm>
        </p:spPr>
        <p:txBody>
          <a:bodyPr/>
          <a:lstStyle/>
          <a:p>
            <a:r>
              <a:rPr lang="ru-RU" sz="3400"/>
              <a:t>По отношению к поддерживающей инфраструктуре рассматривают следующие </a:t>
            </a:r>
            <a:r>
              <a:rPr lang="ru-RU" sz="3400" i="1"/>
              <a:t>угрозы</a:t>
            </a:r>
            <a:r>
              <a:rPr lang="ru-RU" sz="3400"/>
              <a:t>:</a:t>
            </a:r>
          </a:p>
        </p:txBody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xfrm>
            <a:off x="457200" y="1628775"/>
            <a:ext cx="8229600" cy="5229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нарушение работы (случайное или умышленное) систем связи, электропитания, водо- и/или теплоснабжения, кондиционирования; </a:t>
            </a:r>
          </a:p>
          <a:p>
            <a:pPr>
              <a:lnSpc>
                <a:spcPct val="90000"/>
              </a:lnSpc>
            </a:pPr>
            <a:r>
              <a:rPr lang="ru-RU"/>
              <a:t>разрушение или повреждение помещений; </a:t>
            </a:r>
          </a:p>
          <a:p>
            <a:pPr>
              <a:lnSpc>
                <a:spcPct val="90000"/>
              </a:lnSpc>
            </a:pPr>
            <a:r>
              <a:rPr lang="ru-RU"/>
              <a:t>невозможность или нежелание обслуживающего персонала и/или пользователей выполнять свои обязанности (гражданские беспорядки, аварии на транспорте, террористический акт или его </a:t>
            </a:r>
            <a:r>
              <a:rPr lang="ru-RU" i="1"/>
              <a:t>угроза</a:t>
            </a:r>
            <a:r>
              <a:rPr lang="ru-RU"/>
              <a:t>, забастовка и т.п.).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xfrm>
            <a:off x="457200" y="333375"/>
            <a:ext cx="8229600" cy="65246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/>
              <a:t>    Весьма опасны так называемые </a:t>
            </a:r>
            <a:r>
              <a:rPr lang="ru-RU" i="1"/>
              <a:t>"обиженные" сотрудники</a:t>
            </a:r>
            <a:r>
              <a:rPr lang="ru-RU"/>
              <a:t> - нынешние и бывшие. Они стремятся:</a:t>
            </a:r>
          </a:p>
          <a:p>
            <a:r>
              <a:rPr lang="ru-RU"/>
              <a:t>испортить оборудование; </a:t>
            </a:r>
          </a:p>
          <a:p>
            <a:r>
              <a:rPr lang="ru-RU"/>
              <a:t>встроить логическую </a:t>
            </a:r>
            <a:r>
              <a:rPr lang="ru-RU" i="1"/>
              <a:t>бомбу</a:t>
            </a:r>
            <a:r>
              <a:rPr lang="ru-RU"/>
              <a:t>, которая со временем разрушит программы и/или данные; </a:t>
            </a:r>
          </a:p>
          <a:p>
            <a:r>
              <a:rPr lang="ru-RU"/>
              <a:t>удалить данные.</a:t>
            </a:r>
          </a:p>
          <a:p>
            <a:pPr>
              <a:buFont typeface="Arial" charset="0"/>
              <a:buNone/>
            </a:pPr>
            <a:r>
              <a:rPr lang="ru-RU"/>
              <a:t>   Опасны и </a:t>
            </a:r>
            <a:r>
              <a:rPr lang="ru-RU" i="1"/>
              <a:t>стихийные бедствия </a:t>
            </a:r>
            <a:r>
              <a:rPr lang="ru-RU"/>
              <a:t>- пожары, наводнения, землетрясения, ураганы. На их долю приходится 13% потерь.</a:t>
            </a:r>
          </a:p>
          <a:p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r>
              <a:rPr lang="ru-RU"/>
              <a:t>Необходимо отметить, что в качестве средства вывода системы из штатного режима эксплуатации может использоваться </a:t>
            </a:r>
            <a:r>
              <a:rPr lang="ru-RU" i="1"/>
              <a:t>агрессивное потребление ресурсов</a:t>
            </a:r>
            <a:r>
              <a:rPr lang="ru-RU"/>
              <a:t>.</a:t>
            </a:r>
          </a:p>
          <a:p>
            <a:r>
              <a:rPr lang="ru-RU"/>
              <a:t>По расположению </a:t>
            </a:r>
            <a:r>
              <a:rPr lang="ru-RU" i="1"/>
              <a:t>источника угрозы</a:t>
            </a:r>
            <a:r>
              <a:rPr lang="ru-RU"/>
              <a:t> такое </a:t>
            </a:r>
            <a:r>
              <a:rPr lang="ru-RU" b="1"/>
              <a:t>потребление</a:t>
            </a:r>
            <a:r>
              <a:rPr lang="ru-RU"/>
              <a:t> подразделяется на </a:t>
            </a:r>
            <a:r>
              <a:rPr lang="ru-RU" b="1" i="1"/>
              <a:t>локальное</a:t>
            </a:r>
            <a:r>
              <a:rPr lang="ru-RU"/>
              <a:t> и </a:t>
            </a:r>
            <a:r>
              <a:rPr lang="ru-RU" b="1" i="1"/>
              <a:t>удаленное</a:t>
            </a:r>
            <a:r>
              <a:rPr lang="ru-RU"/>
              <a:t>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Пример </a:t>
            </a:r>
            <a:r>
              <a:rPr lang="ru-RU" i="1"/>
              <a:t>удаленного потребления</a:t>
            </a:r>
            <a:r>
              <a:rPr lang="ru-RU"/>
              <a:t> ресурсов - </a:t>
            </a:r>
            <a:r>
              <a:rPr lang="ru-RU" i="1"/>
              <a:t>атака</a:t>
            </a:r>
            <a:r>
              <a:rPr lang="ru-RU"/>
              <a:t>, получившая наименование "SYN-наводнение". Она представляет собой попытку переполнить таблицу "полуоткрытых" TCP-соединений сервера. При этом сервер выглядит как недоступный.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/>
          </p:cNvSpPr>
          <p:nvPr>
            <p:ph type="body" idx="1"/>
          </p:nvPr>
        </p:nvSpPr>
        <p:spPr>
          <a:xfrm>
            <a:off x="457200" y="188913"/>
            <a:ext cx="8229600" cy="6480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i="1"/>
              <a:t>Удаленное потребление</a:t>
            </a:r>
            <a:r>
              <a:rPr lang="ru-RU"/>
              <a:t> ресурсов в последнее время проявляется в особенно опасной форме - как скоординированные распределенные </a:t>
            </a:r>
            <a:r>
              <a:rPr lang="ru-RU" i="1"/>
              <a:t>атаки</a:t>
            </a:r>
            <a:r>
              <a:rPr lang="ru-RU"/>
              <a:t>, когда на сервер с множества разных адресов с максимальной скоростью направляются вполне легальные запросы на соединение и/или обслуживание. </a:t>
            </a:r>
          </a:p>
          <a:p>
            <a:pPr>
              <a:lnSpc>
                <a:spcPct val="90000"/>
              </a:lnSpc>
            </a:pPr>
            <a:r>
              <a:rPr lang="ru-RU"/>
              <a:t>Отметим, что если имеет место архитектурный просчет в виде разбалансированности между пропускной способностью сети и производительностью сервера, то защититься от распределенных </a:t>
            </a:r>
            <a:r>
              <a:rPr lang="ru-RU" i="1"/>
              <a:t>атак</a:t>
            </a:r>
            <a:r>
              <a:rPr lang="ru-RU"/>
              <a:t> на доступность крайне трудно.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Для выведения систем из штатного режима эксплуатации могут использоваться </a:t>
            </a:r>
            <a:r>
              <a:rPr lang="ru-RU" i="1"/>
              <a:t>уязвимые</a:t>
            </a:r>
            <a:r>
              <a:rPr lang="ru-RU"/>
              <a:t> места в виде программных и аппаратных ошибок.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Основные определения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1" dirty="0"/>
              <a:t>Угроза</a:t>
            </a:r>
            <a:r>
              <a:rPr lang="ru-RU" sz="2400" i="1" dirty="0"/>
              <a:t>(в широком смысле)</a:t>
            </a:r>
            <a:r>
              <a:rPr lang="ru-RU" sz="2400" dirty="0"/>
              <a:t> </a:t>
            </a:r>
            <a:r>
              <a:rPr lang="ru-RU" dirty="0"/>
              <a:t>- это потенциальная возможность определенным образом нарушить информационную безопасность. </a:t>
            </a:r>
          </a:p>
          <a:p>
            <a:r>
              <a:rPr lang="ru-RU" dirty="0"/>
              <a:t>Попытка реализации </a:t>
            </a:r>
            <a:r>
              <a:rPr lang="ru-RU" i="1" dirty="0"/>
              <a:t>угрозы</a:t>
            </a:r>
            <a:r>
              <a:rPr lang="ru-RU" dirty="0"/>
              <a:t> называется </a:t>
            </a:r>
            <a:r>
              <a:rPr lang="ru-RU" b="1" i="1" dirty="0"/>
              <a:t>атакой</a:t>
            </a:r>
            <a:r>
              <a:rPr lang="ru-RU" dirty="0"/>
              <a:t>, а тот, кто предпринимает такую попытку, - </a:t>
            </a:r>
            <a:r>
              <a:rPr lang="ru-RU" b="1" i="1" dirty="0"/>
              <a:t>злоумышленником</a:t>
            </a:r>
            <a:r>
              <a:rPr lang="ru-RU" dirty="0"/>
              <a:t>. Потенциальные </a:t>
            </a:r>
            <a:r>
              <a:rPr lang="ru-RU" i="1" dirty="0"/>
              <a:t>злоумышленники</a:t>
            </a:r>
            <a:r>
              <a:rPr lang="ru-RU" dirty="0"/>
              <a:t> называются </a:t>
            </a:r>
            <a:r>
              <a:rPr lang="ru-RU" b="1" i="1" dirty="0"/>
              <a:t>источниками угрозы</a:t>
            </a:r>
            <a:r>
              <a:rPr lang="ru-RU" dirty="0"/>
              <a:t>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ru-RU" sz="4000"/>
              <a:t>Вредоносное программное обеспечение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/>
              <a:t>    Одним из опаснейших способов проведения </a:t>
            </a:r>
            <a:r>
              <a:rPr lang="ru-RU" i="1"/>
              <a:t>атак</a:t>
            </a:r>
            <a:r>
              <a:rPr lang="ru-RU"/>
              <a:t> является внедрение в </a:t>
            </a:r>
            <a:r>
              <a:rPr lang="ru-RU" i="1"/>
              <a:t>атакуемые</a:t>
            </a:r>
            <a:r>
              <a:rPr lang="ru-RU"/>
              <a:t> системы </a:t>
            </a:r>
            <a:r>
              <a:rPr lang="ru-RU" i="1"/>
              <a:t>вредоносного программного обеспечения</a:t>
            </a:r>
            <a:r>
              <a:rPr lang="ru-RU"/>
              <a:t>. Мы выделим следующие грани </a:t>
            </a:r>
            <a:r>
              <a:rPr lang="ru-RU" i="1"/>
              <a:t>вредоносного ПО</a:t>
            </a:r>
            <a:r>
              <a:rPr lang="ru-RU"/>
              <a:t>:</a:t>
            </a:r>
          </a:p>
          <a:p>
            <a:r>
              <a:rPr lang="ru-RU"/>
              <a:t>вредоносная функция; </a:t>
            </a:r>
          </a:p>
          <a:p>
            <a:r>
              <a:rPr lang="ru-RU"/>
              <a:t>способ распространения; </a:t>
            </a:r>
          </a:p>
          <a:p>
            <a:r>
              <a:rPr lang="ru-RU"/>
              <a:t>внешнее представление.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ru-RU"/>
              <a:t>    ПО, осуществляющую разрушительную функцию, предназначено для:</a:t>
            </a:r>
          </a:p>
          <a:p>
            <a:r>
              <a:rPr lang="ru-RU"/>
              <a:t>внедрения другого </a:t>
            </a:r>
            <a:r>
              <a:rPr lang="ru-RU" i="1"/>
              <a:t>вредоносного ПО</a:t>
            </a:r>
            <a:r>
              <a:rPr lang="ru-RU"/>
              <a:t>; </a:t>
            </a:r>
          </a:p>
          <a:p>
            <a:r>
              <a:rPr lang="ru-RU"/>
              <a:t>получения контроля над </a:t>
            </a:r>
            <a:r>
              <a:rPr lang="ru-RU" i="1"/>
              <a:t>атакуемой</a:t>
            </a:r>
            <a:r>
              <a:rPr lang="ru-RU"/>
              <a:t> системой; </a:t>
            </a:r>
            <a:endParaRPr lang="ru-RU" i="1"/>
          </a:p>
          <a:p>
            <a:r>
              <a:rPr lang="ru-RU" i="1"/>
              <a:t>агрессивного потребления ресурсов</a:t>
            </a:r>
            <a:r>
              <a:rPr lang="ru-RU"/>
              <a:t>; </a:t>
            </a:r>
          </a:p>
          <a:p>
            <a:r>
              <a:rPr lang="ru-RU"/>
              <a:t>изменения или разрушения программ и/или данных.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По механизму распространения различают:	 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1" dirty="0"/>
              <a:t>вирусы</a:t>
            </a:r>
            <a:r>
              <a:rPr lang="ru-RU" dirty="0"/>
              <a:t> - код, обладающий способностью к распространению (возможно, с изменениями) путем внедрения в другие программы; </a:t>
            </a:r>
            <a:endParaRPr lang="ru-RU" b="1" i="1" dirty="0"/>
          </a:p>
          <a:p>
            <a:r>
              <a:rPr lang="ru-RU" b="1" i="1" dirty="0"/>
              <a:t>"черви"</a:t>
            </a:r>
            <a:r>
              <a:rPr lang="ru-RU" dirty="0"/>
              <a:t> - код, способный самостоятельно вызывать распространение своих копий по ИС и их выполнение.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/>
              <a:t>Вирусы</a:t>
            </a:r>
            <a:r>
              <a:rPr lang="ru-RU"/>
              <a:t> обычно распространяются локально, в пределах узла сети; для передачи по сети им требуется внешняя помощь, такая как пересылка зараженного файла. </a:t>
            </a:r>
            <a:r>
              <a:rPr lang="ru-RU" i="1"/>
              <a:t>"Черви"</a:t>
            </a:r>
            <a:r>
              <a:rPr lang="ru-RU"/>
              <a:t>, напротив, ориентированы в первую очередь на путешествия по сети.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Вредоносный код, который выглядит как функционально полезная программа, называется </a:t>
            </a:r>
            <a:r>
              <a:rPr lang="ru-RU" i="1"/>
              <a:t>троянским</a:t>
            </a:r>
            <a:r>
              <a:rPr lang="ru-RU"/>
              <a:t>. Например, обычная программа, будучи пораженной </a:t>
            </a:r>
            <a:r>
              <a:rPr lang="ru-RU" i="1"/>
              <a:t>вирусом</a:t>
            </a:r>
            <a:r>
              <a:rPr lang="ru-RU"/>
              <a:t>, становится </a:t>
            </a:r>
            <a:r>
              <a:rPr lang="ru-RU" b="1" i="1"/>
              <a:t>троянской</a:t>
            </a:r>
            <a:r>
              <a:rPr lang="ru-RU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xfrm>
            <a:off x="457200" y="260350"/>
            <a:ext cx="8229600" cy="6597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ГОСТ Р 51275-99 "Защита информации. Объект информатизации. Факторы, воздействующие на информацию. Общие положения" определяет: "Программный </a:t>
            </a:r>
            <a:r>
              <a:rPr lang="ru-RU" i="1"/>
              <a:t>вирус</a:t>
            </a:r>
            <a:r>
              <a:rPr lang="ru-RU"/>
              <a:t> - это исполняемый или интерпретируемый программный код, обладающий свойством несанкционированного распространения и самовоспроизведения в автоматизированных системах или телекоммуникационных сетях с целью изменить или уничтожить программное обеспечение и/или данные, хранящиеся в автоматизированных системах".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r>
              <a:rPr lang="ru-RU"/>
              <a:t>Следует отметить: из всего </a:t>
            </a:r>
            <a:r>
              <a:rPr lang="ru-RU" i="1"/>
              <a:t>вредоносного ПО</a:t>
            </a:r>
            <a:r>
              <a:rPr lang="ru-RU"/>
              <a:t> наибольшее внимание общественности приходится на долю </a:t>
            </a:r>
            <a:r>
              <a:rPr lang="ru-RU" i="1"/>
              <a:t>вирусов</a:t>
            </a:r>
            <a:r>
              <a:rPr lang="ru-RU"/>
              <a:t>.</a:t>
            </a:r>
          </a:p>
          <a:p>
            <a:r>
              <a:rPr lang="ru-RU"/>
              <a:t> Однако "несмотря на экспоненциальный рост числа известных </a:t>
            </a:r>
            <a:r>
              <a:rPr lang="ru-RU" i="1"/>
              <a:t>вирусов</a:t>
            </a:r>
            <a:r>
              <a:rPr lang="ru-RU"/>
              <a:t>, аналогичного роста количества инцидентов, вызванных ими, не зарегистрировано. Соблюдение несложных правил "компьютерной гигиены" практически сводит риск заражения к нулю.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Основные угрозы целостности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На втором месте по размерам ущерба (после </a:t>
            </a:r>
            <a:r>
              <a:rPr lang="ru-RU" i="1"/>
              <a:t>непреднамеренных ошибок</a:t>
            </a:r>
            <a:r>
              <a:rPr lang="ru-RU"/>
              <a:t> и упущений) стоят </a:t>
            </a:r>
            <a:r>
              <a:rPr lang="ru-RU" i="1"/>
              <a:t>кражи</a:t>
            </a:r>
            <a:r>
              <a:rPr lang="ru-RU"/>
              <a:t> и </a:t>
            </a:r>
            <a:r>
              <a:rPr lang="ru-RU" i="1"/>
              <a:t>подлоги</a:t>
            </a:r>
            <a:r>
              <a:rPr lang="ru-RU"/>
              <a:t>. </a:t>
            </a:r>
          </a:p>
          <a:p>
            <a:r>
              <a:rPr lang="ru-RU"/>
              <a:t>В большинстве случаев виновниками оказывались штатные сотрудники организаций, отлично знакомые с режимом работы и мерами защиты. Это еще раз подтверждает опасность внутренних </a:t>
            </a:r>
            <a:r>
              <a:rPr lang="ru-RU" i="1"/>
              <a:t>угроз.</a:t>
            </a:r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xfrm>
            <a:off x="457200" y="188913"/>
            <a:ext cx="8229600" cy="633571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/>
              <a:t>    С целью нарушения </a:t>
            </a:r>
            <a:r>
              <a:rPr lang="ru-RU" i="1"/>
              <a:t>статической целостности</a:t>
            </a:r>
            <a:r>
              <a:rPr lang="ru-RU"/>
              <a:t> </a:t>
            </a:r>
            <a:r>
              <a:rPr lang="ru-RU" i="1"/>
              <a:t>злоумышленник</a:t>
            </a:r>
            <a:r>
              <a:rPr lang="ru-RU"/>
              <a:t> (как правило, штатный сотрудник) может: </a:t>
            </a:r>
          </a:p>
          <a:p>
            <a:r>
              <a:rPr lang="ru-RU"/>
              <a:t>ввести неверные данные; </a:t>
            </a:r>
          </a:p>
          <a:p>
            <a:r>
              <a:rPr lang="ru-RU"/>
              <a:t>изменить данные.</a:t>
            </a:r>
          </a:p>
          <a:p>
            <a:pPr>
              <a:buFont typeface="Arial" charset="0"/>
              <a:buNone/>
            </a:pPr>
            <a:r>
              <a:rPr lang="ru-RU"/>
              <a:t>    Отметим, что такое возможно даже тогда, когда целостность контролируется криптографическими средствами. Здесь имеет место взаимодействие разных аспектов информационной безопасности: если нарушена конфиденциальность, может пострадать целостность.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r>
              <a:rPr lang="ru-RU"/>
              <a:t>Заметим, что </a:t>
            </a:r>
            <a:r>
              <a:rPr lang="ru-RU" i="1"/>
              <a:t>угрозой</a:t>
            </a:r>
            <a:r>
              <a:rPr lang="ru-RU"/>
              <a:t> целостности является не только фальсификация или изменение данных, но и отказ от совершенных действий. </a:t>
            </a:r>
          </a:p>
          <a:p>
            <a:r>
              <a:rPr lang="ru-RU"/>
              <a:t>При этом </a:t>
            </a:r>
            <a:r>
              <a:rPr lang="ru-RU" i="1"/>
              <a:t>уязвимы</a:t>
            </a:r>
            <a:r>
              <a:rPr lang="ru-RU"/>
              <a:t> с точки зрения нарушения </a:t>
            </a:r>
            <a:r>
              <a:rPr lang="ru-RU" b="1"/>
              <a:t>целостности</a:t>
            </a:r>
            <a:r>
              <a:rPr lang="ru-RU"/>
              <a:t> не только </a:t>
            </a:r>
            <a:r>
              <a:rPr lang="ru-RU" b="1"/>
              <a:t>данные</a:t>
            </a:r>
            <a:r>
              <a:rPr lang="ru-RU"/>
              <a:t>, но и </a:t>
            </a:r>
            <a:r>
              <a:rPr lang="ru-RU" b="1"/>
              <a:t>программы</a:t>
            </a:r>
            <a:r>
              <a:rPr lang="ru-RU"/>
              <a:t>. Внедрение рассмотренного выше </a:t>
            </a:r>
            <a:r>
              <a:rPr lang="ru-RU" i="1"/>
              <a:t>вредоносного ПО</a:t>
            </a:r>
            <a:r>
              <a:rPr lang="ru-RU"/>
              <a:t> - пример подобного нарушения.</a:t>
            </a:r>
          </a:p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BC2C58A-9EFC-2FAB-6133-9D15B7398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88640"/>
            <a:ext cx="8507288" cy="5937523"/>
          </a:xfrm>
        </p:spPr>
        <p:txBody>
          <a:bodyPr/>
          <a:lstStyle/>
          <a:p>
            <a:pPr marL="0" indent="0" algn="just">
              <a:buNone/>
            </a:pPr>
            <a:r>
              <a:rPr lang="ru-RU" sz="30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Угрозой</a:t>
            </a:r>
            <a:r>
              <a:rPr lang="ru-RU" sz="30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0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информационной безопасности ОС</a:t>
            </a:r>
            <a:r>
              <a:rPr lang="ru-RU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называется возможность реализации воздействия на информацию, обрабатываемую ОС, приводящего к искажению, уничтожению, копированию, блокированию 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доступа к информации, а также возможность воздействия на компоненты АС, приводящего к утрате, уничтожению или сбою функционирования носителя информации, средства взаимодействия с носителем или средства его управления.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9872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/>
              <a:t>Угрозами</a:t>
            </a:r>
            <a:r>
              <a:rPr lang="ru-RU"/>
              <a:t> </a:t>
            </a:r>
            <a:r>
              <a:rPr lang="ru-RU" i="1"/>
              <a:t>динамической целостности</a:t>
            </a:r>
            <a:r>
              <a:rPr lang="ru-RU"/>
              <a:t> являются нарушение атомарности транзакций, переупорядочение, </a:t>
            </a:r>
            <a:r>
              <a:rPr lang="ru-RU" i="1"/>
              <a:t>кража</a:t>
            </a:r>
            <a:r>
              <a:rPr lang="ru-RU"/>
              <a:t>, дублирование данных или внесение дополнительных сообщений (сетевых пакетов и т.п.). Соответствующие действия в сетевой среде называются активным прослушиванием.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Основные угрозы конфиденциальности</a:t>
            </a:r>
          </a:p>
        </p:txBody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Конфиденциальную информацию можно разделить на предметную и служебную. Служебная информация (например, пароли пользователей) не относится к определенной предметной области она играет техническую роль, но ее раскрытие особенно опасно, поскольку оно чревато получением несанкционированного доступа ко всей информации.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Даже если информация хранится в компьютере или предназначена для компьютерного использования, </a:t>
            </a:r>
            <a:r>
              <a:rPr lang="ru-RU" i="1"/>
              <a:t>угрозы</a:t>
            </a:r>
            <a:r>
              <a:rPr lang="ru-RU"/>
              <a:t> ее конфиденциальности могут носить некомпьютерный и вообще нетехнический характер.</a:t>
            </a:r>
          </a:p>
          <a:p>
            <a:endParaRPr 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xfrm>
            <a:off x="457200" y="260350"/>
            <a:ext cx="8229600" cy="6408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Описанный класс </a:t>
            </a:r>
            <a:r>
              <a:rPr lang="ru-RU" i="1"/>
              <a:t>уязвимых</a:t>
            </a:r>
            <a:r>
              <a:rPr lang="ru-RU"/>
              <a:t> мест можно назвать размещением конфиденциальных данных в среде, где им не обеспечена необходимая защита.</a:t>
            </a:r>
          </a:p>
          <a:p>
            <a:pPr>
              <a:lnSpc>
                <a:spcPct val="90000"/>
              </a:lnSpc>
            </a:pPr>
            <a:r>
              <a:rPr lang="ru-RU"/>
              <a:t>Помимо паролей, хранящихся в записных книжках пользователей, в этот класс попадает передача конфиденциальных данных в открытом виде, которая делает возможным </a:t>
            </a:r>
            <a:r>
              <a:rPr lang="ru-RU" i="1"/>
              <a:t>перехват данных</a:t>
            </a:r>
            <a:r>
              <a:rPr lang="ru-RU"/>
              <a:t>. Для </a:t>
            </a:r>
            <a:r>
              <a:rPr lang="ru-RU" i="1"/>
              <a:t>атаки</a:t>
            </a:r>
            <a:r>
              <a:rPr lang="ru-RU"/>
              <a:t> могут использоваться разные технические средства но идея одна - осуществить доступ к данным в тот момент, когда они наименее защищены.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r>
              <a:rPr lang="ru-RU"/>
              <a:t>Весьма опасной </a:t>
            </a:r>
            <a:r>
              <a:rPr lang="ru-RU" i="1"/>
              <a:t>угрозой</a:t>
            </a:r>
            <a:r>
              <a:rPr lang="ru-RU"/>
              <a:t> являются... </a:t>
            </a:r>
            <a:r>
              <a:rPr lang="ru-RU" i="1"/>
              <a:t>выставки</a:t>
            </a:r>
            <a:r>
              <a:rPr lang="ru-RU"/>
              <a:t>, на которые многие организации, недолго думая, отправляют оборудование из производственной сети, со всеми хранящимися на них данными. Остаются прежними пароли, при удаленном доступе они продолжают передаваться в открытом виде.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Еще один пример изменения, о котором часто забывают, - хранение данных на резервных носителях. Для защиты данных на основных носителях применяются развитые системы управления доступом; копии же нередко просто лежат в шкафах и получить доступ к ним могут многие.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/>
          </p:cNvSpPr>
          <p:nvPr>
            <p:ph type="body"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r>
              <a:rPr lang="ru-RU" i="1"/>
              <a:t>Перехват данных</a:t>
            </a:r>
            <a:r>
              <a:rPr lang="ru-RU"/>
              <a:t> - очень серьезная </a:t>
            </a:r>
            <a:r>
              <a:rPr lang="ru-RU" i="1"/>
              <a:t>угроза</a:t>
            </a:r>
            <a:r>
              <a:rPr lang="en-US" i="1"/>
              <a:t>, </a:t>
            </a:r>
            <a:r>
              <a:rPr lang="ru-RU"/>
              <a:t>и защита может оказаться весьма сложной и дорогостоящей. При этом технические средства перехвата хорошо проработаны, доступны, просты в эксплуатации.</a:t>
            </a:r>
          </a:p>
          <a:p>
            <a:r>
              <a:rPr lang="ru-RU"/>
              <a:t>Следующий пример кражи оборудования являются </a:t>
            </a:r>
            <a:r>
              <a:rPr lang="ru-RU" i="1"/>
              <a:t>угрозой</a:t>
            </a:r>
            <a:r>
              <a:rPr lang="ru-RU"/>
              <a:t> не только для резервных носителей, но и для компьютеров, особенно портативных.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/>
          </p:cNvSpPr>
          <p:nvPr>
            <p:ph type="body" idx="1"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r>
              <a:rPr lang="ru-RU"/>
              <a:t>Опасной нетехнической </a:t>
            </a:r>
            <a:r>
              <a:rPr lang="ru-RU" i="1"/>
              <a:t>угрозой</a:t>
            </a:r>
            <a:r>
              <a:rPr lang="ru-RU"/>
              <a:t> конфиденциальности являются </a:t>
            </a:r>
            <a:r>
              <a:rPr lang="ru-RU" i="1"/>
              <a:t>методы морально-психологического воздействия</a:t>
            </a:r>
            <a:r>
              <a:rPr lang="ru-RU"/>
              <a:t>, такие как </a:t>
            </a:r>
            <a:r>
              <a:rPr lang="ru-RU" b="1" i="1"/>
              <a:t>маскарад</a:t>
            </a:r>
            <a:r>
              <a:rPr lang="ru-RU"/>
              <a:t> - выполнение действий под видом лица, обладающего полномочиями для доступа к данным.</a:t>
            </a:r>
          </a:p>
          <a:p>
            <a:r>
              <a:rPr lang="ru-RU"/>
              <a:t>К неприятным </a:t>
            </a:r>
            <a:r>
              <a:rPr lang="ru-RU" i="1"/>
              <a:t>угрозам</a:t>
            </a:r>
            <a:r>
              <a:rPr lang="ru-RU"/>
              <a:t>, от которых трудно защищаться, можно отнести </a:t>
            </a:r>
            <a:r>
              <a:rPr lang="ru-RU" b="1" i="1"/>
              <a:t>злоупотребление полномочиями</a:t>
            </a:r>
            <a:r>
              <a:rPr lang="ru-RU"/>
              <a:t>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/>
          </p:cNvSpPr>
          <p:nvPr>
            <p:ph type="body" idx="1"/>
          </p:nvPr>
        </p:nvSpPr>
        <p:spPr>
          <a:xfrm>
            <a:off x="457200" y="260350"/>
            <a:ext cx="8229600" cy="6408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На многих типах систем привилегированный пользователь способен прочитать любой файл, получить доступ к почте любого пользователя и т.д. </a:t>
            </a:r>
          </a:p>
          <a:p>
            <a:pPr>
              <a:lnSpc>
                <a:spcPct val="90000"/>
              </a:lnSpc>
            </a:pPr>
            <a:r>
              <a:rPr lang="ru-RU" dirty="0"/>
              <a:t>Другой пример - нанесение ущерба при сервисном обслуживании. Обычно сервисный инженер получает неограниченный доступ к оборудованию и имеет возможность действовать в обход программных защитных механизмов.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i="1" u="sng" dirty="0"/>
              <a:t>Таковы основные угрозы, которые наносят наибольший ущерб субъектам информационных отношений.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r>
              <a:rPr lang="ru-RU" dirty="0"/>
              <a:t>Чаще всего </a:t>
            </a:r>
            <a:r>
              <a:rPr lang="ru-RU" i="1" dirty="0"/>
              <a:t>угроза</a:t>
            </a:r>
            <a:r>
              <a:rPr lang="ru-RU" dirty="0"/>
              <a:t> является следствием наличия </a:t>
            </a:r>
            <a:r>
              <a:rPr lang="ru-RU" i="1" dirty="0"/>
              <a:t>уязвимых</a:t>
            </a:r>
            <a:r>
              <a:rPr lang="ru-RU" dirty="0"/>
              <a:t> мест в защите информационных систем.</a:t>
            </a:r>
          </a:p>
          <a:p>
            <a:r>
              <a:rPr lang="ru-RU" dirty="0"/>
              <a:t>Промежуток времени от момента, когда появляется возможность использовать слабое место, и до момента, когда пробел ликвидируется, называется </a:t>
            </a:r>
            <a:r>
              <a:rPr lang="ru-RU" b="1" i="1" dirty="0"/>
              <a:t>окном опасности</a:t>
            </a:r>
            <a:r>
              <a:rPr lang="ru-RU" dirty="0"/>
              <a:t>, ассоциированным с данным </a:t>
            </a:r>
            <a:r>
              <a:rPr lang="ru-RU" i="1" dirty="0"/>
              <a:t>уязвимым</a:t>
            </a:r>
            <a:r>
              <a:rPr lang="ru-RU" dirty="0"/>
              <a:t> местом. Пока существует </a:t>
            </a:r>
            <a:r>
              <a:rPr lang="ru-RU" i="1" dirty="0"/>
              <a:t>окно опасности</a:t>
            </a:r>
            <a:r>
              <a:rPr lang="ru-RU" dirty="0"/>
              <a:t>, возможны успешные </a:t>
            </a:r>
            <a:r>
              <a:rPr lang="ru-RU" i="1" dirty="0"/>
              <a:t>атаки</a:t>
            </a:r>
            <a:r>
              <a:rPr lang="ru-RU" dirty="0"/>
              <a:t> на ИС.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457200" y="188913"/>
            <a:ext cx="8229600" cy="59372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/>
              <a:t>    Для большинства </a:t>
            </a:r>
            <a:r>
              <a:rPr lang="ru-RU" i="1"/>
              <a:t>уязвимых</a:t>
            </a:r>
            <a:r>
              <a:rPr lang="ru-RU"/>
              <a:t> мест </a:t>
            </a:r>
            <a:r>
              <a:rPr lang="ru-RU" i="1"/>
              <a:t>окно опасности</a:t>
            </a:r>
            <a:r>
              <a:rPr lang="ru-RU"/>
              <a:t> существует долго</a:t>
            </a:r>
            <a:r>
              <a:rPr lang="en-US"/>
              <a:t>,</a:t>
            </a:r>
            <a:r>
              <a:rPr lang="ru-RU"/>
              <a:t> поскольку за это время должны произойти следующие события:</a:t>
            </a:r>
          </a:p>
          <a:p>
            <a:r>
              <a:rPr lang="ru-RU"/>
              <a:t>должно стать известно о средствах использования пробела в защите; </a:t>
            </a:r>
          </a:p>
          <a:p>
            <a:r>
              <a:rPr lang="ru-RU"/>
              <a:t>должны быть выпущены соответствующие заплаты; </a:t>
            </a:r>
          </a:p>
          <a:p>
            <a:r>
              <a:rPr lang="ru-RU"/>
              <a:t>заплаты должны быть установлены в защищаемой ИС.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107504" y="0"/>
            <a:ext cx="8928992" cy="6525344"/>
          </a:xfrm>
        </p:spPr>
        <p:txBody>
          <a:bodyPr/>
          <a:lstStyle/>
          <a:p>
            <a:r>
              <a:rPr lang="ru-RU" sz="3000" dirty="0"/>
              <a:t>Новые </a:t>
            </a:r>
            <a:r>
              <a:rPr lang="ru-RU" sz="3000" i="1" dirty="0"/>
              <a:t>уязвимые</a:t>
            </a:r>
            <a:r>
              <a:rPr lang="ru-RU" sz="3000" dirty="0"/>
              <a:t> места и средства их использования появляются постоянно; это значит:</a:t>
            </a:r>
          </a:p>
          <a:p>
            <a:r>
              <a:rPr lang="ru-RU" sz="3000" dirty="0"/>
              <a:t> во-первых, что почти всегда существуют окна опасности и, </a:t>
            </a:r>
          </a:p>
          <a:p>
            <a:r>
              <a:rPr lang="ru-RU" sz="3000" dirty="0"/>
              <a:t>во-вторых, что отслеживание таких окон должно производиться постоянно, а выпуск и наложение заплат - как можно более оперативно.</a:t>
            </a:r>
          </a:p>
          <a:p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Отметим, что некоторые </a:t>
            </a:r>
            <a:r>
              <a:rPr lang="ru-RU" sz="2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угрозы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нельзя считать следствием каких-то ошибок или просчетов; они существуют в силу самой природы современных ИС. Например, </a:t>
            </a:r>
            <a:r>
              <a:rPr lang="ru-RU" sz="2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угроза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отключения электричества или </a:t>
            </a:r>
            <a:r>
              <a:rPr lang="ru-RU" sz="2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выхода ее 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параметров за допустимые границы существует в силу зависимости аппаратного обеспечения ИС от качественного электропитания.</a:t>
            </a:r>
            <a:endParaRPr lang="ru-RU" sz="28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Угрозы классифицируют 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/>
              <a:t>по аспекту информационной безопасности (доступность, целостность, конфиденциальность), против которого </a:t>
            </a:r>
            <a:r>
              <a:rPr lang="ru-RU" sz="2800" i="1"/>
              <a:t>угрозы</a:t>
            </a:r>
            <a:r>
              <a:rPr lang="ru-RU" sz="2800"/>
              <a:t> направлены в первую очередь; </a:t>
            </a:r>
          </a:p>
          <a:p>
            <a:pPr>
              <a:lnSpc>
                <a:spcPct val="90000"/>
              </a:lnSpc>
            </a:pPr>
            <a:r>
              <a:rPr lang="ru-RU" sz="2800"/>
              <a:t>по компонентам информационных систем, на которые </a:t>
            </a:r>
            <a:r>
              <a:rPr lang="ru-RU" sz="2800" i="1"/>
              <a:t>угрозы</a:t>
            </a:r>
            <a:r>
              <a:rPr lang="ru-RU" sz="2800"/>
              <a:t> нацелены (данные, программы, аппаратура, поддерживающая инфраструктура); </a:t>
            </a:r>
          </a:p>
          <a:p>
            <a:pPr>
              <a:lnSpc>
                <a:spcPct val="90000"/>
              </a:lnSpc>
            </a:pPr>
            <a:r>
              <a:rPr lang="ru-RU" sz="2800"/>
              <a:t>по способу осуществления (случайные/преднамеренные действия природного/техногенного характера); </a:t>
            </a:r>
          </a:p>
          <a:p>
            <a:pPr>
              <a:lnSpc>
                <a:spcPct val="90000"/>
              </a:lnSpc>
            </a:pPr>
            <a:r>
              <a:rPr lang="ru-RU" sz="2800"/>
              <a:t>по расположению </a:t>
            </a:r>
            <a:r>
              <a:rPr lang="ru-RU" sz="2800" i="1"/>
              <a:t>источника угроз</a:t>
            </a:r>
            <a:r>
              <a:rPr lang="ru-RU" sz="2800"/>
              <a:t> (внутри/вне рассматриваемой ИС).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Наиболее распространенные угрозы доступности</a:t>
            </a:r>
          </a:p>
        </p:txBody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Самыми частыми и самыми опасными (с точки зрения размера ущерба) являются </a:t>
            </a:r>
            <a:r>
              <a:rPr lang="ru-RU" i="1"/>
              <a:t>непреднамеренные ошибки</a:t>
            </a:r>
            <a:r>
              <a:rPr lang="ru-RU"/>
              <a:t> штатных пользователей.</a:t>
            </a:r>
          </a:p>
          <a:p>
            <a:r>
              <a:rPr lang="ru-RU"/>
              <a:t>По некоторым данным, до 75% потерь - следствие </a:t>
            </a:r>
            <a:r>
              <a:rPr lang="ru-RU" i="1"/>
              <a:t>непреднамеренных ошибок</a:t>
            </a:r>
            <a:r>
              <a:rPr lang="ru-RU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323528" y="1268413"/>
            <a:ext cx="8363272" cy="4857750"/>
          </a:xfrm>
        </p:spPr>
        <p:txBody>
          <a:bodyPr/>
          <a:lstStyle/>
          <a:p>
            <a:pPr>
              <a:spcBef>
                <a:spcPts val="1200"/>
              </a:spcBef>
              <a:buFont typeface="Arial" charset="0"/>
              <a:buNone/>
            </a:pPr>
            <a:r>
              <a:rPr lang="ru-RU" dirty="0"/>
              <a:t>    Другие </a:t>
            </a:r>
            <a:r>
              <a:rPr lang="ru-RU" i="1" dirty="0"/>
              <a:t>угрозы</a:t>
            </a:r>
            <a:r>
              <a:rPr lang="ru-RU" dirty="0"/>
              <a:t> доступности классифицируем по компонентам ИС, на которые нацелены </a:t>
            </a:r>
            <a:r>
              <a:rPr lang="ru-RU" i="1" dirty="0"/>
              <a:t>угрозы</a:t>
            </a:r>
            <a:r>
              <a:rPr lang="ru-RU" dirty="0"/>
              <a:t>:</a:t>
            </a:r>
          </a:p>
          <a:p>
            <a:pPr>
              <a:spcBef>
                <a:spcPts val="1200"/>
              </a:spcBef>
            </a:pPr>
            <a:r>
              <a:rPr lang="ru-RU" i="1" dirty="0"/>
              <a:t>отказ пользователей</a:t>
            </a:r>
            <a:r>
              <a:rPr lang="ru-RU" dirty="0"/>
              <a:t>; </a:t>
            </a:r>
            <a:endParaRPr lang="ru-RU" i="1" dirty="0"/>
          </a:p>
          <a:p>
            <a:pPr>
              <a:spcBef>
                <a:spcPts val="1200"/>
              </a:spcBef>
            </a:pPr>
            <a:r>
              <a:rPr lang="ru-RU" i="1" dirty="0"/>
              <a:t>внутренний отказ</a:t>
            </a:r>
            <a:r>
              <a:rPr lang="ru-RU" dirty="0"/>
              <a:t> информационной системы; </a:t>
            </a:r>
            <a:endParaRPr lang="ru-RU" i="1" dirty="0"/>
          </a:p>
          <a:p>
            <a:pPr>
              <a:spcBef>
                <a:spcPts val="1200"/>
              </a:spcBef>
            </a:pPr>
            <a:r>
              <a:rPr lang="ru-RU" i="1" dirty="0"/>
              <a:t>отказ поддерживающей инфраструктуры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3724</TotalTime>
  <Words>1710</Words>
  <Application>Microsoft Office PowerPoint</Application>
  <PresentationFormat>Экран (4:3)</PresentationFormat>
  <Paragraphs>95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3" baseType="lpstr">
      <vt:lpstr>Arial</vt:lpstr>
      <vt:lpstr>Calibri</vt:lpstr>
      <vt:lpstr>Times New Roman</vt:lpstr>
      <vt:lpstr>Verdana</vt:lpstr>
      <vt:lpstr>Тема Office</vt:lpstr>
      <vt:lpstr>   Лекция 2  Угрозы информационной безопасности в ОС  1.Основные определения 2 Анализ угроз информационной безопасности    </vt:lpstr>
      <vt:lpstr>Основные определения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Угрозы классифицируют </vt:lpstr>
      <vt:lpstr>Наиболее распространенные угрозы доступности</vt:lpstr>
      <vt:lpstr>Презентация PowerPoint</vt:lpstr>
      <vt:lpstr>Применительно к пользователям рассматриваются следующие угрозы:</vt:lpstr>
      <vt:lpstr>Презентация PowerPoint</vt:lpstr>
      <vt:lpstr>Основными источниками внутренних отказов являются:</vt:lpstr>
      <vt:lpstr>Презентация PowerPoint</vt:lpstr>
      <vt:lpstr>По отношению к поддерживающей инфраструктуре рассматривают следующие угрозы: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Вредоносное программное обеспечение</vt:lpstr>
      <vt:lpstr>Презентация PowerPoint</vt:lpstr>
      <vt:lpstr>По механизму распространения различают:  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угрозы целостности</vt:lpstr>
      <vt:lpstr>Презентация PowerPoint</vt:lpstr>
      <vt:lpstr>Презентация PowerPoint</vt:lpstr>
      <vt:lpstr>Презентация PowerPoint</vt:lpstr>
      <vt:lpstr>Основные угрозы конфиденциальности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понятия и определения в области информационной безопасности</dc:title>
  <dc:creator>Марина</dc:creator>
  <cp:lastModifiedBy>Алексей</cp:lastModifiedBy>
  <cp:revision>232</cp:revision>
  <dcterms:created xsi:type="dcterms:W3CDTF">2013-02-04T18:05:09Z</dcterms:created>
  <dcterms:modified xsi:type="dcterms:W3CDTF">2024-09-09T07:25:44Z</dcterms:modified>
</cp:coreProperties>
</file>