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50" r:id="rId2"/>
    <p:sldId id="308" r:id="rId3"/>
    <p:sldId id="309" r:id="rId4"/>
    <p:sldId id="352" r:id="rId5"/>
    <p:sldId id="353" r:id="rId6"/>
    <p:sldId id="354" r:id="rId7"/>
    <p:sldId id="355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56" r:id="rId19"/>
    <p:sldId id="321" r:id="rId20"/>
    <p:sldId id="358" r:id="rId21"/>
    <p:sldId id="359" r:id="rId22"/>
    <p:sldId id="360" r:id="rId23"/>
    <p:sldId id="361" r:id="rId24"/>
    <p:sldId id="362" r:id="rId2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2" autoAdjust="0"/>
    <p:restoredTop sz="94660"/>
  </p:normalViewPr>
  <p:slideViewPr>
    <p:cSldViewPr>
      <p:cViewPr varScale="1">
        <p:scale>
          <a:sx n="68" d="100"/>
          <a:sy n="68" d="100"/>
        </p:scale>
        <p:origin x="13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9941D-354B-40DC-9D65-46EBE7D68A75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6447F-D3A8-4F2F-93D4-7A736020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986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C386-84CB-4D1A-9E9F-5C2E6E1D2150}" type="datetime1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DC13C-1668-47CE-8CC8-44F87AD6E3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60065-172C-4AD3-AC14-C16FC104495A}" type="datetime1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3AA25-2DAE-414B-B262-05D3D3F830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CAB12-B295-4816-BEE8-42C93ACE83B8}" type="datetime1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5D3DB-A191-4400-BDE2-B0D2608483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C04A3-7014-4529-9428-085AC5FABBE2}" type="datetime1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C82E0-B2E5-40AC-8237-B85A401C51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23953-DF52-48A4-AD64-CFF16786DB01}" type="datetime1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36C6C-57D4-4E7B-A776-96AA4DB7B4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093DD-F319-4AA8-A899-4AD56C7D056E}" type="datetime1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24F0E-6E9A-481D-AAC8-9677AFEFE8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5FF7D-1383-45E8-89FB-C920A2CBBD61}" type="datetime1">
              <a:rPr lang="ru-RU" smtClean="0"/>
              <a:t>10.11.2024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C84B6-4881-47C2-994D-5407495557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52CBB-90D6-43DF-9017-28B6516FD481}" type="datetime1">
              <a:rPr lang="ru-RU" smtClean="0"/>
              <a:t>10.11.2024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859A1-2898-44B0-880D-7C2A144753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AE7FE-E8BE-4424-98FB-C05A08D925A7}" type="datetime1">
              <a:rPr lang="ru-RU" smtClean="0"/>
              <a:t>10.11.2024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36ADB-60F9-4FB6-9BCE-19124AD2FF9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8AFC8-3FCA-4C42-BE97-991A30E6C18A}" type="datetime1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8C10C-8F7E-43AD-AEB2-84770AE379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72721-7636-436F-9B38-02CF0CA6982C}" type="datetime1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19023-36AE-48A3-96A9-FF32762ABB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047D7E4-BFE0-4F65-987B-DBA48E3B6ACB}" type="datetime1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25E83B4-4AD8-4CD2-A55A-843810DB83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B35D8-A351-912F-B66E-A88FC79F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931224" cy="6021288"/>
          </a:xfrm>
        </p:spPr>
        <p:txBody>
          <a:bodyPr/>
          <a:lstStyle/>
          <a:p>
            <a:pPr indent="252095">
              <a:lnSpc>
                <a:spcPct val="115000"/>
              </a:lnSpc>
              <a:spcAft>
                <a:spcPts val="800"/>
              </a:spcAft>
            </a:pPr>
            <a:br>
              <a:rPr lang="ru-RU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Лекция 10</a:t>
            </a:r>
            <a:br>
              <a:rPr lang="ru-RU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Управление безопасностью ОССН с использованием мандатного управления доступом.</a:t>
            </a:r>
            <a:br>
              <a:rPr lang="ru-RU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Проблемы </a:t>
            </a:r>
            <a:r>
              <a:rPr lang="ru-RU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реализации мандатного управления доступом в операционных системах</a:t>
            </a:r>
            <a:br>
              <a:rPr lang="ru-RU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2.Реализация мандатного управления доступом в ОССН</a:t>
            </a: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41F7CE-1F3B-B1EF-77CB-D417E50E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C82E0-B2E5-40AC-8237-B85A401C51BB}" type="slidenum">
              <a:rPr lang="ru-RU" sz="2800" smtClean="0">
                <a:solidFill>
                  <a:srgbClr val="00B050"/>
                </a:solidFill>
              </a:rPr>
              <a:pPr>
                <a:defRPr/>
              </a:pPr>
              <a:t>1</a:t>
            </a:fld>
            <a:endParaRPr lang="ru-RU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544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501208"/>
          </a:xfrm>
        </p:spPr>
        <p:txBody>
          <a:bodyPr/>
          <a:lstStyle/>
          <a:p>
            <a:endParaRPr lang="ru-RU" i="1" dirty="0"/>
          </a:p>
          <a:p>
            <a:endParaRPr lang="ru-RU" i="1" dirty="0"/>
          </a:p>
          <a:p>
            <a:endParaRPr lang="ru-RU" i="1" dirty="0"/>
          </a:p>
          <a:p>
            <a:endParaRPr lang="ru-RU" i="1" dirty="0"/>
          </a:p>
          <a:p>
            <a:endParaRPr lang="ru-RU" i="1" dirty="0"/>
          </a:p>
          <a:p>
            <a:pPr marL="0" lvl="0" indent="0" algn="jus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Личность</a:t>
            </a:r>
            <a:endParaRPr lang="ru-RU" sz="25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Государственная тайна</a:t>
            </a: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jus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Коммерческая тайна</a:t>
            </a: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jus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Военная тайна</a:t>
            </a:r>
            <a:endParaRPr lang="ru-RU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5. Конфиденциально</a:t>
            </a:r>
            <a:endParaRPr lang="ru-RU" sz="2500" i="1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33946A8-E8E9-A124-2103-577899D39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48" y="-171400"/>
            <a:ext cx="7946903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A598F7-7F99-1E29-6A58-F8267B36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C82E0-B2E5-40AC-8237-B85A401C51BB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6721475"/>
          </a:xfrm>
        </p:spPr>
        <p:txBody>
          <a:bodyPr/>
          <a:lstStyle/>
          <a:p>
            <a:pPr marL="0" indent="252095" algn="just">
              <a:spcBef>
                <a:spcPts val="0"/>
              </a:spcBef>
              <a:spcAft>
                <a:spcPts val="0"/>
              </a:spcAft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учётной записи пользователя, с ненулевым мандатным уровнем или непустой перечень неиерархических категорий, создается текстовый файл, имя которого совпадает с UID учётной записи пользователя. Файл включает единственную строку вида</a:t>
            </a:r>
            <a:endParaRPr lang="ru-RU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252095" algn="just">
              <a:spcBef>
                <a:spcPts val="0"/>
              </a:spcBef>
              <a:spcAft>
                <a:spcPts val="0"/>
              </a:spcAft>
            </a:pPr>
            <a:endParaRPr lang="ru-RU" sz="2500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252095" algn="just">
              <a:spcBef>
                <a:spcPts val="0"/>
              </a:spcBef>
              <a:spcAft>
                <a:spcPts val="0"/>
              </a:spcAft>
            </a:pPr>
            <a:r>
              <a:rPr lang="ru-RU" sz="25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500" kern="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ru-RU" sz="2500" i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&gt;:&lt;</a:t>
            </a:r>
            <a:r>
              <a:rPr lang="ru-RU" sz="2500" kern="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min_level</a:t>
            </a:r>
            <a:r>
              <a:rPr lang="ru-RU" sz="2500" i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&gt;:&lt;</a:t>
            </a:r>
            <a:r>
              <a:rPr lang="ru-RU" sz="2500" kern="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min_categories</a:t>
            </a:r>
            <a:r>
              <a:rPr lang="ru-RU" sz="25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&gt;: &lt;</a:t>
            </a:r>
            <a:r>
              <a:rPr lang="ru-RU" sz="2500" kern="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max_level</a:t>
            </a:r>
            <a:r>
              <a:rPr lang="ru-RU" sz="2500" i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&gt;:&lt;</a:t>
            </a:r>
            <a:r>
              <a:rPr lang="ru-RU" sz="2500" kern="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max_categories</a:t>
            </a:r>
            <a:r>
              <a:rPr lang="ru-RU" sz="25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500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252095" algn="just">
              <a:spcBef>
                <a:spcPts val="0"/>
              </a:spcBef>
              <a:spcAft>
                <a:spcPts val="0"/>
              </a:spcAft>
            </a:pPr>
            <a:r>
              <a:rPr lang="ru-RU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где:</a:t>
            </a:r>
            <a:endParaRPr lang="ru-RU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-342900" algn="just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ru-RU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имя учётной записи пользователя;</a:t>
            </a:r>
            <a:endParaRPr lang="ru-RU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-342900" algn="just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min_level</a:t>
            </a:r>
            <a:r>
              <a:rPr lang="ru-RU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минимальный мандатный уровень, доступный процессам от имени учётной записи пользователя;</a:t>
            </a:r>
            <a:endParaRPr lang="ru-RU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-342900" algn="just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min_categories</a:t>
            </a:r>
            <a:r>
              <a:rPr lang="ru-RU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числовое значение битовой маски, задающее минимальный набор неиерархических категорий, установленных для данной учётной записи пользователя;</a:t>
            </a:r>
            <a:endParaRPr lang="ru-RU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-342900" algn="just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max_level</a:t>
            </a:r>
            <a:r>
              <a:rPr lang="ru-RU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максимальный мандатный уровень, доступный процессам от имени учётной записи пользователя;</a:t>
            </a:r>
            <a:endParaRPr lang="ru-RU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-342900" algn="just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max_categories</a:t>
            </a:r>
            <a:r>
              <a:rPr lang="ru-RU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числовое значение битовой маски, задающей максимальный набор неиерархических категорий, установленный для данной учётной записи пользователя.</a:t>
            </a:r>
            <a:endParaRPr lang="ru-RU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9DA4628-388C-4288-5209-4E07C3A9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C82E0-B2E5-40AC-8237-B85A401C51BB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D0C9F3E-B060-A15E-0386-D8D44065C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652418" cy="38164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11EDF3-DAC6-6701-8152-E50C7A80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C82E0-B2E5-40AC-8237-B85A401C51BB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3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6126163"/>
          </a:xfrm>
        </p:spPr>
        <p:txBody>
          <a:bodyPr/>
          <a:lstStyle/>
          <a:p>
            <a:pPr indent="252095" algn="just">
              <a:lnSpc>
                <a:spcPct val="115000"/>
              </a:lnSpc>
              <a:spcAft>
                <a:spcPts val="800"/>
              </a:spcAft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Файл /</a:t>
            </a:r>
            <a:r>
              <a:rPr lang="ru-RU" sz="2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2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parsec</a:t>
            </a: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2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mас</a:t>
            </a: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содержит строку аналогичного формата для суперпользователя </a:t>
            </a:r>
            <a:r>
              <a:rPr lang="ru-RU" sz="2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по умолчанию равную: </a:t>
            </a:r>
            <a:r>
              <a:rPr lang="ru-RU" sz="25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root:0:0:0</a:t>
            </a: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:0</a:t>
            </a:r>
            <a:endParaRPr lang="ru-RU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694DDE1-14C8-55E6-3A17-C0FFA9394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868" y="1511625"/>
            <a:ext cx="5228263" cy="351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F33A73-C445-CA82-0336-F6566AE9D5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45"/>
          <a:stretch/>
        </p:blipFill>
        <p:spPr bwMode="auto">
          <a:xfrm>
            <a:off x="1407452" y="5170525"/>
            <a:ext cx="6201819" cy="15479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3265249-28A4-74DE-5278-92D63712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C82E0-B2E5-40AC-8237-B85A401C51BB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/>
          <p:cNvSpPr>
            <a:spLocks noGrp="1"/>
          </p:cNvSpPr>
          <p:nvPr>
            <p:ph type="body" idx="1"/>
          </p:nvPr>
        </p:nvSpPr>
        <p:spPr>
          <a:xfrm>
            <a:off x="468313" y="692150"/>
            <a:ext cx="8229600" cy="550545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A660625-56CF-BCF1-9C86-CBF47CEB7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9000"/>
            <a:ext cx="7056784" cy="59871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A097C8-CF9C-D3ED-180D-3306EC19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C82E0-B2E5-40AC-8237-B85A401C51BB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77E9D5D-64BA-3037-79EF-A6540181A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82" y="975911"/>
            <a:ext cx="8187651" cy="42818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88D0F5-6758-49A7-0120-A09780FC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C82E0-B2E5-40AC-8237-B85A401C51BB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E4006BA-3B4D-99A1-21DE-C38A69C47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9" y="1300481"/>
            <a:ext cx="8934642" cy="39573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9FF203-3713-2F46-506D-942EE517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C82E0-B2E5-40AC-8237-B85A401C51BB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3"/>
          <p:cNvSpPr>
            <a:spLocks noGrp="1"/>
          </p:cNvSpPr>
          <p:nvPr>
            <p:ph type="body" idx="1"/>
          </p:nvPr>
        </p:nvSpPr>
        <p:spPr>
          <a:xfrm>
            <a:off x="323850" y="1628775"/>
            <a:ext cx="8604250" cy="4525963"/>
          </a:xfrm>
        </p:spPr>
        <p:txBody>
          <a:bodyPr/>
          <a:lstStyle/>
          <a:p>
            <a:pPr marL="0" indent="0">
              <a:buNone/>
            </a:pPr>
            <a:endParaRPr lang="en-US" i="1" dirty="0">
              <a:sym typeface="Symbol" pitchFamily="18" charset="2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F185690-D58B-A678-3E4A-54E2C2F31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31" y="624917"/>
            <a:ext cx="8348802" cy="555372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9A832F-C2CC-099A-9D5D-3742E600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C82E0-B2E5-40AC-8237-B85A401C51BB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5F8BB-C8BB-DCB5-7D9F-3952E32EE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>
            <a:extLst>
              <a:ext uri="{FF2B5EF4-FFF2-40B4-BE49-F238E27FC236}">
                <a16:creationId xmlns:a16="http://schemas.microsoft.com/office/drawing/2014/main" id="{434096D1-83A2-2113-E78F-31BC64D61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858000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D00AAD0-971D-93DE-A845-D85B166B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C82E0-B2E5-40AC-8237-B85A401C51BB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61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/>
          </p:cNvSpPr>
          <p:nvPr>
            <p:ph type="body" idx="1"/>
          </p:nvPr>
        </p:nvSpPr>
        <p:spPr>
          <a:xfrm>
            <a:off x="31652" y="137319"/>
            <a:ext cx="9080695" cy="6583362"/>
          </a:xfrm>
        </p:spPr>
        <p:txBody>
          <a:bodyPr/>
          <a:lstStyle/>
          <a:p>
            <a:pPr marL="0" indent="0">
              <a:buNone/>
            </a:pPr>
            <a:endParaRPr lang="ru-RU" sz="26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EB9BD89-4905-2D0D-9A26-5FFCA43B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C82E0-B2E5-40AC-8237-B85A401C51BB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56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/>
          </p:cNvSpPr>
          <p:nvPr>
            <p:ph type="body"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0DA195-7933-A808-7197-A89BF2D1B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6640358" cy="27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7C7865-8DC0-7EF4-002D-321881F0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C82E0-B2E5-40AC-8237-B85A401C51BB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0551B-0F80-3E19-1971-99CA3BB6A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>
            <a:extLst>
              <a:ext uri="{FF2B5EF4-FFF2-40B4-BE49-F238E27FC236}">
                <a16:creationId xmlns:a16="http://schemas.microsoft.com/office/drawing/2014/main" id="{D1DBCA9E-F871-D7AA-CC1F-F9472B3E2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858000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5574677-0950-9717-E8A3-2376BF95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C82E0-B2E5-40AC-8237-B85A401C51BB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570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5A6F4-61BC-D02B-EB7A-E40A0C44D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>
            <a:extLst>
              <a:ext uri="{FF2B5EF4-FFF2-40B4-BE49-F238E27FC236}">
                <a16:creationId xmlns:a16="http://schemas.microsoft.com/office/drawing/2014/main" id="{B6171DF1-5B8F-BFB7-3E79-98471C71C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858000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sz="2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sz="2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sz="2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sz="2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sz="2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sz="2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ru-RU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  6.12. Правила модели </a:t>
            </a:r>
            <a:r>
              <a:rPr lang="ru-RU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Биба</a:t>
            </a: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6243B0E-33B8-6CA3-F1FE-C339ECA84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58" y="476672"/>
            <a:ext cx="6740284" cy="50405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5E3032-C0BB-9530-FCEF-DDBBF18A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C82E0-B2E5-40AC-8237-B85A401C51BB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54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E0CC8-3F53-2EC0-D5C5-4FDEA2442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>
            <a:extLst>
              <a:ext uri="{FF2B5EF4-FFF2-40B4-BE49-F238E27FC236}">
                <a16:creationId xmlns:a16="http://schemas.microsoft.com/office/drawing/2014/main" id="{97FCB04F-8F4C-7AA2-2D41-28C3A669D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858000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Субъекты выполняют над объектами операции «читать» и «записывать».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Модель определяет два правила, при соблюдении которых система гарантированно будет находится в безопасном состоянии.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Простая аксиома целостности</a:t>
            </a:r>
            <a:r>
              <a:rPr lang="ru-RU" sz="26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6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 Simple Integrity Axiom</a:t>
            </a:r>
            <a:r>
              <a:rPr lang="ru-RU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6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- </a:t>
            </a:r>
            <a:r>
              <a:rPr lang="ru-RU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субъекту данного уровня целостности запрещено выполнять операцию «читать» по отношению к объектам более низкого уровня  целостности (правило "</a:t>
            </a: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 read down</a:t>
            </a:r>
            <a:r>
              <a:rPr lang="ru-RU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"). Субъект, читая данные из об</a:t>
            </a:r>
            <a:r>
              <a:rPr lang="ru-RU" sz="26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ъ</a:t>
            </a:r>
            <a:r>
              <a:rPr lang="ru-RU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екта, характеризуемого более</a:t>
            </a:r>
            <a:r>
              <a:rPr lang="ru-RU" sz="26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ни</a:t>
            </a:r>
            <a:r>
              <a:rPr lang="ru-RU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зким уровнем целостности, рискует «испортить» данные своего уровня, сделать их менее достоверными, поэтому такие операции должны быть запрещены. Зато он может читать проверенную, более достоверную информацию с более высоких уровней.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F6DD4F6-FD1B-9788-C4FD-76922350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C82E0-B2E5-40AC-8237-B85A401C51BB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68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0BCB9-8FAB-91D8-1853-4969295F3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>
            <a:extLst>
              <a:ext uri="{FF2B5EF4-FFF2-40B4-BE49-F238E27FC236}">
                <a16:creationId xmlns:a16="http://schemas.microsoft.com/office/drawing/2014/main" id="{0783548E-8E35-1D1E-CF0C-8033605E7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858000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6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Аксиома *-целостности</a:t>
            </a:r>
            <a:r>
              <a:rPr lang="ru-RU" sz="2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RU" sz="2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*-</a:t>
            </a:r>
            <a:r>
              <a:rPr lang="en-US" sz="2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Integrity Axiom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–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субъекту данного уровня целостности запрещено выполнять операцию «записывать» по отношению к объектам более высокого уровня  целостности (правило "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 write up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").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Субъект, доверие к к</a:t>
            </a:r>
            <a:r>
              <a:rPr lang="ru-RU" sz="2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торому ограничивается не</a:t>
            </a:r>
            <a:r>
              <a:rPr lang="ru-RU" sz="2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оторым уровнем целостности, не должен иметь возможность записывать данные в объекты более высокого уровня, так как он сможет внести в них искажения, неточности и тем самым снизить безопасность системы.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Поток данных субъекта, направленный «вниз», не может ухудшить степень целостности  объектов, имеющих более низкий уровень целостности.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 видим, правила модели 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Биба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направленные на обеспечение целостности данных, прямо противоположны правилам модели  Белла-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ЛаПадулы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гарантирующим конфиденциальность данных.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D5670F3-FD83-7E5D-FD43-398273B7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C82E0-B2E5-40AC-8237-B85A401C51BB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375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47DEE91-FDBA-B936-F8C5-0E299AD19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marR="5715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Модель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Биба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схожа с 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моделью  Белла-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ЛаПадулы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следовательно,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схожи и недостатки.</a:t>
            </a:r>
          </a:p>
          <a:p>
            <a:pPr marL="0" marR="5715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Использование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Биба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в распределенных системах может привести к двунаправленному потоку информации при удаленном чтении. Подобным образом, при отсутствии правил спокойствия, для модели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Биба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возникает эффект системы Z 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(субъект читает информацию, затем понижает свой уровень). </a:t>
            </a:r>
          </a:p>
          <a:p>
            <a:pPr marL="0" marR="5715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 В практическом применении модель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Биба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слишком сильно полагается на понятие доверенных процессов, т.е. проблема необходимости создания доверенных процессов для повышения или понижения целостности субъектов или объектов является весьма существенной.</a:t>
            </a:r>
          </a:p>
          <a:p>
            <a:pPr marL="57150" marR="5715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Не предусматривает механизмов повышения целостности, что ведет к монотонному снижению целостности системы.</a:t>
            </a:r>
          </a:p>
          <a:p>
            <a:pPr marL="57150" marR="5715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Использует целостность как некую меру, и ставили под сомнение, что понятие “большей целостности” имеет какой-либо смысл. 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(целостность субъектов и объектов следует рассматривать, как двоичный атрибут, который или есть, или нет. по аналогии: программа работает или правильно или неправильно).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E60AD2-F355-8CF1-7250-ECBADE17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C82E0-B2E5-40AC-8237-B85A401C51BB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81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/>
          <p:cNvSpPr>
            <a:spLocks noGrp="1"/>
          </p:cNvSpPr>
          <p:nvPr>
            <p:ph type="body" idx="1"/>
          </p:nvPr>
        </p:nvSpPr>
        <p:spPr>
          <a:xfrm>
            <a:off x="0" y="188913"/>
            <a:ext cx="9144000" cy="666908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F6A833F-27B0-7377-1B41-80A9C95B4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61" y="1124744"/>
            <a:ext cx="6819278" cy="37935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006501-6D0D-52B9-01E4-5C1604CD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95264" cy="365125"/>
          </a:xfrm>
        </p:spPr>
        <p:txBody>
          <a:bodyPr/>
          <a:lstStyle/>
          <a:p>
            <a:pPr>
              <a:defRPr/>
            </a:pPr>
            <a:fld id="{407C82E0-B2E5-40AC-8237-B85A401C51BB}" type="slidenum">
              <a:rPr lang="ru-RU" sz="3200" smtClean="0">
                <a:solidFill>
                  <a:srgbClr val="7030A0"/>
                </a:solidFill>
              </a:rPr>
              <a:pPr>
                <a:defRPr/>
              </a:pPr>
              <a:t>3</a:t>
            </a:fld>
            <a:endParaRPr lang="ru-RU" sz="3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843D9-FC06-98BA-D161-11AC581FB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>
            <a:extLst>
              <a:ext uri="{FF2B5EF4-FFF2-40B4-BE49-F238E27FC236}">
                <a16:creationId xmlns:a16="http://schemas.microsoft.com/office/drawing/2014/main" id="{A0B8D618-27E5-6ED5-A96F-A5DE2DE43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88913"/>
            <a:ext cx="9144000" cy="6669087"/>
          </a:xfrm>
        </p:spPr>
        <p:txBody>
          <a:bodyPr/>
          <a:lstStyle/>
          <a:p>
            <a:pPr marL="0" lvl="0" indent="0" algn="just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Нарушитель может попытаться найти в ОС сущность, в которую возможна запись данных, но не входящую в область действия мандатного управления доступом. </a:t>
            </a:r>
          </a:p>
          <a:p>
            <a:pPr marL="0" lvl="0" indent="0" algn="just"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Нарушитель может постараться найти возможность для реализации информационного потока по памяти, не контролируемого или некорректно контролируемого механизмом защиты ОС. </a:t>
            </a:r>
          </a:p>
          <a:p>
            <a:pPr marL="0" lvl="0" indent="0" algn="just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Потенциально возможна реализации нарушителем попыток создать информационный поток по времени с применением совместного доступа контролируемых им разноуровневых субъект-сессий (процессов) к одной сущности или использованием параметров ОС, общесистемной статистики. </a:t>
            </a:r>
          </a:p>
          <a:p>
            <a:pPr marL="0" indent="0">
              <a:spcBef>
                <a:spcPts val="0"/>
              </a:spcBef>
            </a:pPr>
            <a:r>
              <a:rPr lang="ru-RU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Практически все реализации мандатного управления доступом поддерживают специальную привилегию, позволяющую уполномоченной субъект-сессии нарушать правила мандатного управления доступом.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93C1257-3ADF-3735-5A97-33577C19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C82E0-B2E5-40AC-8237-B85A401C51BB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40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BA847-D004-8B77-81B8-FDB4AF1FE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>
            <a:extLst>
              <a:ext uri="{FF2B5EF4-FFF2-40B4-BE49-F238E27FC236}">
                <a16:creationId xmlns:a16="http://schemas.microsoft.com/office/drawing/2014/main" id="{404F33C6-076E-7A13-0F93-FB831DDDA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858000"/>
          </a:xfrm>
        </p:spPr>
        <p:txBody>
          <a:bodyPr/>
          <a:lstStyle/>
          <a:p>
            <a:pPr indent="252095" algn="just">
              <a:spcBef>
                <a:spcPts val="0"/>
              </a:spcBef>
              <a:spcAft>
                <a:spcPts val="0"/>
              </a:spcAft>
            </a:pPr>
            <a:r>
              <a:rPr lang="ru-RU" sz="2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2.Реализация мандатного управления доступом в ОССН</a:t>
            </a:r>
            <a:endParaRPr lang="ru-RU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правила мандатного управления доступом </a:t>
            </a:r>
            <a:r>
              <a:rPr lang="ru-RU" sz="25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позволюет</a:t>
            </a:r>
            <a:r>
              <a:rPr lang="ru-RU" sz="25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заметно повысить защищённость ОССН, поскольку:</a:t>
            </a:r>
            <a:endParaRPr lang="ru-RU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многократно снижается риск случайной утечки конфиденциальных данных в результате ошибочных действий пользователя ОССН. 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нарушитель, преднамеренно преодолевающий систему мандатного управления доступом, должен затратить значительные усилия на исследование системы, поиск уязвимостей, разработку методов их эксплуатации. В результате вредоносное ПО, разрабатываемое для реализации утечки конфиденциальных данных практически неработоспособно;</a:t>
            </a:r>
            <a:endParaRPr lang="ru-RU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сложные действия нарушителя, направленные на обход мандатного управления доступом ОССН, должны выявляться её развитой системой аудита или блокироваться организационными мерами защиты.</a:t>
            </a:r>
            <a:endParaRPr lang="ru-RU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ru-RU" sz="2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E892FD9-93DF-D677-300C-14AC78ED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C82E0-B2E5-40AC-8237-B85A401C51BB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14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6DD76-877F-5BE0-4808-8668A2188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>
            <a:extLst>
              <a:ext uri="{FF2B5EF4-FFF2-40B4-BE49-F238E27FC236}">
                <a16:creationId xmlns:a16="http://schemas.microsoft.com/office/drawing/2014/main" id="{8298BCDF-209E-FBCB-D62F-B03D9FB9E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858000"/>
          </a:xfrm>
        </p:spPr>
        <p:txBody>
          <a:bodyPr/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ru-RU" sz="25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недостатки пакета </a:t>
            </a:r>
            <a:r>
              <a:rPr lang="ru-RU" sz="2500" kern="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SELinux</a:t>
            </a:r>
            <a:r>
              <a:rPr lang="ru-RU" sz="25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большой объём пакета </a:t>
            </a:r>
            <a:r>
              <a:rPr lang="ru-RU" sz="2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SELinux</a:t>
            </a: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предполагает большой объем работ по его верификации и проверке корректности функционирования;</a:t>
            </a:r>
            <a:endParaRPr lang="ru-RU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средства формального описания политик безопасности,, крайне неудобны для теоретического исследования и описания. 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пакет </a:t>
            </a:r>
            <a:r>
              <a:rPr lang="ru-RU" sz="2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SELinux</a:t>
            </a: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не имеет встроенных средств для реализации в защищаемой ОС мандатного контроля целостности. Эти средства могут быть созданы с использованием его низкоуровневых механизмов, но практическое решение данной задачи столкнётся с серьёзными трудностями;</a:t>
            </a:r>
            <a:endParaRPr lang="ru-RU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большинство прикладного и системного ПО, предназначенного для выполнения в ОС семейства Linux, требуют особой подстройки для совместимости с пакетом </a:t>
            </a:r>
            <a:r>
              <a:rPr lang="ru-RU" sz="25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SELinux</a:t>
            </a:r>
            <a:endParaRPr lang="ru-RU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AE72F85-5B4A-0680-E47A-6BF2F5C0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C82E0-B2E5-40AC-8237-B85A401C51B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2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73838-0A74-B97D-338F-CB155E255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>
            <a:extLst>
              <a:ext uri="{FF2B5EF4-FFF2-40B4-BE49-F238E27FC236}">
                <a16:creationId xmlns:a16="http://schemas.microsoft.com/office/drawing/2014/main" id="{780E3862-93D9-6992-7054-AE1F441E9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88913"/>
            <a:ext cx="8686800" cy="6669087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7836318-5BF0-23F1-D177-DF9AB2794A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09" y="692696"/>
            <a:ext cx="7906720" cy="518457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7A1284-D4BF-18E1-3471-C3AABEC1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C82E0-B2E5-40AC-8237-B85A401C51B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10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3"/>
          <p:cNvSpPr>
            <a:spLocks noGrp="1"/>
          </p:cNvSpPr>
          <p:nvPr>
            <p:ph type="body"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8FAB6A5-43E3-7CE0-EB33-03C0F3DD8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79" y="476672"/>
            <a:ext cx="6806441" cy="54162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7F3E53-F1CC-576E-D91B-E11E8B0C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C82E0-B2E5-40AC-8237-B85A401C51BB}" type="slidenum">
              <a:rPr lang="ru-RU" sz="2800" smtClean="0"/>
              <a:pPr>
                <a:defRPr/>
              </a:pPr>
              <a:t>8</a:t>
            </a:fld>
            <a:endParaRPr lang="ru-RU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/>
          </p:cNvSpPr>
          <p:nvPr>
            <p:ph type="body"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ru-RU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Файл </a:t>
            </a:r>
            <a:r>
              <a:rPr lang="ru-RU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ru-RU" sz="25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etc</a:t>
            </a:r>
            <a:r>
              <a:rPr lang="ru-RU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ru-RU" sz="25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parsec</a:t>
            </a:r>
            <a:r>
              <a:rPr lang="ru-RU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ru-RU" sz="25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mac_levels</a:t>
            </a:r>
            <a:r>
              <a:rPr lang="ru-RU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содержит перечисление поддерживаемых в данном экземпляре ОССН наименований мандатных уровней, например</a:t>
            </a:r>
          </a:p>
          <a:p>
            <a:endParaRPr lang="ru-RU" sz="2500" dirty="0">
              <a:latin typeface="Times New Roman" panose="02020603050405020304" pitchFamily="18" charset="0"/>
            </a:endParaRPr>
          </a:p>
          <a:p>
            <a:endParaRPr lang="ru-RU" sz="2500" dirty="0">
              <a:latin typeface="Times New Roman" panose="02020603050405020304" pitchFamily="18" charset="0"/>
            </a:endParaRPr>
          </a:p>
          <a:p>
            <a:endParaRPr lang="ru-RU" sz="2500" dirty="0">
              <a:latin typeface="Times New Roman" panose="02020603050405020304" pitchFamily="18" charset="0"/>
            </a:endParaRPr>
          </a:p>
          <a:p>
            <a:endParaRPr lang="ru-RU" sz="2500" dirty="0">
              <a:latin typeface="Times New Roman" panose="02020603050405020304" pitchFamily="18" charset="0"/>
            </a:endParaRPr>
          </a:p>
          <a:p>
            <a:endParaRPr lang="ru-RU" sz="2500" dirty="0">
              <a:latin typeface="Times New Roman" panose="02020603050405020304" pitchFamily="18" charset="0"/>
            </a:endParaRPr>
          </a:p>
          <a:p>
            <a:endParaRPr lang="ru-RU" sz="2500" dirty="0">
              <a:latin typeface="Times New Roman" panose="02020603050405020304" pitchFamily="18" charset="0"/>
            </a:endParaRPr>
          </a:p>
          <a:p>
            <a:endParaRPr lang="ru-RU" sz="25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файле </a:t>
            </a:r>
            <a:r>
              <a:rPr lang="ru-RU" sz="2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25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ru-RU" sz="2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25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parsec</a:t>
            </a:r>
            <a:r>
              <a:rPr lang="ru-RU" sz="2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25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mac_categories</a:t>
            </a:r>
            <a:r>
              <a:rPr lang="ru-RU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перечисляются поддерживаемы в данном экземпляре ОССН наименования неиерархических категорий, например:</a:t>
            </a:r>
            <a:endParaRPr lang="ru-RU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500" dirty="0">
              <a:latin typeface="Times New Roman" panose="02020603050405020304" pitchFamily="18" charset="0"/>
            </a:endParaRPr>
          </a:p>
          <a:p>
            <a:endParaRPr lang="ru-RU" sz="25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BC7F36-8665-2861-2A9D-10A63B246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41" y="1556792"/>
            <a:ext cx="4103633" cy="280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BAB4CC-AC56-90FE-074B-A94698149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21" y="1556792"/>
            <a:ext cx="4321825" cy="28068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20B792E0-7CAE-5CD2-255E-B380DED0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C82E0-B2E5-40AC-8237-B85A401C51BB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4936</TotalTime>
  <Words>964</Words>
  <Application>Microsoft Office PowerPoint</Application>
  <PresentationFormat>Экран (4:3)</PresentationFormat>
  <Paragraphs>110</Paragraphs>
  <Slides>24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Symbol</vt:lpstr>
      <vt:lpstr>Times New Roman</vt:lpstr>
      <vt:lpstr>Тема Office</vt:lpstr>
      <vt:lpstr>  Лекция 10 Управление безопасностью ОССН с использованием мандатного управления доступом.  1. Проблемы реализации мандатного управления доступом в операционных системах 2.Реализация мандатного управления доступом в ОССН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понятия и определения в области информационной безопасности</dc:title>
  <dc:creator>Марина</dc:creator>
  <cp:lastModifiedBy>Алексей</cp:lastModifiedBy>
  <cp:revision>288</cp:revision>
  <dcterms:created xsi:type="dcterms:W3CDTF">2013-02-04T18:05:09Z</dcterms:created>
  <dcterms:modified xsi:type="dcterms:W3CDTF">2024-11-11T10:49:03Z</dcterms:modified>
</cp:coreProperties>
</file>