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341" r:id="rId3"/>
    <p:sldId id="342" r:id="rId4"/>
    <p:sldId id="343" r:id="rId5"/>
    <p:sldId id="347" r:id="rId6"/>
    <p:sldId id="348" r:id="rId7"/>
    <p:sldId id="349" r:id="rId8"/>
    <p:sldId id="344" r:id="rId9"/>
    <p:sldId id="345" r:id="rId10"/>
    <p:sldId id="346" r:id="rId11"/>
    <p:sldId id="323" r:id="rId12"/>
    <p:sldId id="297" r:id="rId13"/>
    <p:sldId id="298" r:id="rId14"/>
    <p:sldId id="299" r:id="rId15"/>
    <p:sldId id="300" r:id="rId16"/>
    <p:sldId id="301" r:id="rId17"/>
    <p:sldId id="302" r:id="rId18"/>
    <p:sldId id="303" r:id="rId19"/>
    <p:sldId id="304" r:id="rId20"/>
    <p:sldId id="305" r:id="rId21"/>
    <p:sldId id="306" r:id="rId22"/>
    <p:sldId id="307" r:id="rId23"/>
    <p:sldId id="350" r:id="rId24"/>
    <p:sldId id="308" r:id="rId25"/>
    <p:sldId id="309" r:id="rId26"/>
    <p:sldId id="352" r:id="rId27"/>
    <p:sldId id="353" r:id="rId28"/>
    <p:sldId id="354" r:id="rId29"/>
    <p:sldId id="355" r:id="rId30"/>
    <p:sldId id="310" r:id="rId31"/>
    <p:sldId id="311" r:id="rId32"/>
    <p:sldId id="312" r:id="rId33"/>
    <p:sldId id="313" r:id="rId34"/>
    <p:sldId id="314" r:id="rId35"/>
    <p:sldId id="315" r:id="rId36"/>
    <p:sldId id="316" r:id="rId37"/>
    <p:sldId id="317" r:id="rId38"/>
    <p:sldId id="318" r:id="rId39"/>
    <p:sldId id="319" r:id="rId40"/>
    <p:sldId id="356" r:id="rId41"/>
    <p:sldId id="321" r:id="rId42"/>
    <p:sldId id="358" r:id="rId43"/>
    <p:sldId id="359" r:id="rId44"/>
    <p:sldId id="360" r:id="rId45"/>
    <p:sldId id="361" r:id="rId46"/>
    <p:sldId id="362" r:id="rId47"/>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fld id="{7A2586FF-8707-45B6-A352-9FEC28A03559}" type="datetimeFigureOut">
              <a:rPr lang="ru-RU"/>
              <a:pPr>
                <a:defRPr/>
              </a:pPr>
              <a:t>13.10.2024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DB0DC13C-1668-47CE-8CC8-44F87AD6E39A}"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037253C8-5FC7-44EB-8B2D-5CFC0AE7F56D}" type="datetimeFigureOut">
              <a:rPr lang="ru-RU"/>
              <a:pPr>
                <a:defRPr/>
              </a:pPr>
              <a:t>13.10.2024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BA63AA25-2DAE-414B-B262-05D3D3F83086}"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8E6571BB-2A9C-4064-90A4-9539D62F05FD}" type="datetimeFigureOut">
              <a:rPr lang="ru-RU"/>
              <a:pPr>
                <a:defRPr/>
              </a:pPr>
              <a:t>13.10.2024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6915D3DB-A191-4400-BDE2-B0D260848350}"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D80F2C14-078F-4325-8955-28F44EF20646}" type="datetimeFigureOut">
              <a:rPr lang="ru-RU"/>
              <a:pPr>
                <a:defRPr/>
              </a:pPr>
              <a:t>13.10.2024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407C82E0-B2E5-40AC-8237-B85A401C51BB}"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fld id="{982BB41C-B5E9-4111-8FB5-3A0619BAD8B4}" type="datetimeFigureOut">
              <a:rPr lang="ru-RU"/>
              <a:pPr>
                <a:defRPr/>
              </a:pPr>
              <a:t>13.10.2024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B7F36C6C-57D4-4E7B-A776-96AA4DB7B416}"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fld id="{B5BF4DF3-19AA-4D13-A0A2-2F8EFEDAAD6E}" type="datetimeFigureOut">
              <a:rPr lang="ru-RU"/>
              <a:pPr>
                <a:defRPr/>
              </a:pPr>
              <a:t>13.10.2024</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B8224F0E-6E9A-481D-AAC8-9677AFEFE866}"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fld id="{16164B6F-0B96-4F1C-AD61-DF2184B3910A}" type="datetimeFigureOut">
              <a:rPr lang="ru-RU"/>
              <a:pPr>
                <a:defRPr/>
              </a:pPr>
              <a:t>13.10.2024</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924C84B6-4881-47C2-994D-54074955578E}"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fld id="{2AC30EBC-8149-4952-BFCC-3C35D8F0E7B6}" type="datetimeFigureOut">
              <a:rPr lang="ru-RU"/>
              <a:pPr>
                <a:defRPr/>
              </a:pPr>
              <a:t>13.10.2024</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14C859A1-2898-44B0-880D-7C2A14475341}"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1627668C-631B-4514-A266-E19D276CD082}" type="datetimeFigureOut">
              <a:rPr lang="ru-RU"/>
              <a:pPr>
                <a:defRPr/>
              </a:pPr>
              <a:t>13.10.2024</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FC236ADB-60F9-4FB6-9BCE-19124AD2FF9D}"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71681CA0-5510-43DC-B459-6B642DC9799E}" type="datetimeFigureOut">
              <a:rPr lang="ru-RU"/>
              <a:pPr>
                <a:defRPr/>
              </a:pPr>
              <a:t>13.10.2024</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5ED8C10C-8F7E-43AD-AEB2-84770AE37942}"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EE34F972-0E1C-4D2C-8692-B0E6F27E2EE6}" type="datetimeFigureOut">
              <a:rPr lang="ru-RU"/>
              <a:pPr>
                <a:defRPr/>
              </a:pPr>
              <a:t>13.10.2024</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04C19023-36AE-48A3-96A9-FF32762ABB5E}"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3F2275C-3661-42D2-83CF-F8833D83A623}" type="datetimeFigureOut">
              <a:rPr lang="ru-RU"/>
              <a:pPr>
                <a:defRPr/>
              </a:pPr>
              <a:t>13.10.2024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25E83B4-4AD8-4CD2-A55A-843810DB8367}"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a:xfrm>
            <a:off x="468313" y="2924175"/>
            <a:ext cx="8229600" cy="1143000"/>
          </a:xfrm>
        </p:spPr>
        <p:txBody>
          <a:bodyPr/>
          <a:lstStyle/>
          <a:p>
            <a:r>
              <a:rPr lang="ru-RU" sz="4000">
                <a:latin typeface="Arial" charset="0"/>
              </a:rPr>
              <a:t>Лекция: </a:t>
            </a:r>
            <a:r>
              <a:rPr lang="ru-RU"/>
              <a:t>Мандатное управление доступом</a:t>
            </a:r>
            <a:br>
              <a:rPr lang="ru-RU" b="1" i="1"/>
            </a:br>
            <a:r>
              <a:rPr lang="ru-RU"/>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p:cNvSpPr>
          <p:nvPr>
            <p:ph type="body" idx="1"/>
          </p:nvPr>
        </p:nvSpPr>
        <p:spPr/>
        <p:txBody>
          <a:bodyPr/>
          <a:lstStyle/>
          <a:p>
            <a:r>
              <a:rPr lang="ru-RU"/>
              <a:t>Основная цель мандатной политики безопасности — предотв­ращение утечки информации от объектов с высоким уровнем доступа к объектам с низким уровнем доступа, т.е. противодействие возникновению в компьютерной системе неблагоприятных информационных потоков сверху вниз.</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Рисунок 832" descr="http://www.moodle.ipm.kstu.ru/pluginfile.php/29811/mod_page/content/6/%D0%9C%D0%B0%D0%BD%D0%B4%D0%B0%D1%82%D0%BD%D0%B0%D1%8F.png"/>
          <p:cNvPicPr>
            <a:picLocks noChangeAspect="1" noChangeArrowheads="1"/>
          </p:cNvPicPr>
          <p:nvPr/>
        </p:nvPicPr>
        <p:blipFill>
          <a:blip r:embed="rId2"/>
          <a:srcRect/>
          <a:stretch>
            <a:fillRect/>
          </a:stretch>
        </p:blipFill>
        <p:spPr bwMode="auto">
          <a:xfrm>
            <a:off x="1476375" y="404813"/>
            <a:ext cx="6337300" cy="60928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p:cNvSpPr>
            <a:spLocks noGrp="1"/>
          </p:cNvSpPr>
          <p:nvPr>
            <p:ph type="body" idx="1"/>
          </p:nvPr>
        </p:nvSpPr>
        <p:spPr>
          <a:xfrm>
            <a:off x="457200" y="333375"/>
            <a:ext cx="8229600" cy="6524625"/>
          </a:xfrm>
        </p:spPr>
        <p:txBody>
          <a:bodyPr/>
          <a:lstStyle/>
          <a:p>
            <a:r>
              <a:rPr lang="ru-RU" b="1" dirty="0"/>
              <a:t>Мандатное управление доступом</a:t>
            </a:r>
            <a:r>
              <a:rPr lang="ru-RU" dirty="0"/>
              <a:t>— разграничение доступа субъектов к объектам, основанное на назначении метки конфиденциальности для информации, содержащейся в объектах, и выдаче официальных разрешений (допуска) субъектам на обращение к информации такого уровня конфиденциальности. Это способ, сочетающий защиту и ограничение прав,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3"/>
          <p:cNvSpPr>
            <a:spLocks noGrp="1"/>
          </p:cNvSpPr>
          <p:nvPr>
            <p:ph type="body" idx="1"/>
          </p:nvPr>
        </p:nvSpPr>
        <p:spPr/>
        <p:txBody>
          <a:bodyPr/>
          <a:lstStyle/>
          <a:p>
            <a:r>
              <a:rPr lang="ru-RU" dirty="0"/>
              <a:t>Пример: субъект «Пользователь № 3», имеющий допуск уровня «не секретно», не может получить доступ к объекту, имеющего метку «для служебного пользования». В то же время, субъект «Пользователь № 2» с допуском уровня «секретно» право доступа к объекту с меткой «для служебного пользования» имеет.</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p:txBody>
          <a:bodyPr/>
          <a:lstStyle/>
          <a:p>
            <a:r>
              <a:rPr lang="ru-RU" sz="4000"/>
              <a:t>Многоуровневые (мандатные) модели</a:t>
            </a:r>
          </a:p>
        </p:txBody>
      </p:sp>
      <p:sp>
        <p:nvSpPr>
          <p:cNvPr id="17410" name="Rectangle 3"/>
          <p:cNvSpPr>
            <a:spLocks noGrp="1"/>
          </p:cNvSpPr>
          <p:nvPr>
            <p:ph type="body" idx="1"/>
          </p:nvPr>
        </p:nvSpPr>
        <p:spPr>
          <a:xfrm>
            <a:off x="457200" y="1600200"/>
            <a:ext cx="8229600" cy="5257800"/>
          </a:xfrm>
        </p:spPr>
        <p:txBody>
          <a:bodyPr/>
          <a:lstStyle/>
          <a:p>
            <a:r>
              <a:rPr lang="ru-RU" sz="2800"/>
              <a:t>С целью устранения недостатков матричных моделей были разработаны так называемые многоуровневые модели защиты, классическими примерами которых являются модель конечных состояний Белла и Ла-Падулы.</a:t>
            </a:r>
          </a:p>
          <a:p>
            <a:r>
              <a:rPr lang="ru-RU" sz="2800"/>
              <a:t>Многоуровневые модели предполагают формализацию процедуры назначения прав доступа посредством использования так называемых меток конфиденциальности или мандатов, назначаемых субъектам и объектам доступа.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p:cNvSpPr>
          <p:nvPr>
            <p:ph type="body" idx="1"/>
          </p:nvPr>
        </p:nvSpPr>
        <p:spPr>
          <a:xfrm>
            <a:off x="457200" y="0"/>
            <a:ext cx="8229600" cy="6858000"/>
          </a:xfrm>
        </p:spPr>
        <p:txBody>
          <a:bodyPr/>
          <a:lstStyle/>
          <a:p>
            <a:pPr>
              <a:lnSpc>
                <a:spcPct val="90000"/>
              </a:lnSpc>
            </a:pPr>
            <a:r>
              <a:rPr lang="ru-RU" sz="2800"/>
              <a:t>Так, для субъекта доступа метки, например, могут определяться в соответствии с уровнем допуска лица к информации, а для объекта доступа (собственно данные) - признаками конфиденциальности информации.</a:t>
            </a:r>
          </a:p>
          <a:p>
            <a:pPr>
              <a:lnSpc>
                <a:spcPct val="90000"/>
              </a:lnSpc>
            </a:pPr>
            <a:r>
              <a:rPr lang="ru-RU" sz="2800"/>
              <a:t>Признаки конфиденциальности фиксируются в метке объекта. Права доступа каждого субъекта и характеристики конфиденциальности каждого объекта отображаются в виде совокупности уровня конфиденциальности и набора категорий конфиденциальности. Уровень конфиденциальности может принимать одно из строго упорядоченного ряда фиксированных значений, например: конфиденциально, секретно, для служебного пользования, несекретно и т.п.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a:lstStyle/>
          <a:p>
            <a:pPr algn="l"/>
            <a:r>
              <a:rPr lang="ru-RU" sz="4000"/>
              <a:t>Основу реализации управления доступом составляют: </a:t>
            </a:r>
          </a:p>
        </p:txBody>
      </p:sp>
      <p:sp>
        <p:nvSpPr>
          <p:cNvPr id="19458" name="Rectangle 3"/>
          <p:cNvSpPr>
            <a:spLocks noGrp="1"/>
          </p:cNvSpPr>
          <p:nvPr>
            <p:ph type="body" idx="1"/>
          </p:nvPr>
        </p:nvSpPr>
        <p:spPr/>
        <p:txBody>
          <a:bodyPr/>
          <a:lstStyle/>
          <a:p>
            <a:pPr marL="609600" indent="-609600">
              <a:lnSpc>
                <a:spcPct val="90000"/>
              </a:lnSpc>
            </a:pPr>
            <a:r>
              <a:rPr lang="ru-RU"/>
              <a:t>Формальное сравнение метки субъекта, запросившего доступ, и метки объекта, к которому запрошен доступ. </a:t>
            </a:r>
          </a:p>
          <a:p>
            <a:pPr marL="609600" indent="-609600">
              <a:lnSpc>
                <a:spcPct val="90000"/>
              </a:lnSpc>
            </a:pPr>
            <a:r>
              <a:rPr lang="ru-RU"/>
              <a:t>Принятие решений о предоставлении доступа на основе некоторых правил, основу которых составляет противодействие снижению уровня конфиденциальности защищаемой информации.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p:cNvSpPr>
          <p:nvPr>
            <p:ph type="body" idx="1"/>
          </p:nvPr>
        </p:nvSpPr>
        <p:spPr>
          <a:xfrm>
            <a:off x="457200" y="260350"/>
            <a:ext cx="8229600" cy="6597650"/>
          </a:xfrm>
        </p:spPr>
        <p:txBody>
          <a:bodyPr/>
          <a:lstStyle/>
          <a:p>
            <a:r>
              <a:rPr lang="ru-RU"/>
              <a:t>Таким образом, многоуровневая модель предупреждает возможность преднамеренного или случайного снижения уровня конфиденциальности защищаемой информации за счет ее утечки (умышленного переноса). То есть эта модель препятствует переходу информации из объектов с высоким уровнем конфиденциальности и узким набором категорий доступа в объекты с меньшим уровнем конфиденциальности и более широким набором категорий доступа.</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3"/>
          <p:cNvSpPr>
            <a:spLocks noGrp="1"/>
          </p:cNvSpPr>
          <p:nvPr>
            <p:ph type="body" idx="1"/>
          </p:nvPr>
        </p:nvSpPr>
        <p:spPr>
          <a:xfrm>
            <a:off x="457200" y="260350"/>
            <a:ext cx="8229600" cy="5865813"/>
          </a:xfrm>
        </p:spPr>
        <p:txBody>
          <a:bodyPr/>
          <a:lstStyle/>
          <a:p>
            <a:pPr marL="609600" indent="-609600">
              <a:lnSpc>
                <a:spcPct val="90000"/>
              </a:lnSpc>
            </a:pPr>
            <a:r>
              <a:rPr lang="ru-RU"/>
              <a:t>Каждому субъекту и объекту доступа должны сопоставляться классификационные метки, отражающие их место в соответствующей иерархии (метки конфиденциальности). Посредством этих меток субъектам и объектам должны назначаться классификационные уровни , являющиеся комбинациями иерархических и неиерархических категорий. Данные метки должны служить основой мандатного принципа разграничения доступа.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a:spLocks noGrp="1"/>
          </p:cNvSpPr>
          <p:nvPr>
            <p:ph type="body" idx="1"/>
          </p:nvPr>
        </p:nvSpPr>
        <p:spPr/>
        <p:txBody>
          <a:bodyPr/>
          <a:lstStyle/>
          <a:p>
            <a:r>
              <a:rPr lang="ru-RU"/>
              <a:t>Система защиты при вводе новых данных в систему должна запрашивать и получать от санкционированного пользователя классификационные метки этих данных. При санкционированном занесении в список пользователей нового субъекта ему должны назначаться классификационные метки.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Рисунок 50"/>
          <p:cNvPicPr>
            <a:picLocks noChangeAspect="1" noChangeArrowheads="1"/>
          </p:cNvPicPr>
          <p:nvPr/>
        </p:nvPicPr>
        <p:blipFill>
          <a:blip r:embed="rId2"/>
          <a:srcRect/>
          <a:stretch>
            <a:fillRect/>
          </a:stretch>
        </p:blipFill>
        <p:spPr bwMode="auto">
          <a:xfrm>
            <a:off x="1785918" y="71414"/>
            <a:ext cx="5572132" cy="6679011"/>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3"/>
          <p:cNvSpPr>
            <a:spLocks noGrp="1"/>
          </p:cNvSpPr>
          <p:nvPr>
            <p:ph type="body" idx="1"/>
          </p:nvPr>
        </p:nvSpPr>
        <p:spPr>
          <a:xfrm>
            <a:off x="0" y="0"/>
            <a:ext cx="9144000" cy="6858000"/>
          </a:xfrm>
        </p:spPr>
        <p:txBody>
          <a:bodyPr/>
          <a:lstStyle/>
          <a:p>
            <a:pPr>
              <a:buFont typeface="Arial" charset="0"/>
              <a:buNone/>
            </a:pPr>
            <a:r>
              <a:rPr lang="ru-RU" dirty="0"/>
              <a:t>   Система защиты должна реализовывать мандатный принцип контроля доступа:</a:t>
            </a:r>
          </a:p>
          <a:p>
            <a:pPr lvl="1"/>
            <a:r>
              <a:rPr lang="ru-RU" dirty="0"/>
              <a:t>субъект может читать объект, только если иерархическая классификация в классификационном уровне субъекта не меньше, чем иерархическая классификация в классификационном уровне объекта. При этом иерархические категории в классификационном уровне субъекта должны включать в себя все иерархические категории в классификационном уровне объекта; </a:t>
            </a:r>
          </a:p>
          <a:p>
            <a:pPr lvl="1"/>
            <a:r>
              <a:rPr lang="ru-RU" dirty="0"/>
              <a:t>субъект осуществляет запись в объект, только если классификационный уровень субъекта в иерархической классификации не больше чем уровень объекта в иерархической классификации.</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p:cNvSpPr>
          <p:nvPr>
            <p:ph type="body" idx="1"/>
          </p:nvPr>
        </p:nvSpPr>
        <p:spPr>
          <a:xfrm>
            <a:off x="468313" y="404813"/>
            <a:ext cx="8229600" cy="6453187"/>
          </a:xfrm>
        </p:spPr>
        <p:txBody>
          <a:bodyPr/>
          <a:lstStyle/>
          <a:p>
            <a:pPr marL="609600" indent="-609600"/>
            <a:r>
              <a:rPr lang="ru-RU"/>
              <a:t>Реализация мандатных ПРД должна предусматривать возможность сопровождения, изменения классификационных уровней субъектов и объектов специально выделенными субъектами.</a:t>
            </a:r>
          </a:p>
          <a:p>
            <a:pPr marL="609600" indent="-609600"/>
            <a:r>
              <a:rPr lang="ru-RU"/>
              <a:t>В СВТ должен быть реализован диспетчер доступа, т.е. должны контролироваться не только единичный акт доступа, но и потоки информации.</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p:cNvSpPr>
          <p:nvPr>
            <p:ph type="title"/>
          </p:nvPr>
        </p:nvSpPr>
        <p:spPr>
          <a:xfrm>
            <a:off x="457200" y="44450"/>
            <a:ext cx="8229600" cy="1143000"/>
          </a:xfrm>
        </p:spPr>
        <p:txBody>
          <a:bodyPr/>
          <a:lstStyle/>
          <a:p>
            <a:r>
              <a:rPr lang="ru-RU" sz="4000"/>
              <a:t>Требования к управлению доступом к ресурсам</a:t>
            </a:r>
          </a:p>
        </p:txBody>
      </p:sp>
      <p:sp>
        <p:nvSpPr>
          <p:cNvPr id="25602" name="Rectangle 3"/>
          <p:cNvSpPr>
            <a:spLocks noGrp="1"/>
          </p:cNvSpPr>
          <p:nvPr>
            <p:ph type="body" idx="1"/>
          </p:nvPr>
        </p:nvSpPr>
        <p:spPr>
          <a:xfrm>
            <a:off x="107504" y="1268413"/>
            <a:ext cx="8856984" cy="5589587"/>
          </a:xfrm>
        </p:spPr>
        <p:txBody>
          <a:bodyPr/>
          <a:lstStyle/>
          <a:p>
            <a:pPr marL="609600" indent="-609600">
              <a:lnSpc>
                <a:spcPct val="90000"/>
              </a:lnSpc>
            </a:pPr>
            <a:r>
              <a:rPr lang="ru-RU" dirty="0"/>
              <a:t>Система защиты должна различать каждое устройство ввода-вывода и каждый канал связи.</a:t>
            </a:r>
          </a:p>
          <a:p>
            <a:pPr marL="609600" indent="-609600">
              <a:lnSpc>
                <a:spcPct val="90000"/>
              </a:lnSpc>
            </a:pPr>
            <a:r>
              <a:rPr lang="ru-RU" dirty="0"/>
              <a:t>Система защиты должна обеспечивать соответствие между меткой вводимого (выводимого) объекта (классификационным уровнем) и меткой устройства. </a:t>
            </a:r>
          </a:p>
          <a:p>
            <a:pPr marL="609600" indent="-609600">
              <a:lnSpc>
                <a:spcPct val="90000"/>
              </a:lnSpc>
            </a:pPr>
            <a:r>
              <a:rPr lang="ru-RU" dirty="0"/>
              <a:t>Изменения в назначении и разметке устройств и каналов должны осуществляться только под контролем системы защиты.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CB35D8-A351-912F-B66E-A88FC79FB6DC}"/>
              </a:ext>
            </a:extLst>
          </p:cNvPr>
          <p:cNvSpPr>
            <a:spLocks noGrp="1"/>
          </p:cNvSpPr>
          <p:nvPr>
            <p:ph type="title"/>
          </p:nvPr>
        </p:nvSpPr>
        <p:spPr>
          <a:xfrm>
            <a:off x="457200" y="274638"/>
            <a:ext cx="8229600" cy="6178698"/>
          </a:xfrm>
        </p:spPr>
        <p:txBody>
          <a:bodyPr/>
          <a:lstStyle/>
          <a:p>
            <a:r>
              <a:rPr lang="ru-RU" sz="4400" kern="100" dirty="0">
                <a:effectLst/>
                <a:latin typeface="Times New Roman" panose="02020603050405020304" pitchFamily="18" charset="0"/>
                <a:ea typeface="Calibri" panose="020F0502020204030204" pitchFamily="34" charset="0"/>
                <a:cs typeface="Times New Roman" panose="02020603050405020304" pitchFamily="18" charset="0"/>
              </a:rPr>
              <a:t>Лекция 7</a:t>
            </a:r>
            <a:br>
              <a:rPr lang="ru-RU" sz="4400" kern="100" dirty="0">
                <a:effectLst/>
                <a:latin typeface="Times New Roman" panose="02020603050405020304" pitchFamily="18" charset="0"/>
                <a:ea typeface="Calibri" panose="020F0502020204030204" pitchFamily="34" charset="0"/>
                <a:cs typeface="Times New Roman" panose="02020603050405020304" pitchFamily="18" charset="0"/>
              </a:rPr>
            </a:br>
            <a:br>
              <a:rPr lang="en-US" sz="4400" kern="100" dirty="0">
                <a:effectLst/>
                <a:latin typeface="Times New Roman" panose="02020603050405020304" pitchFamily="18" charset="0"/>
                <a:ea typeface="Calibri" panose="020F0502020204030204" pitchFamily="34" charset="0"/>
                <a:cs typeface="Times New Roman" panose="02020603050405020304" pitchFamily="18" charset="0"/>
              </a:rPr>
            </a:br>
            <a:r>
              <a:rPr lang="ru-RU" sz="4400" kern="100" dirty="0">
                <a:effectLst/>
                <a:latin typeface="Times New Roman" panose="02020603050405020304" pitchFamily="18" charset="0"/>
                <a:ea typeface="Calibri" panose="020F0502020204030204" pitchFamily="34" charset="0"/>
                <a:cs typeface="Times New Roman" panose="02020603050405020304" pitchFamily="18" charset="0"/>
              </a:rPr>
              <a:t>ФОРМАЛЬНЫЕ МОДЕЛИ БЕЗОПАСНОГО УПРАВЛЕНИЯ ДОСТУПОМ</a:t>
            </a:r>
            <a:endParaRPr lang="ru-RU" dirty="0"/>
          </a:p>
        </p:txBody>
      </p:sp>
    </p:spTree>
    <p:extLst>
      <p:ext uri="{BB962C8B-B14F-4D97-AF65-F5344CB8AC3E}">
        <p14:creationId xmlns:p14="http://schemas.microsoft.com/office/powerpoint/2010/main" val="2966544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p:cNvSpPr>
          <p:nvPr>
            <p:ph type="title"/>
          </p:nvPr>
        </p:nvSpPr>
        <p:spPr/>
        <p:txBody>
          <a:bodyPr/>
          <a:lstStyle/>
          <a:p>
            <a:r>
              <a:rPr lang="ru-RU" dirty="0"/>
              <a:t>Модель Белла — </a:t>
            </a:r>
            <a:r>
              <a:rPr lang="ru-RU" dirty="0" err="1"/>
              <a:t>ЛаПадулы</a:t>
            </a:r>
            <a:r>
              <a:rPr lang="ru-RU" dirty="0"/>
              <a:t>  </a:t>
            </a:r>
          </a:p>
        </p:txBody>
      </p:sp>
      <p:sp>
        <p:nvSpPr>
          <p:cNvPr id="26626" name="Rectangle 3"/>
          <p:cNvSpPr>
            <a:spLocks noGrp="1"/>
          </p:cNvSpPr>
          <p:nvPr>
            <p:ph type="body" idx="1"/>
          </p:nvPr>
        </p:nvSpPr>
        <p:spPr/>
        <p:txBody>
          <a:bodyPr/>
          <a:lstStyle/>
          <a:p>
            <a:r>
              <a:rPr lang="ru-RU" dirty="0"/>
              <a:t>В модели анализируются условия, при которых невозможно создание информационных потоков от субъектов с более высоким уровнем доступа к субъектам с более низким уровнем доступа.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Grp="1"/>
          </p:cNvSpPr>
          <p:nvPr>
            <p:ph type="body" idx="1"/>
          </p:nvPr>
        </p:nvSpPr>
        <p:spPr>
          <a:xfrm>
            <a:off x="0" y="188913"/>
            <a:ext cx="9144000" cy="6669087"/>
          </a:xfrm>
        </p:spPr>
        <p:txBody>
          <a:bodyPr/>
          <a:lstStyle/>
          <a:p>
            <a:pPr>
              <a:lnSpc>
                <a:spcPct val="90000"/>
              </a:lnSpc>
            </a:pPr>
            <a:r>
              <a:rPr lang="ru-RU" dirty="0"/>
              <a:t>Суть системы заключалась в следующем: каждому субъекту (лицу, работающему с документами) и объекту (документам) присваивается метка конфиденциальности, начиная от самой высокой («особой важности»), заканчивая самой низкой («несекретный» или «общедоступный»). Причем субъект, которому разрешён доступ только к объектам с более низкой меткой конфиденциальности, не может получить доступ к объекту с более высокой меткой конфиденциальности. Также субъекту запрещается запись информации в объекты с более низким уровнем безопасности.</a:t>
            </a:r>
          </a:p>
          <a:p>
            <a:pPr marL="0" indent="0" algn="ctr">
              <a:lnSpc>
                <a:spcPct val="90000"/>
              </a:lnSpc>
              <a:buNone/>
            </a:pPr>
            <a:r>
              <a:rPr lang="ru-RU" dirty="0">
                <a:effectLst>
                  <a:outerShdw blurRad="38100" dist="38100" dir="2700000" algn="tl">
                    <a:srgbClr val="000000">
                      <a:alpha val="43137"/>
                    </a:srgbClr>
                  </a:outerShdw>
                </a:effectLst>
              </a:rPr>
              <a:t>Рассмотрим модель более подробно</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843D9-FC06-98BA-D161-11AC581FB9EC}"/>
            </a:ext>
          </a:extLst>
        </p:cNvPr>
        <p:cNvGrpSpPr/>
        <p:nvPr/>
      </p:nvGrpSpPr>
      <p:grpSpPr>
        <a:xfrm>
          <a:off x="0" y="0"/>
          <a:ext cx="0" cy="0"/>
          <a:chOff x="0" y="0"/>
          <a:chExt cx="0" cy="0"/>
        </a:xfrm>
      </p:grpSpPr>
      <p:sp>
        <p:nvSpPr>
          <p:cNvPr id="27649" name="Rectangle 3">
            <a:extLst>
              <a:ext uri="{FF2B5EF4-FFF2-40B4-BE49-F238E27FC236}">
                <a16:creationId xmlns:a16="http://schemas.microsoft.com/office/drawing/2014/main" id="{A0B8D618-27E5-6ED5-A96F-A5DE2DE43577}"/>
              </a:ext>
            </a:extLst>
          </p:cNvPr>
          <p:cNvSpPr>
            <a:spLocks noGrp="1"/>
          </p:cNvSpPr>
          <p:nvPr>
            <p:ph type="body" idx="1"/>
          </p:nvPr>
        </p:nvSpPr>
        <p:spPr>
          <a:xfrm>
            <a:off x="0" y="188913"/>
            <a:ext cx="9144000" cy="6669087"/>
          </a:xfrm>
        </p:spPr>
        <p:txBody>
          <a:bodyPr/>
          <a:lstStyle/>
          <a:p>
            <a:pPr marL="0" indent="0" algn="just">
              <a:lnSpc>
                <a:spcPct val="110000"/>
              </a:lnSpc>
              <a:spcBef>
                <a:spcPts val="0"/>
              </a:spcBef>
              <a:spcAft>
                <a:spcPts val="0"/>
              </a:spcAft>
              <a:buNone/>
            </a:pP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В модели под безопасностью понимается такое состояние системы,</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при котором</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обеспечивается</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600" i="1" kern="100" dirty="0">
                <a:effectLst/>
                <a:latin typeface="Times New Roman" panose="02020603050405020304" pitchFamily="18" charset="0"/>
                <a:ea typeface="Calibri" panose="020F0502020204030204" pitchFamily="34" charset="0"/>
                <a:cs typeface="Times New Roman" panose="02020603050405020304" pitchFamily="18" charset="0"/>
              </a:rPr>
              <a:t>конфиденциальность</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информации, т</a:t>
            </a:r>
            <a:r>
              <a:rPr lang="ru-RU" sz="2600" kern="100" dirty="0">
                <a:latin typeface="Times New Roman" panose="02020603050405020304" pitchFamily="18" charset="0"/>
                <a:ea typeface="Calibri" panose="020F0502020204030204" pitchFamily="34" charset="0"/>
                <a:cs typeface="Times New Roman" panose="02020603050405020304" pitchFamily="18" charset="0"/>
              </a:rPr>
              <a:t>.е. </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такое состояние системы (субъектов и объектов), при котором исключается несанкционированный доступ. </a:t>
            </a:r>
          </a:p>
          <a:p>
            <a:pPr marL="0" indent="0" algn="just">
              <a:lnSpc>
                <a:spcPct val="110000"/>
              </a:lnSpc>
              <a:spcBef>
                <a:spcPts val="0"/>
              </a:spcBef>
              <a:buNone/>
            </a:pPr>
            <a:r>
              <a:rPr lang="ru-RU" sz="2600" dirty="0">
                <a:effectLst/>
                <a:latin typeface="Times New Roman" panose="02020603050405020304" pitchFamily="18" charset="0"/>
                <a:ea typeface="Calibri" panose="020F0502020204030204" pitchFamily="34" charset="0"/>
                <a:cs typeface="Times New Roman" panose="02020603050405020304" pitchFamily="18" charset="0"/>
              </a:rPr>
              <a:t>	В качестве входных воздействий на систему выступают операции доступа субъектов «читать» и «записывать». </a:t>
            </a:r>
          </a:p>
          <a:p>
            <a:pPr marL="0" indent="0" algn="just">
              <a:lnSpc>
                <a:spcPct val="110000"/>
              </a:lnSpc>
              <a:spcBef>
                <a:spcPts val="0"/>
              </a:spcBef>
              <a:buNone/>
            </a:pPr>
            <a:r>
              <a:rPr lang="ru-RU" sz="2600" dirty="0">
                <a:latin typeface="Times New Roman" panose="02020603050405020304" pitchFamily="18" charset="0"/>
                <a:ea typeface="Calibri" panose="020F0502020204030204" pitchFamily="34" charset="0"/>
                <a:cs typeface="Times New Roman" panose="02020603050405020304" pitchFamily="18" charset="0"/>
              </a:rPr>
              <a:t>	</a:t>
            </a:r>
            <a:r>
              <a:rPr lang="ru-RU" sz="2600" dirty="0">
                <a:effectLst/>
                <a:latin typeface="Times New Roman" panose="02020603050405020304" pitchFamily="18" charset="0"/>
                <a:ea typeface="Calibri" panose="020F0502020204030204" pitchFamily="34" charset="0"/>
                <a:cs typeface="Times New Roman" panose="02020603050405020304" pitchFamily="18" charset="0"/>
              </a:rPr>
              <a:t>В результате этих воздействий система может переходить как в безопасные состояния, так и в небезопасные. Например, если в результате выполнения какой-либо операции данные становятся доступными для субъектов с более низким допуском (стал возможен несанкционированный</a:t>
            </a:r>
          </a:p>
          <a:p>
            <a:pPr marL="0" indent="0">
              <a:lnSpc>
                <a:spcPct val="110000"/>
              </a:lnSpc>
              <a:spcBef>
                <a:spcPts val="0"/>
              </a:spcBef>
              <a:buNone/>
            </a:pPr>
            <a:r>
              <a:rPr lang="ru-RU" sz="2600" dirty="0">
                <a:effectLst/>
                <a:latin typeface="Times New Roman" panose="02020603050405020304" pitchFamily="18" charset="0"/>
                <a:ea typeface="Calibri" panose="020F0502020204030204" pitchFamily="34" charset="0"/>
                <a:cs typeface="Times New Roman" panose="02020603050405020304" pitchFamily="18" charset="0"/>
              </a:rPr>
              <a:t> доступ), то это означает, что система перешла в небезопасное состояние</a:t>
            </a:r>
            <a:r>
              <a:rPr lang="ru-RU"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614068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BA847-D004-8B77-81B8-FDB4AF1FE968}"/>
            </a:ext>
          </a:extLst>
        </p:cNvPr>
        <p:cNvGrpSpPr/>
        <p:nvPr/>
      </p:nvGrpSpPr>
      <p:grpSpPr>
        <a:xfrm>
          <a:off x="0" y="0"/>
          <a:ext cx="0" cy="0"/>
          <a:chOff x="0" y="0"/>
          <a:chExt cx="0" cy="0"/>
        </a:xfrm>
      </p:grpSpPr>
      <p:sp>
        <p:nvSpPr>
          <p:cNvPr id="27649" name="Rectangle 3">
            <a:extLst>
              <a:ext uri="{FF2B5EF4-FFF2-40B4-BE49-F238E27FC236}">
                <a16:creationId xmlns:a16="http://schemas.microsoft.com/office/drawing/2014/main" id="{404F33C6-076E-7A13-0F93-FB831DDDAC21}"/>
              </a:ext>
            </a:extLst>
          </p:cNvPr>
          <p:cNvSpPr>
            <a:spLocks noGrp="1"/>
          </p:cNvSpPr>
          <p:nvPr>
            <p:ph type="body" idx="1"/>
          </p:nvPr>
        </p:nvSpPr>
        <p:spPr>
          <a:xfrm>
            <a:off x="457200" y="188913"/>
            <a:ext cx="8229600" cy="6669087"/>
          </a:xfrm>
        </p:spPr>
        <p:txBody>
          <a:bodyPr/>
          <a:lstStyle/>
          <a:p>
            <a:pPr marL="0" indent="0" algn="just">
              <a:lnSpc>
                <a:spcPct val="110000"/>
              </a:lnSpc>
              <a:spcBef>
                <a:spcPts val="0"/>
              </a:spcBef>
              <a:spcAft>
                <a:spcPts val="0"/>
              </a:spcAft>
              <a:buNone/>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Ставится задача предложить такие правила управления доступом, при которых система </a:t>
            </a:r>
            <a:r>
              <a:rPr lang="ru-RU" sz="2400" i="1" kern="100" dirty="0">
                <a:effectLst/>
                <a:latin typeface="Times New Roman" panose="02020603050405020304" pitchFamily="18" charset="0"/>
                <a:ea typeface="Calibri" panose="020F0502020204030204" pitchFamily="34" charset="0"/>
                <a:cs typeface="Times New Roman" panose="02020603050405020304" pitchFamily="18" charset="0"/>
              </a:rPr>
              <a:t>всегда</a:t>
            </a: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 переходила бы только в безопасные состояния. Такие правила формулируются в рамках модели в виде двух свойств</a:t>
            </a:r>
            <a:endParaRPr lang="ru-RU" sz="24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0000"/>
              </a:lnSpc>
              <a:spcBef>
                <a:spcPts val="0"/>
              </a:spcBef>
              <a:spcAft>
                <a:spcPts val="0"/>
              </a:spcAft>
              <a:buNone/>
            </a:pPr>
            <a:endParaRPr lang="ru-RU" sz="24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0000"/>
              </a:lnSpc>
              <a:spcBef>
                <a:spcPts val="0"/>
              </a:spcBef>
              <a:spcAft>
                <a:spcPts val="0"/>
              </a:spcAft>
              <a:buNone/>
            </a:pPr>
            <a:endParaRPr lang="ru-RU" sz="24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0000"/>
              </a:lnSpc>
              <a:spcBef>
                <a:spcPts val="0"/>
              </a:spcBef>
              <a:spcAft>
                <a:spcPts val="0"/>
              </a:spcAft>
              <a:buNone/>
            </a:pPr>
            <a:endParaRPr lang="ru-RU" sz="24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0000"/>
              </a:lnSpc>
              <a:spcBef>
                <a:spcPts val="0"/>
              </a:spcBef>
              <a:spcAft>
                <a:spcPts val="0"/>
              </a:spcAft>
              <a:buNone/>
            </a:pPr>
            <a:endParaRPr lang="ru-RU" sz="24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0000"/>
              </a:lnSpc>
              <a:spcBef>
                <a:spcPts val="0"/>
              </a:spcBef>
              <a:spcAft>
                <a:spcPts val="0"/>
              </a:spcAft>
              <a:buNone/>
            </a:pPr>
            <a:endParaRPr lang="ru-RU" sz="24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0000"/>
              </a:lnSpc>
              <a:spcBef>
                <a:spcPts val="0"/>
              </a:spcBef>
              <a:spcAft>
                <a:spcPts val="0"/>
              </a:spcAft>
              <a:buNone/>
            </a:pPr>
            <a:endParaRPr lang="ru-RU" sz="24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0000"/>
              </a:lnSpc>
              <a:spcBef>
                <a:spcPts val="0"/>
              </a:spcBef>
              <a:spcAft>
                <a:spcPts val="0"/>
              </a:spcAft>
              <a:buNone/>
            </a:pPr>
            <a:endParaRPr lang="ru-RU" sz="24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0000"/>
              </a:lnSpc>
              <a:spcBef>
                <a:spcPts val="0"/>
              </a:spcBef>
              <a:spcAft>
                <a:spcPts val="0"/>
              </a:spcAft>
              <a:buNone/>
            </a:pPr>
            <a:endParaRPr lang="ru-RU" sz="24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0000"/>
              </a:lnSpc>
              <a:spcBef>
                <a:spcPts val="0"/>
              </a:spcBef>
              <a:spcAft>
                <a:spcPts val="0"/>
              </a:spcAft>
              <a:buNone/>
            </a:pPr>
            <a:r>
              <a:rPr lang="ru-RU" sz="2400" kern="100" dirty="0">
                <a:latin typeface="Times New Roman" panose="02020603050405020304" pitchFamily="18" charset="0"/>
                <a:ea typeface="Calibri" panose="020F0502020204030204" pitchFamily="34" charset="0"/>
                <a:cs typeface="Times New Roman" panose="02020603050405020304" pitchFamily="18" charset="0"/>
              </a:rPr>
              <a:t>.</a:t>
            </a:r>
          </a:p>
          <a:p>
            <a:pPr marL="0" indent="0" algn="ctr">
              <a:lnSpc>
                <a:spcPct val="110000"/>
              </a:lnSpc>
              <a:spcBef>
                <a:spcPts val="0"/>
              </a:spcBef>
              <a:spcAft>
                <a:spcPts val="0"/>
              </a:spcAft>
              <a:buNone/>
            </a:pPr>
            <a:endParaRPr lang="ru-RU" sz="24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0000"/>
              </a:lnSpc>
              <a:spcBef>
                <a:spcPts val="0"/>
              </a:spcBef>
              <a:spcAft>
                <a:spcPts val="0"/>
              </a:spcAft>
              <a:buNone/>
            </a:pPr>
            <a:endParaRPr lang="ru-RU" sz="24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10000"/>
              </a:lnSpc>
              <a:spcBef>
                <a:spcPts val="0"/>
              </a:spcBef>
              <a:spcAft>
                <a:spcPts val="0"/>
              </a:spcAft>
              <a:buNone/>
            </a:pPr>
            <a:r>
              <a:rPr lang="ru-RU" sz="2400" kern="100" dirty="0">
                <a:latin typeface="Times New Roman" panose="02020603050405020304" pitchFamily="18" charset="0"/>
                <a:ea typeface="Calibri" panose="020F0502020204030204" pitchFamily="34" charset="0"/>
                <a:cs typeface="Times New Roman" panose="02020603050405020304" pitchFamily="18" charset="0"/>
              </a:rPr>
              <a:t> Правила модели Белла-</a:t>
            </a:r>
            <a:r>
              <a:rPr lang="ru-RU" sz="2400" kern="100" dirty="0" err="1">
                <a:latin typeface="Times New Roman" panose="02020603050405020304" pitchFamily="18" charset="0"/>
                <a:ea typeface="Calibri" panose="020F0502020204030204" pitchFamily="34" charset="0"/>
                <a:cs typeface="Times New Roman" panose="02020603050405020304" pitchFamily="18" charset="0"/>
              </a:rPr>
              <a:t>ЛаПадулы</a:t>
            </a:r>
            <a:endParaRPr lang="ru-RU" sz="2400" kern="100" dirty="0">
              <a:latin typeface="Times New Roman" panose="02020603050405020304" pitchFamily="18" charset="0"/>
              <a:ea typeface="Calibri" panose="020F0502020204030204" pitchFamily="34" charset="0"/>
              <a:cs typeface="Times New Roman" panose="02020603050405020304" pitchFamily="18" charset="0"/>
            </a:endParaRPr>
          </a:p>
          <a:p>
            <a:pPr indent="0" algn="just">
              <a:lnSpc>
                <a:spcPct val="150000"/>
              </a:lnSpc>
              <a:spcAft>
                <a:spcPts val="800"/>
              </a:spcAft>
              <a:buNone/>
            </a:pPr>
            <a:endParaRPr lang="ru-RU" sz="2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90000"/>
              </a:lnSpc>
              <a:buNone/>
            </a:pPr>
            <a:r>
              <a:rPr lang="ru-RU" sz="2600" dirty="0">
                <a:latin typeface="Times New Roman" panose="02020603050405020304" pitchFamily="18" charset="0"/>
                <a:cs typeface="Times New Roman" panose="02020603050405020304" pitchFamily="18" charset="0"/>
              </a:rPr>
              <a:t>.</a:t>
            </a:r>
          </a:p>
        </p:txBody>
      </p:sp>
      <p:pic>
        <p:nvPicPr>
          <p:cNvPr id="4" name="Рисунок 3">
            <a:extLst>
              <a:ext uri="{FF2B5EF4-FFF2-40B4-BE49-F238E27FC236}">
                <a16:creationId xmlns:a16="http://schemas.microsoft.com/office/drawing/2014/main" id="{5B087FE0-7D0B-34A1-6196-332642C7A2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772816"/>
            <a:ext cx="6153249" cy="4581128"/>
          </a:xfrm>
          <a:prstGeom prst="rect">
            <a:avLst/>
          </a:prstGeom>
          <a:noFill/>
          <a:ln>
            <a:noFill/>
          </a:ln>
        </p:spPr>
      </p:pic>
    </p:spTree>
    <p:extLst>
      <p:ext uri="{BB962C8B-B14F-4D97-AF65-F5344CB8AC3E}">
        <p14:creationId xmlns:p14="http://schemas.microsoft.com/office/powerpoint/2010/main" val="4002147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6DD76-877F-5BE0-4808-8668A2188286}"/>
            </a:ext>
          </a:extLst>
        </p:cNvPr>
        <p:cNvGrpSpPr/>
        <p:nvPr/>
      </p:nvGrpSpPr>
      <p:grpSpPr>
        <a:xfrm>
          <a:off x="0" y="0"/>
          <a:ext cx="0" cy="0"/>
          <a:chOff x="0" y="0"/>
          <a:chExt cx="0" cy="0"/>
        </a:xfrm>
      </p:grpSpPr>
      <p:sp>
        <p:nvSpPr>
          <p:cNvPr id="27649" name="Rectangle 3">
            <a:extLst>
              <a:ext uri="{FF2B5EF4-FFF2-40B4-BE49-F238E27FC236}">
                <a16:creationId xmlns:a16="http://schemas.microsoft.com/office/drawing/2014/main" id="{8298BCDF-209E-FBCB-D62F-B03D9FB9E3A3}"/>
              </a:ext>
            </a:extLst>
          </p:cNvPr>
          <p:cNvSpPr>
            <a:spLocks noGrp="1"/>
          </p:cNvSpPr>
          <p:nvPr>
            <p:ph type="body" idx="1"/>
          </p:nvPr>
        </p:nvSpPr>
        <p:spPr>
          <a:xfrm>
            <a:off x="0" y="1"/>
            <a:ext cx="9144000" cy="6858000"/>
          </a:xfrm>
        </p:spPr>
        <p:txBody>
          <a:bodyPr/>
          <a:lstStyle/>
          <a:p>
            <a:pPr marL="0" indent="0" algn="just">
              <a:lnSpc>
                <a:spcPct val="110000"/>
              </a:lnSpc>
              <a:spcBef>
                <a:spcPts val="0"/>
              </a:spcBef>
              <a:spcAft>
                <a:spcPts val="800"/>
              </a:spcAft>
              <a:buNone/>
            </a:pP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Модель определяет два правила, при соблюдении которых система гарантированно будет находится в безопасном состоянии если:</a:t>
            </a:r>
          </a:p>
          <a:p>
            <a:pPr marL="0" indent="0" algn="just">
              <a:lnSpc>
                <a:spcPct val="110000"/>
              </a:lnSpc>
              <a:spcBef>
                <a:spcPts val="0"/>
              </a:spcBef>
              <a:spcAft>
                <a:spcPts val="800"/>
              </a:spcAft>
              <a:buNone/>
            </a:pPr>
            <a:r>
              <a:rPr lang="ru-RU" sz="2600" b="1" i="1" kern="100" dirty="0">
                <a:effectLst/>
                <a:latin typeface="Times New Roman" panose="02020603050405020304" pitchFamily="18" charset="0"/>
                <a:ea typeface="Calibri" panose="020F0502020204030204" pitchFamily="34" charset="0"/>
                <a:cs typeface="Times New Roman" panose="02020603050405020304" pitchFamily="18" charset="0"/>
              </a:rPr>
              <a:t>Простое свойство безопасности</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10000"/>
              </a:lnSpc>
              <a:spcBef>
                <a:spcPts val="0"/>
              </a:spcBef>
              <a:spcAft>
                <a:spcPts val="800"/>
              </a:spcAft>
              <a:buNone/>
            </a:pP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kern="100" dirty="0">
                <a:effectLst/>
                <a:latin typeface="Times New Roman" panose="02020603050405020304" pitchFamily="18" charset="0"/>
                <a:ea typeface="Calibri" panose="020F0502020204030204" pitchFamily="34" charset="0"/>
                <a:cs typeface="Times New Roman" panose="02020603050405020304" pitchFamily="18" charset="0"/>
              </a:rPr>
              <a:t>The Simple Security Property</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 субъекту данного уровня секретности запрещено выполнять операцию «читать» по отношению к объектам более высокого уровня  секретности (правило "</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no read up</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Это свойство является интуитивно понятным, действительно, если у вас допуск «секретно», то вам не позволено читать  документы с грифом «совершенно секретно».</a:t>
            </a:r>
          </a:p>
          <a:p>
            <a:pPr marL="0" indent="0" algn="just">
              <a:lnSpc>
                <a:spcPct val="110000"/>
              </a:lnSpc>
              <a:spcBef>
                <a:spcPts val="0"/>
              </a:spcBef>
              <a:spcAft>
                <a:spcPts val="800"/>
              </a:spcAft>
              <a:buNone/>
            </a:pPr>
            <a:r>
              <a:rPr lang="ru-RU" sz="2600" b="1" i="1" kern="100" dirty="0">
                <a:effectLst/>
                <a:latin typeface="Times New Roman" panose="02020603050405020304" pitchFamily="18" charset="0"/>
                <a:ea typeface="Calibri" panose="020F0502020204030204" pitchFamily="34" charset="0"/>
                <a:cs typeface="Times New Roman" panose="02020603050405020304" pitchFamily="18" charset="0"/>
              </a:rPr>
              <a:t>Свойство</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kern="100" dirty="0">
                <a:effectLst/>
                <a:latin typeface="Times New Roman" panose="02020603050405020304" pitchFamily="18" charset="0"/>
                <a:ea typeface="Calibri" panose="020F0502020204030204" pitchFamily="34" charset="0"/>
                <a:cs typeface="Times New Roman" panose="02020603050405020304" pitchFamily="18" charset="0"/>
              </a:rPr>
              <a:t>The</a:t>
            </a:r>
            <a:r>
              <a:rPr lang="ru-RU" sz="26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kern="100" dirty="0">
                <a:effectLst/>
                <a:latin typeface="Times New Roman" panose="02020603050405020304" pitchFamily="18" charset="0"/>
                <a:ea typeface="Calibri" panose="020F0502020204030204" pitchFamily="34" charset="0"/>
                <a:cs typeface="Times New Roman" panose="02020603050405020304" pitchFamily="18" charset="0"/>
              </a:rPr>
              <a:t>property</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 субъекту данного уровня секретности запрещено выполнять операцию «записывать» по отношению к объектам более низкого уровня  секретности (правило "</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no write down</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10000"/>
              </a:lnSpc>
              <a:spcBef>
                <a:spcPts val="0"/>
              </a:spcBef>
              <a:buNone/>
            </a:pPr>
            <a:r>
              <a:rPr lang="ru-RU"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1028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73838-0A74-B97D-338F-CB155E2555C4}"/>
            </a:ext>
          </a:extLst>
        </p:cNvPr>
        <p:cNvGrpSpPr/>
        <p:nvPr/>
      </p:nvGrpSpPr>
      <p:grpSpPr>
        <a:xfrm>
          <a:off x="0" y="0"/>
          <a:ext cx="0" cy="0"/>
          <a:chOff x="0" y="0"/>
          <a:chExt cx="0" cy="0"/>
        </a:xfrm>
      </p:grpSpPr>
      <p:sp>
        <p:nvSpPr>
          <p:cNvPr id="27649" name="Rectangle 3">
            <a:extLst>
              <a:ext uri="{FF2B5EF4-FFF2-40B4-BE49-F238E27FC236}">
                <a16:creationId xmlns:a16="http://schemas.microsoft.com/office/drawing/2014/main" id="{780E3862-93D9-6992-7054-AE1F441E9656}"/>
              </a:ext>
            </a:extLst>
          </p:cNvPr>
          <p:cNvSpPr>
            <a:spLocks noGrp="1"/>
          </p:cNvSpPr>
          <p:nvPr>
            <p:ph type="body" idx="1"/>
          </p:nvPr>
        </p:nvSpPr>
        <p:spPr>
          <a:xfrm>
            <a:off x="0" y="188913"/>
            <a:ext cx="8686800" cy="6669087"/>
          </a:xfrm>
        </p:spPr>
        <p:txBody>
          <a:bodyPr/>
          <a:lstStyle/>
          <a:p>
            <a:pPr marL="0" indent="0" algn="just">
              <a:lnSpc>
                <a:spcPct val="110000"/>
              </a:lnSpc>
              <a:spcBef>
                <a:spcPts val="0"/>
              </a:spcBef>
              <a:spcAft>
                <a:spcPts val="0"/>
              </a:spcAft>
              <a:buNone/>
            </a:pP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Если пользователь системы, обладающий высоким уровнем допуска, запишет некоторые данные (возможно имеющие уровень секретности, равный его собственному) в объект с более низким уровнем секретности, то они могут стать доступными субъекту с более низким, чем разрешено политикой безопасности, уровнем допуска. </a:t>
            </a:r>
          </a:p>
          <a:p>
            <a:pPr marL="0" indent="0" algn="just">
              <a:lnSpc>
                <a:spcPct val="110000"/>
              </a:lnSpc>
              <a:spcBef>
                <a:spcPts val="0"/>
              </a:spcBef>
              <a:spcAft>
                <a:spcPts val="0"/>
              </a:spcAft>
              <a:buNone/>
            </a:pP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10000"/>
              </a:lnSpc>
              <a:spcBef>
                <a:spcPts val="0"/>
              </a:spcBef>
              <a:spcAft>
                <a:spcPts val="0"/>
              </a:spcAft>
              <a:buNone/>
            </a:pP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С другой стороны, субъект может безопасно записать свои данные «наверх», туда, где к этой информации гарантированно получат доступ только субъекты с более высоким, чем у него уровнем секретности.</a:t>
            </a:r>
          </a:p>
          <a:p>
            <a:pPr>
              <a:lnSpc>
                <a:spcPct val="90000"/>
              </a:lnSpc>
            </a:pPr>
            <a:endParaRPr lang="ru-RU" dirty="0"/>
          </a:p>
        </p:txBody>
      </p:sp>
    </p:spTree>
    <p:extLst>
      <p:ext uri="{BB962C8B-B14F-4D97-AF65-F5344CB8AC3E}">
        <p14:creationId xmlns:p14="http://schemas.microsoft.com/office/powerpoint/2010/main" val="2494102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lstStyle/>
          <a:p>
            <a:r>
              <a:rPr lang="ru-RU" sz="4000"/>
              <a:t>Дискреционная политика безопасности </a:t>
            </a:r>
          </a:p>
        </p:txBody>
      </p:sp>
      <p:sp>
        <p:nvSpPr>
          <p:cNvPr id="69635" name="Rectangle 3"/>
          <p:cNvSpPr>
            <a:spLocks noGrp="1"/>
          </p:cNvSpPr>
          <p:nvPr>
            <p:ph type="body" idx="1"/>
          </p:nvPr>
        </p:nvSpPr>
        <p:spPr>
          <a:xfrm>
            <a:off x="457200" y="1600200"/>
            <a:ext cx="8229600" cy="5257800"/>
          </a:xfrm>
        </p:spPr>
        <p:txBody>
          <a:bodyPr/>
          <a:lstStyle/>
          <a:p>
            <a:pPr marL="0" indent="0">
              <a:lnSpc>
                <a:spcPct val="90000"/>
              </a:lnSpc>
              <a:buNone/>
            </a:pPr>
            <a:r>
              <a:rPr lang="ru-RU" sz="2800" dirty="0"/>
              <a:t>Дискреционная политика безопасности — политика безопасности, основанная на дискреционном управлении доступом </a:t>
            </a:r>
            <a:r>
              <a:rPr lang="ru-RU" sz="2800" i="1" dirty="0"/>
              <a:t>(</a:t>
            </a:r>
            <a:r>
              <a:rPr lang="en-US" sz="2800" i="1" dirty="0"/>
              <a:t>Discretionary Access Control</a:t>
            </a:r>
            <a:r>
              <a:rPr lang="ru-RU" sz="2800" i="1" dirty="0"/>
              <a:t>), </a:t>
            </a:r>
            <a:r>
              <a:rPr lang="ru-RU" sz="2800" dirty="0"/>
              <a:t>которое определяется двумя свойствами:</a:t>
            </a:r>
          </a:p>
          <a:p>
            <a:pPr>
              <a:lnSpc>
                <a:spcPct val="90000"/>
              </a:lnSpc>
              <a:buFont typeface="Arial" charset="0"/>
              <a:buNone/>
            </a:pPr>
            <a:r>
              <a:rPr lang="ru-RU" sz="2800" dirty="0"/>
              <a:t>•	все субъекты и объекты идентифицированы; </a:t>
            </a:r>
          </a:p>
          <a:p>
            <a:pPr>
              <a:lnSpc>
                <a:spcPct val="90000"/>
              </a:lnSpc>
              <a:buFont typeface="Arial" charset="0"/>
              <a:buNone/>
            </a:pPr>
            <a:r>
              <a:rPr lang="ru-RU" sz="2800" dirty="0"/>
              <a:t>•	права доступа субъектов на объекты системы определяются на основании некоторого внешнего по отношению к системе правила.</a:t>
            </a:r>
          </a:p>
          <a:p>
            <a:pPr marL="0" indent="0">
              <a:lnSpc>
                <a:spcPct val="90000"/>
              </a:lnSpc>
              <a:buNone/>
            </a:pPr>
            <a:r>
              <a:rPr lang="ru-RU" sz="2800" dirty="0"/>
              <a:t>Основным элементом систем дискреционного разграничения доступа является матрица доступов.</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a:spLocks noGrp="1"/>
          </p:cNvSpPr>
          <p:nvPr>
            <p:ph type="body" idx="1"/>
          </p:nvPr>
        </p:nvSpPr>
        <p:spPr/>
        <p:txBody>
          <a:bodyPr/>
          <a:lstStyle/>
          <a:p>
            <a:r>
              <a:rPr lang="ru-RU"/>
              <a:t>Модель Белла — Лападулы описывается </a:t>
            </a:r>
            <a:r>
              <a:rPr lang="ru-RU" i="1"/>
              <a:t>конечным автоматом</a:t>
            </a:r>
            <a:r>
              <a:rPr lang="ru-RU"/>
              <a:t> с допустимым набором состояний, в которых может находиться </a:t>
            </a:r>
            <a:r>
              <a:rPr lang="ru-RU" i="1"/>
              <a:t>информационная система</a:t>
            </a:r>
            <a:r>
              <a:rPr lang="ru-RU"/>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p:cNvSpPr>
          <p:nvPr>
            <p:ph type="title"/>
          </p:nvPr>
        </p:nvSpPr>
        <p:spPr>
          <a:xfrm>
            <a:off x="468313" y="260350"/>
            <a:ext cx="8229600" cy="1143000"/>
          </a:xfrm>
        </p:spPr>
        <p:txBody>
          <a:bodyPr/>
          <a:lstStyle/>
          <a:p>
            <a:r>
              <a:rPr lang="ru-RU" dirty="0"/>
              <a:t>Формальное описание модели</a:t>
            </a:r>
            <a:endParaRPr lang="ru-RU" b="1" dirty="0"/>
          </a:p>
        </p:txBody>
      </p:sp>
      <p:sp>
        <p:nvSpPr>
          <p:cNvPr id="29698" name="Rectangle 3"/>
          <p:cNvSpPr>
            <a:spLocks noGrp="1"/>
          </p:cNvSpPr>
          <p:nvPr>
            <p:ph type="body" idx="1"/>
          </p:nvPr>
        </p:nvSpPr>
        <p:spPr/>
        <p:txBody>
          <a:bodyPr/>
          <a:lstStyle/>
          <a:p>
            <a:r>
              <a:rPr lang="en-US" i="1" dirty="0"/>
              <a:t>S</a:t>
            </a:r>
            <a:r>
              <a:rPr lang="ru-RU" dirty="0"/>
              <a:t> — множество субъектов;</a:t>
            </a:r>
          </a:p>
          <a:p>
            <a:r>
              <a:rPr lang="en-US" i="1" dirty="0"/>
              <a:t>O</a:t>
            </a:r>
            <a:r>
              <a:rPr lang="ru-RU" dirty="0"/>
              <a:t> — множество объектов;</a:t>
            </a:r>
          </a:p>
          <a:p>
            <a:r>
              <a:rPr lang="ru-RU" dirty="0"/>
              <a:t> </a:t>
            </a:r>
            <a:r>
              <a:rPr lang="en-US" i="1" dirty="0"/>
              <a:t>R={r, w}</a:t>
            </a:r>
            <a:r>
              <a:rPr lang="ru-RU" dirty="0"/>
              <a:t>— множество прав доступа, </a:t>
            </a:r>
            <a:r>
              <a:rPr lang="en-US" i="1" dirty="0"/>
              <a:t>r</a:t>
            </a:r>
            <a:r>
              <a:rPr lang="ru-RU" dirty="0"/>
              <a:t> — доступ на чтение, </a:t>
            </a:r>
            <a:r>
              <a:rPr lang="en-US" i="1" dirty="0"/>
              <a:t>w</a:t>
            </a:r>
            <a:r>
              <a:rPr lang="ru-RU" dirty="0"/>
              <a:t> — доступ на запись;</a:t>
            </a:r>
            <a:endParaRPr lang="en-US" dirty="0"/>
          </a:p>
          <a:p>
            <a:r>
              <a:rPr lang="en-US" i="1" dirty="0"/>
              <a:t> L = {U,SU,S,TS}</a:t>
            </a:r>
            <a:r>
              <a:rPr lang="en-US" dirty="0"/>
              <a:t> — </a:t>
            </a:r>
            <a:r>
              <a:rPr lang="ru-RU" dirty="0"/>
              <a:t>множество</a:t>
            </a:r>
            <a:r>
              <a:rPr lang="en-US" dirty="0"/>
              <a:t> </a:t>
            </a:r>
            <a:r>
              <a:rPr lang="ru-RU" dirty="0"/>
              <a:t>уровней</a:t>
            </a:r>
            <a:r>
              <a:rPr lang="en-US" dirty="0"/>
              <a:t> </a:t>
            </a:r>
            <a:r>
              <a:rPr lang="ru-RU" dirty="0"/>
              <a:t>секретности</a:t>
            </a:r>
            <a:r>
              <a:rPr lang="en-US" dirty="0"/>
              <a:t>,  </a:t>
            </a:r>
            <a:r>
              <a:rPr lang="en-US" i="1" dirty="0"/>
              <a:t>U</a:t>
            </a:r>
            <a:r>
              <a:rPr lang="en-US" dirty="0"/>
              <a:t>— Unclassified,  </a:t>
            </a:r>
            <a:r>
              <a:rPr lang="en-US" i="1" dirty="0"/>
              <a:t>SU</a:t>
            </a:r>
            <a:r>
              <a:rPr lang="en-US" dirty="0"/>
              <a:t>— Sensitive but unclassified,  </a:t>
            </a:r>
            <a:r>
              <a:rPr lang="en-US" i="1" dirty="0"/>
              <a:t>S</a:t>
            </a:r>
            <a:r>
              <a:rPr lang="en-US" dirty="0"/>
              <a:t>— Secret, </a:t>
            </a:r>
            <a:r>
              <a:rPr lang="en-US" i="1" dirty="0"/>
              <a:t>TS </a:t>
            </a:r>
            <a:r>
              <a:rPr lang="en-US" dirty="0"/>
              <a:t>— Top secret;</a:t>
            </a:r>
            <a:endParaRPr lang="ru-R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p:cNvSpPr>
          <p:nvPr>
            <p:ph type="body" idx="1"/>
          </p:nvPr>
        </p:nvSpPr>
        <p:spPr/>
        <p:txBody>
          <a:bodyPr/>
          <a:lstStyle/>
          <a:p>
            <a:r>
              <a:rPr lang="ru-RU" i="1" dirty="0">
                <a:sym typeface="Symbol" pitchFamily="18" charset="2"/>
              </a:rPr>
              <a:t></a:t>
            </a:r>
            <a:r>
              <a:rPr lang="ru-RU" i="1" dirty="0"/>
              <a:t> = (</a:t>
            </a:r>
            <a:r>
              <a:rPr lang="en-US" i="1" dirty="0"/>
              <a:t>L</a:t>
            </a:r>
            <a:r>
              <a:rPr lang="ru-RU" i="1" dirty="0"/>
              <a:t>, ≤, </a:t>
            </a:r>
            <a:r>
              <a:rPr lang="ru-RU" i="1" dirty="0">
                <a:sym typeface="Symbol" pitchFamily="18" charset="2"/>
              </a:rPr>
              <a:t></a:t>
            </a:r>
            <a:r>
              <a:rPr lang="ru-RU" i="1" dirty="0"/>
              <a:t>, </a:t>
            </a:r>
            <a:r>
              <a:rPr lang="ru-RU" i="1" dirty="0">
                <a:sym typeface="Symbol" pitchFamily="18" charset="2"/>
              </a:rPr>
              <a:t></a:t>
            </a:r>
            <a:r>
              <a:rPr lang="ru-RU" i="1" dirty="0"/>
              <a:t>) </a:t>
            </a:r>
            <a:r>
              <a:rPr lang="en-US" i="1" dirty="0"/>
              <a:t> - </a:t>
            </a:r>
            <a:r>
              <a:rPr lang="ru-RU" i="1" dirty="0"/>
              <a:t>решётка уровней секретности, где: </a:t>
            </a:r>
          </a:p>
          <a:p>
            <a:pPr lvl="1"/>
            <a:r>
              <a:rPr lang="ru-RU" i="1" dirty="0"/>
              <a:t>≤  — оператор, определяющий частичное нестрогое отношение порядка для уровней секретности;</a:t>
            </a:r>
          </a:p>
          <a:p>
            <a:pPr lvl="1"/>
            <a:r>
              <a:rPr lang="en-US" i="1" dirty="0">
                <a:sym typeface="Symbol" pitchFamily="18" charset="2"/>
              </a:rPr>
              <a:t> </a:t>
            </a:r>
            <a:r>
              <a:rPr lang="ru-RU" i="1" dirty="0">
                <a:sym typeface="Symbol" pitchFamily="18" charset="2"/>
              </a:rPr>
              <a:t></a:t>
            </a:r>
            <a:r>
              <a:rPr lang="en-US" i="1" dirty="0">
                <a:sym typeface="Symbol" pitchFamily="18" charset="2"/>
              </a:rPr>
              <a:t> </a:t>
            </a:r>
            <a:r>
              <a:rPr lang="ru-RU" i="1" dirty="0"/>
              <a:t>—  оператор  наименьшей верхней границы;</a:t>
            </a:r>
          </a:p>
          <a:p>
            <a:pPr lvl="1"/>
            <a:r>
              <a:rPr lang="ru-RU" i="1" dirty="0">
                <a:sym typeface="Symbol" pitchFamily="18" charset="2"/>
              </a:rPr>
              <a:t></a:t>
            </a:r>
            <a:r>
              <a:rPr lang="ru-RU" i="1" dirty="0"/>
              <a:t>  —  оператор  наибольшей нижней границы.</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3"/>
          <p:cNvSpPr>
            <a:spLocks noGrp="1"/>
          </p:cNvSpPr>
          <p:nvPr>
            <p:ph type="body" idx="1"/>
          </p:nvPr>
        </p:nvSpPr>
        <p:spPr/>
        <p:txBody>
          <a:bodyPr/>
          <a:lstStyle/>
          <a:p>
            <a:r>
              <a:rPr lang="ru-RU" dirty="0"/>
              <a:t> </a:t>
            </a:r>
            <a:r>
              <a:rPr lang="en-US" i="1" dirty="0"/>
              <a:t>V</a:t>
            </a:r>
            <a:r>
              <a:rPr lang="en-US" dirty="0"/>
              <a:t> </a:t>
            </a:r>
            <a:r>
              <a:rPr lang="ru-RU" dirty="0"/>
              <a:t>— множество состояний системы, представляемое в виде набора упорядоченных пар </a:t>
            </a:r>
            <a:r>
              <a:rPr lang="en-US" i="1" dirty="0"/>
              <a:t>(F,M)</a:t>
            </a:r>
            <a:r>
              <a:rPr lang="ru-RU" dirty="0"/>
              <a:t>, где:</a:t>
            </a:r>
          </a:p>
          <a:p>
            <a:pPr lvl="1"/>
            <a:r>
              <a:rPr lang="ru-RU" dirty="0"/>
              <a:t> </a:t>
            </a:r>
            <a:r>
              <a:rPr lang="en-US" i="1" dirty="0"/>
              <a:t>F</a:t>
            </a:r>
            <a:r>
              <a:rPr lang="ru-RU" i="1" dirty="0"/>
              <a:t>: </a:t>
            </a:r>
            <a:r>
              <a:rPr lang="en-US" i="1" dirty="0"/>
              <a:t>S </a:t>
            </a:r>
            <a:r>
              <a:rPr lang="en-US" i="1" dirty="0">
                <a:sym typeface="Symbol" pitchFamily="18" charset="2"/>
              </a:rPr>
              <a:t> </a:t>
            </a:r>
            <a:r>
              <a:rPr lang="en-US" i="1" dirty="0"/>
              <a:t>O </a:t>
            </a:r>
            <a:r>
              <a:rPr lang="ru-RU" i="1" dirty="0">
                <a:sym typeface="Symbol" pitchFamily="18" charset="2"/>
              </a:rPr>
              <a:t></a:t>
            </a:r>
            <a:r>
              <a:rPr lang="en-US" i="1" dirty="0">
                <a:sym typeface="Symbol" pitchFamily="18" charset="2"/>
              </a:rPr>
              <a:t> </a:t>
            </a:r>
            <a:r>
              <a:rPr lang="en-US" i="1" dirty="0"/>
              <a:t>L</a:t>
            </a:r>
            <a:r>
              <a:rPr lang="ru-RU" i="1" dirty="0"/>
              <a:t> </a:t>
            </a:r>
            <a:r>
              <a:rPr lang="ru-RU" dirty="0"/>
              <a:t> — функция уровней секретности, ставящая в соответствие каждому объекту и субъекту в системе определённый уровень секретности;</a:t>
            </a:r>
          </a:p>
          <a:p>
            <a:pPr lvl="1"/>
            <a:r>
              <a:rPr lang="en-US" i="1" dirty="0"/>
              <a:t>M</a:t>
            </a:r>
            <a:r>
              <a:rPr lang="ru-RU" dirty="0"/>
              <a:t> — матрица текущих прав доступа.</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p:cNvSpPr>
            <a:spLocks noGrp="1"/>
          </p:cNvSpPr>
          <p:nvPr>
            <p:ph type="body" idx="1"/>
          </p:nvPr>
        </p:nvSpPr>
        <p:spPr>
          <a:xfrm>
            <a:off x="457200" y="620713"/>
            <a:ext cx="8229600" cy="5505450"/>
          </a:xfrm>
        </p:spPr>
        <p:txBody>
          <a:bodyPr/>
          <a:lstStyle/>
          <a:p>
            <a:pPr>
              <a:buFont typeface="Arial" charset="0"/>
              <a:buNone/>
            </a:pPr>
            <a:r>
              <a:rPr lang="ru-RU" dirty="0"/>
              <a:t>    Система </a:t>
            </a:r>
            <a:r>
              <a:rPr lang="ru-RU" i="1" dirty="0">
                <a:sym typeface="Symbol" pitchFamily="18" charset="2"/>
              </a:rPr>
              <a:t></a:t>
            </a:r>
            <a:r>
              <a:rPr lang="ru-RU" i="1" dirty="0"/>
              <a:t>= (</a:t>
            </a:r>
            <a:r>
              <a:rPr lang="en-US" i="1" dirty="0"/>
              <a:t>v</a:t>
            </a:r>
            <a:r>
              <a:rPr lang="ru-RU" sz="2000" i="1" dirty="0"/>
              <a:t>0</a:t>
            </a:r>
            <a:r>
              <a:rPr lang="ru-RU" i="1" dirty="0"/>
              <a:t>, </a:t>
            </a:r>
            <a:r>
              <a:rPr lang="en-US" i="1" dirty="0"/>
              <a:t>R</a:t>
            </a:r>
            <a:r>
              <a:rPr lang="ru-RU" i="1" dirty="0"/>
              <a:t>, </a:t>
            </a:r>
            <a:r>
              <a:rPr lang="en-US" i="1" dirty="0"/>
              <a:t>T</a:t>
            </a:r>
            <a:r>
              <a:rPr lang="ru-RU" i="1" dirty="0"/>
              <a:t>) в модели Белла — </a:t>
            </a:r>
            <a:r>
              <a:rPr lang="ru-RU" i="1" dirty="0" err="1"/>
              <a:t>Лападулы</a:t>
            </a:r>
            <a:r>
              <a:rPr lang="ru-RU" i="1" dirty="0"/>
              <a:t> состоит из следующий элементов:</a:t>
            </a:r>
            <a:r>
              <a:rPr lang="ru-RU" dirty="0"/>
              <a:t> </a:t>
            </a:r>
          </a:p>
          <a:p>
            <a:r>
              <a:rPr lang="en-US" i="1" dirty="0"/>
              <a:t>v</a:t>
            </a:r>
            <a:r>
              <a:rPr lang="ru-RU" sz="2000" i="1" dirty="0"/>
              <a:t>0 </a:t>
            </a:r>
            <a:r>
              <a:rPr lang="ru-RU" dirty="0"/>
              <a:t>— начальное состояние системы;</a:t>
            </a:r>
          </a:p>
          <a:p>
            <a:r>
              <a:rPr lang="en-US" i="1" dirty="0"/>
              <a:t>R</a:t>
            </a:r>
            <a:r>
              <a:rPr lang="ru-RU" dirty="0"/>
              <a:t>  — множество прав доступа;</a:t>
            </a:r>
          </a:p>
          <a:p>
            <a:r>
              <a:rPr lang="en-US" i="1" dirty="0"/>
              <a:t>T : V </a:t>
            </a:r>
            <a:r>
              <a:rPr lang="ru-RU" i="1" dirty="0">
                <a:sym typeface="Symbol" pitchFamily="18" charset="2"/>
              </a:rPr>
              <a:t></a:t>
            </a:r>
            <a:r>
              <a:rPr lang="ru-RU" i="1" dirty="0"/>
              <a:t> </a:t>
            </a:r>
            <a:r>
              <a:rPr lang="en-US" i="1" dirty="0"/>
              <a:t>R</a:t>
            </a:r>
            <a:r>
              <a:rPr lang="ru-RU" i="1" dirty="0"/>
              <a:t>  </a:t>
            </a:r>
            <a:r>
              <a:rPr lang="ru-RU" i="1" dirty="0">
                <a:sym typeface="Symbol" pitchFamily="18" charset="2"/>
              </a:rPr>
              <a:t></a:t>
            </a:r>
            <a:r>
              <a:rPr lang="en-US" i="1" dirty="0">
                <a:sym typeface="Symbol" pitchFamily="18" charset="2"/>
              </a:rPr>
              <a:t> V </a:t>
            </a:r>
            <a:r>
              <a:rPr lang="ru-RU" dirty="0"/>
              <a:t>— функция перехода, которая в ходе выполнения запросов переводит систему из одного состояния в другое.</a:t>
            </a:r>
          </a:p>
          <a:p>
            <a:endParaRPr lang="ru-R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3"/>
          <p:cNvSpPr>
            <a:spLocks noGrp="1"/>
          </p:cNvSpPr>
          <p:nvPr>
            <p:ph type="body" idx="1"/>
          </p:nvPr>
        </p:nvSpPr>
        <p:spPr>
          <a:xfrm>
            <a:off x="0" y="404664"/>
            <a:ext cx="9144000" cy="5721499"/>
          </a:xfrm>
        </p:spPr>
        <p:txBody>
          <a:bodyPr/>
          <a:lstStyle/>
          <a:p>
            <a:r>
              <a:rPr lang="ru-RU" dirty="0"/>
              <a:t>Состояние   системы </a:t>
            </a:r>
            <a:r>
              <a:rPr lang="en-US" dirty="0"/>
              <a:t> (F,M) </a:t>
            </a:r>
            <a:r>
              <a:rPr lang="ru-RU" dirty="0"/>
              <a:t> называется </a:t>
            </a:r>
            <a:r>
              <a:rPr lang="ru-RU" b="1" dirty="0"/>
              <a:t>безопасным по чтению</a:t>
            </a:r>
            <a:r>
              <a:rPr lang="ru-RU" dirty="0"/>
              <a:t> (или </a:t>
            </a:r>
            <a:r>
              <a:rPr lang="ru-RU" dirty="0" err="1"/>
              <a:t>simple</a:t>
            </a:r>
            <a:r>
              <a:rPr lang="ru-RU" dirty="0"/>
              <a:t>-безопасным), если для каждого субъекта, осуществляющего в этом состоянии доступ по чтению к объекту, уровень безопасности субъекта доминирует над уровнем безопасности объекта: </a:t>
            </a:r>
          </a:p>
        </p:txBody>
      </p:sp>
      <p:pic>
        <p:nvPicPr>
          <p:cNvPr id="33794" name="Рисунок 47" descr="\forall s\in S,\forall o\in O,r\in M[s,o]\rightarrow F(o)\leq F(s)"/>
          <p:cNvPicPr>
            <a:picLocks noChangeAspect="1" noChangeArrowheads="1"/>
          </p:cNvPicPr>
          <p:nvPr/>
        </p:nvPicPr>
        <p:blipFill>
          <a:blip r:embed="rId2"/>
          <a:srcRect/>
          <a:stretch>
            <a:fillRect/>
          </a:stretch>
        </p:blipFill>
        <p:spPr bwMode="auto">
          <a:xfrm>
            <a:off x="902456" y="4581128"/>
            <a:ext cx="7339088" cy="431503"/>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3"/>
          <p:cNvSpPr>
            <a:spLocks noGrp="1"/>
          </p:cNvSpPr>
          <p:nvPr>
            <p:ph type="body" idx="1"/>
          </p:nvPr>
        </p:nvSpPr>
        <p:spPr>
          <a:xfrm>
            <a:off x="468313" y="692150"/>
            <a:ext cx="8229600" cy="5505450"/>
          </a:xfrm>
        </p:spPr>
        <p:txBody>
          <a:bodyPr/>
          <a:lstStyle/>
          <a:p>
            <a:r>
              <a:rPr lang="ru-RU"/>
              <a:t>Состояние системы </a:t>
            </a:r>
            <a:r>
              <a:rPr lang="en-US"/>
              <a:t>(F,M)</a:t>
            </a:r>
            <a:r>
              <a:rPr lang="ru-RU"/>
              <a:t> называется </a:t>
            </a:r>
            <a:r>
              <a:rPr lang="ru-RU" b="1"/>
              <a:t>безопасным по записи</a:t>
            </a:r>
            <a:r>
              <a:rPr lang="ru-RU"/>
              <a:t> (или * — безопасным) в случае, если для каждого субъекта, осуществляющего в этом состоянии доступ по записи к объекту, уровень безопасности объекта доминирует над уровнем безопасности субъекта: </a:t>
            </a:r>
          </a:p>
        </p:txBody>
      </p:sp>
      <p:pic>
        <p:nvPicPr>
          <p:cNvPr id="34818" name="Рисунок 49" descr="\forall s\in S,\forall o\in O,w\in M[s,o]\rightarrow F(s)\leq F(o)"/>
          <p:cNvPicPr>
            <a:picLocks noChangeAspect="1" noChangeArrowheads="1"/>
          </p:cNvPicPr>
          <p:nvPr/>
        </p:nvPicPr>
        <p:blipFill>
          <a:blip r:embed="rId2"/>
          <a:srcRect/>
          <a:stretch>
            <a:fillRect/>
          </a:stretch>
        </p:blipFill>
        <p:spPr bwMode="auto">
          <a:xfrm>
            <a:off x="684213" y="4941888"/>
            <a:ext cx="8135937" cy="468312"/>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3"/>
          <p:cNvSpPr>
            <a:spLocks noGrp="1"/>
          </p:cNvSpPr>
          <p:nvPr>
            <p:ph type="body" idx="1"/>
          </p:nvPr>
        </p:nvSpPr>
        <p:spPr/>
        <p:txBody>
          <a:bodyPr/>
          <a:lstStyle/>
          <a:p>
            <a:r>
              <a:rPr lang="ru-RU" dirty="0"/>
              <a:t>Состояние  </a:t>
            </a:r>
            <a:r>
              <a:rPr lang="en-US" dirty="0"/>
              <a:t>(F,M) </a:t>
            </a:r>
            <a:r>
              <a:rPr lang="ru-RU" dirty="0"/>
              <a:t>называется </a:t>
            </a:r>
            <a:r>
              <a:rPr lang="ru-RU" b="1" dirty="0"/>
              <a:t>безопасным</a:t>
            </a:r>
            <a:r>
              <a:rPr lang="ru-RU" dirty="0"/>
              <a:t>, если оно безопасно по чтению и по записи.</a:t>
            </a:r>
            <a:endParaRPr lang="en-US" dirty="0"/>
          </a:p>
          <a:p>
            <a:r>
              <a:rPr lang="ru-RU" dirty="0"/>
              <a:t>Система </a:t>
            </a:r>
            <a:r>
              <a:rPr lang="ru-RU" i="1" dirty="0">
                <a:sym typeface="Symbol" pitchFamily="18" charset="2"/>
              </a:rPr>
              <a:t></a:t>
            </a:r>
            <a:r>
              <a:rPr lang="ru-RU" i="1" dirty="0"/>
              <a:t>= (</a:t>
            </a:r>
            <a:r>
              <a:rPr lang="en-US" i="1" dirty="0"/>
              <a:t>v</a:t>
            </a:r>
            <a:r>
              <a:rPr lang="ru-RU" sz="2000" i="1" dirty="0"/>
              <a:t>0</a:t>
            </a:r>
            <a:r>
              <a:rPr lang="ru-RU" i="1" dirty="0"/>
              <a:t>, </a:t>
            </a:r>
            <a:r>
              <a:rPr lang="en-US" i="1" dirty="0"/>
              <a:t>R</a:t>
            </a:r>
            <a:r>
              <a:rPr lang="ru-RU" i="1" dirty="0"/>
              <a:t>, </a:t>
            </a:r>
            <a:r>
              <a:rPr lang="en-US" i="1" dirty="0"/>
              <a:t>T</a:t>
            </a:r>
            <a:r>
              <a:rPr lang="ru-RU" i="1" dirty="0"/>
              <a:t>) называется </a:t>
            </a:r>
            <a:r>
              <a:rPr lang="ru-RU" b="1" i="1" dirty="0"/>
              <a:t>безопасной</a:t>
            </a:r>
            <a:r>
              <a:rPr lang="ru-RU" i="1" dirty="0"/>
              <a:t>, если её начальное состояние </a:t>
            </a:r>
            <a:r>
              <a:rPr lang="en-US" i="1" dirty="0"/>
              <a:t>v</a:t>
            </a:r>
            <a:r>
              <a:rPr lang="ru-RU" sz="2000" i="1" dirty="0"/>
              <a:t>0</a:t>
            </a:r>
            <a:r>
              <a:rPr lang="ru-RU" i="1" dirty="0"/>
              <a:t>   безопасно, и все состояния, достижимые из  </a:t>
            </a:r>
            <a:r>
              <a:rPr lang="en-US" i="1" dirty="0"/>
              <a:t>v</a:t>
            </a:r>
            <a:r>
              <a:rPr lang="ru-RU" sz="2000" i="1" dirty="0"/>
              <a:t>0</a:t>
            </a:r>
            <a:r>
              <a:rPr lang="ru-RU" i="1" dirty="0"/>
              <a:t>  путём применения конечной последовательности запросов из </a:t>
            </a:r>
            <a:r>
              <a:rPr lang="en-US" i="1" dirty="0"/>
              <a:t>v</a:t>
            </a:r>
            <a:r>
              <a:rPr lang="ru-RU" sz="2000" i="1" dirty="0"/>
              <a:t>0</a:t>
            </a:r>
            <a:r>
              <a:rPr lang="ru-RU" i="1" dirty="0"/>
              <a:t> , безопасны.</a:t>
            </a:r>
            <a:endParaRPr lang="en-US" dirty="0"/>
          </a:p>
          <a:p>
            <a:endParaRPr lang="ru-R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p:cNvSpPr>
          <p:nvPr>
            <p:ph type="title"/>
          </p:nvPr>
        </p:nvSpPr>
        <p:spPr/>
        <p:txBody>
          <a:bodyPr/>
          <a:lstStyle/>
          <a:p>
            <a:r>
              <a:rPr lang="ru-RU" sz="4000"/>
              <a:t>Основная теорема безопасности Белла — Лападулы</a:t>
            </a:r>
          </a:p>
        </p:txBody>
      </p:sp>
      <p:sp>
        <p:nvSpPr>
          <p:cNvPr id="36866" name="Rectangle 3"/>
          <p:cNvSpPr>
            <a:spLocks noGrp="1"/>
          </p:cNvSpPr>
          <p:nvPr>
            <p:ph type="body" idx="1"/>
          </p:nvPr>
        </p:nvSpPr>
        <p:spPr/>
        <p:txBody>
          <a:bodyPr/>
          <a:lstStyle/>
          <a:p>
            <a:pPr marL="609600" indent="-609600">
              <a:lnSpc>
                <a:spcPct val="90000"/>
              </a:lnSpc>
            </a:pPr>
            <a:r>
              <a:rPr lang="ru-RU"/>
              <a:t>Система  </a:t>
            </a:r>
            <a:r>
              <a:rPr lang="ru-RU" i="1">
                <a:sym typeface="Symbol" pitchFamily="18" charset="2"/>
              </a:rPr>
              <a:t></a:t>
            </a:r>
            <a:r>
              <a:rPr lang="ru-RU" i="1"/>
              <a:t>= (</a:t>
            </a:r>
            <a:r>
              <a:rPr lang="en-US" i="1"/>
              <a:t>v</a:t>
            </a:r>
            <a:r>
              <a:rPr lang="ru-RU" sz="2000" i="1"/>
              <a:t>0</a:t>
            </a:r>
            <a:r>
              <a:rPr lang="ru-RU" i="1"/>
              <a:t>, </a:t>
            </a:r>
            <a:r>
              <a:rPr lang="en-US" i="1"/>
              <a:t>R</a:t>
            </a:r>
            <a:r>
              <a:rPr lang="ru-RU" i="1"/>
              <a:t>, </a:t>
            </a:r>
            <a:r>
              <a:rPr lang="en-US" i="1"/>
              <a:t>T</a:t>
            </a:r>
            <a:r>
              <a:rPr lang="ru-RU" i="1"/>
              <a:t>)  </a:t>
            </a:r>
            <a:r>
              <a:rPr lang="ru-RU"/>
              <a:t>безопасна тогда и только тогда, когда выполнены следующие условия:</a:t>
            </a:r>
          </a:p>
          <a:p>
            <a:pPr marL="609600" indent="-609600">
              <a:lnSpc>
                <a:spcPct val="90000"/>
              </a:lnSpc>
              <a:buFont typeface="Arial" charset="0"/>
              <a:buAutoNum type="arabicPeriod"/>
            </a:pPr>
            <a:r>
              <a:rPr lang="ru-RU"/>
              <a:t>Начальное состояние  </a:t>
            </a:r>
            <a:r>
              <a:rPr lang="en-US" i="1"/>
              <a:t>v</a:t>
            </a:r>
            <a:r>
              <a:rPr lang="ru-RU" sz="2000" i="1"/>
              <a:t>0</a:t>
            </a:r>
            <a:r>
              <a:rPr lang="ru-RU"/>
              <a:t>  безопасно.</a:t>
            </a:r>
          </a:p>
          <a:p>
            <a:pPr marL="609600" indent="-609600">
              <a:lnSpc>
                <a:spcPct val="90000"/>
              </a:lnSpc>
              <a:buFont typeface="Arial" charset="0"/>
              <a:buAutoNum type="arabicPeriod"/>
            </a:pPr>
            <a:r>
              <a:rPr lang="ru-RU"/>
              <a:t>Для любого состояния , достижимого из  </a:t>
            </a:r>
            <a:r>
              <a:rPr lang="en-US" i="1"/>
              <a:t>v</a:t>
            </a:r>
            <a:r>
              <a:rPr lang="ru-RU" sz="2000" i="1"/>
              <a:t>0</a:t>
            </a:r>
            <a:r>
              <a:rPr lang="ru-RU"/>
              <a:t>  путём применения конечной последовательности запросов из </a:t>
            </a:r>
            <a:r>
              <a:rPr lang="en-US" i="1"/>
              <a:t>R</a:t>
            </a:r>
            <a:r>
              <a:rPr lang="ru-RU"/>
              <a:t>, таких, что </a:t>
            </a:r>
            <a:r>
              <a:rPr lang="en-US" i="1"/>
              <a:t>T</a:t>
            </a:r>
            <a:r>
              <a:rPr lang="ru-RU" i="1"/>
              <a:t>(</a:t>
            </a:r>
            <a:r>
              <a:rPr lang="en-US" i="1"/>
              <a:t>v</a:t>
            </a:r>
            <a:r>
              <a:rPr lang="ru-RU" i="1"/>
              <a:t>,</a:t>
            </a:r>
            <a:r>
              <a:rPr lang="en-US" i="1"/>
              <a:t>r</a:t>
            </a:r>
            <a:r>
              <a:rPr lang="ru-RU" i="1"/>
              <a:t>) = </a:t>
            </a:r>
            <a:r>
              <a:rPr lang="en-US" i="1"/>
              <a:t>v</a:t>
            </a:r>
            <a:r>
              <a:rPr lang="ru-RU" i="1"/>
              <a:t>*, </a:t>
            </a:r>
            <a:r>
              <a:rPr lang="en-US" i="1"/>
              <a:t>v</a:t>
            </a:r>
            <a:r>
              <a:rPr lang="ru-RU" i="1"/>
              <a:t> = (</a:t>
            </a:r>
            <a:r>
              <a:rPr lang="en-US" i="1"/>
              <a:t>F</a:t>
            </a:r>
            <a:r>
              <a:rPr lang="ru-RU" i="1"/>
              <a:t>,</a:t>
            </a:r>
            <a:r>
              <a:rPr lang="en-US" i="1"/>
              <a:t>M</a:t>
            </a:r>
            <a:r>
              <a:rPr lang="ru-RU" i="1"/>
              <a:t>)</a:t>
            </a:r>
            <a:r>
              <a:rPr lang="en-US"/>
              <a:t> </a:t>
            </a:r>
            <a:r>
              <a:rPr lang="ru-RU"/>
              <a:t>и  </a:t>
            </a:r>
            <a:r>
              <a:rPr lang="en-US" i="1"/>
              <a:t>v</a:t>
            </a:r>
            <a:r>
              <a:rPr lang="ru-RU" i="1"/>
              <a:t>*</a:t>
            </a:r>
            <a:r>
              <a:rPr lang="en-US" i="1"/>
              <a:t>=(F*,M*)</a:t>
            </a:r>
            <a:r>
              <a:rPr lang="ru-RU"/>
              <a:t>, для </a:t>
            </a:r>
            <a:r>
              <a:rPr lang="ru-RU" i="1">
                <a:sym typeface="Symbol" pitchFamily="18" charset="2"/>
              </a:rPr>
              <a:t></a:t>
            </a:r>
            <a:r>
              <a:rPr lang="en-US" i="1"/>
              <a:t>s</a:t>
            </a:r>
            <a:r>
              <a:rPr lang="en-US" i="1">
                <a:sym typeface="Symbol" pitchFamily="18" charset="2"/>
              </a:rPr>
              <a:t></a:t>
            </a:r>
            <a:r>
              <a:rPr lang="en-US" i="1"/>
              <a:t> S</a:t>
            </a:r>
            <a:r>
              <a:rPr lang="ru-RU" i="1"/>
              <a:t>, </a:t>
            </a:r>
            <a:r>
              <a:rPr lang="ru-RU" i="1">
                <a:sym typeface="Symbol" pitchFamily="18" charset="2"/>
              </a:rPr>
              <a:t></a:t>
            </a:r>
            <a:r>
              <a:rPr lang="en-US" i="1"/>
              <a:t>o</a:t>
            </a:r>
            <a:r>
              <a:rPr lang="en-US" i="1">
                <a:sym typeface="Symbol" pitchFamily="18" charset="2"/>
              </a:rPr>
              <a:t></a:t>
            </a:r>
            <a:r>
              <a:rPr lang="en-US" i="1"/>
              <a:t> O</a:t>
            </a:r>
            <a:r>
              <a:rPr lang="en-US"/>
              <a:t> </a:t>
            </a:r>
            <a:r>
              <a:rPr lang="ru-RU"/>
              <a:t> выполнены условия:</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3"/>
          <p:cNvSpPr>
            <a:spLocks noGrp="1"/>
          </p:cNvSpPr>
          <p:nvPr>
            <p:ph type="body" idx="1"/>
          </p:nvPr>
        </p:nvSpPr>
        <p:spPr>
          <a:xfrm>
            <a:off x="323850" y="1628775"/>
            <a:ext cx="8604250" cy="4525963"/>
          </a:xfrm>
        </p:spPr>
        <p:txBody>
          <a:bodyPr/>
          <a:lstStyle/>
          <a:p>
            <a:pPr marL="609600" indent="-609600">
              <a:buFont typeface="Arial" charset="0"/>
              <a:buAutoNum type="arabicParenR"/>
            </a:pPr>
            <a:r>
              <a:rPr lang="ru-RU"/>
              <a:t>Если </a:t>
            </a:r>
            <a:r>
              <a:rPr lang="en-US" i="1"/>
              <a:t>r</a:t>
            </a:r>
            <a:r>
              <a:rPr lang="en-US" i="1">
                <a:sym typeface="Symbol" pitchFamily="18" charset="2"/>
              </a:rPr>
              <a:t></a:t>
            </a:r>
            <a:r>
              <a:rPr lang="ru-RU" i="1">
                <a:sym typeface="Symbol" pitchFamily="18" charset="2"/>
              </a:rPr>
              <a:t> </a:t>
            </a:r>
            <a:r>
              <a:rPr lang="en-US" i="1">
                <a:sym typeface="Symbol" pitchFamily="18" charset="2"/>
              </a:rPr>
              <a:t>M* [s,o] </a:t>
            </a:r>
            <a:r>
              <a:rPr lang="ru-RU">
                <a:sym typeface="Symbol" pitchFamily="18" charset="2"/>
              </a:rPr>
              <a:t>и </a:t>
            </a:r>
            <a:r>
              <a:rPr lang="en-US" i="1">
                <a:sym typeface="Symbol" pitchFamily="18" charset="2"/>
              </a:rPr>
              <a:t>r</a:t>
            </a:r>
            <a:r>
              <a:rPr lang="ru-RU" i="1">
                <a:sym typeface="Symbol" pitchFamily="18" charset="2"/>
              </a:rPr>
              <a:t> </a:t>
            </a:r>
            <a:r>
              <a:rPr lang="en-US" i="1">
                <a:sym typeface="Symbol" pitchFamily="18" charset="2"/>
              </a:rPr>
              <a:t>M [s,o], </a:t>
            </a:r>
            <a:r>
              <a:rPr lang="ru-RU">
                <a:sym typeface="Symbol" pitchFamily="18" charset="2"/>
              </a:rPr>
              <a:t>то</a:t>
            </a:r>
            <a:r>
              <a:rPr lang="en-US" i="1">
                <a:sym typeface="Symbol" pitchFamily="18" charset="2"/>
              </a:rPr>
              <a:t> F*(o) </a:t>
            </a:r>
            <a:r>
              <a:rPr lang="ru-RU" i="1">
                <a:sym typeface="Symbol" pitchFamily="18" charset="2"/>
              </a:rPr>
              <a:t></a:t>
            </a:r>
            <a:r>
              <a:rPr lang="en-US">
                <a:sym typeface="Symbol" pitchFamily="18" charset="2"/>
              </a:rPr>
              <a:t> </a:t>
            </a:r>
            <a:r>
              <a:rPr lang="en-US" i="1">
                <a:sym typeface="Symbol" pitchFamily="18" charset="2"/>
              </a:rPr>
              <a:t>F*(s)</a:t>
            </a:r>
          </a:p>
          <a:p>
            <a:pPr marL="609600" indent="-609600">
              <a:buFont typeface="Arial" charset="0"/>
              <a:buAutoNum type="arabicParenR"/>
            </a:pPr>
            <a:r>
              <a:rPr lang="ru-RU">
                <a:sym typeface="Symbol" pitchFamily="18" charset="2"/>
              </a:rPr>
              <a:t>Если </a:t>
            </a:r>
            <a:r>
              <a:rPr lang="en-US" i="1"/>
              <a:t>r</a:t>
            </a:r>
            <a:r>
              <a:rPr lang="en-US" i="1">
                <a:sym typeface="Symbol" pitchFamily="18" charset="2"/>
              </a:rPr>
              <a:t></a:t>
            </a:r>
            <a:r>
              <a:rPr lang="ru-RU" i="1">
                <a:sym typeface="Symbol" pitchFamily="18" charset="2"/>
              </a:rPr>
              <a:t> </a:t>
            </a:r>
            <a:r>
              <a:rPr lang="en-US" i="1">
                <a:sym typeface="Symbol" pitchFamily="18" charset="2"/>
              </a:rPr>
              <a:t>M [s,o] </a:t>
            </a:r>
            <a:r>
              <a:rPr lang="ru-RU">
                <a:sym typeface="Symbol" pitchFamily="18" charset="2"/>
              </a:rPr>
              <a:t> и </a:t>
            </a:r>
            <a:r>
              <a:rPr lang="en-US" i="1">
                <a:sym typeface="Symbol" pitchFamily="18" charset="2"/>
              </a:rPr>
              <a:t>F*(s) &lt; F*(o), </a:t>
            </a:r>
            <a:r>
              <a:rPr lang="ru-RU">
                <a:sym typeface="Symbol" pitchFamily="18" charset="2"/>
              </a:rPr>
              <a:t>то</a:t>
            </a:r>
            <a:r>
              <a:rPr lang="en-US">
                <a:sym typeface="Symbol" pitchFamily="18" charset="2"/>
              </a:rPr>
              <a:t> </a:t>
            </a:r>
            <a:r>
              <a:rPr lang="en-US" i="1">
                <a:sym typeface="Symbol" pitchFamily="18" charset="2"/>
              </a:rPr>
              <a:t>r</a:t>
            </a:r>
            <a:r>
              <a:rPr lang="ru-RU" i="1">
                <a:sym typeface="Symbol" pitchFamily="18" charset="2"/>
              </a:rPr>
              <a:t> </a:t>
            </a:r>
            <a:r>
              <a:rPr lang="en-US" i="1">
                <a:sym typeface="Symbol" pitchFamily="18" charset="2"/>
              </a:rPr>
              <a:t>M</a:t>
            </a:r>
            <a:r>
              <a:rPr lang="ru-RU" i="1">
                <a:sym typeface="Symbol" pitchFamily="18" charset="2"/>
              </a:rPr>
              <a:t>*</a:t>
            </a:r>
            <a:r>
              <a:rPr lang="en-US" i="1">
                <a:sym typeface="Symbol" pitchFamily="18" charset="2"/>
              </a:rPr>
              <a:t> [s,o]</a:t>
            </a:r>
            <a:endParaRPr lang="ru-RU" i="1">
              <a:sym typeface="Symbol" pitchFamily="18" charset="2"/>
            </a:endParaRPr>
          </a:p>
          <a:p>
            <a:pPr marL="609600" indent="-609600">
              <a:buFont typeface="Arial" charset="0"/>
              <a:buAutoNum type="arabicParenR"/>
            </a:pPr>
            <a:r>
              <a:rPr lang="ru-RU">
                <a:sym typeface="Symbol" pitchFamily="18" charset="2"/>
              </a:rPr>
              <a:t>Если</a:t>
            </a:r>
            <a:r>
              <a:rPr lang="ru-RU" i="1">
                <a:sym typeface="Symbol" pitchFamily="18" charset="2"/>
              </a:rPr>
              <a:t> </a:t>
            </a:r>
            <a:r>
              <a:rPr lang="en-US" i="1"/>
              <a:t>w</a:t>
            </a:r>
            <a:r>
              <a:rPr lang="en-US" i="1">
                <a:sym typeface="Symbol" pitchFamily="18" charset="2"/>
              </a:rPr>
              <a:t></a:t>
            </a:r>
            <a:r>
              <a:rPr lang="ru-RU" i="1">
                <a:sym typeface="Symbol" pitchFamily="18" charset="2"/>
              </a:rPr>
              <a:t> </a:t>
            </a:r>
            <a:r>
              <a:rPr lang="en-US" i="1">
                <a:sym typeface="Symbol" pitchFamily="18" charset="2"/>
              </a:rPr>
              <a:t>M* [s,o] </a:t>
            </a:r>
            <a:r>
              <a:rPr lang="ru-RU">
                <a:sym typeface="Symbol" pitchFamily="18" charset="2"/>
              </a:rPr>
              <a:t>и </a:t>
            </a:r>
            <a:r>
              <a:rPr lang="en-US" i="1">
                <a:sym typeface="Symbol" pitchFamily="18" charset="2"/>
              </a:rPr>
              <a:t>w</a:t>
            </a:r>
            <a:r>
              <a:rPr lang="ru-RU" i="1">
                <a:sym typeface="Symbol" pitchFamily="18" charset="2"/>
              </a:rPr>
              <a:t> </a:t>
            </a:r>
            <a:r>
              <a:rPr lang="en-US" i="1">
                <a:sym typeface="Symbol" pitchFamily="18" charset="2"/>
              </a:rPr>
              <a:t>M [s,o], </a:t>
            </a:r>
            <a:r>
              <a:rPr lang="ru-RU">
                <a:sym typeface="Symbol" pitchFamily="18" charset="2"/>
              </a:rPr>
              <a:t>то</a:t>
            </a:r>
            <a:r>
              <a:rPr lang="en-US" i="1">
                <a:sym typeface="Symbol" pitchFamily="18" charset="2"/>
              </a:rPr>
              <a:t> F*(s)</a:t>
            </a:r>
            <a:r>
              <a:rPr lang="ru-RU" i="1">
                <a:sym typeface="Symbol" pitchFamily="18" charset="2"/>
              </a:rPr>
              <a:t></a:t>
            </a:r>
            <a:r>
              <a:rPr lang="en-US">
                <a:sym typeface="Symbol" pitchFamily="18" charset="2"/>
              </a:rPr>
              <a:t> </a:t>
            </a:r>
            <a:r>
              <a:rPr lang="en-US" i="1">
                <a:sym typeface="Symbol" pitchFamily="18" charset="2"/>
              </a:rPr>
              <a:t>F*(o)</a:t>
            </a:r>
          </a:p>
          <a:p>
            <a:pPr marL="609600" indent="-609600">
              <a:buFont typeface="Arial" charset="0"/>
              <a:buAutoNum type="arabicParenR"/>
            </a:pPr>
            <a:r>
              <a:rPr lang="ru-RU">
                <a:sym typeface="Symbol" pitchFamily="18" charset="2"/>
              </a:rPr>
              <a:t>Если </a:t>
            </a:r>
            <a:r>
              <a:rPr lang="en-US" i="1"/>
              <a:t>w</a:t>
            </a:r>
            <a:r>
              <a:rPr lang="en-US" i="1">
                <a:sym typeface="Symbol" pitchFamily="18" charset="2"/>
              </a:rPr>
              <a:t></a:t>
            </a:r>
            <a:r>
              <a:rPr lang="ru-RU" i="1">
                <a:sym typeface="Symbol" pitchFamily="18" charset="2"/>
              </a:rPr>
              <a:t> </a:t>
            </a:r>
            <a:r>
              <a:rPr lang="en-US" i="1">
                <a:sym typeface="Symbol" pitchFamily="18" charset="2"/>
              </a:rPr>
              <a:t>M [s,o] </a:t>
            </a:r>
            <a:r>
              <a:rPr lang="ru-RU">
                <a:sym typeface="Symbol" pitchFamily="18" charset="2"/>
              </a:rPr>
              <a:t> и </a:t>
            </a:r>
            <a:r>
              <a:rPr lang="en-US" i="1">
                <a:sym typeface="Symbol" pitchFamily="18" charset="2"/>
              </a:rPr>
              <a:t>F*(o) &lt; F*(s), </a:t>
            </a:r>
            <a:r>
              <a:rPr lang="ru-RU">
                <a:sym typeface="Symbol" pitchFamily="18" charset="2"/>
              </a:rPr>
              <a:t>то</a:t>
            </a:r>
            <a:r>
              <a:rPr lang="en-US">
                <a:sym typeface="Symbol" pitchFamily="18" charset="2"/>
              </a:rPr>
              <a:t> </a:t>
            </a:r>
            <a:r>
              <a:rPr lang="en-US" i="1">
                <a:sym typeface="Symbol" pitchFamily="18" charset="2"/>
              </a:rPr>
              <a:t>w</a:t>
            </a:r>
            <a:r>
              <a:rPr lang="ru-RU" i="1">
                <a:sym typeface="Symbol" pitchFamily="18" charset="2"/>
              </a:rPr>
              <a:t> </a:t>
            </a:r>
            <a:r>
              <a:rPr lang="en-US" i="1">
                <a:sym typeface="Symbol" pitchFamily="18" charset="2"/>
              </a:rPr>
              <a:t>M</a:t>
            </a:r>
            <a:r>
              <a:rPr lang="ru-RU" i="1">
                <a:sym typeface="Symbol" pitchFamily="18" charset="2"/>
              </a:rPr>
              <a:t>*</a:t>
            </a:r>
            <a:r>
              <a:rPr lang="en-US" i="1">
                <a:sym typeface="Symbol" pitchFamily="18" charset="2"/>
              </a:rPr>
              <a:t> [s,o]</a:t>
            </a:r>
            <a:endParaRPr lang="ru-RU" i="1">
              <a:sym typeface="Symbol" pitchFamily="18" charset="2"/>
            </a:endParaRPr>
          </a:p>
          <a:p>
            <a:pPr marL="609600" indent="-609600">
              <a:buFont typeface="Arial" charset="0"/>
              <a:buAutoNum type="arabicParenR"/>
            </a:pPr>
            <a:endParaRPr lang="en-US" i="1">
              <a:sym typeface="Symbol"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3"/>
          <p:cNvSpPr>
            <a:spLocks noGrp="1"/>
          </p:cNvSpPr>
          <p:nvPr>
            <p:ph type="body" idx="1"/>
          </p:nvPr>
        </p:nvSpPr>
        <p:spPr>
          <a:xfrm>
            <a:off x="250825" y="0"/>
            <a:ext cx="8642350" cy="6858000"/>
          </a:xfrm>
        </p:spPr>
        <p:txBody>
          <a:bodyPr/>
          <a:lstStyle/>
          <a:p>
            <a:pPr>
              <a:lnSpc>
                <a:spcPct val="90000"/>
              </a:lnSpc>
            </a:pPr>
            <a:r>
              <a:rPr lang="ru-RU" dirty="0"/>
              <a:t>Матрица доступов — матрица размером </a:t>
            </a:r>
            <a:r>
              <a:rPr lang="en-US" dirty="0">
                <a:sym typeface="Symbol" pitchFamily="18" charset="2"/>
              </a:rPr>
              <a:t></a:t>
            </a:r>
            <a:r>
              <a:rPr lang="en-US" dirty="0"/>
              <a:t>S</a:t>
            </a:r>
            <a:r>
              <a:rPr lang="en-US" dirty="0">
                <a:sym typeface="Symbol" pitchFamily="18" charset="2"/>
              </a:rPr>
              <a:t></a:t>
            </a:r>
            <a:r>
              <a:rPr lang="en-US" dirty="0"/>
              <a:t>O</a:t>
            </a:r>
            <a:r>
              <a:rPr lang="en-US" dirty="0">
                <a:sym typeface="Symbol" pitchFamily="18" charset="2"/>
              </a:rPr>
              <a:t></a:t>
            </a:r>
            <a:r>
              <a:rPr lang="ru-RU" i="1" dirty="0"/>
              <a:t>, </a:t>
            </a:r>
            <a:r>
              <a:rPr lang="ru-RU" dirty="0"/>
              <a:t>строки которой соответствуют субъектам, а столбцы соответствуют объектам. При этом каждый элемент матрицы доступов </a:t>
            </a:r>
            <a:r>
              <a:rPr lang="en-US" i="1" dirty="0"/>
              <a:t>M</a:t>
            </a:r>
            <a:r>
              <a:rPr lang="ru-RU" i="1" dirty="0"/>
              <a:t>[</a:t>
            </a:r>
            <a:r>
              <a:rPr lang="en-US" i="1" dirty="0"/>
              <a:t>s</a:t>
            </a:r>
            <a:r>
              <a:rPr lang="ru-RU" i="1" dirty="0"/>
              <a:t>, о] </a:t>
            </a:r>
            <a:r>
              <a:rPr lang="ru-RU" dirty="0">
                <a:sym typeface="Symbol" pitchFamily="18" charset="2"/>
              </a:rPr>
              <a:t></a:t>
            </a:r>
            <a:r>
              <a:rPr lang="en-US" i="1" dirty="0"/>
              <a:t>R </a:t>
            </a:r>
            <a:r>
              <a:rPr lang="ru-RU" dirty="0"/>
              <a:t>определяет права доступа субъекта </a:t>
            </a:r>
            <a:r>
              <a:rPr lang="en-US" i="1" dirty="0"/>
              <a:t>s </a:t>
            </a:r>
            <a:r>
              <a:rPr lang="ru-RU" dirty="0"/>
              <a:t>на объект </a:t>
            </a:r>
            <a:r>
              <a:rPr lang="ru-RU" i="1" dirty="0"/>
              <a:t>о, </a:t>
            </a:r>
            <a:r>
              <a:rPr lang="ru-RU" dirty="0"/>
              <a:t>где </a:t>
            </a:r>
            <a:r>
              <a:rPr lang="en-US" i="1" dirty="0"/>
              <a:t>R</a:t>
            </a:r>
            <a:r>
              <a:rPr lang="ru-RU" i="1" dirty="0"/>
              <a:t> — </a:t>
            </a:r>
            <a:r>
              <a:rPr lang="ru-RU" dirty="0"/>
              <a:t>множество прав доступа.</a:t>
            </a:r>
          </a:p>
          <a:p>
            <a:pPr>
              <a:lnSpc>
                <a:spcPct val="90000"/>
              </a:lnSpc>
            </a:pPr>
            <a:r>
              <a:rPr lang="ru-RU" dirty="0"/>
              <a:t>К </a:t>
            </a:r>
            <a:r>
              <a:rPr lang="ru-RU" b="1" i="1" dirty="0"/>
              <a:t>достоинствам</a:t>
            </a:r>
            <a:r>
              <a:rPr lang="ru-RU" dirty="0"/>
              <a:t> дискреционной политики безопасности можно отнести относительно простую реализацию системы разграничения доступа. </a:t>
            </a:r>
          </a:p>
          <a:p>
            <a:pPr>
              <a:lnSpc>
                <a:spcPct val="90000"/>
              </a:lnSpc>
            </a:pPr>
            <a:r>
              <a:rPr lang="ru-RU" dirty="0"/>
              <a:t>К </a:t>
            </a:r>
            <a:r>
              <a:rPr lang="ru-RU" b="1" i="1" dirty="0"/>
              <a:t>недостаткам</a:t>
            </a:r>
            <a:r>
              <a:rPr lang="ru-RU" dirty="0"/>
              <a:t> дискреционной политики безопасности относится статичность определенных в ней правил разграничения доступа.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5F8BB-C8BB-DCB5-7D9F-3952E32EEC2A}"/>
            </a:ext>
          </a:extLst>
        </p:cNvPr>
        <p:cNvGrpSpPr/>
        <p:nvPr/>
      </p:nvGrpSpPr>
      <p:grpSpPr>
        <a:xfrm>
          <a:off x="0" y="0"/>
          <a:ext cx="0" cy="0"/>
          <a:chOff x="0" y="0"/>
          <a:chExt cx="0" cy="0"/>
        </a:xfrm>
      </p:grpSpPr>
      <p:sp>
        <p:nvSpPr>
          <p:cNvPr id="27649" name="Rectangle 3">
            <a:extLst>
              <a:ext uri="{FF2B5EF4-FFF2-40B4-BE49-F238E27FC236}">
                <a16:creationId xmlns:a16="http://schemas.microsoft.com/office/drawing/2014/main" id="{434096D1-83A2-2113-E78F-31BC64D612FD}"/>
              </a:ext>
            </a:extLst>
          </p:cNvPr>
          <p:cNvSpPr>
            <a:spLocks noGrp="1"/>
          </p:cNvSpPr>
          <p:nvPr>
            <p:ph type="body" idx="1"/>
          </p:nvPr>
        </p:nvSpPr>
        <p:spPr>
          <a:xfrm>
            <a:off x="0" y="1"/>
            <a:ext cx="9144000" cy="6858000"/>
          </a:xfrm>
        </p:spPr>
        <p:txBody>
          <a:bodyPr/>
          <a:lstStyle/>
          <a:p>
            <a:pPr marL="0" indent="0" algn="just">
              <a:spcBef>
                <a:spcPts val="0"/>
              </a:spcBef>
              <a:spcAft>
                <a:spcPts val="0"/>
              </a:spcAft>
              <a:buNone/>
            </a:pP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В силу своей простоты, классическая модель Белла — </a:t>
            </a:r>
            <a:r>
              <a:rPr lang="ru-RU" sz="2600" kern="100" dirty="0" err="1">
                <a:effectLst/>
                <a:latin typeface="Times New Roman" panose="02020603050405020304" pitchFamily="18" charset="0"/>
                <a:ea typeface="Calibri" panose="020F0502020204030204" pitchFamily="34" charset="0"/>
                <a:cs typeface="Times New Roman" panose="02020603050405020304" pitchFamily="18" charset="0"/>
              </a:rPr>
              <a:t>ЛаПадулы</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имеет ряд серьёзных недостатков:</a:t>
            </a:r>
          </a:p>
          <a:p>
            <a:pPr marL="0" lvl="0" indent="0" algn="just">
              <a:spcBef>
                <a:spcPts val="0"/>
              </a:spcBef>
              <a:spcAft>
                <a:spcPts val="0"/>
              </a:spcAft>
              <a:buSzPts val="1000"/>
              <a:buNone/>
              <a:tabLst>
                <a:tab pos="457200" algn="l"/>
              </a:tabLst>
            </a:pPr>
            <a:r>
              <a:rPr lang="ru-RU" sz="2600" i="1" kern="100" dirty="0">
                <a:effectLst/>
                <a:latin typeface="Times New Roman" panose="02020603050405020304" pitchFamily="18" charset="0"/>
                <a:ea typeface="Calibri" panose="020F0502020204030204" pitchFamily="34" charset="0"/>
                <a:cs typeface="Times New Roman" panose="02020603050405020304" pitchFamily="18" charset="0"/>
              </a:rPr>
              <a:t>Запрет записи «вниз».</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В модели невозможна запись от объектов с более высоким уровнем конфиденциальности  к объектам с более низким уровнем. </a:t>
            </a:r>
            <a:r>
              <a:rPr lang="ru-RU" sz="2200" kern="100" dirty="0">
                <a:effectLst/>
                <a:latin typeface="Times New Roman" panose="02020603050405020304" pitchFamily="18" charset="0"/>
                <a:ea typeface="Calibri" panose="020F0502020204030204" pitchFamily="34" charset="0"/>
                <a:cs typeface="Times New Roman" panose="02020603050405020304" pitchFamily="18" charset="0"/>
              </a:rPr>
              <a:t>(невозможно переписать сообщение класса </a:t>
            </a:r>
            <a:r>
              <a:rPr lang="ru-RU" sz="2200" i="1" kern="100" dirty="0" err="1">
                <a:effectLst/>
                <a:latin typeface="Times New Roman" panose="02020603050405020304" pitchFamily="18" charset="0"/>
                <a:ea typeface="Calibri" panose="020F0502020204030204" pitchFamily="34" charset="0"/>
                <a:cs typeface="Times New Roman" panose="02020603050405020304" pitchFamily="18" charset="0"/>
              </a:rPr>
              <a:t>top</a:t>
            </a:r>
            <a:r>
              <a:rPr lang="ru-RU" sz="22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200" i="1" kern="100" dirty="0" err="1">
                <a:effectLst/>
                <a:latin typeface="Times New Roman" panose="02020603050405020304" pitchFamily="18" charset="0"/>
                <a:ea typeface="Calibri" panose="020F0502020204030204" pitchFamily="34" charset="0"/>
                <a:cs typeface="Times New Roman" panose="02020603050405020304" pitchFamily="18" charset="0"/>
              </a:rPr>
              <a:t>secret</a:t>
            </a:r>
            <a:r>
              <a:rPr lang="ru-RU" sz="2200" kern="100" dirty="0">
                <a:effectLst/>
                <a:latin typeface="Times New Roman" panose="02020603050405020304" pitchFamily="18" charset="0"/>
                <a:ea typeface="Calibri" panose="020F0502020204030204" pitchFamily="34" charset="0"/>
                <a:cs typeface="Times New Roman" panose="02020603050405020304" pitchFamily="18" charset="0"/>
              </a:rPr>
              <a:t> в класс </a:t>
            </a:r>
            <a:r>
              <a:rPr lang="ru-RU" sz="2200" i="1" kern="100" dirty="0" err="1">
                <a:effectLst/>
                <a:latin typeface="Times New Roman" panose="02020603050405020304" pitchFamily="18" charset="0"/>
                <a:ea typeface="Calibri" panose="020F0502020204030204" pitchFamily="34" charset="0"/>
                <a:cs typeface="Times New Roman" panose="02020603050405020304" pitchFamily="18" charset="0"/>
              </a:rPr>
              <a:t>secret</a:t>
            </a:r>
            <a:r>
              <a:rPr lang="ru-RU" sz="2200" kern="100" dirty="0">
                <a:effectLst/>
                <a:latin typeface="Times New Roman" panose="02020603050405020304" pitchFamily="18" charset="0"/>
                <a:ea typeface="Calibri" panose="020F0502020204030204" pitchFamily="34" charset="0"/>
                <a:cs typeface="Times New Roman" panose="02020603050405020304" pitchFamily="18" charset="0"/>
              </a:rPr>
              <a:t>, хотя иногда это бывает необходимо.</a:t>
            </a:r>
          </a:p>
          <a:p>
            <a:pPr marL="0" lvl="0" indent="0" algn="just">
              <a:spcBef>
                <a:spcPts val="0"/>
              </a:spcBef>
              <a:spcAft>
                <a:spcPts val="0"/>
              </a:spcAft>
              <a:buSzPts val="1000"/>
              <a:buNone/>
              <a:tabLst>
                <a:tab pos="457200" algn="l"/>
              </a:tabLst>
            </a:pPr>
            <a:r>
              <a:rPr lang="ru-RU" sz="2600" i="1" kern="100" dirty="0">
                <a:effectLst/>
                <a:latin typeface="Times New Roman" panose="02020603050405020304" pitchFamily="18" charset="0"/>
                <a:ea typeface="Calibri" panose="020F0502020204030204" pitchFamily="34" charset="0"/>
                <a:cs typeface="Times New Roman" panose="02020603050405020304" pitchFamily="18" charset="0"/>
              </a:rPr>
              <a:t>Отсутствие многоуровневых объектов.</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Допускается чтение и запись информации между объектами только одного уровня. </a:t>
            </a:r>
            <a:r>
              <a:rPr lang="ru-RU" sz="2200" kern="100" dirty="0">
                <a:effectLst/>
                <a:latin typeface="Times New Roman" panose="02020603050405020304" pitchFamily="18" charset="0"/>
                <a:ea typeface="Calibri" panose="020F0502020204030204" pitchFamily="34" charset="0"/>
                <a:cs typeface="Times New Roman" panose="02020603050405020304" pitchFamily="18" charset="0"/>
              </a:rPr>
              <a:t>Например, при чтении информации уровня конфиденциальности </a:t>
            </a:r>
            <a:r>
              <a:rPr lang="ru-RU" sz="2200" i="1" kern="100" dirty="0" err="1">
                <a:effectLst/>
                <a:latin typeface="Times New Roman" panose="02020603050405020304" pitchFamily="18" charset="0"/>
                <a:ea typeface="Calibri" panose="020F0502020204030204" pitchFamily="34" charset="0"/>
                <a:cs typeface="Times New Roman" panose="02020603050405020304" pitchFamily="18" charset="0"/>
              </a:rPr>
              <a:t>unclassified</a:t>
            </a:r>
            <a:r>
              <a:rPr lang="ru-RU" sz="2200" kern="100" dirty="0">
                <a:effectLst/>
                <a:latin typeface="Times New Roman" panose="02020603050405020304" pitchFamily="18" charset="0"/>
                <a:ea typeface="Calibri" panose="020F0502020204030204" pitchFamily="34" charset="0"/>
                <a:cs typeface="Times New Roman" panose="02020603050405020304" pitchFamily="18" charset="0"/>
              </a:rPr>
              <a:t> из сообщения класса </a:t>
            </a:r>
            <a:r>
              <a:rPr lang="ru-RU" sz="2200" i="1" kern="100" dirty="0" err="1">
                <a:effectLst/>
                <a:latin typeface="Times New Roman" panose="02020603050405020304" pitchFamily="18" charset="0"/>
                <a:ea typeface="Calibri" panose="020F0502020204030204" pitchFamily="34" charset="0"/>
                <a:cs typeface="Times New Roman" panose="02020603050405020304" pitchFamily="18" charset="0"/>
              </a:rPr>
              <a:t>secret</a:t>
            </a:r>
            <a:r>
              <a:rPr lang="ru-RU" sz="2200" kern="100" dirty="0">
                <a:effectLst/>
                <a:latin typeface="Times New Roman" panose="02020603050405020304" pitchFamily="18" charset="0"/>
                <a:ea typeface="Calibri" panose="020F0502020204030204" pitchFamily="34" charset="0"/>
                <a:cs typeface="Times New Roman" panose="02020603050405020304" pitchFamily="18" charset="0"/>
              </a:rPr>
              <a:t>, система будет вынуждена присвоить читаемой информации класс </a:t>
            </a:r>
            <a:r>
              <a:rPr lang="ru-RU" sz="2200" i="1" kern="100" dirty="0" err="1">
                <a:effectLst/>
                <a:latin typeface="Times New Roman" panose="02020603050405020304" pitchFamily="18" charset="0"/>
                <a:ea typeface="Calibri" panose="020F0502020204030204" pitchFamily="34" charset="0"/>
                <a:cs typeface="Times New Roman" panose="02020603050405020304" pitchFamily="18" charset="0"/>
              </a:rPr>
              <a:t>secret</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lvl="0" indent="0" algn="just">
              <a:spcBef>
                <a:spcPts val="0"/>
              </a:spcBef>
              <a:spcAft>
                <a:spcPts val="0"/>
              </a:spcAft>
              <a:buSzPts val="1000"/>
              <a:buNone/>
              <a:tabLst>
                <a:tab pos="457200" algn="l"/>
              </a:tabLst>
            </a:pPr>
            <a:r>
              <a:rPr lang="ru-RU" sz="2600" i="1" kern="100" dirty="0">
                <a:effectLst/>
                <a:latin typeface="Times New Roman" panose="02020603050405020304" pitchFamily="18" charset="0"/>
                <a:ea typeface="Calibri" panose="020F0502020204030204" pitchFamily="34" charset="0"/>
                <a:cs typeface="Times New Roman" panose="02020603050405020304" pitchFamily="18" charset="0"/>
              </a:rPr>
              <a:t>Отсутствие универсальности применения.</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200" kern="100" dirty="0">
                <a:effectLst/>
                <a:latin typeface="Times New Roman" panose="02020603050405020304" pitchFamily="18" charset="0"/>
                <a:ea typeface="Calibri" panose="020F0502020204030204" pitchFamily="34" charset="0"/>
                <a:cs typeface="Times New Roman" panose="02020603050405020304" pitchFamily="18" charset="0"/>
              </a:rPr>
              <a:t>(В особо важных системах передачи сообщений, должны определяться особые правила безопасности, которые отсутствуют в других приложениях модели. Такие правила не описаны моделью, и поэтому должны быть определены вне ее.</a:t>
            </a:r>
          </a:p>
          <a:p>
            <a:pPr marL="0" indent="0">
              <a:spcBef>
                <a:spcPts val="0"/>
              </a:spcBef>
              <a:buNone/>
            </a:pPr>
            <a:r>
              <a:rPr lang="ru-RU" sz="2600" dirty="0">
                <a:effectLst/>
                <a:latin typeface="Times New Roman" panose="02020603050405020304" pitchFamily="18" charset="0"/>
                <a:ea typeface="Calibri" panose="020F0502020204030204" pitchFamily="34" charset="0"/>
                <a:cs typeface="Times New Roman" panose="02020603050405020304" pitchFamily="18" charset="0"/>
              </a:rPr>
              <a:t>Как и для других моделей мандатного управления доступом, характерно наличие  скрытых каналов передачи инф-</a:t>
            </a:r>
            <a:r>
              <a:rPr lang="ru-RU" sz="2600" dirty="0" err="1">
                <a:effectLst/>
                <a:latin typeface="Times New Roman" panose="02020603050405020304" pitchFamily="18" charset="0"/>
                <a:ea typeface="Calibri" panose="020F0502020204030204" pitchFamily="34" charset="0"/>
                <a:cs typeface="Times New Roman" panose="02020603050405020304" pitchFamily="18" charset="0"/>
              </a:rPr>
              <a:t>ии</a:t>
            </a:r>
            <a:r>
              <a:rPr lang="ru-RU" sz="2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33618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p:cNvSpPr>
          <p:nvPr>
            <p:ph type="body" idx="1"/>
          </p:nvPr>
        </p:nvSpPr>
        <p:spPr>
          <a:xfrm>
            <a:off x="31652" y="137319"/>
            <a:ext cx="9080695" cy="6583362"/>
          </a:xfrm>
        </p:spPr>
        <p:txBody>
          <a:bodyPr/>
          <a:lstStyle/>
          <a:p>
            <a:pPr marL="0" indent="0" algn="ctr">
              <a:buNone/>
            </a:pPr>
            <a:r>
              <a:rPr lang="ru-RU" dirty="0"/>
              <a:t>Удаленное чтение</a:t>
            </a:r>
            <a:endParaRPr lang="en-US" dirty="0"/>
          </a:p>
          <a:p>
            <a:pPr marL="0" indent="0">
              <a:spcBef>
                <a:spcPts val="0"/>
              </a:spcBef>
              <a:buNone/>
            </a:pPr>
            <a:r>
              <a:rPr lang="ru-RU" sz="2600" dirty="0">
                <a:latin typeface="Times New Roman" panose="02020603050405020304" pitchFamily="18" charset="0"/>
                <a:cs typeface="Times New Roman" panose="02020603050405020304" pitchFamily="18" charset="0"/>
              </a:rPr>
              <a:t>Недостаток проявляется в распределенных компьютерных системах. Допустим, субъект А с высоким уровнем доступа пытается прочитать информацию из объекта Б с низким уровнем секретности. </a:t>
            </a:r>
          </a:p>
          <a:p>
            <a:pPr marL="0" indent="0">
              <a:spcBef>
                <a:spcPts val="0"/>
              </a:spcBef>
              <a:buNone/>
            </a:pPr>
            <a:r>
              <a:rPr lang="ru-RU" sz="2600" dirty="0">
                <a:latin typeface="Times New Roman" panose="02020603050405020304" pitchFamily="18" charset="0"/>
                <a:cs typeface="Times New Roman" panose="02020603050405020304" pitchFamily="18" charset="0"/>
              </a:rPr>
              <a:t>Во время  чтения происходит появления потока информации</a:t>
            </a:r>
            <a:r>
              <a:rPr lang="en-US" sz="2600" dirty="0">
                <a:latin typeface="Times New Roman" panose="02020603050405020304" pitchFamily="18" charset="0"/>
                <a:cs typeface="Times New Roman" panose="02020603050405020304" pitchFamily="18" charset="0"/>
              </a:rPr>
              <a:t>,</a:t>
            </a:r>
            <a:r>
              <a:rPr lang="ru-RU" sz="2600" dirty="0">
                <a:latin typeface="Times New Roman" panose="02020603050405020304" pitchFamily="18" charset="0"/>
                <a:cs typeface="Times New Roman" panose="02020603050405020304" pitchFamily="18" charset="0"/>
              </a:rPr>
              <a:t> который является безопасным, так как информация недоступна неавторизированным субъектам. </a:t>
            </a:r>
            <a:endParaRPr lang="en-US" sz="2600" dirty="0">
              <a:latin typeface="Times New Roman" panose="02020603050405020304" pitchFamily="18" charset="0"/>
              <a:cs typeface="Times New Roman" panose="02020603050405020304" pitchFamily="18" charset="0"/>
            </a:endParaRPr>
          </a:p>
          <a:p>
            <a:pPr marL="0" indent="0">
              <a:spcBef>
                <a:spcPts val="0"/>
              </a:spcBef>
              <a:buNone/>
            </a:pPr>
            <a:r>
              <a:rPr lang="ru-RU" sz="2600" dirty="0">
                <a:latin typeface="Times New Roman" panose="02020603050405020304" pitchFamily="18" charset="0"/>
                <a:cs typeface="Times New Roman" panose="02020603050405020304" pitchFamily="18" charset="0"/>
              </a:rPr>
              <a:t>Однако в распределенной системе чтение инициируется запросом от одного объекта к другому. Такой запрос образует поток информации идущий в неверном направлении (запись в объект с более низким уровнем секретности). Таким образом, удаленное чтение в распределенных системах может произойти только если ему предшествует операция записи вниз, что является нарушением правил классической модели Белла — </a:t>
            </a:r>
            <a:r>
              <a:rPr lang="ru-RU" sz="2600" dirty="0" err="1">
                <a:latin typeface="Times New Roman" panose="02020603050405020304" pitchFamily="18" charset="0"/>
                <a:cs typeface="Times New Roman" panose="02020603050405020304" pitchFamily="18" charset="0"/>
              </a:rPr>
              <a:t>Лападулы</a:t>
            </a:r>
            <a:r>
              <a:rPr lang="ru-RU" sz="2600" dirty="0">
                <a:latin typeface="Times New Roman" panose="02020603050405020304" pitchFamily="18" charset="0"/>
                <a:cs typeface="Times New Roman" panose="02020603050405020304" pitchFamily="18" charset="0"/>
              </a:rPr>
              <a:t>.</a:t>
            </a:r>
          </a:p>
          <a:p>
            <a:pPr marL="0" indent="0">
              <a:buNone/>
            </a:pPr>
            <a:endParaRPr lang="ru-RU" sz="2600" dirty="0"/>
          </a:p>
        </p:txBody>
      </p:sp>
    </p:spTree>
    <p:extLst>
      <p:ext uri="{BB962C8B-B14F-4D97-AF65-F5344CB8AC3E}">
        <p14:creationId xmlns:p14="http://schemas.microsoft.com/office/powerpoint/2010/main" val="2431566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0551B-0F80-3E19-1971-99CA3BB6A9E1}"/>
            </a:ext>
          </a:extLst>
        </p:cNvPr>
        <p:cNvGrpSpPr/>
        <p:nvPr/>
      </p:nvGrpSpPr>
      <p:grpSpPr>
        <a:xfrm>
          <a:off x="0" y="0"/>
          <a:ext cx="0" cy="0"/>
          <a:chOff x="0" y="0"/>
          <a:chExt cx="0" cy="0"/>
        </a:xfrm>
      </p:grpSpPr>
      <p:sp>
        <p:nvSpPr>
          <p:cNvPr id="27649" name="Rectangle 3">
            <a:extLst>
              <a:ext uri="{FF2B5EF4-FFF2-40B4-BE49-F238E27FC236}">
                <a16:creationId xmlns:a16="http://schemas.microsoft.com/office/drawing/2014/main" id="{D1DBCA9E-F871-D7AA-CC1F-F9472B3E214F}"/>
              </a:ext>
            </a:extLst>
          </p:cNvPr>
          <p:cNvSpPr>
            <a:spLocks noGrp="1"/>
          </p:cNvSpPr>
          <p:nvPr>
            <p:ph type="body" idx="1"/>
          </p:nvPr>
        </p:nvSpPr>
        <p:spPr>
          <a:xfrm>
            <a:off x="0" y="1"/>
            <a:ext cx="9144000" cy="6858000"/>
          </a:xfrm>
        </p:spPr>
        <p:txBody>
          <a:bodyPr/>
          <a:lstStyle/>
          <a:p>
            <a:pPr marL="0" indent="0" algn="ctr">
              <a:lnSpc>
                <a:spcPct val="110000"/>
              </a:lnSpc>
              <a:spcBef>
                <a:spcPts val="0"/>
              </a:spcBef>
              <a:spcAft>
                <a:spcPts val="0"/>
              </a:spcAft>
              <a:buNone/>
            </a:pPr>
            <a:r>
              <a:rPr lang="ru-RU" sz="2600" b="1" i="1" kern="100" dirty="0">
                <a:effectLst/>
                <a:latin typeface="Times New Roman" panose="02020603050405020304" pitchFamily="18" charset="0"/>
                <a:ea typeface="Calibri" panose="020F0502020204030204" pitchFamily="34" charset="0"/>
                <a:cs typeface="Times New Roman" panose="02020603050405020304" pitchFamily="18" charset="0"/>
              </a:rPr>
              <a:t>Модель </a:t>
            </a:r>
            <a:r>
              <a:rPr lang="ru-RU" sz="2600" b="1" i="1" kern="100" dirty="0" err="1">
                <a:effectLst/>
                <a:latin typeface="Times New Roman" panose="02020603050405020304" pitchFamily="18" charset="0"/>
                <a:ea typeface="Calibri" panose="020F0502020204030204" pitchFamily="34" charset="0"/>
                <a:cs typeface="Times New Roman" panose="02020603050405020304" pitchFamily="18" charset="0"/>
              </a:rPr>
              <a:t>Биба</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kern="100" dirty="0">
                <a:effectLst/>
                <a:latin typeface="Times New Roman" panose="02020603050405020304" pitchFamily="18" charset="0"/>
                <a:ea typeface="Calibri" panose="020F0502020204030204" pitchFamily="34" charset="0"/>
                <a:cs typeface="Times New Roman" panose="02020603050405020304" pitchFamily="18" charset="0"/>
              </a:rPr>
              <a:t>Biba</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10000"/>
              </a:lnSpc>
              <a:spcBef>
                <a:spcPts val="0"/>
              </a:spcBef>
              <a:spcAft>
                <a:spcPts val="0"/>
              </a:spcAft>
              <a:buNone/>
            </a:pP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Модель </a:t>
            </a:r>
            <a:r>
              <a:rPr lang="ru-RU" sz="2600" kern="100" dirty="0" err="1">
                <a:effectLst/>
                <a:latin typeface="Times New Roman" panose="02020603050405020304" pitchFamily="18" charset="0"/>
                <a:ea typeface="Calibri" panose="020F0502020204030204" pitchFamily="34" charset="0"/>
                <a:cs typeface="Times New Roman" panose="02020603050405020304" pitchFamily="18" charset="0"/>
              </a:rPr>
              <a:t>Биба</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является зеркальным отражением политики Белла и Ла-</a:t>
            </a:r>
            <a:r>
              <a:rPr lang="ru-RU" sz="2600" kern="100" dirty="0" err="1">
                <a:effectLst/>
                <a:latin typeface="Times New Roman" panose="02020603050405020304" pitchFamily="18" charset="0"/>
                <a:ea typeface="Calibri" panose="020F0502020204030204" pitchFamily="34" charset="0"/>
                <a:cs typeface="Times New Roman" panose="02020603050405020304" pitchFamily="18" charset="0"/>
              </a:rPr>
              <a:t>Падула</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предложенная Кеннетом </a:t>
            </a:r>
            <a:r>
              <a:rPr lang="ru-RU" sz="2600" kern="100" dirty="0" err="1">
                <a:effectLst/>
                <a:latin typeface="Times New Roman" panose="02020603050405020304" pitchFamily="18" charset="0"/>
                <a:ea typeface="Calibri" panose="020F0502020204030204" pitchFamily="34" charset="0"/>
                <a:cs typeface="Times New Roman" panose="02020603050405020304" pitchFamily="18" charset="0"/>
              </a:rPr>
              <a:t>Биба</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в 1977 году, также является формальной моделью безопасного управления доступом, но под безопасностью понимается </a:t>
            </a:r>
            <a:r>
              <a:rPr lang="ru-RU" sz="2600" i="1" kern="100" dirty="0">
                <a:effectLst/>
                <a:latin typeface="Times New Roman" panose="02020603050405020304" pitchFamily="18" charset="0"/>
                <a:ea typeface="Calibri" panose="020F0502020204030204" pitchFamily="34" charset="0"/>
                <a:cs typeface="Times New Roman" panose="02020603050405020304" pitchFamily="18" charset="0"/>
              </a:rPr>
              <a:t>целостность</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gn="just">
              <a:lnSpc>
                <a:spcPct val="110000"/>
              </a:lnSpc>
              <a:spcBef>
                <a:spcPts val="0"/>
              </a:spcBef>
              <a:spcAft>
                <a:spcPts val="0"/>
              </a:spcAft>
              <a:buNone/>
            </a:pP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Так же, как и модель Белла-</a:t>
            </a:r>
            <a:r>
              <a:rPr lang="ru-RU" sz="2600" kern="100" dirty="0" err="1">
                <a:effectLst/>
                <a:latin typeface="Times New Roman" panose="02020603050405020304" pitchFamily="18" charset="0"/>
                <a:ea typeface="Calibri" panose="020F0502020204030204" pitchFamily="34" charset="0"/>
                <a:cs typeface="Times New Roman" panose="02020603050405020304" pitchFamily="18" charset="0"/>
              </a:rPr>
              <a:t>ЛаПадулы</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модель </a:t>
            </a:r>
            <a:r>
              <a:rPr lang="ru-RU" sz="2600" kern="100" dirty="0" err="1">
                <a:effectLst/>
                <a:latin typeface="Times New Roman" panose="02020603050405020304" pitchFamily="18" charset="0"/>
                <a:ea typeface="Calibri" panose="020F0502020204030204" pitchFamily="34" charset="0"/>
                <a:cs typeface="Times New Roman" panose="02020603050405020304" pitchFamily="18" charset="0"/>
              </a:rPr>
              <a:t>Биба</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оперирует субъектами и объектами, которые разбиваются на иерархически организованные уровни. Но вместо уровней секретности здесь вводятся уровни целостности. Чем выше уровень целостности объекта, тем более  он заслуживает  доверия, тем выше вероятность, что он содержит точные данные, тем строже правила, допускающие субъекты к работе с этими данными. Чем выше уровень, к которому отнесен субъект, тем больше ему доверяют, в том числе по возможностям модификации информации, содержащейся в объектах.</a:t>
            </a:r>
          </a:p>
          <a:p>
            <a:pPr marL="0" indent="0" algn="just">
              <a:spcBef>
                <a:spcPts val="0"/>
              </a:spcBef>
              <a:spcAft>
                <a:spcPts val="0"/>
              </a:spcAft>
              <a:buNone/>
            </a:pPr>
            <a:r>
              <a:rPr lang="ru-RU" sz="2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570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5A6F4-61BC-D02B-EB7A-E40A0C44DADB}"/>
            </a:ext>
          </a:extLst>
        </p:cNvPr>
        <p:cNvGrpSpPr/>
        <p:nvPr/>
      </p:nvGrpSpPr>
      <p:grpSpPr>
        <a:xfrm>
          <a:off x="0" y="0"/>
          <a:ext cx="0" cy="0"/>
          <a:chOff x="0" y="0"/>
          <a:chExt cx="0" cy="0"/>
        </a:xfrm>
      </p:grpSpPr>
      <p:sp>
        <p:nvSpPr>
          <p:cNvPr id="27649" name="Rectangle 3">
            <a:extLst>
              <a:ext uri="{FF2B5EF4-FFF2-40B4-BE49-F238E27FC236}">
                <a16:creationId xmlns:a16="http://schemas.microsoft.com/office/drawing/2014/main" id="{B6171DF1-5B8F-BFB7-3E79-98471C71C2F2}"/>
              </a:ext>
            </a:extLst>
          </p:cNvPr>
          <p:cNvSpPr>
            <a:spLocks noGrp="1"/>
          </p:cNvSpPr>
          <p:nvPr>
            <p:ph type="body" idx="1"/>
          </p:nvPr>
        </p:nvSpPr>
        <p:spPr>
          <a:xfrm>
            <a:off x="0" y="1"/>
            <a:ext cx="9144000" cy="6858000"/>
          </a:xfrm>
        </p:spPr>
        <p:txBody>
          <a:bodyPr/>
          <a:lstStyle/>
          <a:p>
            <a:pPr marL="0" indent="0" algn="just">
              <a:spcBef>
                <a:spcPts val="0"/>
              </a:spcBef>
              <a:spcAft>
                <a:spcPts val="0"/>
              </a:spcAft>
              <a:buNone/>
            </a:pPr>
            <a:r>
              <a:rPr lang="ru-RU" sz="4000" dirty="0">
                <a:effectLst/>
                <a:latin typeface="Times New Roman" panose="02020603050405020304" pitchFamily="18" charset="0"/>
                <a:ea typeface="Calibri" panose="020F0502020204030204" pitchFamily="34" charset="0"/>
                <a:cs typeface="Times New Roman" panose="02020603050405020304" pitchFamily="18" charset="0"/>
              </a:rPr>
              <a:t>.</a:t>
            </a: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spcBef>
                <a:spcPts val="0"/>
              </a:spcBef>
              <a:spcAft>
                <a:spcPts val="0"/>
              </a:spcAft>
              <a:buNone/>
            </a:pPr>
            <a:endParaRPr lang="ru-RU" sz="2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spcAft>
                <a:spcPts val="0"/>
              </a:spcAft>
              <a:buNone/>
            </a:pP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spcAft>
                <a:spcPts val="0"/>
              </a:spcAft>
              <a:buNone/>
            </a:pPr>
            <a:endParaRPr lang="ru-RU" sz="2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spcAft>
                <a:spcPts val="0"/>
              </a:spcAft>
              <a:buNone/>
            </a:pP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spcAft>
                <a:spcPts val="0"/>
              </a:spcAft>
              <a:buNone/>
            </a:pPr>
            <a:endParaRPr lang="ru-RU" sz="2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spcAft>
                <a:spcPts val="0"/>
              </a:spcAft>
              <a:buNone/>
            </a:pP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spcAft>
                <a:spcPts val="0"/>
              </a:spcAft>
              <a:buNone/>
            </a:pPr>
            <a:endParaRPr lang="ru-RU" sz="2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spcAft>
                <a:spcPts val="0"/>
              </a:spcAft>
              <a:buNone/>
            </a:pP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spcAft>
                <a:spcPts val="0"/>
              </a:spcAft>
              <a:buNone/>
            </a:pPr>
            <a:endParaRPr lang="ru-RU" sz="2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spcAft>
                <a:spcPts val="0"/>
              </a:spcAft>
              <a:buNone/>
            </a:pP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0"/>
              </a:spcBef>
              <a:spcAft>
                <a:spcPts val="0"/>
              </a:spcAft>
              <a:buNone/>
            </a:pPr>
            <a:endParaRPr lang="ru-RU" sz="28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spcBef>
                <a:spcPts val="0"/>
              </a:spcBef>
              <a:spcAft>
                <a:spcPts val="0"/>
              </a:spcAft>
              <a:buNone/>
            </a:pPr>
            <a:endParaRPr lang="ru-RU"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ctr">
              <a:spcBef>
                <a:spcPts val="0"/>
              </a:spcBef>
              <a:spcAft>
                <a:spcPts val="0"/>
              </a:spcAft>
              <a:buNone/>
            </a:pPr>
            <a:r>
              <a:rPr lang="ru-RU" sz="2800" kern="100" dirty="0">
                <a:effectLst/>
                <a:latin typeface="Times New Roman" panose="02020603050405020304" pitchFamily="18" charset="0"/>
                <a:ea typeface="Calibri" panose="020F0502020204030204" pitchFamily="34" charset="0"/>
                <a:cs typeface="Times New Roman" panose="02020603050405020304" pitchFamily="18" charset="0"/>
              </a:rPr>
              <a:t>Рис.  6.12. Правила модели </a:t>
            </a:r>
            <a:r>
              <a:rPr lang="ru-RU" sz="2800" kern="100" dirty="0" err="1">
                <a:effectLst/>
                <a:latin typeface="Times New Roman" panose="02020603050405020304" pitchFamily="18" charset="0"/>
                <a:ea typeface="Calibri" panose="020F0502020204030204" pitchFamily="34" charset="0"/>
                <a:cs typeface="Times New Roman" panose="02020603050405020304" pitchFamily="18" charset="0"/>
              </a:rPr>
              <a:t>Биба</a:t>
            </a:r>
            <a:r>
              <a:rPr lang="ru-RU" sz="2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2600" dirty="0">
              <a:latin typeface="Times New Roman" panose="02020603050405020304" pitchFamily="18" charset="0"/>
              <a:cs typeface="Times New Roman" panose="02020603050405020304" pitchFamily="18" charset="0"/>
            </a:endParaRPr>
          </a:p>
        </p:txBody>
      </p:sp>
      <p:pic>
        <p:nvPicPr>
          <p:cNvPr id="2" name="Рисунок 1">
            <a:extLst>
              <a:ext uri="{FF2B5EF4-FFF2-40B4-BE49-F238E27FC236}">
                <a16:creationId xmlns:a16="http://schemas.microsoft.com/office/drawing/2014/main" id="{96243B0E-33B8-6CA3-F1FE-C339ECA849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1858" y="476672"/>
            <a:ext cx="6740284" cy="5040560"/>
          </a:xfrm>
          <a:prstGeom prst="rect">
            <a:avLst/>
          </a:prstGeom>
          <a:noFill/>
          <a:ln>
            <a:noFill/>
          </a:ln>
        </p:spPr>
      </p:pic>
    </p:spTree>
    <p:extLst>
      <p:ext uri="{BB962C8B-B14F-4D97-AF65-F5344CB8AC3E}">
        <p14:creationId xmlns:p14="http://schemas.microsoft.com/office/powerpoint/2010/main" val="336954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E0CC8-3F53-2EC0-D5C5-4FDEA2442056}"/>
            </a:ext>
          </a:extLst>
        </p:cNvPr>
        <p:cNvGrpSpPr/>
        <p:nvPr/>
      </p:nvGrpSpPr>
      <p:grpSpPr>
        <a:xfrm>
          <a:off x="0" y="0"/>
          <a:ext cx="0" cy="0"/>
          <a:chOff x="0" y="0"/>
          <a:chExt cx="0" cy="0"/>
        </a:xfrm>
      </p:grpSpPr>
      <p:sp>
        <p:nvSpPr>
          <p:cNvPr id="27649" name="Rectangle 3">
            <a:extLst>
              <a:ext uri="{FF2B5EF4-FFF2-40B4-BE49-F238E27FC236}">
                <a16:creationId xmlns:a16="http://schemas.microsoft.com/office/drawing/2014/main" id="{97FCB04F-8F4C-7AA2-2D41-28C3A669D378}"/>
              </a:ext>
            </a:extLst>
          </p:cNvPr>
          <p:cNvSpPr>
            <a:spLocks noGrp="1"/>
          </p:cNvSpPr>
          <p:nvPr>
            <p:ph type="body" idx="1"/>
          </p:nvPr>
        </p:nvSpPr>
        <p:spPr>
          <a:xfrm>
            <a:off x="0" y="1"/>
            <a:ext cx="9144000" cy="6858000"/>
          </a:xfrm>
        </p:spPr>
        <p:txBody>
          <a:bodyPr/>
          <a:lstStyle/>
          <a:p>
            <a:pPr marL="0" indent="0" algn="just">
              <a:lnSpc>
                <a:spcPct val="110000"/>
              </a:lnSpc>
              <a:spcBef>
                <a:spcPts val="0"/>
              </a:spcBef>
              <a:spcAft>
                <a:spcPts val="0"/>
              </a:spcAft>
              <a:buNone/>
            </a:pP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Субъекты выполняют над объектами операции «читать» и «записывать».</a:t>
            </a:r>
          </a:p>
          <a:p>
            <a:pPr marL="0" indent="0" algn="just">
              <a:lnSpc>
                <a:spcPct val="110000"/>
              </a:lnSpc>
              <a:spcBef>
                <a:spcPts val="0"/>
              </a:spcBef>
              <a:spcAft>
                <a:spcPts val="0"/>
              </a:spcAft>
              <a:buNone/>
            </a:pP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Модель определяет два правила, при соблюдении которых система гарантированно будет находится в безопасном состоянии.</a:t>
            </a:r>
          </a:p>
          <a:p>
            <a:pPr marL="0" indent="0" algn="just">
              <a:lnSpc>
                <a:spcPct val="110000"/>
              </a:lnSpc>
              <a:spcBef>
                <a:spcPts val="0"/>
              </a:spcBef>
              <a:spcAft>
                <a:spcPts val="0"/>
              </a:spcAft>
              <a:buNone/>
            </a:pPr>
            <a:r>
              <a:rPr lang="ru-RU" sz="2600" b="1" i="1" kern="100" dirty="0">
                <a:effectLst/>
                <a:latin typeface="Times New Roman" panose="02020603050405020304" pitchFamily="18" charset="0"/>
                <a:ea typeface="Calibri" panose="020F0502020204030204" pitchFamily="34" charset="0"/>
                <a:cs typeface="Times New Roman" panose="02020603050405020304" pitchFamily="18" charset="0"/>
              </a:rPr>
              <a:t>Простая аксиома целостности</a:t>
            </a:r>
            <a:r>
              <a:rPr lang="ru-RU" sz="26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kern="100" dirty="0">
                <a:effectLst/>
                <a:latin typeface="Times New Roman" panose="02020603050405020304" pitchFamily="18" charset="0"/>
                <a:ea typeface="Calibri" panose="020F0502020204030204" pitchFamily="34" charset="0"/>
                <a:cs typeface="Times New Roman" panose="02020603050405020304" pitchFamily="18" charset="0"/>
              </a:rPr>
              <a:t>The Simple Integrity Axiom</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ru-RU" sz="2600" i="1"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субъекту данного уровня целостности запрещено выполнять операцию «читать» по отношению к объектам более низкого уровня  целостности (правило "</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no read down</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 Субъект, читая данные из об</a:t>
            </a:r>
            <a:r>
              <a:rPr lang="ru-RU" sz="2600" i="1" kern="100" dirty="0">
                <a:effectLst/>
                <a:latin typeface="Times New Roman" panose="02020603050405020304" pitchFamily="18" charset="0"/>
                <a:ea typeface="Calibri" panose="020F0502020204030204" pitchFamily="34" charset="0"/>
                <a:cs typeface="Times New Roman" panose="02020603050405020304" pitchFamily="18" charset="0"/>
              </a:rPr>
              <a:t>ъ</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екта, характеризуемого более</a:t>
            </a:r>
            <a:r>
              <a:rPr lang="ru-RU" sz="2600" i="1" kern="100" dirty="0">
                <a:effectLst/>
                <a:latin typeface="Times New Roman" panose="02020603050405020304" pitchFamily="18" charset="0"/>
                <a:ea typeface="Calibri" panose="020F0502020204030204" pitchFamily="34" charset="0"/>
                <a:cs typeface="Times New Roman" panose="02020603050405020304" pitchFamily="18" charset="0"/>
              </a:rPr>
              <a:t> ни</a:t>
            </a:r>
            <a:r>
              <a:rPr lang="ru-RU" sz="2600" kern="100" dirty="0">
                <a:effectLst/>
                <a:latin typeface="Times New Roman" panose="02020603050405020304" pitchFamily="18" charset="0"/>
                <a:ea typeface="Calibri" panose="020F0502020204030204" pitchFamily="34" charset="0"/>
                <a:cs typeface="Times New Roman" panose="02020603050405020304" pitchFamily="18" charset="0"/>
              </a:rPr>
              <a:t>зким уровнем целостности, рискует «испортить» данные своего уровня, сделать их менее достоверными, поэтому такие операции должны быть запрещены. Зато он может читать проверенную, более достоверную информацию с более высоких уровней.</a:t>
            </a:r>
          </a:p>
          <a:p>
            <a:pPr marL="0" indent="0" algn="just">
              <a:spcBef>
                <a:spcPts val="0"/>
              </a:spcBef>
              <a:spcAft>
                <a:spcPts val="0"/>
              </a:spcAft>
              <a:buNone/>
            </a:pPr>
            <a:endParaRPr lang="ru-RU"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685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0BCB9-8FAB-91D8-1853-4969295F3448}"/>
            </a:ext>
          </a:extLst>
        </p:cNvPr>
        <p:cNvGrpSpPr/>
        <p:nvPr/>
      </p:nvGrpSpPr>
      <p:grpSpPr>
        <a:xfrm>
          <a:off x="0" y="0"/>
          <a:ext cx="0" cy="0"/>
          <a:chOff x="0" y="0"/>
          <a:chExt cx="0" cy="0"/>
        </a:xfrm>
      </p:grpSpPr>
      <p:sp>
        <p:nvSpPr>
          <p:cNvPr id="27649" name="Rectangle 3">
            <a:extLst>
              <a:ext uri="{FF2B5EF4-FFF2-40B4-BE49-F238E27FC236}">
                <a16:creationId xmlns:a16="http://schemas.microsoft.com/office/drawing/2014/main" id="{0783548E-8E35-1D1E-CF0C-8033605E7624}"/>
              </a:ext>
            </a:extLst>
          </p:cNvPr>
          <p:cNvSpPr>
            <a:spLocks noGrp="1"/>
          </p:cNvSpPr>
          <p:nvPr>
            <p:ph type="body" idx="1"/>
          </p:nvPr>
        </p:nvSpPr>
        <p:spPr>
          <a:xfrm>
            <a:off x="0" y="1"/>
            <a:ext cx="9144000" cy="6858000"/>
          </a:xfrm>
        </p:spPr>
        <p:txBody>
          <a:bodyPr/>
          <a:lstStyle/>
          <a:p>
            <a:pPr marL="0" indent="0" algn="just">
              <a:lnSpc>
                <a:spcPct val="110000"/>
              </a:lnSpc>
              <a:spcBef>
                <a:spcPts val="0"/>
              </a:spcBef>
              <a:spcAft>
                <a:spcPts val="0"/>
              </a:spcAft>
              <a:buNone/>
            </a:pPr>
            <a:r>
              <a:rPr lang="ru-RU" sz="2600" dirty="0">
                <a:effectLst/>
                <a:latin typeface="Times New Roman" panose="02020603050405020304" pitchFamily="18" charset="0"/>
                <a:ea typeface="Calibri" panose="020F0502020204030204" pitchFamily="34" charset="0"/>
                <a:cs typeface="Times New Roman" panose="02020603050405020304" pitchFamily="18" charset="0"/>
              </a:rPr>
              <a:t>.</a:t>
            </a:r>
            <a:r>
              <a:rPr lang="ru-RU" sz="2600" b="1"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400" b="1" i="1" kern="100" dirty="0">
                <a:effectLst/>
                <a:latin typeface="Times New Roman" panose="02020603050405020304" pitchFamily="18" charset="0"/>
                <a:ea typeface="Calibri" panose="020F0502020204030204" pitchFamily="34" charset="0"/>
                <a:cs typeface="Times New Roman" panose="02020603050405020304" pitchFamily="18" charset="0"/>
              </a:rPr>
              <a:t>Аксиома *-целостности</a:t>
            </a:r>
            <a:r>
              <a:rPr lang="ru-RU" sz="24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kern="100" dirty="0">
                <a:effectLst/>
                <a:latin typeface="Times New Roman" panose="02020603050405020304" pitchFamily="18" charset="0"/>
                <a:ea typeface="Calibri" panose="020F0502020204030204" pitchFamily="34" charset="0"/>
                <a:cs typeface="Times New Roman" panose="02020603050405020304" pitchFamily="18" charset="0"/>
              </a:rPr>
              <a:t>The</a:t>
            </a:r>
            <a:r>
              <a:rPr lang="ru-RU" sz="24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kern="100" dirty="0">
                <a:effectLst/>
                <a:latin typeface="Times New Roman" panose="02020603050405020304" pitchFamily="18" charset="0"/>
                <a:ea typeface="Calibri" panose="020F0502020204030204" pitchFamily="34" charset="0"/>
                <a:cs typeface="Times New Roman" panose="02020603050405020304" pitchFamily="18" charset="0"/>
              </a:rPr>
              <a:t>Integrity Axiom</a:t>
            </a: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ru-RU" sz="24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 субъекту данного уровня целостности запрещено выполнять операцию «записывать» по отношению к объектам более высокого уровня  целостности (правило "</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no write up</a:t>
            </a: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gn="just">
              <a:lnSpc>
                <a:spcPct val="110000"/>
              </a:lnSpc>
              <a:spcBef>
                <a:spcPts val="0"/>
              </a:spcBef>
              <a:spcAft>
                <a:spcPts val="0"/>
              </a:spcAft>
              <a:buNone/>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  Субъект, доверие к к</a:t>
            </a:r>
            <a:r>
              <a:rPr lang="ru-RU" sz="2400" i="1" kern="100" dirty="0">
                <a:effectLst/>
                <a:latin typeface="Times New Roman" panose="02020603050405020304" pitchFamily="18" charset="0"/>
                <a:ea typeface="Calibri" panose="020F0502020204030204" pitchFamily="34" charset="0"/>
                <a:cs typeface="Times New Roman" panose="02020603050405020304" pitchFamily="18" charset="0"/>
              </a:rPr>
              <a:t>о</a:t>
            </a: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торому ограничивается не</a:t>
            </a:r>
            <a:r>
              <a:rPr lang="ru-RU" sz="2400" i="1" kern="100" dirty="0">
                <a:effectLst/>
                <a:latin typeface="Times New Roman" panose="02020603050405020304" pitchFamily="18" charset="0"/>
                <a:ea typeface="Calibri" panose="020F0502020204030204" pitchFamily="34" charset="0"/>
                <a:cs typeface="Times New Roman" panose="02020603050405020304" pitchFamily="18" charset="0"/>
              </a:rPr>
              <a:t>к</a:t>
            </a: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оторым уровнем целостности, не должен иметь возможность записывать данные в объекты более высокого уровня, так как он сможет внести в них искажения, неточности и тем самым снизить безопасность системы. </a:t>
            </a:r>
          </a:p>
          <a:p>
            <a:pPr marL="0" indent="0" algn="just">
              <a:lnSpc>
                <a:spcPct val="110000"/>
              </a:lnSpc>
              <a:spcBef>
                <a:spcPts val="0"/>
              </a:spcBef>
              <a:spcAft>
                <a:spcPts val="0"/>
              </a:spcAft>
              <a:buNone/>
            </a:pP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 Поток данных субъекта, направленный «вниз», не может ухудшить степень целостности  объектов, имеющих более низкий уровень целостности. </a:t>
            </a:r>
          </a:p>
          <a:p>
            <a:pPr marL="0" indent="0" algn="just">
              <a:lnSpc>
                <a:spcPct val="110000"/>
              </a:lnSpc>
              <a:spcBef>
                <a:spcPts val="0"/>
              </a:spcBef>
              <a:spcAft>
                <a:spcPts val="0"/>
              </a:spcAft>
              <a:buNone/>
            </a:pPr>
            <a:r>
              <a:rPr lang="ru-RU" sz="2400" kern="100" dirty="0">
                <a:latin typeface="Times New Roman" panose="02020603050405020304" pitchFamily="18" charset="0"/>
                <a:ea typeface="Calibri" panose="020F0502020204030204" pitchFamily="34" charset="0"/>
                <a:cs typeface="Times New Roman" panose="02020603050405020304" pitchFamily="18" charset="0"/>
              </a:rPr>
              <a:t>  </a:t>
            </a: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Как видим, правила модели </a:t>
            </a:r>
            <a:r>
              <a:rPr lang="ru-RU" sz="2400" kern="100" dirty="0" err="1">
                <a:effectLst/>
                <a:latin typeface="Times New Roman" panose="02020603050405020304" pitchFamily="18" charset="0"/>
                <a:ea typeface="Calibri" panose="020F0502020204030204" pitchFamily="34" charset="0"/>
                <a:cs typeface="Times New Roman" panose="02020603050405020304" pitchFamily="18" charset="0"/>
              </a:rPr>
              <a:t>Биба</a:t>
            </a: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 направленные на обеспечение целостности данных, прямо противоположны правилам модели  Белла-</a:t>
            </a:r>
            <a:r>
              <a:rPr lang="ru-RU" sz="2400" kern="100" dirty="0" err="1">
                <a:effectLst/>
                <a:latin typeface="Times New Roman" panose="02020603050405020304" pitchFamily="18" charset="0"/>
                <a:ea typeface="Calibri" panose="020F0502020204030204" pitchFamily="34" charset="0"/>
                <a:cs typeface="Times New Roman" panose="02020603050405020304" pitchFamily="18" charset="0"/>
              </a:rPr>
              <a:t>ЛаПадулы</a:t>
            </a: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 гарантирующим конфиденциальность данных. </a:t>
            </a:r>
            <a:endParaRPr lang="ru-RU"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3759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47DEE91-FDBA-B936-F8C5-0E299AD19226}"/>
              </a:ext>
            </a:extLst>
          </p:cNvPr>
          <p:cNvSpPr>
            <a:spLocks noGrp="1"/>
          </p:cNvSpPr>
          <p:nvPr>
            <p:ph idx="1"/>
          </p:nvPr>
        </p:nvSpPr>
        <p:spPr>
          <a:xfrm>
            <a:off x="0" y="0"/>
            <a:ext cx="9144000" cy="6858000"/>
          </a:xfrm>
        </p:spPr>
        <p:txBody>
          <a:bodyPr/>
          <a:lstStyle/>
          <a:p>
            <a:pPr marL="0" marR="57150" indent="0" algn="just">
              <a:spcBef>
                <a:spcPts val="0"/>
              </a:spcBef>
              <a:spcAft>
                <a:spcPts val="0"/>
              </a:spcAft>
              <a:buNone/>
            </a:pPr>
            <a:r>
              <a:rPr lang="ru-RU" sz="24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Модель </a:t>
            </a:r>
            <a:r>
              <a:rPr lang="ru-RU" sz="24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Биба</a:t>
            </a:r>
            <a:r>
              <a:rPr lang="ru-RU" sz="24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схожа с </a:t>
            </a: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моделью  Белла-</a:t>
            </a:r>
            <a:r>
              <a:rPr lang="ru-RU" sz="2400" kern="100" dirty="0" err="1">
                <a:effectLst/>
                <a:latin typeface="Times New Roman" panose="02020603050405020304" pitchFamily="18" charset="0"/>
                <a:ea typeface="Calibri" panose="020F0502020204030204" pitchFamily="34" charset="0"/>
                <a:cs typeface="Times New Roman" panose="02020603050405020304" pitchFamily="18" charset="0"/>
              </a:rPr>
              <a:t>ЛаПадулы</a:t>
            </a:r>
            <a:r>
              <a:rPr lang="ru-RU" sz="2400" kern="100" dirty="0">
                <a:effectLst/>
                <a:latin typeface="Times New Roman" panose="02020603050405020304" pitchFamily="18" charset="0"/>
                <a:ea typeface="Calibri" panose="020F0502020204030204" pitchFamily="34" charset="0"/>
                <a:cs typeface="Times New Roman" panose="02020603050405020304" pitchFamily="18" charset="0"/>
              </a:rPr>
              <a:t>, следовательно, </a:t>
            </a:r>
            <a:r>
              <a:rPr lang="ru-RU" sz="24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схожи и недостатки.</a:t>
            </a:r>
          </a:p>
          <a:p>
            <a:pPr marL="0" marR="57150" indent="0" algn="just">
              <a:spcBef>
                <a:spcPts val="0"/>
              </a:spcBef>
              <a:spcAft>
                <a:spcPts val="0"/>
              </a:spcAft>
              <a:buNone/>
            </a:pPr>
            <a:r>
              <a:rPr lang="ru-RU" sz="24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Использование </a:t>
            </a:r>
            <a:r>
              <a:rPr lang="ru-RU" sz="24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Биба</a:t>
            </a:r>
            <a:r>
              <a:rPr lang="ru-RU" sz="24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в распределенных системах может привести к двунаправленному потоку информации при удаленном чтении. Подобным образом, при отсутствии правил спокойствия, для модели </a:t>
            </a:r>
            <a:r>
              <a:rPr lang="ru-RU" sz="24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Биба</a:t>
            </a:r>
            <a:r>
              <a:rPr lang="ru-RU" sz="24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возникает эффект системы Z </a:t>
            </a:r>
            <a:r>
              <a:rPr lang="ru-RU" sz="22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(субъект читает информацию, затем понижает свой уровень). </a:t>
            </a:r>
          </a:p>
          <a:p>
            <a:pPr marL="0" marR="57150" indent="0" algn="just">
              <a:spcBef>
                <a:spcPts val="0"/>
              </a:spcBef>
              <a:spcAft>
                <a:spcPts val="0"/>
              </a:spcAft>
              <a:buNone/>
            </a:pPr>
            <a:r>
              <a:rPr lang="ru-RU" sz="24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В практическом применении модель </a:t>
            </a:r>
            <a:r>
              <a:rPr lang="ru-RU" sz="2400" dirty="0" err="1">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Биба</a:t>
            </a:r>
            <a:r>
              <a:rPr lang="ru-RU" sz="24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слишком сильно полагается на понятие доверенных процессов, т.е. проблема необходимости создания доверенных процессов для повышения или понижения целостности субъектов или объектов является весьма существенной.</a:t>
            </a:r>
          </a:p>
          <a:p>
            <a:pPr marL="57150" marR="57150" indent="0" algn="just">
              <a:spcBef>
                <a:spcPts val="0"/>
              </a:spcBef>
              <a:spcAft>
                <a:spcPts val="0"/>
              </a:spcAft>
              <a:buNone/>
            </a:pPr>
            <a:r>
              <a:rPr lang="ru-RU" sz="24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Не предусматривает механизмов повышения целостности, что ведет к монотонному снижению целостности системы.</a:t>
            </a:r>
          </a:p>
          <a:p>
            <a:pPr marL="57150" marR="57150" indent="0" algn="just">
              <a:spcBef>
                <a:spcPts val="0"/>
              </a:spcBef>
              <a:spcAft>
                <a:spcPts val="0"/>
              </a:spcAft>
              <a:buNone/>
            </a:pPr>
            <a:r>
              <a:rPr lang="ru-RU" sz="24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  Использует целостность как некую меру, и ставили под сомнение, что понятие “большей целостности” имеет какой-либо смысл. </a:t>
            </a:r>
            <a:r>
              <a:rPr lang="ru-RU" sz="2200" dirty="0">
                <a:solidFill>
                  <a:srgbClr val="000000"/>
                </a:solidFill>
                <a:effectLst/>
                <a:latin typeface="Times New Roman" panose="02020603050405020304" pitchFamily="18" charset="0"/>
                <a:ea typeface="Verdana" panose="020B0604030504040204" pitchFamily="34" charset="0"/>
                <a:cs typeface="Times New Roman" panose="02020603050405020304" pitchFamily="18" charset="0"/>
              </a:rPr>
              <a:t>(целостность субъектов и объектов следует рассматривать, как двоичный атрибут, который или есть, или нет. по аналогии: программа работает или правильно или неправильно).</a:t>
            </a:r>
          </a:p>
        </p:txBody>
      </p:sp>
    </p:spTree>
    <p:extLst>
      <p:ext uri="{BB962C8B-B14F-4D97-AF65-F5344CB8AC3E}">
        <p14:creationId xmlns:p14="http://schemas.microsoft.com/office/powerpoint/2010/main" val="407281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p:txBody>
          <a:bodyPr/>
          <a:lstStyle/>
          <a:p>
            <a:r>
              <a:rPr lang="ru-RU" sz="4000"/>
              <a:t>Политика ролевого разграничения доступа</a:t>
            </a:r>
          </a:p>
        </p:txBody>
      </p:sp>
      <p:sp>
        <p:nvSpPr>
          <p:cNvPr id="75779" name="Rectangle 3"/>
          <p:cNvSpPr>
            <a:spLocks noGrp="1"/>
          </p:cNvSpPr>
          <p:nvPr>
            <p:ph type="body" idx="1"/>
          </p:nvPr>
        </p:nvSpPr>
        <p:spPr>
          <a:xfrm>
            <a:off x="457200" y="1600200"/>
            <a:ext cx="8229600" cy="5257800"/>
          </a:xfrm>
        </p:spPr>
        <p:txBody>
          <a:bodyPr/>
          <a:lstStyle/>
          <a:p>
            <a:r>
              <a:rPr lang="ru-RU"/>
              <a:t>Ролевое разграничение доступа является развитием политики дискреционного разграничения доступа; при этом права доступа субъектов системы на объекты группируются с учетом специфики их применения, образуя роли.</a:t>
            </a:r>
          </a:p>
          <a:p>
            <a:r>
              <a:rPr lang="ru-RU"/>
              <a:t>Задание ролей позволяет определить более четкие и понятные для пользователей компьютерной системы правила разграничения доступа.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p:txBody>
          <a:bodyPr/>
          <a:lstStyle/>
          <a:p>
            <a:r>
              <a:rPr lang="ru-RU" sz="4000"/>
              <a:t>Политика безопасности информационных потоков</a:t>
            </a:r>
          </a:p>
        </p:txBody>
      </p:sp>
      <p:sp>
        <p:nvSpPr>
          <p:cNvPr id="74755" name="Rectangle 3"/>
          <p:cNvSpPr>
            <a:spLocks noGrp="1"/>
          </p:cNvSpPr>
          <p:nvPr>
            <p:ph type="body" idx="1"/>
          </p:nvPr>
        </p:nvSpPr>
        <p:spPr>
          <a:xfrm>
            <a:off x="457200" y="1600200"/>
            <a:ext cx="8229600" cy="5257800"/>
          </a:xfrm>
        </p:spPr>
        <p:txBody>
          <a:bodyPr/>
          <a:lstStyle/>
          <a:p>
            <a:r>
              <a:rPr lang="ru-RU" sz="2800"/>
              <a:t>Политика безопасности информационных потоков основана на разделении всех возможных информационных потоков между объектами системы на два непересекающихся множества: множество благоприятных информационных потоков и множество неблагоприятных информационных потоков. Цель реализации политики безопасности информационных потоков состоит в том, чтобы обеспечить невозможность возникновения в компьютерной системе неблагоприятных информационных потоков.</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p:cNvSpPr>
          <p:nvPr>
            <p:ph type="title"/>
          </p:nvPr>
        </p:nvSpPr>
        <p:spPr/>
        <p:txBody>
          <a:bodyPr/>
          <a:lstStyle/>
          <a:p>
            <a:r>
              <a:rPr lang="ru-RU" sz="4000"/>
              <a:t>Политика изолированной программной среды</a:t>
            </a:r>
          </a:p>
        </p:txBody>
      </p:sp>
      <p:sp>
        <p:nvSpPr>
          <p:cNvPr id="76803" name="Rectangle 3"/>
          <p:cNvSpPr>
            <a:spLocks noGrp="1"/>
          </p:cNvSpPr>
          <p:nvPr>
            <p:ph type="body" idx="1"/>
          </p:nvPr>
        </p:nvSpPr>
        <p:spPr>
          <a:xfrm>
            <a:off x="457200" y="1600200"/>
            <a:ext cx="8229600" cy="5257800"/>
          </a:xfrm>
        </p:spPr>
        <p:txBody>
          <a:bodyPr/>
          <a:lstStyle/>
          <a:p>
            <a:r>
              <a:rPr lang="ru-RU"/>
              <a:t>Целью реализации политики изолированной программной среды является определение порядка безопасного взаимодействия субъектов системы, обеспечивающего невозможность воздействия на систему защиты и модификации ее параметров или конфигурации, результатом которых могло бы стать изменение реализуемой системой защиты политики разграничения доступа.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p:txBody>
          <a:bodyPr/>
          <a:lstStyle/>
          <a:p>
            <a:r>
              <a:rPr lang="ru-RU" sz="4000"/>
              <a:t>Мандатная политика безопасности</a:t>
            </a:r>
          </a:p>
        </p:txBody>
      </p:sp>
      <p:sp>
        <p:nvSpPr>
          <p:cNvPr id="71683" name="Rectangle 3"/>
          <p:cNvSpPr>
            <a:spLocks noGrp="1"/>
          </p:cNvSpPr>
          <p:nvPr>
            <p:ph type="body" idx="1"/>
          </p:nvPr>
        </p:nvSpPr>
        <p:spPr>
          <a:xfrm>
            <a:off x="457200" y="1600200"/>
            <a:ext cx="8229600" cy="5257800"/>
          </a:xfrm>
        </p:spPr>
        <p:txBody>
          <a:bodyPr/>
          <a:lstStyle/>
          <a:p>
            <a:r>
              <a:rPr lang="ru-RU"/>
              <a:t>Мандатная (полномочная) политика безо­пасности — политика безопасности, основанная на мандатном разграничении доступа </a:t>
            </a:r>
            <a:r>
              <a:rPr lang="ru-RU" i="1"/>
              <a:t>{</a:t>
            </a:r>
            <a:r>
              <a:rPr lang="en-US" i="1"/>
              <a:t>Mandatory Access Control</a:t>
            </a:r>
            <a:r>
              <a:rPr lang="ru-RU" i="1"/>
              <a:t>), </a:t>
            </a:r>
            <a:r>
              <a:rPr lang="ru-RU"/>
              <a:t>которое определяется четырьмя условиями:</a:t>
            </a:r>
          </a:p>
          <a:p>
            <a:r>
              <a:rPr lang="ru-RU"/>
              <a:t>1) все субъекты и объекты системы однозначно идентифицированы;</a:t>
            </a:r>
          </a:p>
          <a:p>
            <a:r>
              <a:rPr lang="ru-RU"/>
              <a:t>2) задана решетка уровней конфиденциальности информации;</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p:cNvSpPr>
          <p:nvPr>
            <p:ph type="body" idx="1"/>
          </p:nvPr>
        </p:nvSpPr>
        <p:spPr/>
        <p:txBody>
          <a:bodyPr/>
          <a:lstStyle/>
          <a:p>
            <a:r>
              <a:rPr lang="ru-RU"/>
              <a:t>3) каждому объекту системы присвоен уровень конфиденциальности, определяющий ценность содержащейся в нем информации;</a:t>
            </a:r>
          </a:p>
          <a:p>
            <a:r>
              <a:rPr lang="ru-RU"/>
              <a:t>4) каждому субъекту системы присвоен уровень доступа, определяющий уровень доверия к нему в компьютерной системе.</a:t>
            </a:r>
          </a:p>
          <a:p>
            <a:endParaRPr lang="ru-RU"/>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3789</TotalTime>
  <Words>2855</Words>
  <Application>Microsoft Office PowerPoint</Application>
  <PresentationFormat>Экран (4:3)</PresentationFormat>
  <Paragraphs>145</Paragraphs>
  <Slides>46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46</vt:i4>
      </vt:variant>
    </vt:vector>
  </HeadingPairs>
  <TitlesOfParts>
    <vt:vector size="51" baseType="lpstr">
      <vt:lpstr>Arial</vt:lpstr>
      <vt:lpstr>Calibri</vt:lpstr>
      <vt:lpstr>Symbol</vt:lpstr>
      <vt:lpstr>Times New Roman</vt:lpstr>
      <vt:lpstr>Тема Office</vt:lpstr>
      <vt:lpstr>Лекция: Мандатное управление доступом  </vt:lpstr>
      <vt:lpstr>Презентация PowerPoint</vt:lpstr>
      <vt:lpstr>Дискреционная политика безопасности </vt:lpstr>
      <vt:lpstr>Презентация PowerPoint</vt:lpstr>
      <vt:lpstr>Политика ролевого разграничения доступа</vt:lpstr>
      <vt:lpstr>Политика безопасности информационных потоков</vt:lpstr>
      <vt:lpstr>Политика изолированной программной среды</vt:lpstr>
      <vt:lpstr>Мандатная политика безопасности</vt:lpstr>
      <vt:lpstr>Презентация PowerPoint</vt:lpstr>
      <vt:lpstr>Презентация PowerPoint</vt:lpstr>
      <vt:lpstr>Презентация PowerPoint</vt:lpstr>
      <vt:lpstr>Презентация PowerPoint</vt:lpstr>
      <vt:lpstr>Презентация PowerPoint</vt:lpstr>
      <vt:lpstr>Многоуровневые (мандатные) модели</vt:lpstr>
      <vt:lpstr>Презентация PowerPoint</vt:lpstr>
      <vt:lpstr>Основу реализации управления доступом составляют: </vt:lpstr>
      <vt:lpstr>Презентация PowerPoint</vt:lpstr>
      <vt:lpstr>Презентация PowerPoint</vt:lpstr>
      <vt:lpstr>Презентация PowerPoint</vt:lpstr>
      <vt:lpstr>Презентация PowerPoint</vt:lpstr>
      <vt:lpstr>Презентация PowerPoint</vt:lpstr>
      <vt:lpstr>Требования к управлению доступом к ресурсам</vt:lpstr>
      <vt:lpstr>Лекция 7  ФОРМАЛЬНЫЕ МОДЕЛИ БЕЗОПАСНОГО УПРАВЛЕНИЯ ДОСТУПОМ</vt:lpstr>
      <vt:lpstr>Модель Белла — ЛаПадулы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Формальное описание модели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Основная теорема безопасности Белла — Лападулы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Основные понятия и определения в области информационной безопасности</dc:title>
  <dc:creator>Марина</dc:creator>
  <cp:lastModifiedBy>Алексей</cp:lastModifiedBy>
  <cp:revision>262</cp:revision>
  <dcterms:created xsi:type="dcterms:W3CDTF">2013-02-04T18:05:09Z</dcterms:created>
  <dcterms:modified xsi:type="dcterms:W3CDTF">2024-10-14T10:06:17Z</dcterms:modified>
</cp:coreProperties>
</file>