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96" r:id="rId2"/>
    <p:sldId id="334" r:id="rId3"/>
    <p:sldId id="333" r:id="rId4"/>
    <p:sldId id="335" r:id="rId5"/>
    <p:sldId id="339" r:id="rId6"/>
    <p:sldId id="336" r:id="rId7"/>
    <p:sldId id="337" r:id="rId8"/>
    <p:sldId id="338" r:id="rId9"/>
    <p:sldId id="340" r:id="rId10"/>
    <p:sldId id="341" r:id="rId11"/>
    <p:sldId id="342" r:id="rId12"/>
    <p:sldId id="343" r:id="rId13"/>
    <p:sldId id="344" r:id="rId14"/>
    <p:sldId id="345" r:id="rId15"/>
    <p:sldId id="346" r:id="rId16"/>
    <p:sldId id="347" r:id="rId17"/>
    <p:sldId id="348" r:id="rId18"/>
    <p:sldId id="356" r:id="rId19"/>
    <p:sldId id="350" r:id="rId20"/>
    <p:sldId id="351" r:id="rId21"/>
    <p:sldId id="352" r:id="rId22"/>
    <p:sldId id="353" r:id="rId23"/>
    <p:sldId id="354" r:id="rId24"/>
    <p:sldId id="355" r:id="rId25"/>
    <p:sldId id="357" r:id="rId26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05" autoAdjust="0"/>
    <p:restoredTop sz="92449" autoAdjust="0"/>
  </p:normalViewPr>
  <p:slideViewPr>
    <p:cSldViewPr>
      <p:cViewPr varScale="1">
        <p:scale>
          <a:sx n="37" d="100"/>
          <a:sy n="37" d="100"/>
        </p:scale>
        <p:origin x="-509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ADCFCD-624C-46CB-B296-321CFCDD592D}" type="datetimeFigureOut">
              <a:rPr lang="ru-RU" smtClean="0"/>
              <a:t>21.10.2024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632B78-96D7-46BF-8914-49F28A1DBD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27608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57B83E-89B6-4219-BF87-7529AD0C6C87}" type="datetimeFigureOut">
              <a:rPr lang="ru-RU"/>
              <a:pPr>
                <a:defRPr/>
              </a:pPr>
              <a:t>21.10.2024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E8D8B0-E8CE-47F4-9E84-C91982F6FE2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DB4FAB-08C6-438F-9A97-FA3D70DE0926}" type="datetimeFigureOut">
              <a:rPr lang="ru-RU"/>
              <a:pPr>
                <a:defRPr/>
              </a:pPr>
              <a:t>21.10.2024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9FAF17-A4D8-4288-BD27-EF208B0589C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3E32C7-ACD9-496A-A7A0-28EBC05CAD79}" type="datetimeFigureOut">
              <a:rPr lang="ru-RU"/>
              <a:pPr>
                <a:defRPr/>
              </a:pPr>
              <a:t>21.10.2024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BCAD07-7381-4FC1-9683-1CDE49BC4E3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CD223D-52D0-454B-8A3C-7005BF6D46BA}" type="datetimeFigureOut">
              <a:rPr lang="ru-RU"/>
              <a:pPr>
                <a:defRPr/>
              </a:pPr>
              <a:t>21.10.2024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B31C54-36C6-4FAF-B4D7-FB6AB5B168F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A5F859-55F1-4D4C-A012-509E1096357C}" type="datetimeFigureOut">
              <a:rPr lang="ru-RU"/>
              <a:pPr>
                <a:defRPr/>
              </a:pPr>
              <a:t>21.10.2024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D06DA6-85DF-41EE-B567-E5F810D1445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37C992-A112-4A99-8FCC-9E199C84E769}" type="datetimeFigureOut">
              <a:rPr lang="ru-RU"/>
              <a:pPr>
                <a:defRPr/>
              </a:pPr>
              <a:t>21.10.2024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C7B5FC-EE2B-4CC9-9BBD-2EB5625FE57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AEDD4C-0A06-4AA1-A776-F6E4452F976C}" type="datetimeFigureOut">
              <a:rPr lang="ru-RU"/>
              <a:pPr>
                <a:defRPr/>
              </a:pPr>
              <a:t>21.10.2024</a:t>
            </a:fld>
            <a:endParaRPr lang="ru-RU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C40005-CC87-4B15-9632-BAD0E57F2B7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DB19AA-4753-447B-A4F2-BC874F559128}" type="datetimeFigureOut">
              <a:rPr lang="ru-RU"/>
              <a:pPr>
                <a:defRPr/>
              </a:pPr>
              <a:t>21.10.2024</a:t>
            </a:fld>
            <a:endParaRPr lang="ru-RU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C91F2D-58F0-49BD-958C-20072085558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9189E0-E272-4B64-AD19-E5766F84BB3A}" type="datetimeFigureOut">
              <a:rPr lang="ru-RU"/>
              <a:pPr>
                <a:defRPr/>
              </a:pPr>
              <a:t>21.10.2024</a:t>
            </a:fld>
            <a:endParaRPr lang="ru-RU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B25A93-5571-4D0E-95F4-D42D2A541D0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3F0F59-934F-4AA1-94E4-4CD406483BC5}" type="datetimeFigureOut">
              <a:rPr lang="ru-RU"/>
              <a:pPr>
                <a:defRPr/>
              </a:pPr>
              <a:t>21.10.2024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A011C6-6047-4248-AD70-7F6A6C504C1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0A09DA-2DD2-416E-92C9-55AB2324AF4E}" type="datetimeFigureOut">
              <a:rPr lang="ru-RU"/>
              <a:pPr>
                <a:defRPr/>
              </a:pPr>
              <a:t>21.10.2024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07CC22-513C-4212-96B6-6948D0B0F30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заголовка</a:t>
            </a:r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A6FC1E4-7E55-406F-9484-5BBA316FBA48}" type="datetimeFigureOut">
              <a:rPr lang="ru-RU"/>
              <a:pPr>
                <a:defRPr/>
              </a:pPr>
              <a:t>21.10.2024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6FA8D75-543B-4D8A-934A-603AA0E11D6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/>
          <p:cNvSpPr>
            <a:spLocks noGrp="1"/>
          </p:cNvSpPr>
          <p:nvPr>
            <p:ph type="title"/>
          </p:nvPr>
        </p:nvSpPr>
        <p:spPr>
          <a:xfrm>
            <a:off x="0" y="260649"/>
            <a:ext cx="9143999" cy="6192688"/>
          </a:xfrm>
        </p:spPr>
        <p:txBody>
          <a:bodyPr/>
          <a:lstStyle/>
          <a:p>
            <a:pPr marL="186055" marR="197485" indent="541020"/>
            <a:r>
              <a:rPr lang="ru-RU" sz="4000" dirty="0">
                <a:latin typeface="Arial" charset="0"/>
              </a:rPr>
              <a:t> </a:t>
            </a:r>
            <a:br>
              <a:rPr lang="ru-RU" sz="4000" dirty="0">
                <a:latin typeface="Arial" charset="0"/>
              </a:rPr>
            </a:b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Лекция 8</a:t>
            </a:r>
            <a:br>
              <a:rPr lang="ru-RU" sz="3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36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Разграничение доступа к </a:t>
            </a:r>
            <a:br>
              <a:rPr lang="ru-RU" sz="36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36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объектам в ОС Windows</a:t>
            </a:r>
            <a:r>
              <a:rPr lang="ru-RU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/>
            </a:r>
            <a:br>
              <a:rPr lang="ru-RU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/>
            </a:r>
            <a:br>
              <a:rPr lang="ru-RU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3000" b="1" dirty="0">
                <a:latin typeface="Times New Roman" panose="02020603050405020304" pitchFamily="18" charset="0"/>
              </a:rPr>
              <a:t>1.</a:t>
            </a:r>
            <a:r>
              <a:rPr lang="ru-RU" sz="3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Средства безопасности предоставляемые</a:t>
            </a:r>
            <a:r>
              <a:rPr lang="ru-RU" sz="3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3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ОС</a:t>
            </a:r>
            <a:r>
              <a:rPr lang="ru-RU" sz="3000" b="1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3000" b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Windows</a:t>
            </a:r>
            <a:br>
              <a:rPr lang="ru-RU" sz="3000" b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3000" b="1" spc="-2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2</a:t>
            </a:r>
            <a:r>
              <a:rPr lang="ru-RU" sz="3000" b="1" spc="-2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. </a:t>
            </a:r>
            <a:r>
              <a:rPr lang="ru-RU" sz="3000" b="1" kern="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Идентификация</a:t>
            </a:r>
            <a:r>
              <a:rPr lang="ru-RU" sz="3000" b="1" kern="0" spc="-8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3000" b="1" kern="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пользователей</a:t>
            </a:r>
            <a:r>
              <a:rPr lang="ru-RU" sz="3000" b="1" kern="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в ОС Windows</a:t>
            </a:r>
            <a:r>
              <a:rPr lang="ru-RU" sz="3000" b="1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/>
            </a:r>
            <a:br>
              <a:rPr lang="ru-RU" sz="3000" b="1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3000" b="1" kern="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 Реализация</a:t>
            </a:r>
            <a:r>
              <a:rPr lang="ru-RU" sz="3000" b="1" kern="0" spc="-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3000" b="1" kern="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мандатного</a:t>
            </a:r>
            <a:r>
              <a:rPr lang="ru-RU" sz="3000" b="1" kern="0" spc="-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3000" b="1" kern="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механизма</a:t>
            </a:r>
            <a:r>
              <a:rPr lang="ru-RU" sz="3000" b="1" kern="0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3000" b="1" kern="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доступа</a:t>
            </a:r>
            <a:r>
              <a:rPr lang="ru-RU" sz="3000" b="1" kern="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/>
            </a:r>
            <a:br>
              <a:rPr lang="ru-RU" sz="3000" b="1" kern="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3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/>
            </a:r>
            <a:br>
              <a:rPr lang="ru-RU" sz="3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ru-RU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889FB6D2-364A-035E-490E-45DB88929D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2051721E-3C4E-5728-8927-C1B1C88AE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6632"/>
            <a:ext cx="9144000" cy="6552728"/>
          </a:xfrm>
        </p:spPr>
        <p:txBody>
          <a:bodyPr/>
          <a:lstStyle/>
          <a:p>
            <a:pPr marL="0" marR="31115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5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Остальные параметры маркера носят информационный характер и определяют, например, какая подсистема создала маркер, уникальный идентификатор маркера, время его действия. Необходимо также отметить возможность создания ограниченных маркеров (</a:t>
            </a:r>
            <a:r>
              <a:rPr lang="ru-RU" sz="25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restricted</a:t>
            </a:r>
            <a:r>
              <a:rPr lang="ru-RU" sz="25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token</a:t>
            </a:r>
            <a:r>
              <a:rPr lang="ru-RU" sz="25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), которые отличаются от обычных тем, что из них удаляются некоторые привилегии и его SID-идентификаторы проверяются только на запрещающие правила. Создать ограниченный маркер можно </a:t>
            </a:r>
            <a:r>
              <a:rPr lang="ru-RU" sz="25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программно</a:t>
            </a:r>
            <a:r>
              <a:rPr lang="ru-RU" sz="25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используя API-функцию </a:t>
            </a:r>
            <a:r>
              <a:rPr lang="ru-RU" sz="2500" b="1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CreateRestrictedToken</a:t>
            </a:r>
            <a:r>
              <a:rPr lang="ru-RU" sz="25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а можно запустить процесс с ограниченным маркером, используя пункт контекстного меню Windows “Запуск от имени другого пользователя” </a:t>
            </a:r>
          </a:p>
          <a:p>
            <a:pPr marL="0" marR="31115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500" kern="0" dirty="0">
                <a:latin typeface="Times New Roman" panose="02020603050405020304" pitchFamily="18" charset="0"/>
              </a:rPr>
              <a:t>Ограниченные маркеры используются для процессов, подменяющих клиента и выполняющих небезопасный код.</a:t>
            </a:r>
          </a:p>
          <a:p>
            <a:pPr marL="0" marR="311150" indent="0" algn="just">
              <a:spcBef>
                <a:spcPts val="0"/>
              </a:spcBef>
              <a:spcAft>
                <a:spcPts val="0"/>
              </a:spcAft>
              <a:buNone/>
            </a:pPr>
            <a:endParaRPr lang="ru-RU" sz="2500" dirty="0">
              <a:effectLst/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1417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674A5F1B-4095-F6F5-E84F-2B0EEC87E6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5D17B49A-BE09-394F-FDBD-BE64FDBB3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6632"/>
            <a:ext cx="9144000" cy="6552728"/>
          </a:xfrm>
        </p:spPr>
        <p:txBody>
          <a:bodyPr/>
          <a:lstStyle/>
          <a:p>
            <a:pPr marL="262255" marR="197485" indent="0" algn="just">
              <a:buNone/>
            </a:pP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Т.О. Windows предоставляет возможность запуска процессов от имени других пользователей, создавая для этих процессов соответствующий маркер. Для этих целей можно использовать </a:t>
            </a:r>
            <a:r>
              <a:rPr lang="ru-RU" sz="25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API-функции</a:t>
            </a:r>
            <a:r>
              <a:rPr lang="ru-RU" sz="2500" spc="-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b="1" spc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CreateProcessAsUser</a:t>
            </a:r>
            <a:r>
              <a:rPr lang="ru-RU" sz="2500" b="1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</a:t>
            </a:r>
            <a:r>
              <a:rPr lang="ru-RU" sz="2500" b="1" spc="-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b="1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CreateProcessWithLogon</a:t>
            </a:r>
            <a:r>
              <a:rPr lang="ru-RU" sz="25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; </a:t>
            </a:r>
            <a:r>
              <a:rPr lang="ru-RU" sz="25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оконный</a:t>
            </a:r>
            <a:r>
              <a:rPr lang="ru-RU" sz="25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интерфейс</a:t>
            </a:r>
            <a:r>
              <a:rPr lang="ru-RU" sz="25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инициализирующийся</a:t>
            </a:r>
            <a:r>
              <a:rPr lang="ru-RU" sz="25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при</a:t>
            </a:r>
            <a:r>
              <a:rPr lang="ru-RU" sz="25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выборе</a:t>
            </a:r>
            <a:r>
              <a:rPr lang="ru-RU" sz="25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пункта меню </a:t>
            </a:r>
            <a:r>
              <a:rPr lang="ru-RU" sz="2500" b="1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“Запуск от имени другого пользователя” </a:t>
            </a:r>
            <a:r>
              <a:rPr lang="ru-RU" sz="25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или консольную</a:t>
            </a:r>
            <a:r>
              <a:rPr lang="ru-RU" sz="2500" spc="-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команду</a:t>
            </a:r>
            <a:r>
              <a:rPr lang="ru-RU" sz="25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b="1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runas</a:t>
            </a:r>
            <a:r>
              <a:rPr lang="ru-RU" sz="25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  </a:t>
            </a:r>
            <a:r>
              <a:rPr lang="ru-RU" sz="2500" b="1" i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runas</a:t>
            </a:r>
            <a:r>
              <a:rPr lang="ru-RU" sz="2500" b="1" i="0" spc="-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/</a:t>
            </a:r>
            <a:r>
              <a:rPr lang="ru-RU" sz="2500" b="1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user:имя_пользователя</a:t>
            </a:r>
            <a:r>
              <a:rPr lang="ru-RU" sz="2500" b="1" i="1" spc="-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b="1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program</a:t>
            </a:r>
            <a:r>
              <a:rPr lang="ru-RU" sz="2500" b="1" i="1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b="0" i="0" spc="-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</a:t>
            </a:r>
            <a:endParaRPr lang="ru-RU" sz="2500" b="1" i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194310" indent="0" algn="just">
              <a:buNone/>
            </a:pP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где: </a:t>
            </a:r>
            <a:r>
              <a:rPr lang="ru-RU" sz="2500" b="1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имя_пользователя</a:t>
            </a:r>
            <a:r>
              <a:rPr lang="ru-RU" sz="25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 имя учетной записи пользователя, которая будет использована для запуска программы в формате </a:t>
            </a:r>
            <a:r>
              <a:rPr lang="ru-RU" sz="25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пользователь@домен</a:t>
            </a:r>
            <a:r>
              <a:rPr lang="ru-RU" sz="25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или </a:t>
            </a:r>
            <a:r>
              <a:rPr lang="ru-RU" sz="2500" i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домен\пользователь;</a:t>
            </a:r>
            <a:endParaRPr lang="ru-RU" sz="25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86055" marR="197485" indent="0" algn="just">
              <a:lnSpc>
                <a:spcPct val="100000"/>
              </a:lnSpc>
              <a:buNone/>
            </a:pPr>
            <a:r>
              <a:rPr lang="ru-RU" sz="25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program</a:t>
            </a:r>
            <a:r>
              <a:rPr lang="ru-RU" sz="25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 команда или программа, которая будет запущена с помощью</a:t>
            </a:r>
            <a:r>
              <a:rPr lang="ru-RU" sz="25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учетной записи, указанной в параметре /</a:t>
            </a:r>
            <a:r>
              <a:rPr lang="ru-RU" sz="25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user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186055" marR="199390" indent="0" algn="just">
              <a:buNone/>
            </a:pP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 любом варианте запуска процесса от имени другой учетной записи необходимо задать ее пароль.</a:t>
            </a:r>
          </a:p>
        </p:txBody>
      </p:sp>
    </p:spTree>
    <p:extLst>
      <p:ext uri="{BB962C8B-B14F-4D97-AF65-F5344CB8AC3E}">
        <p14:creationId xmlns:p14="http://schemas.microsoft.com/office/powerpoint/2010/main" val="3551834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2F86B8C0-B2DA-DD6A-C3FE-5F7DDDC388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C911FC08-1A76-41DA-27B7-8C9C5F4705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6632"/>
            <a:ext cx="9144000" cy="6741368"/>
          </a:xfrm>
        </p:spPr>
        <p:txBody>
          <a:bodyPr/>
          <a:lstStyle/>
          <a:p>
            <a:pPr marL="457200" lvl="1" indent="0" algn="ctr">
              <a:spcBef>
                <a:spcPts val="1600"/>
              </a:spcBef>
              <a:buSzPts val="1400"/>
              <a:buNone/>
              <a:tabLst>
                <a:tab pos="2387600" algn="l"/>
              </a:tabLst>
            </a:pPr>
            <a:r>
              <a:rPr lang="ru-RU" sz="2500" b="1" kern="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 Защита</a:t>
            </a:r>
            <a:r>
              <a:rPr lang="ru-RU" sz="2500" b="1" kern="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b="1" kern="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объектов в ОС</a:t>
            </a:r>
            <a:r>
              <a:rPr lang="ru-RU" sz="2500" b="1" kern="0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Windows </a:t>
            </a:r>
            <a:endParaRPr lang="ru-RU" sz="2500" b="1" kern="0" spc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193675" indent="0" algn="just">
              <a:spcBef>
                <a:spcPts val="0"/>
              </a:spcBef>
              <a:buNone/>
            </a:pP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Маркер доступа идентифицирует субъектов-пользователей системы. При этом,</a:t>
            </a:r>
            <a:r>
              <a:rPr lang="ru-RU" sz="25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каждый</a:t>
            </a:r>
            <a:r>
              <a:rPr lang="ru-RU" sz="25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объект</a:t>
            </a:r>
            <a:r>
              <a:rPr lang="ru-RU" sz="25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системы,</a:t>
            </a:r>
            <a:r>
              <a:rPr lang="ru-RU" sz="25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требующий</a:t>
            </a:r>
            <a:r>
              <a:rPr lang="ru-RU" sz="25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защиты,</a:t>
            </a:r>
            <a:r>
              <a:rPr lang="ru-RU" sz="25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содержит</a:t>
            </a:r>
            <a:r>
              <a:rPr lang="ru-RU" sz="25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описание прав доступа к нему пользователей. Для этого используется </a:t>
            </a:r>
            <a:r>
              <a:rPr lang="ru-RU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дескриптор безопасности (Security </a:t>
            </a:r>
            <a:r>
              <a:rPr lang="ru-RU" sz="2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Descriptor</a:t>
            </a:r>
            <a:r>
              <a:rPr lang="ru-RU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, SD).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Каждому объекту системы присваивается дескриптор безопасности, который определяет права доступа к объекту и содержит следующие основные</a:t>
            </a:r>
          </a:p>
          <a:p>
            <a:pPr marL="0" marR="193675" indent="0" algn="just">
              <a:spcBef>
                <a:spcPts val="0"/>
              </a:spcBef>
              <a:buNone/>
            </a:pPr>
            <a:endParaRPr lang="ru-RU" sz="25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193675" indent="0" algn="just">
              <a:spcBef>
                <a:spcPts val="0"/>
              </a:spcBef>
              <a:buNone/>
            </a:pPr>
            <a:endParaRPr lang="ru-RU" sz="25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193675" indent="0" algn="just">
              <a:spcBef>
                <a:spcPts val="0"/>
              </a:spcBef>
              <a:buNone/>
            </a:pPr>
            <a:endParaRPr lang="ru-RU" sz="25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193675" indent="0" algn="just">
              <a:spcBef>
                <a:spcPts val="0"/>
              </a:spcBef>
              <a:buNone/>
            </a:pPr>
            <a:endParaRPr lang="ru-RU" sz="25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193675" indent="0" algn="just">
              <a:spcBef>
                <a:spcPts val="0"/>
              </a:spcBef>
              <a:buNone/>
            </a:pPr>
            <a:endParaRPr lang="ru-RU" sz="25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193675" indent="0" algn="just">
              <a:spcBef>
                <a:spcPts val="0"/>
              </a:spcBef>
              <a:buNone/>
            </a:pPr>
            <a:endParaRPr lang="ru-RU" sz="25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193675" indent="0" algn="just">
              <a:spcBef>
                <a:spcPts val="0"/>
              </a:spcBef>
              <a:buNone/>
            </a:pPr>
            <a:endParaRPr lang="ru-RU" sz="25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193675" indent="0" algn="just">
              <a:spcBef>
                <a:spcPts val="0"/>
              </a:spcBef>
              <a:buNone/>
            </a:pPr>
            <a:endParaRPr lang="ru-RU" sz="25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193675" indent="0" algn="ctr">
              <a:spcBef>
                <a:spcPts val="0"/>
              </a:spcBef>
              <a:buNone/>
            </a:pPr>
            <a:endParaRPr lang="ru-RU" sz="1800" i="1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193675" indent="0" algn="ctr">
              <a:spcBef>
                <a:spcPts val="0"/>
              </a:spcBef>
              <a:buNone/>
            </a:pPr>
            <a:r>
              <a:rPr lang="ru-RU" sz="1800" i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Структура</a:t>
            </a:r>
            <a:r>
              <a:rPr lang="ru-RU" sz="1800" i="1" kern="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i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дескриптора</a:t>
            </a:r>
            <a:r>
              <a:rPr lang="ru-RU" sz="1800" i="1" kern="0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i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безопасности</a:t>
            </a:r>
            <a:r>
              <a:rPr lang="ru-RU" sz="1800" i="1" kern="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i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объекта</a:t>
            </a:r>
            <a:r>
              <a:rPr lang="ru-RU" sz="1800" i="1" kern="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i="1" kern="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Windows</a:t>
            </a:r>
            <a:endParaRPr lang="ru-RU" sz="25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80000" marR="311150" indent="0" algn="just">
              <a:lnSpc>
                <a:spcPct val="101000"/>
              </a:lnSpc>
              <a:spcBef>
                <a:spcPts val="55"/>
              </a:spcBef>
              <a:spcAft>
                <a:spcPts val="0"/>
              </a:spcAft>
              <a:buNone/>
            </a:pPr>
            <a:endParaRPr lang="ru-RU" sz="2400" dirty="0">
              <a:effectLst/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Image 3">
            <a:extLst>
              <a:ext uri="{FF2B5EF4-FFF2-40B4-BE49-F238E27FC236}">
                <a16:creationId xmlns:a16="http://schemas.microsoft.com/office/drawing/2014/main" xmlns="" id="{F3D5D02A-C491-9D18-0971-E52B0BCB979B}"/>
              </a:ext>
            </a:extLst>
          </p:cNvPr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27684" y="3212976"/>
            <a:ext cx="5688632" cy="331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161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5C8380A7-6E2F-4DA9-F705-0C1F251C98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3539BCF6-C0FD-F80E-2EC8-66C7E5C287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6632"/>
            <a:ext cx="9144000" cy="6552728"/>
          </a:xfrm>
        </p:spPr>
        <p:txBody>
          <a:bodyPr/>
          <a:lstStyle/>
          <a:p>
            <a:pPr marL="0" marR="191770" lvl="0" indent="0" algn="just">
              <a:spcBef>
                <a:spcPts val="10"/>
              </a:spcBef>
              <a:buSzPts val="1300"/>
              <a:buNone/>
              <a:tabLst>
                <a:tab pos="679450" algn="l"/>
              </a:tabLst>
            </a:pPr>
            <a:r>
              <a:rPr lang="ru-RU" sz="25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-SID владельца, идентифицирующий учетную запись пользователя- владельца объекта;</a:t>
            </a:r>
          </a:p>
          <a:p>
            <a:pPr marL="0" marR="196850" lvl="0" indent="0" algn="just">
              <a:spcBef>
                <a:spcPts val="395"/>
              </a:spcBef>
              <a:buSzPts val="1300"/>
              <a:buNone/>
              <a:tabLst>
                <a:tab pos="679450" algn="l"/>
              </a:tabLst>
            </a:pPr>
            <a:r>
              <a:rPr lang="ru-RU" sz="25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-пользовательский</a:t>
            </a:r>
            <a:r>
              <a:rPr lang="ru-RU" sz="2500" spc="2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список</a:t>
            </a:r>
            <a:r>
              <a:rPr lang="ru-RU" sz="2500" spc="2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управления</a:t>
            </a:r>
            <a:r>
              <a:rPr lang="ru-RU" sz="2500" spc="2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доступом</a:t>
            </a:r>
            <a:r>
              <a:rPr lang="ru-RU" sz="2500" spc="2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ru-RU" sz="2500" spc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Discretionary</a:t>
            </a:r>
            <a:r>
              <a:rPr lang="ru-RU" sz="2500" spc="2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Access Control List, DACL), который позволяет отслеживать права и ограничения, установленные владельцем данного объекта. DACL может быть изменен пользователем, который указан как текущий владелец объекта.</a:t>
            </a:r>
          </a:p>
          <a:p>
            <a:pPr marL="0" marR="193040" lvl="1" indent="0" algn="just">
              <a:spcBef>
                <a:spcPts val="0"/>
              </a:spcBef>
              <a:buSzPts val="1300"/>
              <a:buNone/>
              <a:tabLst>
                <a:tab pos="1130300" algn="l"/>
              </a:tabLst>
            </a:pPr>
            <a:r>
              <a:rPr lang="ru-RU" sz="25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-системный список управления доступом (System Access Control List, SACL), определяющий перечень действий над объектом, подлежащих аудиту;</a:t>
            </a:r>
          </a:p>
          <a:p>
            <a:pPr marL="0" lvl="1" indent="0" algn="just">
              <a:spcBef>
                <a:spcPts val="0"/>
              </a:spcBef>
              <a:buSzPts val="1300"/>
              <a:buNone/>
              <a:tabLst>
                <a:tab pos="1130300" algn="l"/>
              </a:tabLst>
            </a:pPr>
            <a:r>
              <a:rPr lang="ru-RU" sz="25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-флаги,</a:t>
            </a:r>
            <a:r>
              <a:rPr lang="ru-RU" sz="25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задающие</a:t>
            </a:r>
            <a:r>
              <a:rPr lang="ru-RU" sz="25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атрибуты</a:t>
            </a:r>
            <a:r>
              <a:rPr lang="ru-RU" sz="25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объекта.</a:t>
            </a:r>
            <a:endParaRPr lang="ru-RU" sz="2500" spc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198120" indent="0" algn="just">
              <a:spcBef>
                <a:spcPts val="0"/>
              </a:spcBef>
              <a:buNone/>
            </a:pP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Авторизация Windows основана на сопоставлении </a:t>
            </a:r>
            <a:r>
              <a:rPr lang="ru-RU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маркера доступа субъекта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 </a:t>
            </a:r>
            <a:r>
              <a:rPr lang="ru-RU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дескриптором безопасности объекта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Управляя свойствами объекта, администраторы могут устанавливать разрешения, назначать право владения и отслеживать доступ пользователей.</a:t>
            </a:r>
          </a:p>
          <a:p>
            <a:pPr marL="180000" marR="311785" indent="0" algn="just">
              <a:spcBef>
                <a:spcPts val="30"/>
              </a:spcBef>
              <a:buNone/>
            </a:pPr>
            <a:endParaRPr lang="ru-RU" sz="2400" dirty="0">
              <a:effectLst/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8146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04D16C27-AD1A-CB5C-4BB6-CC97B00084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2D47B310-E5C8-247B-F947-4DEC9BDDCA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-171400"/>
            <a:ext cx="9144000" cy="7029400"/>
          </a:xfrm>
        </p:spPr>
        <p:txBody>
          <a:bodyPr/>
          <a:lstStyle/>
          <a:p>
            <a:pPr marL="0" marR="194310" indent="0" algn="just">
              <a:spcBef>
                <a:spcPts val="0"/>
              </a:spcBef>
              <a:buNone/>
            </a:pP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Список управления доступом содержит набор элементов (Access Control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Entries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ACE). В DACL каждый ACE состоит из 4-х частей: </a:t>
            </a:r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в 1-й 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указываются пользователи или группы, к которым относится данная запись, во 2-й - права доступа, 3-я о том, предоставляются эти права или отбираются. 4-я часть это набор флагов, определяющих, как данная запись будет наследоваться вложенными объектами.</a:t>
            </a:r>
          </a:p>
          <a:p>
            <a:pPr marL="0" marR="193675" indent="0" algn="just">
              <a:spcBef>
                <a:spcPts val="0"/>
              </a:spcBef>
              <a:buNone/>
            </a:pP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Если список ACE в </a:t>
            </a:r>
            <a:r>
              <a:rPr lang="ru-RU" sz="24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пользовательском</a:t>
            </a:r>
            <a:r>
              <a:rPr lang="ru-RU" sz="2400" spc="2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списке</a:t>
            </a:r>
            <a:r>
              <a:rPr lang="ru-RU" sz="2400" spc="2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управления</a:t>
            </a:r>
            <a:r>
              <a:rPr lang="ru-RU" sz="2400" spc="2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доступом</a:t>
            </a:r>
            <a:r>
              <a:rPr lang="ru-RU" sz="2400" spc="2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DACL) пуст, к нему нет доступа ни у одного пользователя (только у владельца на изменение DACL). Если отсутствует сам DACL в SD объекта - полный доступ к нему имеют все пользователи.</a:t>
            </a:r>
          </a:p>
          <a:p>
            <a:pPr marL="0" marR="193675" indent="0" algn="just">
              <a:spcBef>
                <a:spcPts val="5"/>
              </a:spcBef>
              <a:buNone/>
            </a:pP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Если какой-то поток запросил доступ к объекту, подсистема SRM (Security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reference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Monitor, монитор состояния защиты) осуществляет проверку прав пользователя, запустившего поток, на данный объект, просматривая его список DACL. Проверка осуществляется до появления разрешающих прав </a:t>
            </a:r>
            <a:r>
              <a:rPr lang="ru-RU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на все 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запрошенные операции. Если встретится запрещающее правило хотя бы </a:t>
            </a:r>
            <a:r>
              <a:rPr lang="ru-RU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на одну 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запрошенную операцию, доступа не будет. </a:t>
            </a:r>
            <a:endParaRPr lang="ru-RU" sz="2400" dirty="0">
              <a:effectLst/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7295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B4E0A177-8928-8861-15A4-4C54A46704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C3B114C5-B7A4-09C5-ECD4-336617C95C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6632"/>
            <a:ext cx="9144000" cy="6552728"/>
          </a:xfrm>
        </p:spPr>
        <p:txBody>
          <a:bodyPr/>
          <a:lstStyle/>
          <a:p>
            <a:pPr marL="186055" marR="194310" indent="0" algn="just">
              <a:buNone/>
            </a:pP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Рассмотрим пример </a:t>
            </a:r>
          </a:p>
          <a:p>
            <a:pPr marL="186055" marR="194310" indent="0" algn="just">
              <a:buNone/>
            </a:pPr>
            <a:endParaRPr lang="ru-RU" sz="25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86055" marR="194310" indent="0" algn="just">
              <a:buNone/>
            </a:pPr>
            <a:endParaRPr lang="ru-RU" sz="25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86055" marR="194310" indent="0" algn="just">
              <a:buNone/>
            </a:pPr>
            <a:endParaRPr lang="ru-RU" sz="25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86055" marR="194310" indent="0" algn="just">
              <a:buNone/>
            </a:pPr>
            <a:endParaRPr lang="ru-RU" sz="25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86055" marR="194310" indent="0" algn="just">
              <a:buNone/>
            </a:pPr>
            <a:endParaRPr lang="ru-RU" sz="25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86055" marR="194310" indent="0" algn="just">
              <a:buNone/>
            </a:pPr>
            <a:endParaRPr lang="ru-RU" sz="25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86055" marR="194310" indent="0" algn="just">
              <a:buNone/>
            </a:pPr>
            <a:endParaRPr lang="ru-RU" sz="25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86055" marR="194310" indent="0" algn="just">
              <a:buNone/>
            </a:pPr>
            <a:endParaRPr lang="ru-RU" sz="25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86055" marR="194310" indent="0" algn="just">
              <a:buNone/>
            </a:pPr>
            <a:endParaRPr lang="ru-RU" sz="25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86055" marR="194310" indent="0" algn="just">
              <a:buNone/>
            </a:pP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pPr marL="0" indent="0" algn="l">
              <a:spcBef>
                <a:spcPts val="195"/>
              </a:spcBef>
              <a:buNone/>
            </a:pP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pPr marL="454660" marR="808355" indent="0" algn="ctr">
              <a:buNone/>
            </a:pPr>
            <a:r>
              <a:rPr lang="ru-RU" sz="25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Проверка</a:t>
            </a:r>
            <a:r>
              <a:rPr lang="ru-RU" sz="2500" i="1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прав</a:t>
            </a:r>
            <a:r>
              <a:rPr lang="ru-RU" sz="2500" i="1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доступа</a:t>
            </a:r>
            <a:r>
              <a:rPr lang="ru-RU" sz="2500" i="1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пользователя</a:t>
            </a:r>
            <a:r>
              <a:rPr lang="ru-RU" sz="2500" i="1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</a:t>
            </a:r>
            <a:r>
              <a:rPr lang="ru-RU" sz="2500" i="1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i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объекту</a:t>
            </a:r>
            <a:endParaRPr lang="ru-RU" sz="25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25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ru-RU" sz="2500" dirty="0">
              <a:effectLst/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Image 4">
            <a:extLst>
              <a:ext uri="{FF2B5EF4-FFF2-40B4-BE49-F238E27FC236}">
                <a16:creationId xmlns:a16="http://schemas.microsoft.com/office/drawing/2014/main" xmlns="" id="{E19B09D6-AC2E-DF17-50EA-61E23DDDFAA8}"/>
              </a:ext>
            </a:extLst>
          </p:cNvPr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5576" y="620688"/>
            <a:ext cx="7272808" cy="496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248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90C6882E-15E0-20C5-04C7-7372591E1C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ACF97F3C-F1C8-5EF0-B7F1-D469E61A0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6632"/>
            <a:ext cx="9144000" cy="6552728"/>
          </a:xfrm>
        </p:spPr>
        <p:txBody>
          <a:bodyPr/>
          <a:lstStyle/>
          <a:p>
            <a:pPr marL="0" indent="0">
              <a:buNone/>
            </a:pPr>
            <a:r>
              <a:rPr lang="ru-RU" sz="25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Процесс пытается получить доступ к объекту с заданным DACL. В маркере процесса указаны SID запустившего его пользователя, а также SID групп, в которые он входит. </a:t>
            </a:r>
          </a:p>
          <a:p>
            <a:pPr marL="0" indent="0">
              <a:buNone/>
            </a:pPr>
            <a:r>
              <a:rPr lang="ru-RU" sz="25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 списке DACL объекта присутствуют разрешающие правила на чтение для пользователя с SID=100, и на запись</a:t>
            </a:r>
            <a:r>
              <a:rPr lang="ru-RU" sz="2500" spc="18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для</a:t>
            </a:r>
            <a:r>
              <a:rPr lang="ru-RU" sz="2500" spc="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группы</a:t>
            </a:r>
            <a:r>
              <a:rPr lang="ru-RU" sz="2500" spc="19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</a:t>
            </a:r>
            <a:r>
              <a:rPr lang="ru-RU" sz="2500" spc="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SID=205.</a:t>
            </a:r>
            <a:r>
              <a:rPr lang="ru-RU" sz="2500" spc="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Однако,</a:t>
            </a:r>
            <a:r>
              <a:rPr lang="ru-RU" sz="2500" spc="18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</a:t>
            </a:r>
            <a:r>
              <a:rPr lang="ru-RU" sz="2500" spc="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доступе</a:t>
            </a:r>
            <a:r>
              <a:rPr lang="ru-RU" sz="2500" spc="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пользователю</a:t>
            </a:r>
            <a:r>
              <a:rPr lang="ru-RU" sz="2500" spc="19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будет</a:t>
            </a:r>
            <a:r>
              <a:rPr lang="ru-RU" sz="2500" spc="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отказано, поскольку</a:t>
            </a:r>
            <a:r>
              <a:rPr lang="ru-RU" sz="2500" spc="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раньше</a:t>
            </a:r>
            <a:r>
              <a:rPr lang="ru-RU" sz="2500" spc="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встречается</a:t>
            </a:r>
            <a:r>
              <a:rPr lang="ru-RU" sz="2500" spc="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запрещающее</a:t>
            </a:r>
            <a:r>
              <a:rPr lang="ru-RU" sz="2500" spc="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запись</a:t>
            </a:r>
            <a:r>
              <a:rPr lang="ru-RU" sz="2500" spc="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правило</a:t>
            </a:r>
            <a:r>
              <a:rPr lang="ru-RU" sz="2500" spc="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для</a:t>
            </a:r>
            <a:r>
              <a:rPr lang="ru-RU" sz="2500" spc="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группы</a:t>
            </a:r>
            <a:r>
              <a:rPr lang="ru-RU" sz="2500" spc="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</a:t>
            </a:r>
            <a:r>
              <a:rPr lang="ru-RU" sz="2500" spc="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SID=201.</a:t>
            </a:r>
            <a:endParaRPr lang="ru-RU" sz="25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86055" marR="196215" indent="0" algn="just">
              <a:buNone/>
            </a:pP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Необходимо отметить, что запрещающее правило помещено в списке DACL на рисунке не случайно.</a:t>
            </a:r>
          </a:p>
          <a:p>
            <a:pPr marL="186055" marR="196850" indent="0" algn="just">
              <a:buNone/>
            </a:pP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Запрещающие правила </a:t>
            </a:r>
            <a:r>
              <a:rPr lang="ru-RU" sz="25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всегда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размещаются перед </a:t>
            </a:r>
            <a:r>
              <a:rPr lang="ru-RU" sz="2500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разрешающими, то есть являются </a:t>
            </a:r>
            <a:r>
              <a:rPr lang="ru-RU" sz="2500" b="1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доминирующими </a:t>
            </a:r>
            <a:r>
              <a:rPr lang="ru-RU" sz="2500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при проверке прав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u="sng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доступа.</a:t>
            </a:r>
            <a:endParaRPr lang="ru-RU" sz="25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pPr marL="180000" marR="311785" indent="0" algn="just">
              <a:lnSpc>
                <a:spcPct val="98000"/>
              </a:lnSpc>
              <a:spcBef>
                <a:spcPts val="20"/>
              </a:spcBef>
              <a:buNone/>
            </a:pPr>
            <a:endParaRPr lang="ru-RU" sz="2500" dirty="0">
              <a:effectLst/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4224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79F176FF-2213-9B33-22C4-72EE38F62A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Объект 5">
            <a:extLst>
              <a:ext uri="{FF2B5EF4-FFF2-40B4-BE49-F238E27FC236}">
                <a16:creationId xmlns:a16="http://schemas.microsoft.com/office/drawing/2014/main" xmlns="" id="{4A763753-6367-415E-63B6-F4868CF2C8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84168" y="4437112"/>
            <a:ext cx="2747510" cy="1523231"/>
          </a:xfrm>
        </p:spPr>
      </p:pic>
      <p:pic>
        <p:nvPicPr>
          <p:cNvPr id="2" name="Image 6">
            <a:extLst>
              <a:ext uri="{FF2B5EF4-FFF2-40B4-BE49-F238E27FC236}">
                <a16:creationId xmlns:a16="http://schemas.microsoft.com/office/drawing/2014/main" xmlns="" id="{A79B69D6-54FC-20F3-740C-CA8AB2FF084A}"/>
              </a:ext>
            </a:extLst>
          </p:cNvPr>
          <p:cNvPicPr>
            <a:picLocks/>
          </p:cNvPicPr>
          <p:nvPr/>
        </p:nvPicPr>
        <p:blipFill>
          <a:blip r:embed="rId3" cstate="print"/>
          <a:srcRect r="52907"/>
          <a:stretch/>
        </p:blipFill>
        <p:spPr>
          <a:xfrm>
            <a:off x="683568" y="0"/>
            <a:ext cx="4968552" cy="6741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230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33CAAE39-7294-7114-7900-61BFCBCE6C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6080E82C-3241-B57B-0D0C-56717B374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6632"/>
            <a:ext cx="9144000" cy="6552728"/>
          </a:xfrm>
        </p:spPr>
        <p:txBody>
          <a:bodyPr/>
          <a:lstStyle/>
          <a:p>
            <a:pPr marL="0" indent="0">
              <a:buNone/>
            </a:pP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  Для определения и просмотра прав доступа пользователей к ресурсам можно использовать как графические средства контроля, так и консольные команды. Стандартное окно свойств на вкладке </a:t>
            </a:r>
            <a:r>
              <a:rPr lang="ru-RU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Безопасность</a:t>
            </a:r>
            <a:r>
              <a:rPr lang="ru-RU" sz="25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ru-RU" sz="25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см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рис. выше) позволяет просмотреть текущие разрешения для пользователей и групп пользователей, редактировать их, создавать новые или удалять существующие.</a:t>
            </a:r>
          </a:p>
          <a:p>
            <a:pPr marL="0" indent="0">
              <a:buNone/>
            </a:pPr>
            <a:endParaRPr lang="ru-RU" sz="25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80000" marR="311785" indent="0" algn="just">
              <a:lnSpc>
                <a:spcPct val="98000"/>
              </a:lnSpc>
              <a:spcBef>
                <a:spcPts val="20"/>
              </a:spcBef>
              <a:buNone/>
            </a:pPr>
            <a:r>
              <a:rPr lang="ru-RU" sz="25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При определении прав доступа к объектам можно задать правила их наследования в дочерних контейнерах. В окне дополнительных параметров безопасности</a:t>
            </a:r>
            <a:r>
              <a:rPr lang="ru-RU" sz="2500" kern="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на</a:t>
            </a:r>
            <a:r>
              <a:rPr lang="ru-RU" sz="2500" kern="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вкладке</a:t>
            </a:r>
            <a:r>
              <a:rPr lang="ru-RU" sz="2500" kern="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Разрешения</a:t>
            </a:r>
            <a:r>
              <a:rPr lang="ru-RU" sz="2500" kern="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при</a:t>
            </a:r>
            <a:r>
              <a:rPr lang="ru-RU" sz="2500" kern="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выборе</a:t>
            </a:r>
            <a:r>
              <a:rPr lang="ru-RU" sz="2500" kern="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опции</a:t>
            </a:r>
            <a:r>
              <a:rPr lang="ru-RU" sz="2500" kern="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«</a:t>
            </a:r>
            <a:r>
              <a:rPr lang="ru-RU" sz="2500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Добавлять</a:t>
            </a:r>
            <a:r>
              <a:rPr lang="ru-RU" sz="2500" kern="0" spc="-1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разрешения, наследуемые от родительских объектов</a:t>
            </a:r>
            <a:r>
              <a:rPr lang="ru-RU" sz="25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» (рис. ниже) можно унаследовать разрешения и ограничения, заданные для родительского контейнера, текущему </a:t>
            </a:r>
            <a:r>
              <a:rPr lang="ru-RU" sz="2500" kern="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объекту.</a:t>
            </a:r>
            <a:endParaRPr lang="ru-RU" sz="2500" dirty="0">
              <a:effectLst/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7779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D75F255E-7C24-F776-0CDA-EA2A615DA7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065FCFC6-41EC-54C4-6342-55021EBB2D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6632"/>
            <a:ext cx="9144000" cy="6552728"/>
          </a:xfrm>
        </p:spPr>
        <p:txBody>
          <a:bodyPr/>
          <a:lstStyle/>
          <a:p>
            <a:pPr marL="0" marR="311785" indent="0" algn="just">
              <a:lnSpc>
                <a:spcPct val="101000"/>
              </a:lnSpc>
              <a:spcBef>
                <a:spcPts val="640"/>
              </a:spcBef>
              <a:buNone/>
            </a:pPr>
            <a:endParaRPr lang="ru-RU" sz="2400" dirty="0">
              <a:effectLst/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311785" indent="0" algn="just">
              <a:lnSpc>
                <a:spcPct val="101000"/>
              </a:lnSpc>
              <a:spcBef>
                <a:spcPts val="640"/>
              </a:spcBef>
              <a:buNone/>
            </a:pPr>
            <a:endParaRPr lang="ru-RU" sz="24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311785" indent="0" algn="just">
              <a:lnSpc>
                <a:spcPct val="101000"/>
              </a:lnSpc>
              <a:spcBef>
                <a:spcPts val="640"/>
              </a:spcBef>
              <a:buNone/>
            </a:pPr>
            <a:endParaRPr lang="ru-RU" sz="2400" dirty="0">
              <a:effectLst/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311785" indent="0" algn="just">
              <a:lnSpc>
                <a:spcPct val="101000"/>
              </a:lnSpc>
              <a:spcBef>
                <a:spcPts val="640"/>
              </a:spcBef>
              <a:buNone/>
            </a:pPr>
            <a:endParaRPr lang="ru-RU" sz="24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311785" indent="0" algn="just">
              <a:lnSpc>
                <a:spcPct val="101000"/>
              </a:lnSpc>
              <a:spcBef>
                <a:spcPts val="640"/>
              </a:spcBef>
              <a:buNone/>
            </a:pPr>
            <a:endParaRPr lang="ru-RU" sz="2400" dirty="0">
              <a:effectLst/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311785" indent="0" algn="just">
              <a:lnSpc>
                <a:spcPct val="101000"/>
              </a:lnSpc>
              <a:spcBef>
                <a:spcPts val="640"/>
              </a:spcBef>
              <a:buNone/>
            </a:pPr>
            <a:endParaRPr lang="ru-RU" sz="2400" dirty="0">
              <a:effectLst/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Image 7">
            <a:extLst>
              <a:ext uri="{FF2B5EF4-FFF2-40B4-BE49-F238E27FC236}">
                <a16:creationId xmlns:a16="http://schemas.microsoft.com/office/drawing/2014/main" xmlns="" id="{12976158-CF04-9802-578F-4B3F597521E1}"/>
              </a:ext>
            </a:extLst>
          </p:cNvPr>
          <p:cNvPicPr>
            <a:picLocks/>
          </p:cNvPicPr>
          <p:nvPr/>
        </p:nvPicPr>
        <p:blipFill>
          <a:blip r:embed="rId2" cstate="print"/>
          <a:srcRect r="32012"/>
          <a:stretch/>
        </p:blipFill>
        <p:spPr>
          <a:xfrm>
            <a:off x="179512" y="116632"/>
            <a:ext cx="8712968" cy="6624736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660DBB0C-0008-0072-344C-18D29F3324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6812" y="4941168"/>
            <a:ext cx="2575668" cy="849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436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1C5CC450-8987-BD96-BDC0-B336CDD88D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 marL="186055" marR="197485" indent="0" algn="just">
              <a:buNone/>
            </a:pPr>
            <a:r>
              <a:rPr lang="ru-RU" sz="25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1 Средства безопасности предоставляемые</a:t>
            </a:r>
            <a:r>
              <a:rPr lang="ru-RU" sz="25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ОС</a:t>
            </a:r>
            <a:r>
              <a:rPr lang="ru-RU" sz="2500" b="1" spc="-2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b="1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Windows</a:t>
            </a:r>
            <a:r>
              <a:rPr lang="ru-RU" sz="25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endParaRPr lang="ru-RU" sz="25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197485" indent="0" algn="just">
              <a:spcBef>
                <a:spcPts val="0"/>
              </a:spcBef>
              <a:buNone/>
            </a:pP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 состав Windows включена подсистема, реализующая способы работы с дискреционным списком доступа. Но</a:t>
            </a:r>
            <a:r>
              <a:rPr lang="ru-RU" sz="25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начиная с Windows Vista фирма Microsoft реализовала элементы мандатного контроля доступа к объектам.</a:t>
            </a:r>
          </a:p>
          <a:p>
            <a:pPr marL="186055" marR="197485" indent="0" algn="ctr">
              <a:buNone/>
            </a:pPr>
            <a:r>
              <a:rPr lang="ru-RU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Средства безопасности предоставляемые ОС</a:t>
            </a:r>
            <a:r>
              <a:rPr lang="ru-RU" sz="2500" spc="-2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spc="-1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Windows</a:t>
            </a:r>
            <a:endParaRPr lang="ru-RU" sz="2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195580" indent="0" algn="just">
              <a:spcBef>
                <a:spcPts val="0"/>
              </a:spcBef>
              <a:buSzPts val="1300"/>
              <a:buNone/>
              <a:tabLst>
                <a:tab pos="1130300" algn="l"/>
              </a:tabLst>
            </a:pPr>
            <a:r>
              <a:rPr lang="ru-RU" sz="25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-средство безопасного входа в систему, которое обеспечивают точную идентификацию пользователей и предоставляют им возможности доступа к ресурсам компьютера только после прохождения процедуры аутентификации. В Windows за</a:t>
            </a:r>
            <a:r>
              <a:rPr lang="ru-RU" sz="25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это отвечают</a:t>
            </a:r>
            <a:r>
              <a:rPr lang="ru-RU" sz="25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процессы Winlogon.exe и Lsass.exe.</a:t>
            </a:r>
          </a:p>
          <a:p>
            <a:pPr marL="0" marR="194945" indent="0" algn="just">
              <a:spcBef>
                <a:spcPts val="0"/>
              </a:spcBef>
              <a:buSzPts val="1300"/>
              <a:buNone/>
              <a:tabLst>
                <a:tab pos="1132205" algn="l"/>
              </a:tabLst>
            </a:pPr>
            <a:r>
              <a:rPr lang="ru-RU" sz="25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-управление доступом, позволяющее владельцу ресурса (файла, раздела реестра, объекта ядра и др.) определить, кто имеет права на доступ к ресурсу,</a:t>
            </a:r>
            <a:r>
              <a:rPr lang="ru-RU" sz="2500" spc="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</a:t>
            </a:r>
            <a:r>
              <a:rPr lang="ru-RU" sz="2500" spc="9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также</a:t>
            </a:r>
            <a:r>
              <a:rPr lang="ru-RU" sz="2500" spc="10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уточнить</a:t>
            </a:r>
            <a:r>
              <a:rPr lang="ru-RU" sz="2500" spc="8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суть</a:t>
            </a:r>
            <a:r>
              <a:rPr lang="ru-RU" sz="2500" spc="8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этих</a:t>
            </a:r>
            <a:r>
              <a:rPr lang="ru-RU" sz="2500" spc="9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прав</a:t>
            </a:r>
            <a:r>
              <a:rPr lang="ru-RU" sz="2500" spc="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(чтение,</a:t>
            </a:r>
            <a:r>
              <a:rPr lang="ru-RU" sz="2500" spc="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изменение,</a:t>
            </a:r>
            <a:r>
              <a:rPr lang="ru-RU" sz="2500" spc="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запуск</a:t>
            </a:r>
            <a:r>
              <a:rPr lang="ru-RU" sz="2500" spc="9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</a:t>
            </a:r>
            <a:r>
              <a:rPr lang="ru-RU" sz="2500" spc="1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т.п.).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в Windows </a:t>
            </a:r>
            <a:r>
              <a:rPr lang="ru-RU" sz="2500" spc="8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</a:rPr>
              <a:t>реализуется компонентом Security </a:t>
            </a:r>
            <a:r>
              <a:rPr lang="ru-RU" sz="2400" dirty="0" err="1">
                <a:latin typeface="Times New Roman" panose="02020603050405020304" pitchFamily="18" charset="0"/>
              </a:rPr>
              <a:t>Reference</a:t>
            </a:r>
            <a:r>
              <a:rPr lang="ru-RU" sz="2400" dirty="0">
                <a:latin typeface="Times New Roman" panose="02020603050405020304" pitchFamily="18" charset="0"/>
              </a:rPr>
              <a:t> Monitor (SRM, монитор контроля безопасности) исполнительной системы Ntoskrnl.exe.</a:t>
            </a:r>
          </a:p>
          <a:p>
            <a:pPr marL="0" marR="194945" indent="0" algn="just">
              <a:spcBef>
                <a:spcPts val="0"/>
              </a:spcBef>
              <a:buSzPts val="1300"/>
              <a:buNone/>
              <a:tabLst>
                <a:tab pos="1132205" algn="l"/>
              </a:tabLst>
            </a:pPr>
            <a:endParaRPr lang="ru-RU" sz="2500" dirty="0"/>
          </a:p>
        </p:txBody>
      </p:sp>
    </p:spTree>
    <p:extLst>
      <p:ext uri="{BB962C8B-B14F-4D97-AF65-F5344CB8AC3E}">
        <p14:creationId xmlns:p14="http://schemas.microsoft.com/office/powerpoint/2010/main" val="2592141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00CDFBEC-790A-9769-7CEE-1FAB18CA78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7781C5EC-87CD-FBBA-FD3E-CD5B17B539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6632"/>
            <a:ext cx="9144000" cy="6552728"/>
          </a:xfrm>
        </p:spPr>
        <p:txBody>
          <a:bodyPr/>
          <a:lstStyle/>
          <a:p>
            <a:pPr marL="0" marR="194310" indent="0" algn="just">
              <a:spcBef>
                <a:spcPts val="0"/>
              </a:spcBef>
              <a:buNone/>
            </a:pP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При выборе опции «</a:t>
            </a:r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Применять эти разрешения к объектам и контейнерам только внутри этого контейнера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» разрешается передача определенных для объекта-контейнера правил доступа его дочерним объектам.</a:t>
            </a:r>
          </a:p>
          <a:p>
            <a:pPr marL="0" marR="196215" indent="0" algn="just">
              <a:spcBef>
                <a:spcPts val="0"/>
              </a:spcBef>
              <a:buNone/>
            </a:pP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 этом же окне на вкладке </a:t>
            </a:r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Владелец 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допустимо узнать владельца объекта</a:t>
            </a:r>
            <a:r>
              <a:rPr lang="ru-RU" sz="2400" spc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 заменить его. Владелец объекта имеет право на изменение списка его DACL, даже если к нему запрещен любой тип доступа. Администратор имеет право становиться владельцем любого объекта.</a:t>
            </a:r>
          </a:p>
          <a:p>
            <a:pPr marL="0" marR="196850" indent="0" algn="just">
              <a:spcBef>
                <a:spcPts val="0"/>
              </a:spcBef>
              <a:buNone/>
            </a:pP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196850" indent="0" algn="just">
              <a:spcBef>
                <a:spcPts val="0"/>
              </a:spcBef>
              <a:buNone/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Зачастую бывает сложно определить конечные права пользователя на доступ к объекту: </a:t>
            </a:r>
            <a:r>
              <a:rPr lang="ru-RU" sz="24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требуется просмотреть запрещающие правила, определенные для самого объекта, для всех групп, в которые он включен, затем то же проделать для разрешающих правил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Автоматизировать процесс определения разрешенных пользователю</a:t>
            </a:r>
            <a:r>
              <a:rPr lang="ru-RU" sz="2400" spc="1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видов</a:t>
            </a:r>
            <a:r>
              <a:rPr lang="ru-RU" sz="2400" spc="1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доступа</a:t>
            </a:r>
            <a:r>
              <a:rPr lang="ru-RU" sz="2400" spc="1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</a:t>
            </a:r>
            <a:r>
              <a:rPr lang="ru-RU" sz="2400" spc="1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объекту</a:t>
            </a:r>
            <a:r>
              <a:rPr lang="ru-RU" sz="2400" spc="1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можно</a:t>
            </a:r>
            <a:r>
              <a:rPr lang="ru-RU" sz="2400" spc="1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</a:t>
            </a:r>
            <a:r>
              <a:rPr lang="ru-RU" sz="2400" spc="1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использованием</a:t>
            </a:r>
            <a:r>
              <a:rPr lang="ru-RU" sz="2400" spc="1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  <a:r>
              <a:rPr lang="ru-RU" sz="24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вкладки 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«</a:t>
            </a:r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Действующие разрешения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» окна дополнительных параметров безопасности объекта (рис далее).</a:t>
            </a:r>
          </a:p>
          <a:p>
            <a:pPr marL="539750" marR="311785" indent="0" algn="just">
              <a:lnSpc>
                <a:spcPct val="101000"/>
              </a:lnSpc>
              <a:spcBef>
                <a:spcPts val="1020"/>
              </a:spcBef>
              <a:buNone/>
            </a:pPr>
            <a:endParaRPr lang="ru-RU" sz="2400" spc="-10" dirty="0">
              <a:solidFill>
                <a:srgbClr val="231F20"/>
              </a:solidFill>
              <a:effectLst/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539750" marR="311785" indent="0" algn="just">
              <a:lnSpc>
                <a:spcPct val="101000"/>
              </a:lnSpc>
              <a:spcBef>
                <a:spcPts val="1020"/>
              </a:spcBef>
              <a:buNone/>
            </a:pPr>
            <a:endParaRPr lang="ru-RU" sz="2400" spc="-10" dirty="0">
              <a:solidFill>
                <a:srgbClr val="231F20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539750" marR="311785" indent="0" algn="just">
              <a:lnSpc>
                <a:spcPct val="101000"/>
              </a:lnSpc>
              <a:spcBef>
                <a:spcPts val="1020"/>
              </a:spcBef>
              <a:buNone/>
            </a:pPr>
            <a:endParaRPr lang="ru-RU" sz="2400" spc="-10" dirty="0">
              <a:solidFill>
                <a:srgbClr val="231F20"/>
              </a:solidFill>
              <a:effectLst/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539750" marR="311785" indent="0" algn="just">
              <a:lnSpc>
                <a:spcPct val="101000"/>
              </a:lnSpc>
              <a:spcBef>
                <a:spcPts val="1020"/>
              </a:spcBef>
              <a:buNone/>
            </a:pPr>
            <a:endParaRPr lang="ru-RU" sz="2400" spc="-10" dirty="0">
              <a:solidFill>
                <a:srgbClr val="231F20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539750" marR="311785" indent="0" algn="just">
              <a:lnSpc>
                <a:spcPct val="101000"/>
              </a:lnSpc>
              <a:spcBef>
                <a:spcPts val="1020"/>
              </a:spcBef>
              <a:buNone/>
            </a:pPr>
            <a:endParaRPr lang="ru-RU" sz="2400" spc="-10" dirty="0">
              <a:solidFill>
                <a:srgbClr val="231F20"/>
              </a:solidFill>
              <a:effectLst/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539750" marR="311785" indent="0" algn="just">
              <a:lnSpc>
                <a:spcPct val="101000"/>
              </a:lnSpc>
              <a:spcBef>
                <a:spcPts val="1020"/>
              </a:spcBef>
              <a:buNone/>
            </a:pPr>
            <a:endParaRPr lang="ru-RU" sz="2400" spc="-10" dirty="0">
              <a:solidFill>
                <a:srgbClr val="231F20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431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7CB0E5C0-F348-63CE-34DA-02221950E9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8">
            <a:extLst>
              <a:ext uri="{FF2B5EF4-FFF2-40B4-BE49-F238E27FC236}">
                <a16:creationId xmlns:a16="http://schemas.microsoft.com/office/drawing/2014/main" xmlns="" id="{6F0E6CB3-805A-83FE-9D5A-5CC1C3DB9AA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rcRect r="39763"/>
          <a:stretch/>
        </p:blipFill>
        <p:spPr>
          <a:xfrm>
            <a:off x="0" y="-99392"/>
            <a:ext cx="8964488" cy="6768752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E26CEE46-0173-C73F-522B-9976ED99A4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8064" y="2852936"/>
            <a:ext cx="2346407" cy="576064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xmlns="" id="{C11EF5A4-0E9C-7B58-9F67-1970A6005C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9048" y="3789040"/>
            <a:ext cx="2855911" cy="93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906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A25841AA-1551-3115-E6F2-C7F3716589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FE0806CC-D460-2C16-A9FB-81D726ABC6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 marL="457200" lvl="1" indent="0" algn="ctr">
              <a:spcBef>
                <a:spcPts val="1545"/>
              </a:spcBef>
              <a:buSzPts val="1400"/>
              <a:buNone/>
              <a:tabLst>
                <a:tab pos="1718310" algn="l"/>
              </a:tabLst>
            </a:pPr>
            <a:r>
              <a:rPr lang="ru-RU" sz="2400" b="1" kern="0" spc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4 </a:t>
            </a:r>
            <a:r>
              <a:rPr lang="ru-RU" sz="2400" b="1" kern="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Реализация</a:t>
            </a:r>
            <a:r>
              <a:rPr lang="ru-RU" sz="2400" b="1" kern="0" spc="-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b="1" kern="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мандатного</a:t>
            </a:r>
            <a:r>
              <a:rPr lang="ru-RU" sz="2400" b="1" kern="0" spc="-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b="1" kern="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механизма</a:t>
            </a:r>
            <a:r>
              <a:rPr lang="ru-RU" sz="2400" b="1" kern="0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b="1" kern="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доступа</a:t>
            </a:r>
            <a:endParaRPr lang="ru-RU" sz="2400" b="1" kern="0" spc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86055" marR="193675" indent="0" algn="just">
              <a:spcBef>
                <a:spcPts val="1595"/>
              </a:spcBef>
              <a:buNone/>
            </a:pP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За этот уровень обеспечения безопасности отвечает </a:t>
            </a:r>
            <a:r>
              <a:rPr lang="ru-RU" sz="24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Windows </a:t>
            </a:r>
            <a:r>
              <a:rPr lang="ru-RU" sz="2400" b="1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Integrity</a:t>
            </a:r>
            <a:r>
              <a:rPr lang="ru-RU" sz="24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Control (WIC)</a:t>
            </a:r>
            <a:r>
              <a:rPr lang="ru-RU" sz="24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Базовым понятием является уровень целостности (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integrity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level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 объекта. </a:t>
            </a:r>
            <a:r>
              <a:rPr lang="ru-RU" sz="2400" dirty="0">
                <a:latin typeface="Times New Roman" panose="02020603050405020304" pitchFamily="18" charset="0"/>
              </a:rPr>
              <a:t>WIC присваивает 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один из шести доступных уровней целостности:</a:t>
            </a:r>
          </a:p>
          <a:p>
            <a:pPr marL="0" marR="196850" lvl="0" indent="0" algn="just">
              <a:spcBef>
                <a:spcPts val="0"/>
              </a:spcBef>
              <a:buSzPts val="1300"/>
              <a:buNone/>
              <a:tabLst>
                <a:tab pos="1040765" algn="l"/>
              </a:tabLst>
            </a:pPr>
            <a:r>
              <a:rPr lang="ru-RU" sz="2400" b="1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Untrusted</a:t>
            </a:r>
            <a:r>
              <a:rPr lang="ru-RU" sz="2400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(ненадежный)</a:t>
            </a:r>
            <a:r>
              <a:rPr lang="ru-RU" sz="24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—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для </a:t>
            </a:r>
            <a:r>
              <a:rPr lang="ru-RU" sz="24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анонимных процессов</a:t>
            </a:r>
          </a:p>
          <a:p>
            <a:pPr marL="0" marR="194310" lvl="0" indent="0" algn="just">
              <a:spcBef>
                <a:spcPts val="0"/>
              </a:spcBef>
              <a:buSzPts val="1300"/>
              <a:buNone/>
              <a:tabLst>
                <a:tab pos="1040765" algn="l"/>
              </a:tabLst>
            </a:pPr>
            <a:r>
              <a:rPr lang="ru-RU" sz="2400" b="1" i="1" spc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Low</a:t>
            </a:r>
            <a:r>
              <a:rPr lang="ru-RU" sz="24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— стандартный уровень при работе с Интернетом. </a:t>
            </a:r>
          </a:p>
          <a:p>
            <a:pPr marL="0" marR="193040" lvl="0" indent="0" algn="just">
              <a:spcBef>
                <a:spcPts val="0"/>
              </a:spcBef>
              <a:buSzPts val="1300"/>
              <a:buNone/>
              <a:tabLst>
                <a:tab pos="679450" algn="l"/>
              </a:tabLst>
            </a:pPr>
            <a:r>
              <a:rPr lang="ru-RU" sz="2400" b="1" i="1" spc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Medium</a:t>
            </a:r>
            <a:r>
              <a:rPr lang="ru-RU" sz="2400" b="1" i="1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— в данном контексте работает большинство объектов.</a:t>
            </a:r>
            <a:r>
              <a:rPr lang="ru-RU" sz="2400" i="1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всем объектам присваивается данный уровень доступа, если не указан какой-либо иной.</a:t>
            </a:r>
          </a:p>
          <a:p>
            <a:pPr marL="0" lvl="0" indent="0" algn="just">
              <a:spcBef>
                <a:spcPts val="0"/>
              </a:spcBef>
              <a:buSzPts val="1300"/>
              <a:buNone/>
              <a:tabLst>
                <a:tab pos="679450" algn="l"/>
              </a:tabLst>
            </a:pPr>
            <a:r>
              <a:rPr lang="ru-RU" sz="2400" b="1" i="1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High</a:t>
            </a:r>
            <a:r>
              <a:rPr lang="ru-RU" sz="2400" b="1" i="1" spc="1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  <a:r>
              <a:rPr lang="ru-RU" sz="24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—</a:t>
            </a:r>
            <a:r>
              <a:rPr lang="ru-RU" sz="2400" spc="1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  <a:r>
              <a:rPr lang="ru-RU" sz="24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уровень,</a:t>
            </a:r>
            <a:r>
              <a:rPr lang="ru-RU" sz="2400" spc="1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  <a:r>
              <a:rPr lang="ru-RU" sz="24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ассоциированный</a:t>
            </a:r>
            <a:r>
              <a:rPr lang="ru-RU" sz="2400" spc="1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  <a:r>
              <a:rPr lang="ru-RU" sz="24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</a:t>
            </a:r>
            <a:r>
              <a:rPr lang="ru-RU" sz="2400" spc="1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  <a:r>
              <a:rPr lang="ru-RU" sz="2400" i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Администраторами.</a:t>
            </a:r>
            <a:endParaRPr lang="ru-RU" sz="2400" spc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Объекты</a:t>
            </a:r>
            <a:r>
              <a:rPr lang="ru-RU" sz="2400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Высокого</a:t>
            </a:r>
            <a:r>
              <a:rPr lang="ru-RU" sz="2400" i="1" spc="-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уровня</a:t>
            </a:r>
            <a:r>
              <a:rPr lang="ru-RU" sz="2400" i="1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недоступны</a:t>
            </a:r>
            <a:r>
              <a:rPr lang="ru-RU" sz="2400" spc="-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обычным</a:t>
            </a:r>
            <a:r>
              <a:rPr lang="ru-RU" sz="24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пользователям.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lvl="0" indent="0" algn="just">
              <a:spcBef>
                <a:spcPts val="0"/>
              </a:spcBef>
              <a:buSzPts val="1300"/>
              <a:buNone/>
              <a:tabLst>
                <a:tab pos="679450" algn="l"/>
              </a:tabLst>
            </a:pPr>
            <a:r>
              <a:rPr lang="ru-RU" sz="2400" b="1" i="1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System</a:t>
            </a:r>
            <a:r>
              <a:rPr lang="ru-RU" sz="2400" b="1" i="1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—</a:t>
            </a:r>
            <a:r>
              <a:rPr lang="ru-RU" sz="24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уровень</a:t>
            </a:r>
            <a:r>
              <a:rPr lang="ru-RU" sz="24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для</a:t>
            </a:r>
            <a:r>
              <a:rPr lang="ru-RU" sz="24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работы</a:t>
            </a:r>
            <a:r>
              <a:rPr lang="ru-RU" sz="24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ядра</a:t>
            </a:r>
            <a:r>
              <a:rPr lang="ru-RU" sz="24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ОС и</a:t>
            </a:r>
            <a:r>
              <a:rPr lang="ru-RU" sz="24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его</a:t>
            </a:r>
            <a:r>
              <a:rPr lang="ru-RU" sz="24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служб.</a:t>
            </a:r>
            <a:endParaRPr lang="ru-RU" sz="2400" spc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194945" lvl="0" indent="0" algn="just">
              <a:spcBef>
                <a:spcPts val="0"/>
              </a:spcBef>
              <a:buSzPts val="1300"/>
              <a:buNone/>
              <a:tabLst>
                <a:tab pos="679450" algn="l"/>
              </a:tabLst>
            </a:pPr>
            <a:r>
              <a:rPr lang="ru-RU" sz="2400" b="1" i="1" spc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Installer</a:t>
            </a:r>
            <a:r>
              <a:rPr lang="ru-RU" sz="2400" b="1" i="1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— вершина в иерархии уровней WIC. Его объекты могут изменять и удалять файлы всех предыдущих уровней.</a:t>
            </a:r>
          </a:p>
          <a:p>
            <a:pPr marL="0" marR="194945" indent="0" algn="ctr">
              <a:spcBef>
                <a:spcPts val="0"/>
              </a:spcBef>
              <a:buSzPts val="1300"/>
              <a:buNone/>
              <a:tabLst>
                <a:tab pos="679450" algn="l"/>
              </a:tabLst>
            </a:pPr>
            <a:r>
              <a:rPr lang="ru-RU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контроль уровней целостности имеет </a:t>
            </a:r>
          </a:p>
          <a:p>
            <a:pPr marL="0" marR="194945" indent="0" algn="ctr">
              <a:spcBef>
                <a:spcPts val="0"/>
              </a:spcBef>
              <a:buSzPts val="1300"/>
              <a:buNone/>
              <a:tabLst>
                <a:tab pos="679450" algn="l"/>
              </a:tabLst>
            </a:pPr>
            <a:r>
              <a:rPr lang="ru-RU" sz="25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более</a:t>
            </a:r>
            <a:r>
              <a:rPr lang="ru-RU" sz="25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высокий приоритет</a:t>
            </a:r>
            <a:r>
              <a:rPr lang="ru-RU" sz="25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при проверке прав доступа к объекту перед дискреционной </a:t>
            </a:r>
            <a:r>
              <a:rPr lang="ru-RU" sz="2500" spc="-1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таблицей.</a:t>
            </a:r>
            <a:endParaRPr lang="ru-RU" sz="2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194945" lvl="0" indent="0" algn="just">
              <a:spcBef>
                <a:spcPts val="0"/>
              </a:spcBef>
              <a:buSzPts val="1300"/>
              <a:buNone/>
              <a:tabLst>
                <a:tab pos="679450" algn="l"/>
              </a:tabLst>
            </a:pPr>
            <a:endParaRPr lang="ru-RU" sz="2400" spc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80000" lvl="2" indent="0" algn="just">
              <a:spcBef>
                <a:spcPts val="925"/>
              </a:spcBef>
              <a:buClr>
                <a:srgbClr val="231F20"/>
              </a:buClr>
              <a:buSzPts val="1200"/>
              <a:buNone/>
              <a:tabLst>
                <a:tab pos="1029335" algn="l"/>
              </a:tabLst>
            </a:pPr>
            <a:endParaRPr lang="ru-RU" sz="2500" dirty="0">
              <a:effectLst/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1781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C9C9ED76-D22E-4220-DD79-6C85F17FCE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480060E2-6729-42A5-9D45-427ED19462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 marL="180000" lvl="2" indent="0" algn="just">
              <a:spcBef>
                <a:spcPts val="925"/>
              </a:spcBef>
              <a:buClr>
                <a:srgbClr val="231F20"/>
              </a:buClr>
              <a:buSzPts val="1200"/>
              <a:buNone/>
              <a:tabLst>
                <a:tab pos="1029335" algn="l"/>
              </a:tabLst>
            </a:pPr>
            <a:r>
              <a:rPr lang="ru-RU" sz="25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Контроль</a:t>
            </a:r>
            <a:r>
              <a:rPr lang="ru-RU" sz="2500" kern="0" spc="2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  <a:r>
              <a:rPr lang="ru-RU" sz="25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</a:t>
            </a:r>
            <a:r>
              <a:rPr lang="ru-RU" sz="2500" kern="0" spc="2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  <a:r>
              <a:rPr lang="ru-RU" sz="25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уровням</a:t>
            </a:r>
            <a:r>
              <a:rPr lang="ru-RU" sz="2500" kern="0" spc="2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  <a:r>
              <a:rPr lang="ru-RU" sz="25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целостности</a:t>
            </a:r>
            <a:r>
              <a:rPr lang="ru-RU" sz="2500" kern="0" spc="2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  <a:r>
              <a:rPr lang="ru-RU" sz="25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при</a:t>
            </a:r>
            <a:r>
              <a:rPr lang="ru-RU" sz="2500" kern="0" spc="2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  <a:r>
              <a:rPr lang="ru-RU" sz="25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доступе</a:t>
            </a:r>
            <a:r>
              <a:rPr lang="ru-RU" sz="2500" kern="0" spc="2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  <a:r>
              <a:rPr lang="ru-RU" sz="25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</a:t>
            </a:r>
            <a:r>
              <a:rPr lang="ru-RU" sz="2500" kern="0" spc="2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  <a:r>
              <a:rPr lang="ru-RU" sz="25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объекту</a:t>
            </a:r>
            <a:r>
              <a:rPr lang="ru-RU" sz="2500" kern="0" spc="2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  <a:r>
              <a:rPr lang="ru-RU" sz="2500" kern="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также </a:t>
            </a:r>
            <a:r>
              <a:rPr lang="ru-RU" sz="25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осуществляется на основе правил</a:t>
            </a:r>
            <a:r>
              <a:rPr lang="ru-RU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kern="0" dirty="0">
                <a:latin typeface="Times New Roman" panose="02020603050405020304" pitchFamily="18" charset="0"/>
              </a:rPr>
              <a:t>списка управления доступом (ACE). Но это специализированные </a:t>
            </a:r>
            <a:r>
              <a:rPr lang="ru-RU" sz="25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ACE, которые начиная с Windows Vista хранятся в </a:t>
            </a:r>
            <a:r>
              <a:rPr lang="ru-RU" sz="25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системном </a:t>
            </a:r>
            <a:r>
              <a:rPr lang="ru-RU" sz="2500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списке</a:t>
            </a:r>
            <a:r>
              <a:rPr lang="ru-RU" sz="25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управления доступом (</a:t>
            </a:r>
            <a:r>
              <a:rPr lang="ru-RU" sz="25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SACL) дескриптора безопасности объекта наряду с правилами аудита.</a:t>
            </a:r>
          </a:p>
          <a:p>
            <a:pPr marL="180000" lvl="2" indent="0" algn="just">
              <a:spcBef>
                <a:spcPts val="925"/>
              </a:spcBef>
              <a:buClr>
                <a:srgbClr val="231F20"/>
              </a:buClr>
              <a:buSzPts val="1200"/>
              <a:buNone/>
              <a:tabLst>
                <a:tab pos="1029335" algn="l"/>
              </a:tabLst>
            </a:pPr>
            <a:r>
              <a:rPr lang="ru-RU" sz="25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Уровень целостности пользователя (процесса, выполняющегося от его имени) хранится в его токене безопасности. При доступе процесса к объекту монитор безопасности сравнивает уровень целостности в токене с уровнем целостности в дескрипторе объекта (в SACL). </a:t>
            </a:r>
          </a:p>
          <a:p>
            <a:pPr marL="180000" lvl="2" indent="0" algn="just">
              <a:spcBef>
                <a:spcPts val="925"/>
              </a:spcBef>
              <a:buClr>
                <a:srgbClr val="231F20"/>
              </a:buClr>
              <a:buSzPts val="1200"/>
              <a:buNone/>
              <a:tabLst>
                <a:tab pos="1029335" algn="l"/>
              </a:tabLst>
            </a:pPr>
            <a:r>
              <a:rPr lang="ru-RU" sz="25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Система выдает права доступа в зависимости от того выше или ниже уровень целостности субъекта по</a:t>
            </a:r>
            <a:r>
              <a:rPr lang="ru-RU" sz="2500" kern="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отношению</a:t>
            </a:r>
            <a:r>
              <a:rPr lang="ru-RU" sz="2500" kern="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</a:t>
            </a:r>
            <a:r>
              <a:rPr lang="ru-RU" sz="2500" kern="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объекту, а</a:t>
            </a:r>
            <a:r>
              <a:rPr lang="ru-RU" sz="2500" kern="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также в зависимости от флагов политики целостности в соответствующей ACE объекта.</a:t>
            </a:r>
            <a:endParaRPr lang="ru-RU" sz="2500" dirty="0">
              <a:effectLst/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7953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2CA5C465-1DC1-AAC3-1BA6-A990446C4D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B02985A8-8EC8-2E75-B231-7B597EFC45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 marL="384175" indent="0" algn="just">
              <a:lnSpc>
                <a:spcPct val="150000"/>
              </a:lnSpc>
              <a:buNone/>
            </a:pP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Уровни целостности (IL) пользователя описываются в его идентификаторе безопасности, точнее - в его RID-части:</a:t>
            </a:r>
          </a:p>
          <a:p>
            <a:pPr marL="384175" marR="2923540" indent="0" algn="l">
              <a:lnSpc>
                <a:spcPct val="150000"/>
              </a:lnSpc>
              <a:buNone/>
            </a:pPr>
            <a:r>
              <a:rPr lang="en-US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SID = S-1-16-0x0 -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уровень</a:t>
            </a:r>
            <a:r>
              <a:rPr lang="en-US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Untrusted SID = S-1-16-0x1000 -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уровень</a:t>
            </a:r>
            <a:r>
              <a:rPr lang="en-US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Low SID= S-1-16-0x2000 -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уровень</a:t>
            </a:r>
            <a:r>
              <a:rPr lang="en-US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Medium SID= S-1-16-0x3000 -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уровень</a:t>
            </a:r>
            <a:r>
              <a:rPr lang="en-US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High SID=</a:t>
            </a:r>
            <a:r>
              <a:rPr lang="en-US" sz="2600" spc="-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S-1-16-0x4000</a:t>
            </a:r>
            <a:r>
              <a:rPr lang="en-US" sz="26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</a:t>
            </a:r>
            <a:r>
              <a:rPr lang="en-US" sz="2600" spc="-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уровень</a:t>
            </a:r>
            <a:r>
              <a:rPr lang="ru-RU" sz="2600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системы</a:t>
            </a:r>
          </a:p>
          <a:p>
            <a:pPr marL="0" marR="311785" indent="143510" algn="just">
              <a:lnSpc>
                <a:spcPct val="101000"/>
              </a:lnSpc>
              <a:spcBef>
                <a:spcPts val="0"/>
              </a:spcBef>
            </a:pPr>
            <a:endParaRPr lang="ru-RU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180000" lvl="2" indent="0" algn="just">
              <a:spcBef>
                <a:spcPts val="925"/>
              </a:spcBef>
              <a:buClr>
                <a:srgbClr val="231F20"/>
              </a:buClr>
              <a:buSzPts val="1200"/>
              <a:buNone/>
              <a:tabLst>
                <a:tab pos="1029335" algn="l"/>
              </a:tabLst>
            </a:pPr>
            <a:endParaRPr lang="ru-RU" sz="2600" spc="-10" dirty="0">
              <a:solidFill>
                <a:srgbClr val="231F20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180000" lvl="2" indent="0" algn="just">
              <a:spcBef>
                <a:spcPts val="925"/>
              </a:spcBef>
              <a:buClr>
                <a:srgbClr val="231F20"/>
              </a:buClr>
              <a:buSzPts val="1200"/>
              <a:buNone/>
              <a:tabLst>
                <a:tab pos="1029335" algn="l"/>
              </a:tabLst>
            </a:pPr>
            <a:endParaRPr lang="ru-RU" sz="2800" dirty="0">
              <a:effectLst/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634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1E499529-7870-DA1A-A3FA-CF4E97B228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CCCC5A40-D9EA-EC78-22DB-503B7CA0AA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 marL="212090" marR="198120" indent="0" algn="just">
              <a:buNone/>
            </a:pP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Для изменения уровня целостности объектов можно использовать следующие инструменты:</a:t>
            </a:r>
          </a:p>
          <a:p>
            <a:pPr marL="0" marR="193040" lvl="0" indent="0" algn="just">
              <a:lnSpc>
                <a:spcPct val="100000"/>
              </a:lnSpc>
              <a:buSzPts val="1300"/>
              <a:buNone/>
              <a:tabLst>
                <a:tab pos="1132205" algn="l"/>
              </a:tabLst>
            </a:pPr>
            <a:r>
              <a:rPr lang="ru-RU" sz="25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-команду </a:t>
            </a:r>
            <a:r>
              <a:rPr lang="ru-RU" sz="2500" i="1" spc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icacls</a:t>
            </a:r>
            <a:r>
              <a:rPr lang="ru-RU" sz="2500" i="1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 ключом /</a:t>
            </a:r>
            <a:r>
              <a:rPr lang="ru-RU" sz="2500" spc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setintegitylevel</a:t>
            </a:r>
            <a:r>
              <a:rPr lang="ru-RU" sz="25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ru-RU" sz="22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так можно присвоить файлу низкий (l) уровень целостности: </a:t>
            </a:r>
            <a:r>
              <a:rPr lang="ru-RU" sz="2200" b="1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icacls</a:t>
            </a:r>
            <a:r>
              <a:rPr lang="ru-RU" sz="2200" b="1" kern="0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2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f:\temp</a:t>
            </a:r>
            <a:r>
              <a:rPr lang="ru-RU" sz="2200" b="1" kern="0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2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/</a:t>
            </a:r>
            <a:r>
              <a:rPr lang="ru-RU" sz="2200" b="1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setintegritylevel</a:t>
            </a:r>
            <a:r>
              <a:rPr lang="ru-RU" sz="2200" b="1" kern="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200" b="1" kern="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</a:t>
            </a:r>
            <a:endParaRPr lang="ru-RU" sz="2200" b="1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193675" lvl="0" indent="0" algn="just">
              <a:spcBef>
                <a:spcPts val="0"/>
              </a:spcBef>
              <a:buSzPts val="1300"/>
              <a:buNone/>
              <a:tabLst>
                <a:tab pos="1130300" algn="l"/>
              </a:tabLst>
            </a:pPr>
            <a:r>
              <a:rPr lang="ru-RU" sz="25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-используя специальные утилиты </a:t>
            </a:r>
            <a:r>
              <a:rPr lang="ru-RU" sz="2500" i="1" spc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Chml</a:t>
            </a:r>
            <a:r>
              <a:rPr lang="ru-RU" sz="2500" i="1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2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("</a:t>
            </a:r>
            <a:r>
              <a:rPr lang="ru-RU" sz="2200" spc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change</a:t>
            </a:r>
            <a:r>
              <a:rPr lang="ru-RU" sz="22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200" spc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mandatory</a:t>
            </a:r>
            <a:r>
              <a:rPr lang="ru-RU" sz="22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200" spc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label</a:t>
            </a:r>
            <a:r>
              <a:rPr lang="ru-RU" sz="25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" ) для изменения уровня целостности файлов и папок, и </a:t>
            </a:r>
            <a:r>
              <a:rPr lang="ru-RU" sz="2500" i="1" spc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Regil</a:t>
            </a:r>
            <a:r>
              <a:rPr lang="ru-RU" sz="2500" i="1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("</a:t>
            </a:r>
            <a:r>
              <a:rPr lang="ru-RU" sz="2500" spc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Registry</a:t>
            </a:r>
            <a:r>
              <a:rPr lang="ru-RU" sz="25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spc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integrity</a:t>
            </a:r>
            <a:r>
              <a:rPr lang="ru-RU" sz="25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spc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levels</a:t>
            </a:r>
            <a:r>
              <a:rPr lang="ru-RU" sz="25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") для работы с уровнями целостности ключей реестра.</a:t>
            </a:r>
          </a:p>
          <a:p>
            <a:pPr marL="0" marR="196850" indent="0" algn="ctr">
              <a:spcBef>
                <a:spcPts val="0"/>
              </a:spcBef>
              <a:buNone/>
            </a:pP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-запустив его утилитой </a:t>
            </a:r>
            <a:r>
              <a:rPr lang="ru-RU" sz="2500" spc="125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psexec</a:t>
            </a:r>
            <a:r>
              <a:rPr lang="ru-RU" sz="2500" spc="1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r>
              <a:rPr lang="ru-RU" sz="2500" spc="-9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spc="95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exe</a:t>
            </a:r>
            <a:r>
              <a:rPr lang="ru-RU" sz="2500" spc="9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 соответствующим ключом. </a:t>
            </a:r>
            <a:r>
              <a:rPr lang="ru-RU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например запустить блокнот с высоким уровнем целостности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ru-RU" sz="2500" b="1" spc="115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psexec</a:t>
            </a:r>
            <a:r>
              <a:rPr lang="ru-RU" sz="2500" b="1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</a:t>
            </a:r>
            <a:r>
              <a:rPr lang="ru-RU" sz="2500" b="1" spc="-1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</a:t>
            </a:r>
            <a:r>
              <a:rPr lang="ru-RU" sz="2500" b="1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b="1" spc="125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notepad</a:t>
            </a:r>
            <a:r>
              <a:rPr lang="ru-RU" sz="2500" b="1" spc="1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r>
              <a:rPr lang="ru-RU" sz="2500" b="1" spc="-1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b="1" spc="95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exe</a:t>
            </a:r>
            <a:endParaRPr lang="ru-RU" sz="25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199390" indent="0" algn="just">
              <a:spcBef>
                <a:spcPts val="0"/>
              </a:spcBef>
              <a:buNone/>
            </a:pPr>
            <a:r>
              <a:rPr lang="ru-RU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!!!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изменять уровень целостности потенциально небезопасная операция, поэтом ее могут запускать только процессы, у которых в маркере доступа установлена привилегия </a:t>
            </a:r>
            <a:r>
              <a:rPr lang="ru-RU" sz="2500" b="1" i="1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SeRelabelPrivilege</a:t>
            </a:r>
            <a:r>
              <a:rPr lang="ru-RU" sz="2500" b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0" marR="199390" indent="0" algn="just">
              <a:spcBef>
                <a:spcPts val="0"/>
              </a:spcBef>
              <a:buNone/>
            </a:pPr>
            <a:r>
              <a:rPr lang="ru-RU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Узнать, каким уровнем целостности обладает процесс можно запустив</a:t>
            </a:r>
            <a:r>
              <a:rPr lang="ru-RU" sz="2400" kern="0" spc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</a:t>
            </a:r>
            <a:r>
              <a:rPr lang="ru-RU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утилиту</a:t>
            </a:r>
            <a:r>
              <a:rPr lang="ru-RU" sz="2400" kern="0" spc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</a:t>
            </a:r>
            <a:r>
              <a:rPr lang="ru-RU" sz="2400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Process Explorer</a:t>
            </a:r>
            <a:endParaRPr lang="ru-RU" sz="2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80000" lvl="2" indent="0" algn="just">
              <a:spcBef>
                <a:spcPts val="925"/>
              </a:spcBef>
              <a:buClr>
                <a:srgbClr val="231F20"/>
              </a:buClr>
              <a:buSzPts val="1200"/>
              <a:buNone/>
              <a:tabLst>
                <a:tab pos="1029335" algn="l"/>
              </a:tabLst>
            </a:pPr>
            <a:endParaRPr lang="ru-RU" sz="2600" spc="-10" dirty="0">
              <a:solidFill>
                <a:srgbClr val="231F20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180000" lvl="2" indent="0" algn="just">
              <a:spcBef>
                <a:spcPts val="925"/>
              </a:spcBef>
              <a:buClr>
                <a:srgbClr val="231F20"/>
              </a:buClr>
              <a:buSzPts val="1200"/>
              <a:buNone/>
              <a:tabLst>
                <a:tab pos="1029335" algn="l"/>
              </a:tabLst>
            </a:pPr>
            <a:endParaRPr lang="ru-RU" sz="2800" dirty="0">
              <a:effectLst/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9038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67939261-7A33-57B4-A4F7-08A8BC512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6632"/>
            <a:ext cx="9144000" cy="6552728"/>
          </a:xfrm>
        </p:spPr>
        <p:txBody>
          <a:bodyPr/>
          <a:lstStyle/>
          <a:p>
            <a:pPr marL="0" marR="194945" indent="0" algn="just">
              <a:spcBef>
                <a:spcPts val="5"/>
              </a:spcBef>
              <a:buSzPts val="1300"/>
              <a:buNone/>
              <a:tabLst>
                <a:tab pos="1132205" algn="l"/>
              </a:tabLst>
            </a:pPr>
            <a:r>
              <a:rPr lang="ru-RU" sz="2500" i="1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Отметим, что при использовании дискреционной модели доступа для уплотнения матрицы доступа, владелец может наделять правами, разрешающими различные виды доступа к объекту и отдельного пользователя и группу пользователей</a:t>
            </a:r>
            <a:r>
              <a:rPr lang="ru-RU" sz="25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</a:p>
          <a:p>
            <a:pPr marL="0" marR="194945" indent="0" algn="just">
              <a:spcBef>
                <a:spcPts val="5"/>
              </a:spcBef>
              <a:buSzPts val="1300"/>
              <a:buNone/>
              <a:tabLst>
                <a:tab pos="1132205" algn="l"/>
              </a:tabLst>
            </a:pPr>
            <a:r>
              <a:rPr lang="ru-RU" sz="25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-аудит безопасности, позволяющий регистрировать события, относящиеся к вопросам безопасности. Идентификация пользователей при входе</a:t>
            </a:r>
            <a:r>
              <a:rPr lang="ru-RU" sz="25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 систему позволяет привязывать все события безопасности в системе к конкретному пользователю. В Windows аудит поддерживается SRM и Lsass.exe.</a:t>
            </a:r>
          </a:p>
          <a:p>
            <a:pPr marL="0" marR="196215" indent="0" algn="just">
              <a:buSzPts val="1300"/>
              <a:buNone/>
              <a:tabLst>
                <a:tab pos="1130300" algn="l"/>
              </a:tabLst>
            </a:pPr>
            <a:r>
              <a:rPr lang="ru-RU" sz="25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-защита от повторного использования объекта, которая не позволяет пользователям просматривать данные, удаленные другим пользователем, или не позволяет обращаться к памяти, которая ранее была использована, а затем освобождена</a:t>
            </a:r>
            <a:r>
              <a:rPr lang="ru-RU" sz="25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другим</a:t>
            </a:r>
            <a:r>
              <a:rPr lang="ru-RU" sz="25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пользователем.</a:t>
            </a:r>
            <a:r>
              <a:rPr lang="ru-RU" sz="25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</a:t>
            </a:r>
            <a:r>
              <a:rPr lang="ru-RU" sz="25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Windows</a:t>
            </a:r>
            <a:r>
              <a:rPr lang="ru-RU" sz="25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освобожденная</a:t>
            </a:r>
            <a:r>
              <a:rPr lang="ru-RU" sz="25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память</a:t>
            </a:r>
            <a:r>
              <a:rPr lang="ru-RU" sz="25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очищается системным потоком обнуления страниц, работающим во время простоя системы</a:t>
            </a:r>
            <a:r>
              <a:rPr lang="ru-RU" sz="25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(с нулевым приоритетом).</a:t>
            </a:r>
          </a:p>
          <a:p>
            <a:pPr marL="0" indent="0">
              <a:spcBef>
                <a:spcPts val="20"/>
              </a:spcBef>
              <a:buNone/>
            </a:pP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pPr marL="180000" marR="309245" indent="0" algn="l">
              <a:spcBef>
                <a:spcPts val="835"/>
              </a:spcBef>
              <a:spcAft>
                <a:spcPts val="0"/>
              </a:spcAft>
              <a:buNone/>
            </a:pPr>
            <a:endParaRPr lang="ru-RU" sz="2400" dirty="0">
              <a:effectLst/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3819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274E20E5-5832-F0C8-A0C8-F01960FE6A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AE104829-AEDB-9FF8-7B3E-B16C7B715C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 marL="0" lvl="2" indent="0" algn="ctr">
              <a:spcBef>
                <a:spcPts val="0"/>
              </a:spcBef>
              <a:buClr>
                <a:srgbClr val="231F20"/>
              </a:buClr>
              <a:buSzPts val="1200"/>
              <a:buNone/>
              <a:tabLst>
                <a:tab pos="1029335" algn="l"/>
              </a:tabLst>
            </a:pPr>
            <a:r>
              <a:rPr lang="en-US" sz="2600" b="1" spc="-2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2</a:t>
            </a:r>
            <a:r>
              <a:rPr lang="ru-RU" sz="2600" b="1" spc="-2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. </a:t>
            </a:r>
            <a:r>
              <a:rPr lang="ru-RU" sz="2600" b="1" kern="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Идентификация</a:t>
            </a:r>
            <a:r>
              <a:rPr lang="ru-RU" sz="2600" b="1" kern="0" spc="-8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b="1" kern="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пользователей</a:t>
            </a:r>
            <a:r>
              <a:rPr lang="ru-RU" sz="2600" b="1" kern="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в ОС Windows</a:t>
            </a:r>
          </a:p>
          <a:p>
            <a:pPr marL="186055" marR="195580" indent="0" algn="l">
              <a:spcBef>
                <a:spcPts val="1345"/>
              </a:spcBef>
              <a:buNone/>
              <a:tabLst>
                <a:tab pos="1219200" algn="l"/>
                <a:tab pos="1997710" algn="l"/>
                <a:tab pos="2766060" algn="l"/>
                <a:tab pos="3647440" algn="l"/>
                <a:tab pos="4688840" algn="l"/>
                <a:tab pos="5760085" algn="l"/>
              </a:tabLst>
            </a:pPr>
            <a:r>
              <a:rPr lang="ru-RU" sz="26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Итак, </a:t>
            </a:r>
            <a:r>
              <a:rPr lang="ru-RU" sz="2600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д</a:t>
            </a:r>
            <a:r>
              <a:rPr lang="ru-RU" sz="26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ля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защиты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данных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Windows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использует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следующие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основные механизмы:</a:t>
            </a:r>
            <a:endParaRPr lang="ru-RU" sz="2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l">
              <a:lnSpc>
                <a:spcPts val="1605"/>
              </a:lnSpc>
              <a:buSzPts val="1400"/>
              <a:buFont typeface="Wingdings" panose="05000000000000000000" pitchFamily="2" charset="2"/>
              <a:buChar char=""/>
              <a:tabLst>
                <a:tab pos="1183640" algn="l"/>
              </a:tabLst>
            </a:pPr>
            <a:r>
              <a:rPr lang="ru-RU" sz="2600" spc="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аутентификация</a:t>
            </a:r>
            <a:r>
              <a:rPr lang="ru-RU" sz="2600" spc="-65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ru-RU" sz="2600" spc="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и</a:t>
            </a:r>
            <a:r>
              <a:rPr lang="ru-RU" sz="2600" spc="-4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ru-RU" sz="2600" spc="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авторизация</a:t>
            </a:r>
            <a:r>
              <a:rPr lang="ru-RU" sz="2600" spc="-5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ru-RU" sz="2600" spc="-1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пользователей,</a:t>
            </a:r>
            <a:endParaRPr lang="ru-RU" sz="2600" spc="0" dirty="0">
              <a:effectLst/>
              <a:latin typeface="Times New Roman" panose="02020603050405020304" pitchFamily="18" charset="0"/>
              <a:ea typeface="Wingdings" panose="05000000000000000000" pitchFamily="2" charset="2"/>
              <a:cs typeface="Wingdings" panose="05000000000000000000" pitchFamily="2" charset="2"/>
            </a:endParaRPr>
          </a:p>
          <a:p>
            <a:pPr marL="0" lvl="0" indent="-342900" algn="l">
              <a:spcBef>
                <a:spcPts val="0"/>
              </a:spcBef>
              <a:buSzPts val="1400"/>
              <a:buFont typeface="Wingdings" panose="05000000000000000000" pitchFamily="2" charset="2"/>
              <a:buChar char=""/>
              <a:tabLst>
                <a:tab pos="1183640" algn="l"/>
              </a:tabLst>
            </a:pPr>
            <a:r>
              <a:rPr lang="ru-RU" sz="2600" spc="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аудит</a:t>
            </a:r>
            <a:r>
              <a:rPr lang="ru-RU" sz="2600" spc="-2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ru-RU" sz="2600" spc="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событий</a:t>
            </a:r>
            <a:r>
              <a:rPr lang="ru-RU" sz="2600" spc="-15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ru-RU" sz="2600" spc="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в</a:t>
            </a:r>
            <a:r>
              <a:rPr lang="ru-RU" sz="2600" spc="-15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ru-RU" sz="2600" spc="-1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системе,</a:t>
            </a:r>
            <a:endParaRPr lang="ru-RU" sz="2600" spc="0" dirty="0">
              <a:effectLst/>
              <a:latin typeface="Times New Roman" panose="02020603050405020304" pitchFamily="18" charset="0"/>
              <a:ea typeface="Wingdings" panose="05000000000000000000" pitchFamily="2" charset="2"/>
              <a:cs typeface="Wingdings" panose="05000000000000000000" pitchFamily="2" charset="2"/>
            </a:endParaRPr>
          </a:p>
          <a:p>
            <a:pPr marL="0" lvl="0" indent="-342900" algn="l">
              <a:spcBef>
                <a:spcPts val="0"/>
              </a:spcBef>
              <a:buSzPts val="1400"/>
              <a:buFont typeface="Wingdings" panose="05000000000000000000" pitchFamily="2" charset="2"/>
              <a:buChar char=""/>
              <a:tabLst>
                <a:tab pos="1183640" algn="l"/>
              </a:tabLst>
            </a:pPr>
            <a:r>
              <a:rPr lang="ru-RU" sz="2600" spc="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шифрование</a:t>
            </a:r>
            <a:r>
              <a:rPr lang="ru-RU" sz="2600" spc="-4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ru-RU" sz="2600" spc="-1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данных,</a:t>
            </a:r>
            <a:endParaRPr lang="ru-RU" sz="2600" spc="0" dirty="0">
              <a:effectLst/>
              <a:latin typeface="Times New Roman" panose="02020603050405020304" pitchFamily="18" charset="0"/>
              <a:ea typeface="Wingdings" panose="05000000000000000000" pitchFamily="2" charset="2"/>
              <a:cs typeface="Wingdings" panose="05000000000000000000" pitchFamily="2" charset="2"/>
            </a:endParaRPr>
          </a:p>
          <a:p>
            <a:pPr marL="0" lvl="0" indent="-342900" algn="l">
              <a:spcBef>
                <a:spcPts val="0"/>
              </a:spcBef>
              <a:buSzPts val="1400"/>
              <a:buFont typeface="Wingdings" panose="05000000000000000000" pitchFamily="2" charset="2"/>
              <a:buChar char=""/>
              <a:tabLst>
                <a:tab pos="1183640" algn="l"/>
              </a:tabLst>
            </a:pPr>
            <a:r>
              <a:rPr lang="ru-RU" sz="2600" spc="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поддержка</a:t>
            </a:r>
            <a:r>
              <a:rPr lang="ru-RU" sz="2600" spc="-6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ru-RU" sz="2600" spc="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инфраструктуры</a:t>
            </a:r>
            <a:r>
              <a:rPr lang="ru-RU" sz="2600" spc="-45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ru-RU" sz="2600" spc="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открытых</a:t>
            </a:r>
            <a:r>
              <a:rPr lang="ru-RU" sz="2600" spc="-5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ru-RU" sz="2600" spc="-1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ключей,</a:t>
            </a:r>
            <a:endParaRPr lang="ru-RU" sz="2600" spc="0" dirty="0">
              <a:effectLst/>
              <a:latin typeface="Times New Roman" panose="02020603050405020304" pitchFamily="18" charset="0"/>
              <a:ea typeface="Wingdings" panose="05000000000000000000" pitchFamily="2" charset="2"/>
              <a:cs typeface="Wingdings" panose="05000000000000000000" pitchFamily="2" charset="2"/>
            </a:endParaRPr>
          </a:p>
          <a:p>
            <a:pPr marL="0" lvl="0" indent="-342900" algn="l">
              <a:spcBef>
                <a:spcPts val="0"/>
              </a:spcBef>
              <a:buSzPts val="1400"/>
              <a:buFont typeface="Wingdings" panose="05000000000000000000" pitchFamily="2" charset="2"/>
              <a:buChar char=""/>
              <a:tabLst>
                <a:tab pos="1183640" algn="l"/>
              </a:tabLst>
            </a:pPr>
            <a:r>
              <a:rPr lang="ru-RU" sz="2600" spc="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встроенные</a:t>
            </a:r>
            <a:r>
              <a:rPr lang="ru-RU" sz="2600" spc="-45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ru-RU" sz="2600" spc="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средства</a:t>
            </a:r>
            <a:r>
              <a:rPr lang="ru-RU" sz="2600" spc="-4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ru-RU" sz="2600" spc="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сетевой</a:t>
            </a:r>
            <a:r>
              <a:rPr lang="ru-RU" sz="2600" spc="-4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ru-RU" sz="2600" spc="-1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защиты.</a:t>
            </a:r>
            <a:endParaRPr lang="ru-RU" sz="2600" spc="0" dirty="0">
              <a:effectLst/>
              <a:latin typeface="Times New Roman" panose="02020603050405020304" pitchFamily="18" charset="0"/>
              <a:ea typeface="Wingdings" panose="05000000000000000000" pitchFamily="2" charset="2"/>
              <a:cs typeface="Wingdings" panose="05000000000000000000" pitchFamily="2" charset="2"/>
            </a:endParaRPr>
          </a:p>
          <a:p>
            <a:pPr marL="0" marR="193675" indent="0" algn="just">
              <a:spcBef>
                <a:spcPts val="0"/>
              </a:spcBef>
              <a:buNone/>
            </a:pPr>
            <a:r>
              <a:rPr lang="ru-RU" sz="2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Эти механизмы поддерживаются такими подсистемами Windows как LSASS (Local Security Authority </a:t>
            </a:r>
            <a:r>
              <a:rPr lang="ru-RU" sz="2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Subsystem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Service, подсистема локальной аутентификации), SAM (Security </a:t>
            </a:r>
            <a:r>
              <a:rPr lang="ru-RU" sz="2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Account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Manager, диспетчер локальных записей безопасности), SRM (Security </a:t>
            </a:r>
            <a:r>
              <a:rPr lang="en-US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</a:t>
            </a:r>
            <a:r>
              <a:rPr lang="ru-RU" sz="2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eference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Monitor, монитор состояния защиты), Active Directory (служба каталогов), EFS (</a:t>
            </a:r>
            <a:r>
              <a:rPr lang="ru-RU" sz="2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Encrypting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File System, шифрующая файловая система).</a:t>
            </a:r>
          </a:p>
          <a:p>
            <a:pPr marL="340995" marR="311785" indent="0" algn="just">
              <a:spcAft>
                <a:spcPts val="0"/>
              </a:spcAft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3565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E4A236D7-DC11-AB09-10FD-1B25996416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4D6389C8-C4A6-9AB1-A540-928B935B28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 marL="0" marR="194945" indent="0" algn="just">
              <a:spcBef>
                <a:spcPts val="0"/>
              </a:spcBef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Защита объектов и аудит действий с ними в ОС Windows организованы на основе дискреционного доступа, когда права доступа (</a:t>
            </a:r>
            <a:r>
              <a:rPr lang="ru-RU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чтение, запись, удаление, изменение атрибутов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 субъекта к объекту задается явно в специальной матрице доступа. Для укрупнения матрицы пользователи могут объединяться в группы. При попытке субъекта (</a:t>
            </a:r>
            <a:r>
              <a:rPr lang="ru-RU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одного из потоков процесса, запущенного от его имени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 получить доступ к объекту указываются, какие операции пользователь собирается выполнять с объектом. Если подобный тип доступа разрешен, поток получает описатель (</a:t>
            </a:r>
            <a:r>
              <a:rPr lang="ru-RU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дескриптор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 объекта и все потоки процесса могут выполнять операции с ним. </a:t>
            </a:r>
            <a:endParaRPr lang="en-US" sz="25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194945" indent="0" algn="just">
              <a:spcBef>
                <a:spcPts val="0"/>
              </a:spcBef>
              <a:buNone/>
            </a:pP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Подобная схема доступа требует аутентификации каждого пользователя, получающего доступ к ресурсам</a:t>
            </a:r>
            <a:r>
              <a:rPr lang="ru-RU" sz="2500" spc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 его надежную идентификацию в системе, а также механизмов описания прав пользователей и групп пользователей в системе, описания и проверки дискреционных прав доступа пользователей к объектам. </a:t>
            </a:r>
            <a:endParaRPr lang="ru-RU" sz="2500" kern="0" dirty="0">
              <a:solidFill>
                <a:srgbClr val="231F20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340995" marR="311785" indent="0" algn="just">
              <a:spcAft>
                <a:spcPts val="0"/>
              </a:spcAft>
              <a:buNone/>
            </a:pPr>
            <a:endParaRPr lang="ru-RU" sz="2500" dirty="0">
              <a:effectLst/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340995" marR="311785" indent="0" algn="just">
              <a:spcAft>
                <a:spcPts val="0"/>
              </a:spcAft>
              <a:buNone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8322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19FE1C44-E206-8F1A-4B07-A5A25B6C10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315EBE37-82A9-A608-E801-3E9399463D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 marL="186055" marR="194945" indent="0" algn="just">
              <a:spcBef>
                <a:spcPts val="5"/>
              </a:spcBef>
              <a:buNone/>
            </a:pP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 ОС Windows аутентификация и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авторизация организована следующим образом.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197485" indent="0" algn="just">
              <a:spcBef>
                <a:spcPts val="0"/>
              </a:spcBef>
              <a:buNone/>
            </a:pP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Все действующие в системе объекты (пользователи, группы, локальные компьютеры, домены) идентифицируются в Windows не по именам, уникальность которых</a:t>
            </a:r>
            <a:r>
              <a:rPr lang="ru-RU" sz="2400" spc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не</a:t>
            </a:r>
            <a:r>
              <a:rPr lang="ru-RU" sz="2400" spc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всегда</a:t>
            </a:r>
            <a:r>
              <a:rPr lang="ru-RU" sz="2400" spc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удается</a:t>
            </a:r>
            <a:r>
              <a:rPr lang="ru-RU" sz="2400" spc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достичь,</a:t>
            </a:r>
            <a:r>
              <a:rPr lang="ru-RU" sz="2400" spc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</a:t>
            </a:r>
            <a:r>
              <a:rPr lang="ru-RU" sz="2400" spc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</a:t>
            </a:r>
            <a:r>
              <a:rPr lang="ru-RU" sz="2400" spc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идентификаторам</a:t>
            </a:r>
            <a:r>
              <a:rPr lang="ru-RU" sz="2400" spc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защиты</a:t>
            </a:r>
            <a:r>
              <a:rPr lang="ru-RU" sz="2400" spc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(Security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Identifiers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SID). </a:t>
            </a:r>
          </a:p>
          <a:p>
            <a:pPr marL="0" marR="197485" indent="0" algn="just">
              <a:spcBef>
                <a:spcPts val="0"/>
              </a:spcBef>
              <a:buNone/>
            </a:pP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SID это  числовое значение переменной длины: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</a:t>
            </a:r>
            <a:r>
              <a:rPr lang="ru-RU" sz="24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</a:t>
            </a:r>
            <a:r>
              <a:rPr lang="ru-RU" sz="2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</a:t>
            </a:r>
            <a:r>
              <a:rPr lang="ru-RU" sz="24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</a:t>
            </a:r>
            <a:r>
              <a:rPr lang="ru-RU" sz="2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ru-RU" sz="2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</a:t>
            </a:r>
            <a:r>
              <a:rPr lang="ru-RU" sz="24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</a:t>
            </a:r>
            <a:r>
              <a:rPr lang="ru-RU" sz="24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</a:t>
            </a:r>
            <a:r>
              <a:rPr lang="ru-RU" sz="2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S1</a:t>
            </a:r>
            <a:r>
              <a:rPr lang="ru-RU" sz="2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</a:t>
            </a:r>
            <a:r>
              <a:rPr lang="ru-RU" sz="2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...</a:t>
            </a:r>
            <a:r>
              <a:rPr lang="ru-RU" sz="2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</a:t>
            </a:r>
            <a:r>
              <a:rPr lang="ru-RU" sz="24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Sn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-</a:t>
            </a:r>
            <a:r>
              <a:rPr lang="ru-RU" sz="2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RID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1137920" indent="0" algn="just">
              <a:spcBef>
                <a:spcPts val="0"/>
              </a:spcBef>
              <a:buNone/>
            </a:pP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</a:t>
            </a:r>
            <a:r>
              <a:rPr lang="ru-RU" sz="24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</a:t>
            </a:r>
            <a:r>
              <a:rPr lang="ru-RU" sz="24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неизменный</a:t>
            </a:r>
            <a:r>
              <a:rPr lang="ru-RU" sz="24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идентификатор</a:t>
            </a:r>
            <a:r>
              <a:rPr lang="ru-RU" sz="24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строкового</a:t>
            </a:r>
            <a:r>
              <a:rPr lang="ru-RU" sz="2400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представления SID; </a:t>
            </a:r>
          </a:p>
          <a:p>
            <a:pPr marL="0" marR="1137920" indent="0" algn="just">
              <a:spcBef>
                <a:spcPts val="0"/>
              </a:spcBef>
              <a:buNone/>
            </a:pP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 - версия. (на сегодня 1).</a:t>
            </a:r>
          </a:p>
          <a:p>
            <a:pPr marL="0" marR="194310" indent="0" algn="just">
              <a:spcBef>
                <a:spcPts val="0"/>
              </a:spcBef>
              <a:buNone/>
            </a:pP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 - (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identifier-authority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 идентификатор полномочий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Представляет собой 48 битную строку, идентифицирующую компьютер или сеть, который(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ая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 выдал SID объекту</a:t>
            </a:r>
          </a:p>
          <a:p>
            <a:pPr marL="0" marR="197485" indent="0" algn="just">
              <a:spcBef>
                <a:spcPts val="0"/>
              </a:spcBef>
              <a:buNone/>
            </a:pP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Sn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- 32-битные коды (количеством 0 и более) субагентов, которым было передано право выдать SID. </a:t>
            </a:r>
          </a:p>
          <a:p>
            <a:pPr marL="0" marR="197485" indent="0" algn="just">
              <a:spcBef>
                <a:spcPts val="0"/>
              </a:spcBef>
              <a:buNone/>
            </a:pP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RID - 32-битный относительный идентификатор. Он является идентификатором уникального объекта безопасности в области, для которой был определен SID. </a:t>
            </a:r>
            <a:endParaRPr lang="ru-RU" sz="2600" dirty="0">
              <a:effectLst/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5620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E9EF58B0-1EFB-6517-C7CF-84C0C65E16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622EE773-93B0-F7B0-D122-C63C289C38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6632"/>
            <a:ext cx="9144000" cy="6552728"/>
          </a:xfrm>
        </p:spPr>
        <p:txBody>
          <a:bodyPr/>
          <a:lstStyle/>
          <a:p>
            <a:pPr marL="0" marR="196215" indent="0" algn="just">
              <a:spcBef>
                <a:spcPts val="0"/>
              </a:spcBef>
              <a:buNone/>
            </a:pP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При генерации SID Windows использует генератор случайных чисел,</a:t>
            </a:r>
            <a:r>
              <a:rPr lang="ru-RU" sz="25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чтобы</a:t>
            </a:r>
            <a:r>
              <a:rPr lang="ru-RU" sz="2500" spc="1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обеспечить</a:t>
            </a:r>
            <a:r>
              <a:rPr lang="ru-RU" sz="2500" spc="18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уникальность</a:t>
            </a:r>
            <a:r>
              <a:rPr lang="ru-RU" sz="25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SID</a:t>
            </a:r>
            <a:r>
              <a:rPr lang="ru-RU" sz="2500" spc="18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для</a:t>
            </a:r>
            <a:r>
              <a:rPr lang="ru-RU" sz="2500" spc="1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каждого</a:t>
            </a:r>
            <a:r>
              <a:rPr lang="ru-RU" sz="2500" spc="18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пользователя.</a:t>
            </a:r>
            <a:r>
              <a:rPr lang="ru-RU" sz="2500" spc="1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  <a:p>
            <a:pPr marL="0" marR="196215" indent="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Для</a:t>
            </a:r>
            <a:r>
              <a:rPr lang="ru-RU" sz="2400" spc="1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некоторого 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произвольного</a:t>
            </a:r>
            <a:r>
              <a:rPr lang="ru-RU" sz="24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пользователя</a:t>
            </a:r>
            <a:r>
              <a:rPr lang="ru-RU" sz="24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SID</a:t>
            </a:r>
            <a:r>
              <a:rPr lang="ru-RU" sz="2400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может</a:t>
            </a:r>
            <a:r>
              <a:rPr lang="ru-RU" sz="2400" spc="-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выглядеть</a:t>
            </a:r>
            <a:r>
              <a:rPr lang="ru-RU" sz="24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так: </a:t>
            </a:r>
            <a:r>
              <a:rPr lang="ru-RU" sz="2400" spc="-1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S-1-5-21-789336058-484763869-725345543-1003</a:t>
            </a:r>
            <a:endParaRPr lang="ru-RU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193675" indent="0" algn="just">
              <a:spcBef>
                <a:spcPts val="0"/>
              </a:spcBef>
              <a:buNone/>
            </a:pP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Предопределенным пользователям и группам Windows выдает</a:t>
            </a:r>
            <a:r>
              <a:rPr lang="ru-RU" sz="25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характерные SID, состоящие из SID компьютера</a:t>
            </a:r>
            <a:r>
              <a:rPr lang="ru-RU" sz="25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или домена</a:t>
            </a:r>
            <a:r>
              <a:rPr lang="ru-RU" sz="25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 предопределенного RID. </a:t>
            </a:r>
          </a:p>
          <a:p>
            <a:pPr marL="0" marR="193675" indent="0" algn="just">
              <a:spcBef>
                <a:spcPts val="0"/>
              </a:spcBef>
              <a:buNone/>
            </a:pP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Полный список общеизвестных SID можно посмотреть в документации Platform SDK. Узнать SID конкретного пользователя в системе, а также SID</a:t>
            </a:r>
            <a:r>
              <a:rPr lang="ru-RU" sz="2500" spc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групп, в которые он включен, можно, используя консольную команду </a:t>
            </a:r>
            <a:r>
              <a:rPr lang="ru-RU" sz="25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whoami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</a:p>
          <a:p>
            <a:pPr marL="384175" indent="0" algn="ctr">
              <a:lnSpc>
                <a:spcPts val="1595"/>
              </a:lnSpc>
              <a:spcBef>
                <a:spcPts val="20"/>
              </a:spcBef>
              <a:buNone/>
            </a:pPr>
            <a:endParaRPr lang="ru-RU" sz="2500" b="1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84175" indent="0" algn="ctr">
              <a:lnSpc>
                <a:spcPts val="1595"/>
              </a:lnSpc>
              <a:spcBef>
                <a:spcPts val="20"/>
              </a:spcBef>
              <a:buNone/>
            </a:pPr>
            <a:r>
              <a:rPr lang="ru-RU" sz="2500" b="1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whoami</a:t>
            </a:r>
            <a:r>
              <a:rPr lang="ru-RU" sz="2500" b="1" kern="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b="1" kern="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/</a:t>
            </a:r>
            <a:r>
              <a:rPr lang="ru-RU" sz="2500" b="1" kern="0" spc="-2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user</a:t>
            </a:r>
            <a:endParaRPr lang="ru-RU" sz="2500" b="1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194310" indent="0" algn="just">
              <a:spcBef>
                <a:spcPts val="0"/>
              </a:spcBef>
              <a:buNone/>
            </a:pP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Соответствие имени пользователя и его SID можно отследить также в ключе реестра HKLM\SOFTWARE\Microsoft\Windows NT\</a:t>
            </a:r>
            <a:r>
              <a:rPr lang="ru-RU" sz="25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CurrentVersion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\ </a:t>
            </a:r>
            <a:r>
              <a:rPr lang="ru-RU" sz="25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ProfileList</a:t>
            </a:r>
            <a:r>
              <a:rPr lang="ru-RU" sz="25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sz="25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80000" marR="311785" indent="0" algn="just">
              <a:spcAft>
                <a:spcPts val="0"/>
              </a:spcAft>
              <a:buNone/>
            </a:pPr>
            <a:r>
              <a:rPr lang="ru-RU" sz="2600" kern="0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/>
            </a:r>
            <a:br>
              <a:rPr lang="ru-RU" sz="2600" kern="0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endParaRPr lang="ru-RU" sz="2600" dirty="0">
              <a:effectLst/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6164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0760DF56-EBB5-97D9-6B22-55EB82B729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03E1CCED-4BBE-59B9-B49E-9B1EC11E68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9324528" cy="6858000"/>
          </a:xfrm>
        </p:spPr>
        <p:txBody>
          <a:bodyPr/>
          <a:lstStyle/>
          <a:p>
            <a:pPr marL="0" marR="193675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После аутентификации пользователя процессом </a:t>
            </a:r>
            <a:r>
              <a:rPr lang="ru-RU" sz="25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Winlogon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все процессы, запущенные от имени этого пользователя, будут идентифицироваться специальным объектом, называемым маркером доступа (</a:t>
            </a:r>
            <a:r>
              <a:rPr lang="ru-RU" sz="25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access</a:t>
            </a:r>
            <a:r>
              <a:rPr lang="ru-RU" sz="25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token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). Если процесс пользователя запускает дочерний процесс, то его маркер наследуются, поэтому маркер доступа олицетворяет пользователя для системы в каждом запущенном</a:t>
            </a:r>
            <a:r>
              <a:rPr lang="ru-RU" sz="25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от</a:t>
            </a:r>
            <a:r>
              <a:rPr lang="ru-RU" sz="25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его</a:t>
            </a:r>
            <a:r>
              <a:rPr lang="ru-RU" sz="25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имени процессе.</a:t>
            </a:r>
            <a:r>
              <a:rPr lang="ru-RU" sz="25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Основные</a:t>
            </a:r>
            <a:r>
              <a:rPr lang="ru-RU" sz="25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элементы</a:t>
            </a:r>
            <a:r>
              <a:rPr lang="ru-RU" sz="25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маркера</a:t>
            </a:r>
            <a:r>
              <a:rPr lang="ru-RU" sz="25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представлены</a:t>
            </a:r>
            <a:r>
              <a:rPr lang="ru-RU" sz="25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на рисунке.</a:t>
            </a:r>
          </a:p>
          <a:p>
            <a:pPr marL="0" marR="193675" indent="0" algn="just">
              <a:spcBef>
                <a:spcPts val="0"/>
              </a:spcBef>
              <a:spcAft>
                <a:spcPts val="0"/>
              </a:spcAft>
              <a:buNone/>
            </a:pPr>
            <a:endParaRPr lang="ru-RU" sz="25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193675" indent="0" algn="just">
              <a:spcBef>
                <a:spcPts val="0"/>
              </a:spcBef>
              <a:spcAft>
                <a:spcPts val="0"/>
              </a:spcAft>
              <a:buNone/>
            </a:pPr>
            <a:endParaRPr lang="ru-RU" sz="25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193675" indent="0" algn="just">
              <a:spcBef>
                <a:spcPts val="0"/>
              </a:spcBef>
              <a:spcAft>
                <a:spcPts val="0"/>
              </a:spcAft>
              <a:buNone/>
            </a:pPr>
            <a:endParaRPr lang="ru-RU" sz="25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193675" indent="0" algn="just">
              <a:spcBef>
                <a:spcPts val="0"/>
              </a:spcBef>
              <a:spcAft>
                <a:spcPts val="0"/>
              </a:spcAft>
              <a:buNone/>
            </a:pPr>
            <a:endParaRPr lang="ru-RU" sz="25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193675" indent="0" algn="just">
              <a:spcBef>
                <a:spcPts val="0"/>
              </a:spcBef>
              <a:spcAft>
                <a:spcPts val="0"/>
              </a:spcAft>
              <a:buNone/>
            </a:pPr>
            <a:endParaRPr lang="ru-RU" sz="25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193675" indent="0" algn="just">
              <a:spcBef>
                <a:spcPts val="0"/>
              </a:spcBef>
              <a:spcAft>
                <a:spcPts val="0"/>
              </a:spcAft>
              <a:buNone/>
            </a:pPr>
            <a:endParaRPr lang="ru-RU" sz="25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193675" indent="0" algn="just">
              <a:spcBef>
                <a:spcPts val="0"/>
              </a:spcBef>
              <a:spcAft>
                <a:spcPts val="0"/>
              </a:spcAft>
              <a:buNone/>
            </a:pPr>
            <a:endParaRPr lang="ru-RU" sz="25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193675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*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DACL- </a:t>
            </a:r>
            <a:r>
              <a:rPr lang="ru-RU" sz="22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пользовательский</a:t>
            </a:r>
            <a:r>
              <a:rPr lang="ru-RU" sz="2200" spc="2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2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список</a:t>
            </a:r>
            <a:r>
              <a:rPr lang="ru-RU" sz="2200" spc="2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2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управления</a:t>
            </a:r>
            <a:r>
              <a:rPr lang="ru-RU" sz="2200" spc="2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2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доступом</a:t>
            </a:r>
            <a:r>
              <a:rPr lang="ru-RU" sz="2200" spc="2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2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ru-RU" sz="2200" spc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Discretionary</a:t>
            </a:r>
            <a:r>
              <a:rPr lang="ru-RU" sz="2200" spc="2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2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Access Control List)</a:t>
            </a:r>
            <a:endParaRPr lang="ru-RU" sz="2500" dirty="0">
              <a:effectLst/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340995" marR="311785" indent="0" algn="just">
              <a:spcAft>
                <a:spcPts val="0"/>
              </a:spcAft>
              <a:buNone/>
            </a:pPr>
            <a:endParaRPr lang="ru-RU" sz="2500" dirty="0">
              <a:effectLst/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340995" marR="311785" indent="0" algn="just">
              <a:spcAft>
                <a:spcPts val="0"/>
              </a:spcAft>
              <a:buNone/>
            </a:pPr>
            <a:endParaRPr lang="ru-RU" dirty="0"/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xmlns="" id="{5AA63407-DE5B-AD53-C058-579754130D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552518"/>
              </p:ext>
            </p:extLst>
          </p:nvPr>
        </p:nvGraphicFramePr>
        <p:xfrm>
          <a:off x="323528" y="3573016"/>
          <a:ext cx="8496944" cy="1100831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675466">
                  <a:extLst>
                    <a:ext uri="{9D8B030D-6E8A-4147-A177-3AD203B41FA5}">
                      <a16:colId xmlns:a16="http://schemas.microsoft.com/office/drawing/2014/main" xmlns="" val="97060370"/>
                    </a:ext>
                  </a:extLst>
                </a:gridCol>
                <a:gridCol w="2395720">
                  <a:extLst>
                    <a:ext uri="{9D8B030D-6E8A-4147-A177-3AD203B41FA5}">
                      <a16:colId xmlns:a16="http://schemas.microsoft.com/office/drawing/2014/main" xmlns="" val="1672128909"/>
                    </a:ext>
                  </a:extLst>
                </a:gridCol>
                <a:gridCol w="1408895">
                  <a:extLst>
                    <a:ext uri="{9D8B030D-6E8A-4147-A177-3AD203B41FA5}">
                      <a16:colId xmlns:a16="http://schemas.microsoft.com/office/drawing/2014/main" xmlns="" val="287181560"/>
                    </a:ext>
                  </a:extLst>
                </a:gridCol>
                <a:gridCol w="1489207">
                  <a:extLst>
                    <a:ext uri="{9D8B030D-6E8A-4147-A177-3AD203B41FA5}">
                      <a16:colId xmlns:a16="http://schemas.microsoft.com/office/drawing/2014/main" xmlns="" val="2209200637"/>
                    </a:ext>
                  </a:extLst>
                </a:gridCol>
                <a:gridCol w="1527656">
                  <a:extLst>
                    <a:ext uri="{9D8B030D-6E8A-4147-A177-3AD203B41FA5}">
                      <a16:colId xmlns:a16="http://schemas.microsoft.com/office/drawing/2014/main" xmlns="" val="35867620"/>
                    </a:ext>
                  </a:extLst>
                </a:gridCol>
              </a:tblGrid>
              <a:tr h="1100831">
                <a:tc>
                  <a:txBody>
                    <a:bodyPr/>
                    <a:lstStyle/>
                    <a:p>
                      <a:pPr marL="6985" marR="635" algn="ctr">
                        <a:lnSpc>
                          <a:spcPts val="1610"/>
                        </a:lnSpc>
                        <a:spcBef>
                          <a:spcPts val="1510"/>
                        </a:spcBef>
                      </a:pPr>
                      <a:r>
                        <a:rPr lang="en-US" sz="2000" spc="-25" dirty="0">
                          <a:solidFill>
                            <a:schemeClr val="tx1"/>
                          </a:solidFill>
                          <a:effectLst/>
                        </a:rPr>
                        <a:t>SID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985" algn="ctr"/>
                      <a:r>
                        <a:rPr lang="en-US" sz="2000" spc="-10" dirty="0" err="1">
                          <a:solidFill>
                            <a:schemeClr val="tx1"/>
                          </a:solidFill>
                          <a:effectLst/>
                        </a:rPr>
                        <a:t>пользователя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ts val="1610"/>
                        </a:lnSpc>
                        <a:spcBef>
                          <a:spcPts val="705"/>
                        </a:spcBef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SID</a:t>
                      </a:r>
                      <a:r>
                        <a:rPr lang="ru-RU" sz="20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r>
                        <a:rPr lang="ru-RU" sz="2000" spc="-5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ru-RU" sz="20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r>
                        <a:rPr lang="ru-RU" sz="2000" spc="-1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2000" spc="-20" dirty="0" err="1">
                          <a:solidFill>
                            <a:schemeClr val="tx1"/>
                          </a:solidFill>
                          <a:effectLst/>
                        </a:rPr>
                        <a:t>SIDn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10160" marR="2540" algn="ctr"/>
                      <a:r>
                        <a:rPr lang="ru-RU" sz="2000" spc="-10" dirty="0">
                          <a:solidFill>
                            <a:schemeClr val="tx1"/>
                          </a:solidFill>
                          <a:effectLst/>
                        </a:rPr>
                        <a:t>Идентификаторы </a:t>
                      </a:r>
                      <a:r>
                        <a:rPr lang="ru-RU" sz="2000" dirty="0">
                          <a:solidFill>
                            <a:schemeClr val="tx1"/>
                          </a:solidFill>
                          <a:effectLst/>
                        </a:rPr>
                        <a:t>групп</a:t>
                      </a:r>
                      <a:r>
                        <a:rPr lang="ru-RU" sz="2000" spc="-9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ru-RU" sz="2000" dirty="0">
                          <a:solidFill>
                            <a:schemeClr val="tx1"/>
                          </a:solidFill>
                          <a:effectLst/>
                        </a:rPr>
                        <a:t>пользователя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9055" marR="50165" indent="93980">
                        <a:spcBef>
                          <a:spcPts val="1510"/>
                        </a:spcBef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DACL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</a:rPr>
                        <a:t>по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2000" spc="-10" dirty="0" err="1">
                          <a:solidFill>
                            <a:schemeClr val="tx1"/>
                          </a:solidFill>
                          <a:effectLst/>
                        </a:rPr>
                        <a:t>умолчанию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15">
                        <a:spcBef>
                          <a:spcPts val="705"/>
                        </a:spcBef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51435"/>
                      <a:r>
                        <a:rPr lang="en-US" sz="2000" spc="-10" dirty="0" err="1">
                          <a:solidFill>
                            <a:schemeClr val="tx1"/>
                          </a:solidFill>
                          <a:effectLst/>
                        </a:rPr>
                        <a:t>Привилегии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6840" marR="104775" indent="146050">
                        <a:spcBef>
                          <a:spcPts val="1510"/>
                        </a:spcBef>
                      </a:pPr>
                      <a:r>
                        <a:rPr lang="en-US" sz="2000" spc="-10" dirty="0" err="1">
                          <a:solidFill>
                            <a:schemeClr val="tx1"/>
                          </a:solidFill>
                          <a:effectLst/>
                        </a:rPr>
                        <a:t>Прочие</a:t>
                      </a:r>
                      <a:r>
                        <a:rPr lang="en-US" sz="2000" spc="-1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2000" spc="-10" dirty="0" err="1">
                          <a:solidFill>
                            <a:schemeClr val="tx1"/>
                          </a:solidFill>
                          <a:effectLst/>
                        </a:rPr>
                        <a:t>параметры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4288199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7916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37B77AB6-6043-6EF3-24E0-E2CDF3FFF5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B8721F56-D26C-EAFF-FF33-B15A2EB9E5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6632"/>
            <a:ext cx="9144000" cy="6552728"/>
          </a:xfrm>
        </p:spPr>
        <p:txBody>
          <a:bodyPr/>
          <a:lstStyle/>
          <a:p>
            <a:pPr marL="186055" marR="195580" indent="0" algn="just">
              <a:lnSpc>
                <a:spcPct val="100000"/>
              </a:lnSpc>
              <a:spcBef>
                <a:spcPts val="1605"/>
              </a:spcBef>
              <a:buNone/>
            </a:pP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Маркер доступа содержит:</a:t>
            </a:r>
          </a:p>
          <a:p>
            <a:pPr marL="186055" marR="195580" indent="0" algn="just">
              <a:lnSpc>
                <a:spcPct val="100000"/>
              </a:lnSpc>
              <a:spcBef>
                <a:spcPts val="1605"/>
              </a:spcBef>
              <a:buNone/>
            </a:pP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- идентификатор доступа самого пользователя и всех</a:t>
            </a:r>
            <a:r>
              <a:rPr lang="ru-RU" sz="25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групп,</a:t>
            </a:r>
            <a:r>
              <a:rPr lang="ru-RU" sz="2500" spc="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</a:t>
            </a:r>
            <a:r>
              <a:rPr lang="ru-RU" sz="2500" spc="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которые</a:t>
            </a:r>
            <a:r>
              <a:rPr lang="ru-RU" sz="2500" spc="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он</a:t>
            </a:r>
            <a:r>
              <a:rPr lang="ru-RU" sz="2500" spc="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включен.</a:t>
            </a:r>
            <a:r>
              <a:rPr lang="ru-RU" sz="2500" spc="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</a:t>
            </a:r>
            <a:r>
              <a:rPr lang="ru-RU" sz="250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маркер</a:t>
            </a:r>
            <a:r>
              <a:rPr lang="ru-RU" sz="2500" spc="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включен</a:t>
            </a:r>
            <a:r>
              <a:rPr lang="ru-RU" sz="2500" spc="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также</a:t>
            </a:r>
            <a:r>
              <a:rPr lang="ru-RU" sz="2500" spc="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DACL</a:t>
            </a:r>
            <a:r>
              <a:rPr lang="ru-RU" sz="2500" spc="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</a:t>
            </a:r>
            <a:r>
              <a:rPr lang="ru-RU" sz="2500" spc="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умолчанию</a:t>
            </a:r>
            <a:endParaRPr lang="ru-RU" sz="25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193675" algn="just">
              <a:buFontTx/>
              <a:buChar char="-"/>
            </a:pP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первоначальный список прав доступа, который присоединяется к создаваемым пользователем объектам.</a:t>
            </a:r>
          </a:p>
          <a:p>
            <a:pPr marR="193675" algn="just">
              <a:buFontTx/>
              <a:buChar char="-"/>
            </a:pP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Еще одна важная для определения прав пользователя в системе часть маркера - список его привилегий. </a:t>
            </a:r>
            <a:r>
              <a:rPr lang="ru-RU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Привилегии - это права доверенного объекта на совершение каких-либо действий по отношению ко всей системе.</a:t>
            </a:r>
            <a:r>
              <a:rPr lang="ru-RU" sz="2200" spc="1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ru-RU" sz="2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193675" indent="0" algn="just">
              <a:buNone/>
            </a:pP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Управление</a:t>
            </a:r>
            <a:r>
              <a:rPr lang="ru-RU" sz="2500" spc="19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привилегиями</a:t>
            </a:r>
            <a:r>
              <a:rPr lang="ru-RU" sz="2500" spc="20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пользователей</a:t>
            </a:r>
            <a:r>
              <a:rPr lang="ru-RU" sz="25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осуществляется</a:t>
            </a:r>
            <a:r>
              <a:rPr lang="ru-RU" sz="2500" spc="20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</a:t>
            </a:r>
            <a:r>
              <a:rPr lang="ru-RU" sz="25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  <a:r>
              <a:rPr lang="ru-RU" sz="25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оснастке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«Групповая политика», раздел Конфигурация Windows/Локальные политики/Назначение прав пользователя.</a:t>
            </a:r>
          </a:p>
          <a:p>
            <a:pPr marL="186055" marR="198120" indent="0" algn="just">
              <a:buNone/>
            </a:pP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Чтобы посмотреть привилегии пользователя, можно также использовать команду </a:t>
            </a:r>
            <a:r>
              <a:rPr lang="ru-RU" sz="25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whoami</a:t>
            </a:r>
            <a:r>
              <a:rPr lang="ru-RU" sz="25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/</a:t>
            </a:r>
            <a:r>
              <a:rPr lang="ru-RU" sz="25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all</a:t>
            </a:r>
            <a:endParaRPr lang="ru-RU" sz="25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9922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12113</TotalTime>
  <Words>2074</Words>
  <Application>Microsoft Office PowerPoint</Application>
  <PresentationFormat>Экран (4:3)</PresentationFormat>
  <Paragraphs>143</Paragraphs>
  <Slides>25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26" baseType="lpstr">
      <vt:lpstr>Тема Office</vt:lpstr>
      <vt:lpstr>   Лекция 8 Разграничение доступа к  объектам в ОС Windows  1.Средства безопасности предоставляемые ОС Windows 2 . Идентификация пользователей в ОС Windows 3 Реализация мандатного механизма доступа 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*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Основные понятия и определения в области информационной безопасности</dc:title>
  <dc:creator>Марина</dc:creator>
  <cp:lastModifiedBy>User</cp:lastModifiedBy>
  <cp:revision>356</cp:revision>
  <dcterms:created xsi:type="dcterms:W3CDTF">2013-02-04T18:05:09Z</dcterms:created>
  <dcterms:modified xsi:type="dcterms:W3CDTF">2024-10-21T13:57:02Z</dcterms:modified>
</cp:coreProperties>
</file>