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96" r:id="rId2"/>
    <p:sldId id="297" r:id="rId3"/>
    <p:sldId id="299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6" r:id="rId25"/>
    <p:sldId id="327" r:id="rId26"/>
    <p:sldId id="328" r:id="rId27"/>
    <p:sldId id="329" r:id="rId28"/>
    <p:sldId id="330" r:id="rId29"/>
    <p:sldId id="331" r:id="rId30"/>
    <p:sldId id="334" r:id="rId31"/>
    <p:sldId id="335" r:id="rId32"/>
    <p:sldId id="336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4" r:id="rId41"/>
    <p:sldId id="345" r:id="rId42"/>
    <p:sldId id="346" r:id="rId43"/>
    <p:sldId id="347" r:id="rId44"/>
    <p:sldId id="348" r:id="rId45"/>
    <p:sldId id="349" r:id="rId46"/>
    <p:sldId id="350" r:id="rId47"/>
    <p:sldId id="351" r:id="rId48"/>
    <p:sldId id="352" r:id="rId49"/>
    <p:sldId id="565" r:id="rId50"/>
    <p:sldId id="564" r:id="rId51"/>
    <p:sldId id="353" r:id="rId52"/>
    <p:sldId id="354" r:id="rId53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5" autoAdjust="0"/>
    <p:restoredTop sz="94660"/>
  </p:normalViewPr>
  <p:slideViewPr>
    <p:cSldViewPr>
      <p:cViewPr varScale="1">
        <p:scale>
          <a:sx n="68" d="100"/>
          <a:sy n="68" d="100"/>
        </p:scale>
        <p:origin x="16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85533-3B82-40B1-A3D6-F9EC5990D192}" type="datetimeFigureOut">
              <a:rPr lang="ru-RU" smtClean="0"/>
              <a:pPr/>
              <a:t>23.11.2024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274FEF-A136-44DC-9549-0FB6FAF74B5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9327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21FC5-5769-4BB9-916C-AB1FB3B80FE5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3905D-DAF0-44E7-B004-1CEBAB9941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EA74A4-D5B2-4B92-9968-20F580155976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8B9F5-736D-4ECF-A98C-90DE9E2E01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F1709-FE92-468B-9D07-7A45791433FD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88A73-8CF9-407E-95F2-C85F16ACF6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E84AD4-AC29-4E7D-B82F-9DBA9E2DC3D6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4890E2-BF77-450A-9E39-5EED1715FB6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F6291-66F9-4AFB-ABEF-090FECAEB457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268A26-8D0C-4B2E-9206-52FC5A3A28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68F50-32C8-41DC-A9AC-C40FD304FD96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A52AD-2437-47F1-B4AE-0661BDBEAC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7FDBFD-AACF-44D1-9C83-B8476A9927A1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8286F2-BF10-48AE-A151-D15EF849D9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8C4C6-EA3D-4359-991C-25A294593EEA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8500AA-7C73-41D4-825D-D8D81E33FA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F916B-A85C-4B6F-A0D0-45AFD7E17542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6246B-48B5-4228-A540-58BDAFD0F81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CA982D-0980-4E8C-8414-03271AC32FBF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214DC-8C5D-4DE2-8C39-2E7EDBB53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19CDB-6697-4FCE-A0C8-6C4900CFFD2D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96206-D5FA-47EB-80D7-4AF32AE66B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018ED-B515-462C-B05E-1A1045AB8B3F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9D6BA-52C2-4CE4-A25A-D2D3DF6ACB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161B25-FE76-4FC5-B6C6-F14663837F53}" type="datetimeFigureOut">
              <a:rPr lang="ru-RU"/>
              <a:pPr>
                <a:defRPr/>
              </a:pPr>
              <a:t>23.11.2024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471C72C-BFE3-4C57-984D-3BBEEBB4929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/>
          </p:cNvSpPr>
          <p:nvPr>
            <p:ph type="title"/>
          </p:nvPr>
        </p:nvSpPr>
        <p:spPr>
          <a:xfrm>
            <a:off x="468313" y="332656"/>
            <a:ext cx="8229600" cy="6192688"/>
          </a:xfrm>
        </p:spPr>
        <p:txBody>
          <a:bodyPr/>
          <a:lstStyle/>
          <a:p>
            <a:r>
              <a:rPr lang="ru-RU" sz="3600" dirty="0"/>
              <a:t>Тема «</a:t>
            </a:r>
            <a:r>
              <a:rPr lang="ru-RU" sz="3500" b="1" dirty="0"/>
              <a:t>ТЕХНОЛОГИИ АУТЕНТИФИКАЦИИ</a:t>
            </a:r>
            <a:r>
              <a:rPr lang="ru-RU" sz="3600" dirty="0"/>
              <a:t>»</a:t>
            </a:r>
            <a:br>
              <a:rPr lang="ru-RU" sz="3600" dirty="0"/>
            </a:br>
            <a:endParaRPr lang="ru-RU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ru-RU" sz="2800" i="1" dirty="0"/>
              <a:t>повторная передана (</a:t>
            </a:r>
            <a:r>
              <a:rPr lang="en-US" sz="2800" i="1" dirty="0"/>
              <a:t>replay attack</a:t>
            </a:r>
            <a:r>
              <a:rPr lang="ru-RU" sz="2800" i="1" dirty="0"/>
              <a:t>) </a:t>
            </a:r>
            <a:r>
              <a:rPr lang="ru-RU" sz="2800" dirty="0"/>
              <a:t>заключается в повторной передаче </a:t>
            </a:r>
            <a:r>
              <a:rPr lang="ru-RU" sz="2800" dirty="0" err="1"/>
              <a:t>аутентификационных</a:t>
            </a:r>
            <a:r>
              <a:rPr lang="ru-RU" sz="2800" dirty="0"/>
              <a:t> данных каким-либо пользователем;</a:t>
            </a:r>
          </a:p>
          <a:p>
            <a:r>
              <a:rPr lang="ru-RU" sz="2800" i="1" dirty="0"/>
              <a:t>принудительная задержка (</a:t>
            </a:r>
            <a:r>
              <a:rPr lang="en-US" sz="2800" i="1" dirty="0"/>
              <a:t>forced delay</a:t>
            </a:r>
            <a:r>
              <a:rPr lang="ru-RU" sz="2800" i="1" dirty="0"/>
              <a:t>). </a:t>
            </a:r>
            <a:r>
              <a:rPr lang="ru-RU" sz="2800" dirty="0"/>
              <a:t>Злоумышленник перехватывает некоторую информацию и передает ее спустя некоторое время;</a:t>
            </a:r>
          </a:p>
          <a:p>
            <a:r>
              <a:rPr lang="ru-RU" sz="2800" i="1" dirty="0"/>
              <a:t>атака с выборкой текста (</a:t>
            </a:r>
            <a:r>
              <a:rPr lang="en-US" sz="2800" i="1" dirty="0"/>
              <a:t>chosen</a:t>
            </a:r>
            <a:r>
              <a:rPr lang="ru-RU" sz="2800" i="1" dirty="0"/>
              <a:t>-</a:t>
            </a:r>
            <a:r>
              <a:rPr lang="en-US" sz="2800" i="1" dirty="0"/>
              <a:t>text attack</a:t>
            </a:r>
            <a:r>
              <a:rPr lang="ru-RU" sz="2800" i="1" dirty="0"/>
              <a:t>). </a:t>
            </a:r>
            <a:r>
              <a:rPr lang="ru-RU" sz="2800" dirty="0"/>
              <a:t>Злоумышленник перехватывает </a:t>
            </a:r>
            <a:r>
              <a:rPr lang="ru-RU" sz="2800" dirty="0" err="1"/>
              <a:t>аутентификационный</a:t>
            </a:r>
            <a:r>
              <a:rPr lang="ru-RU" sz="2800" dirty="0"/>
              <a:t> трафик и пытается получить информацию о долговременных криптографических ключах.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	Для предотвращения таких атак при построении протоколов аутентификации применяются:</a:t>
            </a:r>
          </a:p>
          <a:p>
            <a:pPr lvl="0"/>
            <a:r>
              <a:rPr lang="ru-RU" sz="2800" dirty="0"/>
              <a:t>использование механизмов типа «запрос—ответ», «отметка времени», случайных чисел, идентификаторов, цифровых подписей!</a:t>
            </a:r>
          </a:p>
          <a:p>
            <a:pPr lvl="0"/>
            <a:r>
              <a:rPr lang="ru-RU" sz="2800" dirty="0"/>
              <a:t>привязка результата аутентификации к последующим действиям пользователей в рамках системы. Примером подобного подхода может служить осуществление в процессе аутентификации обмена секретными сеансовыми ключами, которые используются при дальнейшем взаимодействии пользователей;</a:t>
            </a:r>
          </a:p>
          <a:p>
            <a:pPr lvl="0"/>
            <a:r>
              <a:rPr lang="ru-RU" sz="2800" dirty="0"/>
              <a:t>периодическое выполнение процедур аутентификации в рамках уже установленного сеанса связи и т. п.</a:t>
            </a:r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ru-RU" sz="2800" i="1" dirty="0"/>
              <a:t>Механизм «запрос—ответ» </a:t>
            </a:r>
            <a:r>
              <a:rPr lang="ru-RU" sz="2800" dirty="0"/>
              <a:t>состоит в следующем. Если пользователь </a:t>
            </a:r>
            <a:r>
              <a:rPr lang="ru-RU" sz="2800" i="1" dirty="0"/>
              <a:t>А </a:t>
            </a:r>
            <a:r>
              <a:rPr lang="ru-RU" sz="2800" dirty="0"/>
              <a:t>хочет быть уверенным, что сообщения, получаемые им от пользователя </a:t>
            </a:r>
            <a:r>
              <a:rPr lang="ru-RU" sz="2800" i="1" dirty="0"/>
              <a:t>В, </a:t>
            </a:r>
            <a:r>
              <a:rPr lang="ru-RU" sz="2800" dirty="0"/>
              <a:t>не являются ложными, он включает в посылаемое для </a:t>
            </a:r>
            <a:r>
              <a:rPr lang="ru-RU" sz="2800" i="1" dirty="0"/>
              <a:t>В </a:t>
            </a:r>
            <a:r>
              <a:rPr lang="ru-RU" sz="2800" dirty="0"/>
              <a:t>сообщение непредсказуемый элемент — запрос </a:t>
            </a:r>
            <a:r>
              <a:rPr lang="ru-RU" sz="2800" i="1" dirty="0"/>
              <a:t>X </a:t>
            </a:r>
            <a:r>
              <a:rPr lang="ru-RU" sz="2800" dirty="0"/>
              <a:t>(например, некоторое случайное число). При ответе пользователь </a:t>
            </a:r>
            <a:r>
              <a:rPr lang="ru-RU" sz="2800" i="1" dirty="0"/>
              <a:t>В </a:t>
            </a:r>
            <a:r>
              <a:rPr lang="ru-RU" sz="2800" dirty="0"/>
              <a:t>должен выполнить над этим элементом некоторую операцию (например, вычислить некоторую функцию </a:t>
            </a:r>
            <a:r>
              <a:rPr lang="en-US" sz="2800" i="1" dirty="0"/>
              <a:t>f(X)</a:t>
            </a:r>
            <a:r>
              <a:rPr lang="en-US" sz="2800" dirty="0"/>
              <a:t>) </a:t>
            </a:r>
            <a:r>
              <a:rPr lang="ru-RU" sz="2800" dirty="0"/>
              <a:t>Это невозможно осуществить заранее, так как пользователю </a:t>
            </a:r>
            <a:r>
              <a:rPr lang="ru-RU" sz="2800" i="1" dirty="0"/>
              <a:t>В </a:t>
            </a:r>
            <a:r>
              <a:rPr lang="ru-RU" sz="2800" dirty="0"/>
              <a:t>неизвестно, какое случайное число </a:t>
            </a:r>
            <a:r>
              <a:rPr lang="ru-RU" sz="2800" i="1" dirty="0"/>
              <a:t>X </a:t>
            </a:r>
            <a:r>
              <a:rPr lang="ru-RU" sz="2800" dirty="0"/>
              <a:t>придет в запросе.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sz="2800" dirty="0"/>
              <a:t>Получив ответ с результатом действий </a:t>
            </a:r>
            <a:r>
              <a:rPr lang="ru-RU" sz="2800" i="1" dirty="0"/>
              <a:t>В, </a:t>
            </a:r>
            <a:r>
              <a:rPr lang="ru-RU" sz="2800" dirty="0"/>
              <a:t>пользователь </a:t>
            </a:r>
            <a:r>
              <a:rPr lang="en-US" sz="2800" i="1" dirty="0"/>
              <a:t>A</a:t>
            </a:r>
            <a:r>
              <a:rPr lang="ru-RU" sz="2800" i="1" dirty="0"/>
              <a:t> </a:t>
            </a:r>
            <a:r>
              <a:rPr lang="ru-RU" sz="2800" dirty="0"/>
              <a:t>может быть уверен, что </a:t>
            </a:r>
            <a:r>
              <a:rPr lang="ru-RU" sz="2800" i="1" dirty="0"/>
              <a:t>В </a:t>
            </a:r>
            <a:r>
              <a:rPr lang="ru-RU" sz="2800" dirty="0"/>
              <a:t>— подлинный. Недостаток этого метода - возможность установления закономерности между запросом и ответом.</a:t>
            </a:r>
          </a:p>
          <a:p>
            <a:r>
              <a:rPr lang="ru-RU" sz="2800" i="1" dirty="0"/>
              <a:t>Механизм «отметка времени» </a:t>
            </a:r>
            <a:r>
              <a:rPr lang="ru-RU" sz="2800" dirty="0"/>
              <a:t>подразумевает регистрацию времени для каждого сообщения. В этом случае каждый пользователь сети определяет, насколько «устарело» пришедшее сообщение, и решает не принимать его, поскольку оно может быть ложным.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/>
              <a:t>Методы аутентификации, использующие пароли и </a:t>
            </a:r>
            <a:r>
              <a:rPr lang="en-US" sz="4000" b="1" dirty="0"/>
              <a:t>PIN</a:t>
            </a:r>
            <a:r>
              <a:rPr lang="ru-RU" sz="4000" b="1" dirty="0"/>
              <a:t>-коды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Одной из распространенных схем аутентификации является </a:t>
            </a:r>
            <a:r>
              <a:rPr lang="ru-RU" sz="2800" i="1" dirty="0"/>
              <a:t>простая аутентификация, </a:t>
            </a:r>
            <a:r>
              <a:rPr lang="ru-RU" sz="2800" dirty="0"/>
              <a:t>которая основана на применении тра­диционных многоразовых паролей с одновременным согласованием средств его использования и обработки. Аутентификация</a:t>
            </a:r>
            <a:r>
              <a:rPr lang="en-US" sz="2800" dirty="0"/>
              <a:t> </a:t>
            </a:r>
            <a:r>
              <a:rPr lang="ru-RU" sz="2800" dirty="0"/>
              <a:t>на основе многоразовых паролей — простой и наглядный пример использования разделяемой информации.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ru-RU" sz="2800" dirty="0"/>
              <a:t>Процедуру простой аутентификации пользователя в сети можно представить следующим образом. Пользователь при попытке логического входа в сеть набирает свои идентификатор и пароль. Эти данные поступают для обработки на сервер аутентификации. В БД, хранящейся на сервере аутентификации, по идентификатору пользователя находится соответствующая за­пись. Из нее извлекается пароль и сравнивается с тем паролем, который ввел пользователь. Если они совпали, то аутентификация прошла успешно — пользователь получает легальный статус и получает те права и ресурсы сети, которые определены для его статуса системой авторизации.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ru-RU" sz="2800" dirty="0"/>
              <a:t>В схеме простой аутентификации передача пароля и идентификатора пользователя может производиться следующими способами</a:t>
            </a:r>
            <a:r>
              <a:rPr lang="en-US" sz="2800" dirty="0"/>
              <a:t>:</a:t>
            </a:r>
            <a:endParaRPr lang="ru-RU" sz="2800" dirty="0"/>
          </a:p>
          <a:p>
            <a:r>
              <a:rPr lang="ru-RU" sz="2800" dirty="0"/>
              <a:t>в незашифрованном виде; например, согласно протоколу парольной аутентификации </a:t>
            </a:r>
            <a:r>
              <a:rPr lang="en-US" sz="2800" dirty="0"/>
              <a:t>PAP</a:t>
            </a:r>
            <a:r>
              <a:rPr lang="ru-RU" sz="2800" dirty="0"/>
              <a:t> (</a:t>
            </a:r>
            <a:r>
              <a:rPr lang="en-US" sz="2800" dirty="0"/>
              <a:t>Password Authentication Protocol</a:t>
            </a:r>
            <a:r>
              <a:rPr lang="ru-RU" sz="2800" dirty="0"/>
              <a:t>) пароли передаются в открытой незащищенной форме;</a:t>
            </a:r>
            <a:endParaRPr lang="en-US" sz="2800" dirty="0"/>
          </a:p>
          <a:p>
            <a:r>
              <a:rPr lang="ru-RU" sz="2800" dirty="0"/>
              <a:t>в защищенном виде; все передаваемые данные (идентификатор и пароль пользователя, случайное число и метки времени) защищены посредством шифрования или однонаправленной функции.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Схемы организации простой аутентификации отличаются не только методами передачи паролей, но и видами их хранения и проверки. </a:t>
            </a:r>
          </a:p>
          <a:p>
            <a:pPr marL="0" indent="0" algn="just">
              <a:buNone/>
            </a:pPr>
            <a:r>
              <a:rPr lang="ru-RU" sz="2800" dirty="0"/>
              <a:t>Наиболее распространенным способом является хра­нение паролей пользователей в открытом виде в системных файлах, причем на эти файлы устанавливаются атрибуты защиты от чтения и записи (</a:t>
            </a:r>
            <a:r>
              <a:rPr lang="ru-RU" sz="2400" dirty="0"/>
              <a:t>например, при помощи описания соответствующих привилегий, в списках контроля доступа ОС</a:t>
            </a:r>
            <a:r>
              <a:rPr lang="ru-RU" sz="2800" dirty="0"/>
              <a:t>). </a:t>
            </a:r>
          </a:p>
          <a:p>
            <a:pPr marL="0" indent="0" algn="just">
              <a:buNone/>
            </a:pPr>
            <a:r>
              <a:rPr lang="ru-RU" sz="2800" dirty="0"/>
              <a:t>Система сопоставляет введенный пользователем пароль с хранящейся в файле паролей записью.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С точки зрения безопасности предпочтительным является метод передачи и хранения паролей с </a:t>
            </a:r>
            <a:r>
              <a:rPr lang="ru-RU" sz="2800" i="1" u="sng" dirty="0"/>
              <a:t>использованием односторонних функций</a:t>
            </a:r>
            <a:r>
              <a:rPr lang="ru-RU" sz="2800" dirty="0"/>
              <a:t>. </a:t>
            </a:r>
          </a:p>
          <a:p>
            <a:pPr marL="0" indent="0" algn="just">
              <a:buNone/>
            </a:pPr>
            <a:r>
              <a:rPr lang="ru-RU" sz="2800" dirty="0"/>
              <a:t>Обычно для шифрования паролей в списке пользователей используют одну из известных криптографически стойких </a:t>
            </a:r>
            <a:r>
              <a:rPr lang="ru-RU" sz="2800" i="1" dirty="0"/>
              <a:t>хэш-</a:t>
            </a:r>
            <a:r>
              <a:rPr lang="ru-RU" sz="2800" i="1" dirty="0" err="1"/>
              <a:t>фунщий</a:t>
            </a:r>
            <a:r>
              <a:rPr lang="ru-RU" sz="2800" i="1" dirty="0"/>
              <a:t>. </a:t>
            </a:r>
          </a:p>
          <a:p>
            <a:pPr marL="0" indent="0" algn="just">
              <a:buNone/>
            </a:pPr>
            <a:r>
              <a:rPr lang="ru-RU" sz="2800" dirty="0"/>
              <a:t>В списке пользователей хранится не сам пароль, а </a:t>
            </a:r>
            <a:r>
              <a:rPr lang="ru-RU" sz="2800" i="1" dirty="0"/>
              <a:t>образ пароля, </a:t>
            </a:r>
            <a:r>
              <a:rPr lang="ru-RU" sz="2800" dirty="0"/>
              <a:t>являющийся результатом применения к паролю хэш-функции.</a:t>
            </a:r>
            <a:endParaRPr lang="en-US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Системы простой аутентификации на основе многоразовых паролей имеют пониженную стойкость, поскольку выбор </a:t>
            </a:r>
            <a:r>
              <a:rPr lang="ru-RU" sz="2800" dirty="0" err="1"/>
              <a:t>аутентифицируюшей</a:t>
            </a:r>
            <a:r>
              <a:rPr lang="ru-RU" sz="2800" dirty="0"/>
              <a:t> информации происходит из относительно небольшого числа слов. Срок действия многоразового пароля должен быть определен в политике безопасности организации. Пароли должны регулярно изменяться, быть трудными для угадывания и не присутствовать в словаре.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Одной из важных задач обеспечения информационной безопасности при взаимодействии пользователей является использование методов и средств, позволяющих одной (проверяющей) стороне убедиться в подлинности другой (проверяемой) стороны. </a:t>
            </a:r>
          </a:p>
          <a:p>
            <a:pPr marL="0" indent="0" algn="just">
              <a:buNone/>
            </a:pPr>
            <a:r>
              <a:rPr lang="ru-RU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Аутентификация</a:t>
            </a:r>
            <a:r>
              <a:rPr lang="ru-RU" sz="2800" i="1" dirty="0"/>
              <a:t> (</a:t>
            </a:r>
            <a:r>
              <a:rPr lang="en-US" sz="2800" i="1" dirty="0"/>
              <a:t>Authentication</a:t>
            </a:r>
            <a:r>
              <a:rPr lang="ru-RU" sz="2800" i="1" dirty="0"/>
              <a:t>) — </a:t>
            </a:r>
            <a:r>
              <a:rPr lang="ru-RU" sz="2800" dirty="0"/>
              <a:t>процедура проверки подлинности заявленного пользователя, процесса или устройства. Эта проверка позволяет достоверно убедиться, что пользователь (процесс или устройство) является именно тем, кем себя объявляет.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Аутентификация на основе одноразовых паролей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sz="2800" dirty="0"/>
              <a:t>Суть схемы одноразовых паролей — использование различных паролей при каждом новом запросе на предоставление доступа, Одноразовый динамический пароль действителен только для одного входа в систему, и затем его действие истекает. Даже если его перехватили, он будет бесполезен. Динамический механизм задания пароля — один из лучших способов зашиты процесса аутентификации от угроз извне. Обычно системы аутентификации с одноразовыми паролями используются для проверки удаленных пользователей.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В качестве примера рассмотрим технологию аутентификации на основе одноразовых паролей с использованием аппаратных ключей и механизма временной синхронизации. </a:t>
            </a:r>
            <a:endParaRPr lang="en-US" sz="2800" dirty="0"/>
          </a:p>
          <a:p>
            <a:pPr marL="0" indent="0" algn="just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Схема аутентификации с использованием временной синхронизации </a:t>
            </a:r>
            <a:r>
              <a:rPr lang="ru-RU" sz="2800" dirty="0"/>
              <a:t>базируется на алгоритме генерации случайных чисел через определенный интервал времени. Этот интервал устанавливается и может быть изменен администратором. Схема аутентификации использует два параметра: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algn="just"/>
            <a:r>
              <a:rPr lang="ru-RU" sz="2800" dirty="0"/>
              <a:t>секретный ключ, представляющий собой уникальное 64-битное число, назначаемое каждому пользователю и хранящееся в БД </a:t>
            </a:r>
            <a:r>
              <a:rPr lang="ru-RU" sz="2800" dirty="0" err="1"/>
              <a:t>аутентификационного</a:t>
            </a:r>
            <a:r>
              <a:rPr lang="ru-RU" sz="2800" dirty="0"/>
              <a:t> сервера и в аппаратном ключе пользователя;</a:t>
            </a:r>
            <a:endParaRPr lang="en-US" sz="2800" dirty="0"/>
          </a:p>
          <a:p>
            <a:r>
              <a:rPr lang="ru-RU" sz="2800" dirty="0"/>
              <a:t> значение текущего времени.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	</a:t>
            </a:r>
            <a:r>
              <a:rPr lang="ru-RU" sz="2800" dirty="0"/>
              <a:t> Когда удаленный пользователь делает попытку логического входа в сеть, ему предлагается ввести его персональный идентификационный номер </a:t>
            </a:r>
            <a:r>
              <a:rPr lang="en-US" sz="2800" dirty="0"/>
              <a:t>PIN</a:t>
            </a:r>
            <a:r>
              <a:rPr lang="ru-RU" sz="2800" dirty="0"/>
              <a:t>, состоящий из четырех десятичных цифр, и шесть цифр случайного числа, отображаемого в этот момент на дисплее аппаратного ключа. 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algn="just">
              <a:buNone/>
            </a:pPr>
            <a:r>
              <a:rPr lang="en-US" sz="2800" dirty="0"/>
              <a:t>	</a:t>
            </a:r>
            <a:r>
              <a:rPr lang="ru-RU" sz="2800" dirty="0"/>
              <a:t>Используя введенный поль­зователем PIN-код, сервер извлекает из БД секретный ключ пользователя и выполняет алгоритм генерации случайного числа, используя в качестве параметров извлеченный секретный ключ и значение текущего времени. Затем сервер проверяет, совпадают ли сгенерированное число и число, введенное пользователем. Если эти числа совпадают, то сервер разрешает пользователю осуществить логический вход в систему.</a:t>
            </a:r>
            <a:endParaRPr lang="en-US" sz="2800" dirty="0"/>
          </a:p>
          <a:p>
            <a:pPr algn="just">
              <a:buNone/>
            </a:pPr>
            <a:r>
              <a:rPr lang="en-US" sz="2800" dirty="0"/>
              <a:t>	</a:t>
            </a:r>
            <a:r>
              <a:rPr lang="ru-RU" sz="2800" dirty="0"/>
              <a:t>При использовании этой схемы аутентификации требуется жесткая временная синхронизация аппаратного ключа и сервера.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Строгая аутентификация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Идея строгой аутентификации, реализуемая в криптографических протоколах, заключается в следующем. Проверяемая (доказывающая) сторона доказывает свою подлинность проверяющей стороне, демонстрируя знание некоторого секрета </a:t>
            </a:r>
            <a:endParaRPr lang="en-US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188640"/>
            <a:ext cx="8640960" cy="6120680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Существенным является факт, что доказывающая сторона демонстрирует только знание секрета, но сам секрет в ходе </a:t>
            </a:r>
            <a:r>
              <a:rPr lang="ru-RU" dirty="0" err="1"/>
              <a:t>аутентификационного</a:t>
            </a:r>
            <a:r>
              <a:rPr lang="ru-RU" dirty="0"/>
              <a:t> обмена не раскрывается. Это обеспечивается посредством ответов доказывающей стороны на различные запросы проверяющей стороны.</a:t>
            </a:r>
          </a:p>
          <a:p>
            <a:pPr marL="0" indent="0" algn="just">
              <a:buNone/>
            </a:pPr>
            <a:r>
              <a:rPr lang="ru-RU" dirty="0"/>
              <a:t> При этом результирующий запрос зависит только от пользовательского секрета и начального запроса, который обычно представляет произвольно выбранное в начале протокола большое число.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	Различают процедуры строгой аутентификации следующих типов:</a:t>
            </a:r>
          </a:p>
          <a:p>
            <a:r>
              <a:rPr lang="ru-RU" sz="2800" dirty="0"/>
              <a:t>односторонняя аутентификация;</a:t>
            </a:r>
          </a:p>
          <a:p>
            <a:r>
              <a:rPr lang="ru-RU" sz="2800" dirty="0"/>
              <a:t>двусторонняя аутентификация;</a:t>
            </a:r>
          </a:p>
          <a:p>
            <a:r>
              <a:rPr lang="ru-RU" sz="2800" dirty="0"/>
              <a:t>трехсторонняя аутентификация.</a:t>
            </a:r>
          </a:p>
          <a:p>
            <a:pPr>
              <a:buNone/>
            </a:pPr>
            <a:r>
              <a:rPr lang="ru-RU" sz="2800" i="1" dirty="0"/>
              <a:t>	Односторонняя аутентификация </a:t>
            </a:r>
            <a:r>
              <a:rPr lang="ru-RU" sz="2800" dirty="0"/>
              <a:t>предусматривает обмен информацией только в одном направлении.</a:t>
            </a:r>
          </a:p>
          <a:p>
            <a:pPr>
              <a:buNone/>
            </a:pPr>
            <a:r>
              <a:rPr lang="ru-RU" sz="2800" i="1" dirty="0"/>
              <a:t>	Двусторонняя аутентификация </a:t>
            </a:r>
            <a:r>
              <a:rPr lang="ru-RU" sz="2800" dirty="0"/>
              <a:t>по сравнению с односторон­ней содержит дополнительный ответ проверяющей стороны доказывающей стороне, который должен убедить ее, что связь устанавливается именно с той стороной, которой были предназна­чены </a:t>
            </a:r>
            <a:r>
              <a:rPr lang="ru-RU" sz="2800" dirty="0" err="1"/>
              <a:t>аутентификационные</a:t>
            </a:r>
            <a:r>
              <a:rPr lang="ru-RU" sz="2800" dirty="0"/>
              <a:t> данные;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ru-RU" sz="2800" i="1" dirty="0"/>
              <a:t>	Трехсторонняя аутентификация </a:t>
            </a:r>
            <a:r>
              <a:rPr lang="ru-RU" sz="2800" dirty="0"/>
              <a:t>содержит дополнительную передачу данных от доказывающей стороны проверяющей. </a:t>
            </a:r>
          </a:p>
          <a:p>
            <a:pPr>
              <a:buNone/>
            </a:pPr>
            <a:r>
              <a:rPr lang="ru-RU" sz="2800" dirty="0"/>
              <a:t>Этот подход позволяет отказаться от использования меток времени при проведении аутентификации.</a:t>
            </a:r>
          </a:p>
          <a:p>
            <a:pPr>
              <a:buNone/>
            </a:pPr>
            <a:r>
              <a:rPr lang="ru-RU" sz="2800" dirty="0"/>
              <a:t>	В зависимости от используемых криптографических алгоритмов протоколы строгой аутентификации делятся на протоколы, основанные:</a:t>
            </a:r>
          </a:p>
          <a:p>
            <a:pPr lvl="0"/>
            <a:r>
              <a:rPr lang="ru-RU" sz="2800" dirty="0"/>
              <a:t>на симметричных алгоритмах шифрования;</a:t>
            </a:r>
          </a:p>
          <a:p>
            <a:pPr lvl="0"/>
            <a:r>
              <a:rPr lang="ru-RU" sz="2800" dirty="0"/>
              <a:t>однонаправленных ключевых хэш-функциях;</a:t>
            </a:r>
          </a:p>
          <a:p>
            <a:pPr lvl="0"/>
            <a:r>
              <a:rPr lang="ru-RU" sz="2800" dirty="0"/>
              <a:t>асимметричных алгоритмах шифрования;</a:t>
            </a:r>
          </a:p>
          <a:p>
            <a:pPr lvl="0"/>
            <a:r>
              <a:rPr lang="ru-RU" sz="2800" dirty="0"/>
              <a:t>алгоритмах электронной цифровой подписи.</a:t>
            </a:r>
          </a:p>
          <a:p>
            <a:r>
              <a:rPr lang="ru-RU" sz="2800" dirty="0"/>
              <a:t> 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i="1" dirty="0"/>
              <a:t>Строгая </a:t>
            </a:r>
            <a:r>
              <a:rPr lang="ru-RU" sz="4000" b="1" i="1" dirty="0" err="1"/>
              <a:t>аутентнфнкация</a:t>
            </a:r>
            <a:r>
              <a:rPr lang="ru-RU" sz="4000" b="1" i="1" dirty="0"/>
              <a:t>, основанная на симметричных алгоритмах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Для работы протоколов аутентификации, построенных на основе симметричных алгоритмов, необходимо, чтобы проверяющий и доказывающий с самого начала имели один и тот же секретный ключ. Для закрытых систем с небольшим количеством пользователей каждая пара пользователей может заранее разделить его между собой. 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В больших распределенных системах, применяющих технологию симметричного шифрования, часто используются протоколы аутентификации с участием доверенного сервера, с которым каждая сторона разделяет знание ключа. </a:t>
            </a:r>
          </a:p>
          <a:p>
            <a:pPr marL="0" indent="0" algn="just">
              <a:buNone/>
            </a:pPr>
            <a:r>
              <a:rPr lang="ru-RU" dirty="0"/>
              <a:t>Такой сервер распределяет сеансовые ключи для каждой пары пользователей всякий раз, когда один из них запрашивает аутентификацию другого.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Обычно пользователь подтверждает свою идентификацию, вводя в систему уникальную, не известную другим пользователям информацию о себе (например, пароль или сертификат). </a:t>
            </a:r>
          </a:p>
          <a:p>
            <a:pPr marL="0" indent="0">
              <a:buNone/>
            </a:pPr>
            <a:r>
              <a:rPr lang="ru-RU" sz="2800" dirty="0"/>
              <a:t>Для подтверждения своей подлинности субъект может предъявлять системе разные сущности. В зависимости от предъявляемых субъектом сущностей процессы аутентификации могут быть разделены на основе:</a:t>
            </a:r>
          </a:p>
          <a:p>
            <a:pPr marL="0" indent="0">
              <a:buNone/>
            </a:pPr>
            <a:endParaRPr lang="ru-RU" sz="2800" dirty="0"/>
          </a:p>
          <a:p>
            <a:pPr marL="0" indent="0">
              <a:buNone/>
            </a:pP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0226"/>
          </a:xfrm>
        </p:spPr>
        <p:txBody>
          <a:bodyPr/>
          <a:lstStyle/>
          <a:p>
            <a:r>
              <a:rPr lang="ru-RU" sz="3200" b="1" dirty="0"/>
              <a:t>Протоколы аутентификации с симметричными алгоритмами шифрования</a:t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7504" y="2204864"/>
            <a:ext cx="8579296" cy="3921299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	Рассмотрим следующие варианты аутентификации: </a:t>
            </a:r>
          </a:p>
          <a:p>
            <a:r>
              <a:rPr lang="ru-RU" sz="2800" dirty="0"/>
              <a:t>односторонняя аутентификация с использованием меток времени;</a:t>
            </a:r>
          </a:p>
          <a:p>
            <a:r>
              <a:rPr lang="ru-RU" sz="2800" dirty="0"/>
              <a:t>односторонняя аутентификация с использованием случайных чисел; </a:t>
            </a:r>
          </a:p>
          <a:p>
            <a:r>
              <a:rPr lang="ru-RU" sz="2800" dirty="0"/>
              <a:t>двусторонняя аутентификация.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algn="just">
              <a:buNone/>
            </a:pPr>
            <a:r>
              <a:rPr lang="ru-RU" sz="2800" dirty="0"/>
              <a:t>	В каждом из этих случаев пользователь доказывает свою подлинность, демонстрируя знание секретного ключа, так как производит расшифровывание запросов с помощью этого секретного ключа.</a:t>
            </a:r>
          </a:p>
          <a:p>
            <a:pPr>
              <a:buNone/>
            </a:pPr>
            <a:r>
              <a:rPr lang="ru-RU" sz="2800" dirty="0"/>
              <a:t>	Введем следующие обозначения:</a:t>
            </a:r>
          </a:p>
          <a:p>
            <a:r>
              <a:rPr lang="en-US" sz="2800" i="1" dirty="0"/>
              <a:t>r</a:t>
            </a:r>
            <a:r>
              <a:rPr lang="ru-RU" sz="2800" i="1" baseline="-25000" dirty="0"/>
              <a:t>А</a:t>
            </a:r>
            <a:r>
              <a:rPr lang="ru-RU" sz="2800" i="1" dirty="0"/>
              <a:t> — </a:t>
            </a:r>
            <a:r>
              <a:rPr lang="ru-RU" sz="2800" dirty="0"/>
              <a:t>случайное число, сгенерированное участником </a:t>
            </a:r>
            <a:r>
              <a:rPr lang="ru-RU" sz="2800" i="1" dirty="0"/>
              <a:t>А;</a:t>
            </a:r>
            <a:endParaRPr lang="ru-RU" sz="2800" dirty="0"/>
          </a:p>
          <a:p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 — </a:t>
            </a:r>
            <a:r>
              <a:rPr lang="ru-RU" sz="2800" dirty="0"/>
              <a:t>случайное число, сгенерированное участником </a:t>
            </a:r>
            <a:r>
              <a:rPr lang="ru-RU" sz="2800" i="1" dirty="0"/>
              <a:t>В,</a:t>
            </a:r>
            <a:endParaRPr lang="en-US" sz="2800" i="1" dirty="0"/>
          </a:p>
          <a:p>
            <a:r>
              <a:rPr lang="en-US" sz="2800" i="1" dirty="0" err="1"/>
              <a:t>t</a:t>
            </a:r>
            <a:r>
              <a:rPr lang="en-US" sz="1600" i="1" dirty="0" err="1"/>
              <a:t>A</a:t>
            </a:r>
            <a:r>
              <a:rPr lang="ru-RU" sz="2800" i="1" dirty="0"/>
              <a:t> </a:t>
            </a:r>
            <a:r>
              <a:rPr lang="ru-RU" sz="2800" dirty="0"/>
              <a:t>метка времени, сгенерированная участником </a:t>
            </a:r>
            <a:r>
              <a:rPr lang="ru-RU" sz="2800" i="1" dirty="0"/>
              <a:t>А;</a:t>
            </a:r>
          </a:p>
          <a:p>
            <a:pPr algn="just"/>
            <a:r>
              <a:rPr lang="en-US" sz="2800" i="1" dirty="0"/>
              <a:t>E</a:t>
            </a:r>
            <a:r>
              <a:rPr lang="en-US" sz="1600" i="1" dirty="0"/>
              <a:t>K</a:t>
            </a:r>
            <a:r>
              <a:rPr lang="ru-RU" sz="2800" i="1" dirty="0"/>
              <a:t> </a:t>
            </a:r>
            <a:r>
              <a:rPr lang="ru-RU" sz="2800" dirty="0"/>
              <a:t>— симметричное шифрование на ключе </a:t>
            </a:r>
            <a:r>
              <a:rPr lang="ru-RU" sz="2800" i="1" dirty="0"/>
              <a:t>К </a:t>
            </a:r>
          </a:p>
          <a:p>
            <a:pPr marL="0" indent="0" algn="just">
              <a:buNone/>
            </a:pPr>
            <a:r>
              <a:rPr lang="ru-RU" sz="2800" i="1" dirty="0"/>
              <a:t>(</a:t>
            </a:r>
            <a:r>
              <a:rPr lang="ru-RU" sz="2400" i="1" dirty="0"/>
              <a:t>ключ К </a:t>
            </a:r>
            <a:r>
              <a:rPr lang="ru-RU" sz="2400" dirty="0"/>
              <a:t>должен быть предварительно распределен между </a:t>
            </a:r>
            <a:r>
              <a:rPr lang="ru-RU" sz="2400" i="1" dirty="0"/>
              <a:t>А </a:t>
            </a:r>
            <a:r>
              <a:rPr lang="ru-RU" sz="2400" dirty="0"/>
              <a:t>и </a:t>
            </a:r>
            <a:r>
              <a:rPr lang="ru-RU" sz="2400" i="1" dirty="0"/>
              <a:t>В</a:t>
            </a:r>
            <a:r>
              <a:rPr lang="ru-RU" sz="2800" i="1" dirty="0"/>
              <a:t>).</a:t>
            </a:r>
            <a:endParaRPr lang="ru-RU" sz="2800" dirty="0"/>
          </a:p>
          <a:p>
            <a:pPr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21499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1.	Односторонняя аутентификация, основанная на метках времени:</a:t>
            </a:r>
          </a:p>
          <a:p>
            <a:pPr>
              <a:buNone/>
            </a:pPr>
            <a:r>
              <a:rPr lang="en-US" sz="2800" i="1" dirty="0"/>
              <a:t>				A</a:t>
            </a:r>
            <a:r>
              <a:rPr lang="ru-RU" sz="2800" dirty="0"/>
              <a:t> → </a:t>
            </a:r>
            <a:r>
              <a:rPr lang="ru-RU" sz="2800" i="1" dirty="0"/>
              <a:t>В: </a:t>
            </a:r>
            <a:r>
              <a:rPr lang="en-US" sz="2800" i="1" dirty="0"/>
              <a:t>E</a:t>
            </a:r>
            <a:r>
              <a:rPr lang="en-US" sz="2800" i="1" baseline="-25000" dirty="0"/>
              <a:t>K</a:t>
            </a:r>
            <a:r>
              <a:rPr lang="ru-RU" sz="2800" i="1" dirty="0"/>
              <a:t>(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ru-RU" sz="2800" i="1" dirty="0"/>
              <a:t>, В)	</a:t>
            </a:r>
            <a:r>
              <a:rPr lang="ru-RU" sz="2800" dirty="0"/>
              <a:t>(1)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ru-RU" sz="2800" dirty="0"/>
              <a:t> Участник </a:t>
            </a:r>
            <a:r>
              <a:rPr lang="ru-RU" sz="2800" i="1" dirty="0"/>
              <a:t>А </a:t>
            </a:r>
            <a:r>
              <a:rPr lang="ru-RU" sz="2800" dirty="0"/>
              <a:t>отправляет сообщение.  После получения и расшифровывания данного сообщения участник </a:t>
            </a:r>
            <a:r>
              <a:rPr lang="ru-RU" sz="2800" i="1" dirty="0"/>
              <a:t>В </a:t>
            </a:r>
            <a:r>
              <a:rPr lang="ru-RU" sz="2800" dirty="0"/>
              <a:t>убеждается в том, что метка времени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en-US" sz="2800" i="1" dirty="0"/>
              <a:t> </a:t>
            </a:r>
            <a:r>
              <a:rPr lang="ru-RU" sz="2800" dirty="0"/>
              <a:t>действительна и идентификатор </a:t>
            </a:r>
            <a:r>
              <a:rPr lang="ru-RU" sz="2800" i="1" dirty="0"/>
              <a:t>В, </a:t>
            </a:r>
            <a:r>
              <a:rPr lang="ru-RU" sz="2800" dirty="0"/>
              <a:t>указанный в сообщении, совпадает с его собственным. </a:t>
            </a:r>
          </a:p>
          <a:p>
            <a:pPr indent="0" algn="just">
              <a:buNone/>
            </a:pPr>
            <a:r>
              <a:rPr lang="ru-RU" sz="2800" dirty="0"/>
              <a:t>Предотвращение повторной передачи данного сообщения основывается на том, что без знания ключа невозможно изменить метку времени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en-US" sz="2800" i="1" dirty="0"/>
              <a:t> </a:t>
            </a:r>
            <a:r>
              <a:rPr lang="ru-RU" sz="2800" dirty="0"/>
              <a:t>и идентификатор </a:t>
            </a:r>
            <a:r>
              <a:rPr lang="ru-RU" sz="2800" i="1" dirty="0"/>
              <a:t>В.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>
              <a:buNone/>
            </a:pPr>
            <a:r>
              <a:rPr lang="ru-RU" sz="2800" i="1" dirty="0"/>
              <a:t>2.</a:t>
            </a:r>
            <a:r>
              <a:rPr lang="ru-RU" sz="2800" b="1" i="1" dirty="0"/>
              <a:t>	</a:t>
            </a:r>
            <a:r>
              <a:rPr lang="ru-RU" sz="2800" dirty="0"/>
              <a:t>Односторонняя аутентификация, основанная на использовании случайных чисел:</a:t>
            </a:r>
          </a:p>
          <a:p>
            <a:pPr>
              <a:buNone/>
            </a:pPr>
            <a:r>
              <a:rPr lang="en-US" sz="2800" i="1" dirty="0"/>
              <a:t>				</a:t>
            </a:r>
            <a:r>
              <a:rPr lang="ru-RU" sz="2800" i="1" dirty="0"/>
              <a:t>А</a:t>
            </a:r>
            <a:r>
              <a:rPr lang="ru-RU" sz="2800" dirty="0"/>
              <a:t> ← </a:t>
            </a:r>
            <a:r>
              <a:rPr lang="ru-RU" sz="2800" i="1" dirty="0"/>
              <a:t>В: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;	</a:t>
            </a:r>
            <a:r>
              <a:rPr lang="ru-RU" sz="2800" dirty="0"/>
              <a:t>(</a:t>
            </a:r>
            <a:r>
              <a:rPr lang="en-US" sz="2800" dirty="0"/>
              <a:t>1</a:t>
            </a:r>
            <a:r>
              <a:rPr lang="ru-RU" sz="2800" dirty="0"/>
              <a:t>)</a:t>
            </a:r>
          </a:p>
          <a:p>
            <a:pPr>
              <a:buNone/>
            </a:pPr>
            <a:r>
              <a:rPr lang="en-US" sz="2800" i="1" dirty="0"/>
              <a:t>				</a:t>
            </a:r>
            <a:r>
              <a:rPr lang="ru-RU" sz="2800" i="1" dirty="0"/>
              <a:t>А</a:t>
            </a:r>
            <a:r>
              <a:rPr lang="ru-RU" sz="2800" dirty="0"/>
              <a:t> → </a:t>
            </a:r>
            <a:r>
              <a:rPr lang="ru-RU" sz="2800" i="1" dirty="0"/>
              <a:t>В: </a:t>
            </a:r>
            <a:r>
              <a:rPr lang="en-US" sz="2800" i="1" dirty="0"/>
              <a:t>E</a:t>
            </a:r>
            <a:r>
              <a:rPr lang="en-US" sz="2800" i="1" baseline="-25000" dirty="0"/>
              <a:t>K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s</a:t>
            </a:r>
            <a:r>
              <a:rPr lang="ru-RU" sz="2800" i="1" dirty="0"/>
              <a:t>, В).	</a:t>
            </a:r>
            <a:r>
              <a:rPr lang="ru-RU" sz="2800" dirty="0"/>
              <a:t>(2)</a:t>
            </a:r>
          </a:p>
          <a:p>
            <a:pPr marL="0" indent="0" algn="just">
              <a:buNone/>
            </a:pPr>
            <a:r>
              <a:rPr lang="ru-RU" sz="2800" dirty="0"/>
              <a:t>Участник </a:t>
            </a:r>
            <a:r>
              <a:rPr lang="ru-RU" sz="2800" i="1" dirty="0"/>
              <a:t>В </a:t>
            </a:r>
            <a:r>
              <a:rPr lang="ru-RU" sz="2800" dirty="0"/>
              <a:t>отправляет участнику </a:t>
            </a:r>
            <a:r>
              <a:rPr lang="ru-RU" sz="2800" i="1" dirty="0"/>
              <a:t>А </a:t>
            </a:r>
            <a:r>
              <a:rPr lang="ru-RU" sz="2800" dirty="0"/>
              <a:t>случайное число </a:t>
            </a:r>
            <a:r>
              <a:rPr lang="en-US" sz="2800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. </a:t>
            </a:r>
            <a:r>
              <a:rPr lang="ru-RU" sz="2800" dirty="0"/>
              <a:t>Участник </a:t>
            </a:r>
            <a:r>
              <a:rPr lang="ru-RU" sz="2800" i="1" dirty="0"/>
              <a:t>А </a:t>
            </a:r>
            <a:r>
              <a:rPr lang="ru-RU" sz="2800" dirty="0"/>
              <a:t>шифрует сообщение, состоящее из полученного числа </a:t>
            </a:r>
            <a:r>
              <a:rPr lang="en-US" sz="2800" i="1" dirty="0"/>
              <a:t>r</a:t>
            </a:r>
            <a:r>
              <a:rPr lang="ru-RU" sz="2800" i="1" baseline="-25000" dirty="0"/>
              <a:t>в </a:t>
            </a:r>
            <a:r>
              <a:rPr lang="ru-RU" sz="2800" dirty="0"/>
              <a:t>и идентификатора </a:t>
            </a:r>
            <a:r>
              <a:rPr lang="ru-RU" sz="2800" i="1" dirty="0"/>
              <a:t>В, </a:t>
            </a:r>
            <a:r>
              <a:rPr lang="ru-RU" sz="2800" dirty="0"/>
              <a:t>и отправляет зашифрованное сообщение участнику </a:t>
            </a:r>
            <a:r>
              <a:rPr lang="ru-RU" sz="2800" i="1" dirty="0"/>
              <a:t>В. </a:t>
            </a:r>
            <a:r>
              <a:rPr lang="ru-RU" sz="2800" dirty="0"/>
              <a:t>Участник </a:t>
            </a:r>
            <a:r>
              <a:rPr lang="ru-RU" sz="2800" i="1" dirty="0"/>
              <a:t>В </a:t>
            </a:r>
            <a:r>
              <a:rPr lang="ru-RU" sz="2800" dirty="0"/>
              <a:t>расшифровывает полученное сообщение и сравнивает случайное число, содержащееся в сообщении, с тем, которое он послал участнику </a:t>
            </a:r>
            <a:r>
              <a:rPr lang="ru-RU" sz="2800" i="1" dirty="0"/>
              <a:t>А. </a:t>
            </a:r>
            <a:r>
              <a:rPr lang="ru-RU" sz="2800" dirty="0"/>
              <a:t>Дополнительно он проверяет имя, указанное в сообщении.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3. Двусторонняя аутентификация, использующая случайные значения:</a:t>
            </a:r>
          </a:p>
          <a:p>
            <a:pPr>
              <a:buNone/>
            </a:pPr>
            <a:r>
              <a:rPr lang="en-US" sz="2800" i="1" dirty="0"/>
              <a:t>				A</a:t>
            </a:r>
            <a:r>
              <a:rPr lang="ru-RU" sz="2800" dirty="0"/>
              <a:t> ← </a:t>
            </a:r>
            <a:r>
              <a:rPr lang="en-US" sz="2800" i="1" dirty="0"/>
              <a:t>B</a:t>
            </a:r>
            <a:r>
              <a:rPr lang="ru-RU" sz="2800" i="1" dirty="0"/>
              <a:t>: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;	</a:t>
            </a:r>
            <a:r>
              <a:rPr lang="ru-RU" sz="2800" dirty="0"/>
              <a:t>(1)</a:t>
            </a:r>
          </a:p>
          <a:p>
            <a:pPr>
              <a:buNone/>
            </a:pPr>
            <a:r>
              <a:rPr lang="en-US" sz="2800" i="1" dirty="0"/>
              <a:t>				</a:t>
            </a:r>
            <a:r>
              <a:rPr lang="ru-RU" sz="2800" i="1" dirty="0"/>
              <a:t>А </a:t>
            </a:r>
            <a:r>
              <a:rPr lang="ru-RU" sz="2800" dirty="0"/>
              <a:t>→</a:t>
            </a:r>
            <a:r>
              <a:rPr lang="ru-RU" sz="2800" i="1" dirty="0"/>
              <a:t> В: </a:t>
            </a:r>
            <a:r>
              <a:rPr lang="ru-RU" sz="2800" i="1" dirty="0" err="1"/>
              <a:t>Е</a:t>
            </a:r>
            <a:r>
              <a:rPr lang="ru-RU" sz="2800" i="1" baseline="-25000" dirty="0" err="1"/>
              <a:t>к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. В);	</a:t>
            </a:r>
            <a:r>
              <a:rPr lang="ru-RU" sz="2800" dirty="0"/>
              <a:t>(2)</a:t>
            </a:r>
          </a:p>
          <a:p>
            <a:pPr>
              <a:buNone/>
            </a:pPr>
            <a:r>
              <a:rPr lang="en-US" sz="2800" i="1" dirty="0"/>
              <a:t>				</a:t>
            </a:r>
            <a:r>
              <a:rPr lang="ru-RU" sz="2800" i="1" dirty="0"/>
              <a:t>А</a:t>
            </a:r>
            <a:r>
              <a:rPr lang="ru-RU" sz="2800" dirty="0"/>
              <a:t> ← </a:t>
            </a:r>
            <a:r>
              <a:rPr lang="ru-RU" sz="2800" i="1" dirty="0"/>
              <a:t>В: </a:t>
            </a:r>
            <a:r>
              <a:rPr lang="ru-RU" sz="2800" i="1" dirty="0" err="1"/>
              <a:t>Е</a:t>
            </a:r>
            <a:r>
              <a:rPr lang="ru-RU" sz="2800" i="1" baseline="-25000" dirty="0" err="1"/>
              <a:t>к</a:t>
            </a:r>
            <a:r>
              <a:rPr lang="ru-RU" sz="2800" i="1" dirty="0"/>
              <a:t>(</a:t>
            </a:r>
            <a:r>
              <a:rPr lang="en-US" sz="2800" i="1" dirty="0"/>
              <a:t>r</a:t>
            </a:r>
            <a:r>
              <a:rPr lang="ru-RU" sz="2800" i="1" baseline="-25000" dirty="0"/>
              <a:t>А</a:t>
            </a:r>
            <a:r>
              <a:rPr lang="ru-RU" sz="2800" i="1" dirty="0"/>
              <a:t>,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)\	</a:t>
            </a:r>
            <a:r>
              <a:rPr lang="ru-RU" sz="2800" dirty="0"/>
              <a:t>(3)</a:t>
            </a:r>
          </a:p>
          <a:p>
            <a:pPr marL="0" indent="0" algn="just">
              <a:buNone/>
            </a:pPr>
            <a:r>
              <a:rPr lang="ru-RU" sz="2800" dirty="0"/>
              <a:t>При получении сообщения (2) участник </a:t>
            </a:r>
            <a:r>
              <a:rPr lang="ru-RU" sz="2800" i="1" dirty="0"/>
              <a:t>В </a:t>
            </a:r>
            <a:r>
              <a:rPr lang="ru-RU" sz="2800" dirty="0"/>
              <a:t>выполняет те же проверки, что и в предыдущем протоколе, и дополнительно расшифровывает случайное число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 </a:t>
            </a:r>
            <a:r>
              <a:rPr lang="ru-RU" sz="2800" dirty="0"/>
              <a:t>для включения его в сообще­ние (3) для участника </a:t>
            </a:r>
            <a:r>
              <a:rPr lang="ru-RU" sz="2800" i="1" dirty="0"/>
              <a:t>А, </a:t>
            </a:r>
            <a:r>
              <a:rPr lang="ru-RU" sz="2800" dirty="0"/>
              <a:t>Сообщение (3), полученное участником </a:t>
            </a:r>
            <a:r>
              <a:rPr lang="ru-RU" sz="2800" i="1" dirty="0"/>
              <a:t>А, </a:t>
            </a:r>
            <a:r>
              <a:rPr lang="ru-RU" sz="2800" dirty="0"/>
              <a:t>позволяет ему убедиться на основе проверки значений </a:t>
            </a:r>
            <a:r>
              <a:rPr lang="en-US" sz="2800" i="1" dirty="0"/>
              <a:t>r</a:t>
            </a:r>
            <a:r>
              <a:rPr lang="ru-RU" sz="2800" i="1" baseline="-25000" dirty="0"/>
              <a:t>А </a:t>
            </a:r>
            <a:r>
              <a:rPr lang="ru-RU" sz="2800" dirty="0"/>
              <a:t>и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, </a:t>
            </a:r>
            <a:r>
              <a:rPr lang="ru-RU" sz="2800" dirty="0"/>
              <a:t>что он имеет дело именно с участником </a:t>
            </a:r>
            <a:r>
              <a:rPr lang="ru-RU" sz="2800" i="1" dirty="0"/>
              <a:t>В.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86210"/>
          </a:xfrm>
        </p:spPr>
        <p:txBody>
          <a:bodyPr/>
          <a:lstStyle/>
          <a:p>
            <a:r>
              <a:rPr lang="ru-RU" sz="2800" b="1" dirty="0"/>
              <a:t>Протоколы, основанные на использовании однонаправленных ключевых хэш-функций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281339"/>
          </a:xfrm>
        </p:spPr>
        <p:txBody>
          <a:bodyPr/>
          <a:lstStyle/>
          <a:p>
            <a:pPr marL="0" indent="0" algn="just">
              <a:buNone/>
            </a:pPr>
            <a:r>
              <a:rPr lang="ru-RU" sz="2700" dirty="0"/>
              <a:t>Протоколы, представленные выше, могут быть модифицированы путем замены симметричного шифрования на шифрование с помощью односторонней ключевой хэш-функции</a:t>
            </a:r>
            <a:r>
              <a:rPr lang="en-US" sz="2700" dirty="0"/>
              <a:t>.</a:t>
            </a:r>
          </a:p>
          <a:p>
            <a:pPr marL="0" indent="0" algn="just">
              <a:buNone/>
            </a:pPr>
            <a:r>
              <a:rPr lang="ru-RU" sz="2700" dirty="0"/>
              <a:t>Своеобразие шифрования с помощью односторонней хэш-функции заключается в том, что оно по существу является односторонним, т. е. не сопровождается обратным преобразованием - расшифровыванием на приемной стороне. Обе стороны (отправитель и получатель) используют одну и ту же процедуру одностороннего шифрования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Односторонняя хэш-функция </a:t>
            </a:r>
            <a:r>
              <a:rPr lang="en-US" sz="2800" b="1" i="1" dirty="0" err="1"/>
              <a:t>h</a:t>
            </a:r>
            <a:r>
              <a:rPr lang="en-US" sz="2800" b="1" i="1" baseline="-25000" dirty="0" err="1"/>
              <a:t>K</a:t>
            </a:r>
            <a:r>
              <a:rPr lang="ru-RU" sz="2800" b="1" i="1" dirty="0"/>
              <a:t>(</a:t>
            </a:r>
            <a:r>
              <a:rPr lang="ru-RU" sz="2800" dirty="0"/>
              <a:t>•</a:t>
            </a:r>
            <a:r>
              <a:rPr lang="ru-RU" sz="2800" b="1" i="1" dirty="0"/>
              <a:t>) </a:t>
            </a:r>
            <a:r>
              <a:rPr lang="ru-RU" sz="2800" dirty="0"/>
              <a:t>с параметром-ключом </a:t>
            </a:r>
            <a:r>
              <a:rPr lang="ru-RU" sz="2800" b="1" i="1" dirty="0"/>
              <a:t>К, </a:t>
            </a:r>
            <a:r>
              <a:rPr lang="ru-RU" sz="2800" dirty="0"/>
              <a:t>примененная к шифруемым данным </a:t>
            </a:r>
            <a:r>
              <a:rPr lang="ru-RU" sz="2800" b="1" i="1" dirty="0"/>
              <a:t>М, </a:t>
            </a:r>
            <a:r>
              <a:rPr lang="ru-RU" sz="2800" dirty="0"/>
              <a:t>дает в результате </a:t>
            </a:r>
            <a:r>
              <a:rPr lang="ru-RU" sz="2800" dirty="0" err="1"/>
              <a:t>хэш-значение</a:t>
            </a:r>
            <a:r>
              <a:rPr lang="ru-RU" sz="2800" dirty="0"/>
              <a:t> </a:t>
            </a:r>
            <a:r>
              <a:rPr lang="ru-RU" sz="2800" b="1" i="1" dirty="0"/>
              <a:t>т </a:t>
            </a:r>
            <a:r>
              <a:rPr lang="ru-RU" sz="2800" dirty="0"/>
              <a:t>(дайджест), состоящее из фиксированного не­большого числа байт (рис. </a:t>
            </a:r>
            <a:r>
              <a:rPr lang="en-US" sz="2800" dirty="0"/>
              <a:t>1</a:t>
            </a:r>
            <a:r>
              <a:rPr lang="ru-RU" sz="2800" dirty="0"/>
              <a:t>).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biLevel thresh="50000"/>
          </a:blip>
          <a:srcRect/>
          <a:stretch>
            <a:fillRect/>
          </a:stretch>
        </p:blipFill>
        <p:spPr bwMode="auto">
          <a:xfrm>
            <a:off x="158402" y="2754065"/>
            <a:ext cx="8827195" cy="3372098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F4F5FA-D005-9926-2840-9FABFB04C86E}"/>
              </a:ext>
            </a:extLst>
          </p:cNvPr>
          <p:cNvSpPr txBox="1"/>
          <p:nvPr/>
        </p:nvSpPr>
        <p:spPr>
          <a:xfrm>
            <a:off x="1835696" y="6336319"/>
            <a:ext cx="6242250" cy="521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Roboto Slab" pitchFamily="2" charset="0"/>
                <a:cs typeface="Arial" pitchFamily="34" charset="0"/>
              </a:rPr>
              <a:t>Р</a:t>
            </a:r>
            <a:r>
              <a:rPr lang="ru-RU" sz="1800" b="1" dirty="0">
                <a:latin typeface="+mj-lt"/>
                <a:ea typeface="Roboto Slab" pitchFamily="2" charset="0"/>
                <a:cs typeface="Arial" pitchFamily="34" charset="0"/>
              </a:rPr>
              <a:t>и</a:t>
            </a:r>
            <a:r>
              <a:rPr kumimoji="0" 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Roboto Slab" pitchFamily="2" charset="0"/>
                <a:cs typeface="Arial" pitchFamily="34" charset="0"/>
              </a:rPr>
              <a:t>с. 1. Применение для аутентификации односторонней хэш-функции с параметром-ключом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51520" y="0"/>
            <a:ext cx="8640960" cy="4509120"/>
          </a:xfrm>
          <a:prstGeom prst="rect">
            <a:avLst/>
          </a:prstGeom>
          <a:noFill/>
          <a:ln w="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sz="2800" b="1" dirty="0">
              <a:latin typeface="+mj-lt"/>
              <a:ea typeface="Roboto Slab" pitchFamily="2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Roboto Slab" pitchFamily="2" charset="0"/>
              <a:cs typeface="Arial" pitchFamily="34" charset="0"/>
            </a:endParaRPr>
          </a:p>
          <a:p>
            <a:pPr algn="just">
              <a:lnSpc>
                <a:spcPct val="76000"/>
              </a:lnSpc>
            </a:pPr>
            <a:r>
              <a:rPr lang="ru-RU" sz="2800" dirty="0">
                <a:latin typeface="+mj-lt"/>
              </a:rPr>
              <a:t>Дайджест </a:t>
            </a:r>
            <a:r>
              <a:rPr lang="en-US" sz="2800" b="1" i="1" dirty="0">
                <a:latin typeface="+mj-lt"/>
              </a:rPr>
              <a:t>m</a:t>
            </a:r>
            <a:r>
              <a:rPr lang="ru-RU" sz="2800" b="1" i="1" dirty="0">
                <a:latin typeface="+mj-lt"/>
              </a:rPr>
              <a:t>=</a:t>
            </a:r>
            <a:r>
              <a:rPr lang="en-US" sz="2800" b="1" i="1" dirty="0" err="1">
                <a:latin typeface="+mj-lt"/>
              </a:rPr>
              <a:t>h</a:t>
            </a:r>
            <a:r>
              <a:rPr lang="en-US" sz="2800" b="1" i="1" baseline="-25000" dirty="0" err="1">
                <a:latin typeface="+mj-lt"/>
              </a:rPr>
              <a:t>K</a:t>
            </a:r>
            <a:r>
              <a:rPr lang="ru-RU" sz="2800" b="1" i="1" dirty="0">
                <a:latin typeface="+mj-lt"/>
              </a:rPr>
              <a:t>(</a:t>
            </a:r>
            <a:r>
              <a:rPr lang="en-US" sz="2800" b="1" i="1" dirty="0">
                <a:latin typeface="+mj-lt"/>
              </a:rPr>
              <a:t>M</a:t>
            </a:r>
            <a:r>
              <a:rPr lang="ru-RU" sz="2800" b="1" i="1" dirty="0">
                <a:latin typeface="+mj-lt"/>
              </a:rPr>
              <a:t>) </a:t>
            </a:r>
            <a:r>
              <a:rPr lang="ru-RU" sz="2800" dirty="0">
                <a:latin typeface="+mj-lt"/>
              </a:rPr>
              <a:t>передается получателю вместе с исходным сообщением </a:t>
            </a:r>
            <a:r>
              <a:rPr lang="ru-RU" sz="2800" i="1" dirty="0">
                <a:latin typeface="+mj-lt"/>
              </a:rPr>
              <a:t>М. </a:t>
            </a:r>
          </a:p>
          <a:p>
            <a:pPr algn="just">
              <a:lnSpc>
                <a:spcPct val="76000"/>
              </a:lnSpc>
            </a:pPr>
            <a:r>
              <a:rPr lang="ru-RU" sz="2800" dirty="0">
                <a:latin typeface="+mj-lt"/>
              </a:rPr>
              <a:t>Получатель сообщения, зная, какая односторонняя хэш-функция была применена для получения дайджеста, заново вычисляет ее, используя расшифрованное сообщение </a:t>
            </a:r>
            <a:r>
              <a:rPr lang="ru-RU" sz="2800" i="1" dirty="0">
                <a:latin typeface="+mj-lt"/>
              </a:rPr>
              <a:t>М. </a:t>
            </a:r>
          </a:p>
          <a:p>
            <a:pPr algn="just">
              <a:lnSpc>
                <a:spcPct val="76000"/>
              </a:lnSpc>
            </a:pPr>
            <a:r>
              <a:rPr lang="ru-RU" sz="2800" dirty="0">
                <a:latin typeface="+mj-lt"/>
              </a:rPr>
              <a:t>Если значения полученного дайджеста </a:t>
            </a:r>
            <a:r>
              <a:rPr lang="ru-RU" sz="2800" i="1" dirty="0">
                <a:latin typeface="+mj-lt"/>
              </a:rPr>
              <a:t>т </a:t>
            </a:r>
            <a:r>
              <a:rPr lang="ru-RU" sz="2800" dirty="0">
                <a:latin typeface="+mj-lt"/>
              </a:rPr>
              <a:t>и вычисленного дайджеста </a:t>
            </a:r>
            <a:r>
              <a:rPr lang="ru-RU" sz="2800" i="1" dirty="0">
                <a:latin typeface="+mj-lt"/>
              </a:rPr>
              <a:t>т' </a:t>
            </a:r>
            <a:r>
              <a:rPr lang="ru-RU" sz="2800" dirty="0">
                <a:latin typeface="+mj-lt"/>
              </a:rPr>
              <a:t>совпадают, значит содержимое сообщения </a:t>
            </a:r>
            <a:r>
              <a:rPr lang="ru-RU" sz="2800" i="1" dirty="0">
                <a:latin typeface="+mj-lt"/>
              </a:rPr>
              <a:t>М </a:t>
            </a:r>
            <a:r>
              <a:rPr lang="ru-RU" sz="2800" dirty="0">
                <a:latin typeface="+mj-lt"/>
              </a:rPr>
              <a:t>не было подвергнуто никаким изменениям.</a:t>
            </a:r>
          </a:p>
          <a:p>
            <a:pPr marL="0" marR="0" lvl="0" indent="0" algn="ctr" defTabSz="914400" rtl="0" eaLnBrk="1" fontAlgn="base" latinLnBrk="0" hangingPunct="1">
              <a:lnSpc>
                <a:spcPct val="76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Roboto Slab" pitchFamily="2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Рассмотрим другой вариант использования односторонней хэш-функции для проверки целостности данных. В этом случае односторонняя хэш-функция </a:t>
            </a:r>
            <a:r>
              <a:rPr lang="en-US" sz="2800" b="1" i="1" dirty="0"/>
              <a:t>h</a:t>
            </a:r>
            <a:r>
              <a:rPr lang="ru-RU" sz="2800" b="1" i="1" dirty="0"/>
              <a:t>(</a:t>
            </a:r>
            <a:r>
              <a:rPr lang="ru-RU" sz="2800" dirty="0"/>
              <a:t>•</a:t>
            </a:r>
            <a:r>
              <a:rPr lang="ru-RU" sz="2800" b="1" i="1" dirty="0"/>
              <a:t>) </a:t>
            </a:r>
            <a:r>
              <a:rPr lang="ru-RU" sz="2800" dirty="0"/>
              <a:t>не имеет параметра-ключа, но применяется не просто к сообщению </a:t>
            </a:r>
            <a:r>
              <a:rPr lang="ru-RU" sz="2800" b="1" i="1" dirty="0"/>
              <a:t>М, </a:t>
            </a:r>
            <a:r>
              <a:rPr lang="ru-RU" sz="2800" dirty="0"/>
              <a:t>а к сообщению, дополненному секретным ключом </a:t>
            </a:r>
            <a:r>
              <a:rPr lang="ru-RU" sz="2800" i="1" dirty="0"/>
              <a:t>К, </a:t>
            </a:r>
          </a:p>
          <a:p>
            <a:pPr marL="0" indent="0" algn="just">
              <a:buNone/>
            </a:pPr>
            <a:r>
              <a:rPr lang="ru-RU" sz="2800" dirty="0"/>
              <a:t>т. е. отправитель вычисляет дайджест </a:t>
            </a:r>
            <a:r>
              <a:rPr lang="ru-RU" sz="2800" i="1" dirty="0"/>
              <a:t>т = </a:t>
            </a:r>
            <a:r>
              <a:rPr lang="en-US" sz="2800" i="1" dirty="0"/>
              <a:t>h</a:t>
            </a:r>
            <a:r>
              <a:rPr lang="ru-RU" sz="2800" i="1" dirty="0"/>
              <a:t>(</a:t>
            </a:r>
            <a:r>
              <a:rPr lang="en-US" sz="2800" i="1" dirty="0"/>
              <a:t>M</a:t>
            </a:r>
            <a:r>
              <a:rPr lang="ru-RU" sz="2800" i="1" dirty="0"/>
              <a:t>, К). </a:t>
            </a:r>
            <a:r>
              <a:rPr lang="ru-RU" sz="2800" dirty="0"/>
              <a:t>Получатель, извлекая исходное сообщение </a:t>
            </a:r>
            <a:r>
              <a:rPr lang="ru-RU" sz="2800" i="1" dirty="0"/>
              <a:t>М, </a:t>
            </a:r>
            <a:r>
              <a:rPr lang="ru-RU" sz="2800" dirty="0"/>
              <a:t>также дополняет его тем же известным ему секретным ключом </a:t>
            </a:r>
            <a:r>
              <a:rPr lang="ru-RU" sz="2800" i="1" dirty="0"/>
              <a:t>К, </a:t>
            </a:r>
            <a:r>
              <a:rPr lang="ru-RU" sz="2800" dirty="0"/>
              <a:t>после чего применяет к полученным данным одностороннюю хэш-функцию </a:t>
            </a:r>
            <a:r>
              <a:rPr lang="en-US" sz="2800" b="1" i="1" dirty="0"/>
              <a:t>h</a:t>
            </a:r>
            <a:r>
              <a:rPr lang="ru-RU" sz="2800" b="1" i="1" dirty="0"/>
              <a:t>(</a:t>
            </a:r>
            <a:r>
              <a:rPr lang="ru-RU" sz="2800" dirty="0"/>
              <a:t>•</a:t>
            </a:r>
            <a:r>
              <a:rPr lang="ru-RU" sz="2800" b="1" i="1" dirty="0"/>
              <a:t>)</a:t>
            </a:r>
            <a:r>
              <a:rPr lang="ru-RU" sz="2800" dirty="0"/>
              <a:t>.</a:t>
            </a:r>
            <a:r>
              <a:rPr lang="ru-RU" sz="2800" b="1" i="1" dirty="0"/>
              <a:t> </a:t>
            </a:r>
            <a:r>
              <a:rPr lang="ru-RU" sz="2800" dirty="0"/>
              <a:t>Результат вычислений - дайджест </a:t>
            </a:r>
            <a:r>
              <a:rPr lang="ru-RU" sz="2800" i="1" dirty="0"/>
              <a:t>т' </a:t>
            </a:r>
            <a:r>
              <a:rPr lang="ru-RU" sz="2800" dirty="0"/>
              <a:t>— сравнивается с полученным дайджестом </a:t>
            </a:r>
            <a:r>
              <a:rPr lang="ru-RU" sz="2800" i="1" dirty="0"/>
              <a:t>т.</a:t>
            </a:r>
            <a:endParaRPr lang="ru-RU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	При использовании односторонних функций шифрования в рассмотренные выше протоколы необходимо внести следующие изменения:</a:t>
            </a:r>
          </a:p>
          <a:p>
            <a:pPr marL="0" indent="0" algn="just">
              <a:buNone/>
            </a:pPr>
            <a:r>
              <a:rPr lang="ru-RU" sz="2800" dirty="0"/>
              <a:t>	функция симметричного шифрования заменяется функ­цией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K</a:t>
            </a:r>
            <a:r>
              <a:rPr lang="en-US" sz="2800" dirty="0"/>
              <a:t>;</a:t>
            </a:r>
            <a:endParaRPr lang="ru-RU" sz="2800" dirty="0"/>
          </a:p>
          <a:p>
            <a:pPr marL="0" lvl="0" indent="0" algn="just">
              <a:buNone/>
            </a:pPr>
            <a:r>
              <a:rPr lang="ru-RU" sz="2800" dirty="0"/>
              <a:t>проверяющий вместо установления факта совпадения полей в расшифрованных сообщениях с предполагаемыми значениями вычисляет значение однонаправленной функции и сравнивает его с полученным от другого участника обмена информацией;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r>
              <a:rPr lang="ru-RU" sz="2800" i="1" dirty="0"/>
              <a:t>знания </a:t>
            </a:r>
            <a:r>
              <a:rPr lang="ru-RU" sz="2800" dirty="0"/>
              <a:t>чего-либо. Примерами </a:t>
            </a:r>
            <a:r>
              <a:rPr lang="ru-RU" sz="2800" b="1" cap="small" dirty="0"/>
              <a:t>могут </a:t>
            </a:r>
            <a:r>
              <a:rPr lang="ru-RU" sz="2800" dirty="0"/>
              <a:t>служить пароль, пер­сональный идентификационный код </a:t>
            </a:r>
            <a:r>
              <a:rPr lang="en-US" sz="2800" dirty="0"/>
              <a:t>PIN</a:t>
            </a:r>
            <a:r>
              <a:rPr lang="ru-RU" sz="2800" dirty="0"/>
              <a:t> (</a:t>
            </a:r>
            <a:r>
              <a:rPr lang="en-US" sz="2800" dirty="0"/>
              <a:t>Personal Identification Number</a:t>
            </a:r>
            <a:r>
              <a:rPr lang="ru-RU" sz="2800" dirty="0"/>
              <a:t>), а также секретные и открытые ключи, знание которых демонстрируется в протоколах типа запрос—ответ;</a:t>
            </a:r>
          </a:p>
          <a:p>
            <a:r>
              <a:rPr lang="ru-RU" sz="2800" i="1" dirty="0"/>
              <a:t>обладания </a:t>
            </a:r>
            <a:r>
              <a:rPr lang="ru-RU" sz="2800" dirty="0"/>
              <a:t>чем-либо. Обычно это магнитные карты, смарт-карты, сертификаты и устройства </a:t>
            </a:r>
            <a:r>
              <a:rPr lang="en-US" sz="2800" i="1" dirty="0"/>
              <a:t>touch memory</a:t>
            </a:r>
            <a:r>
              <a:rPr lang="ru-RU" sz="2800" i="1" dirty="0"/>
              <a:t>;</a:t>
            </a:r>
            <a:endParaRPr lang="ru-RU" sz="2800" dirty="0"/>
          </a:p>
          <a:p>
            <a:r>
              <a:rPr lang="ru-RU" sz="2800" dirty="0"/>
              <a:t>каких-либо неотъемлемых </a:t>
            </a:r>
            <a:r>
              <a:rPr lang="ru-RU" sz="2800" i="1" dirty="0"/>
              <a:t>характеристик. </a:t>
            </a:r>
            <a:r>
              <a:rPr lang="ru-RU" sz="2800" dirty="0"/>
              <a:t>Эта категория включает методы, базирующиеся на проверке биометрических характеристик пользователя (голоса, радужной оболочки и сетчатки глаза, отпечатков пальцев, геометрии ладони и др.).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lvl="0"/>
            <a:r>
              <a:rPr lang="ru-RU" sz="2800" dirty="0"/>
              <a:t>для обеспечения независимого вычисления значения однонаправленной функции получателем сообщения в протоколе</a:t>
            </a:r>
            <a:r>
              <a:rPr lang="en-US" sz="2800" dirty="0"/>
              <a:t> 1 </a:t>
            </a:r>
            <a:r>
              <a:rPr lang="ru-RU" sz="2800" dirty="0"/>
              <a:t>метка времени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en-US" sz="2800" i="1" dirty="0"/>
              <a:t> </a:t>
            </a:r>
            <a:r>
              <a:rPr lang="ru-RU" sz="2800" dirty="0"/>
              <a:t>должна передаваться дополнительно в от­крытом виде, а в сообщении (2) протокола 3 случайное число </a:t>
            </a:r>
            <a:r>
              <a:rPr lang="en-US" sz="2800" i="1" dirty="0"/>
              <a:t>r</a:t>
            </a:r>
            <a:r>
              <a:rPr lang="ru-RU" sz="2800" i="1" baseline="-25000" dirty="0"/>
              <a:t>А</a:t>
            </a:r>
            <a:r>
              <a:rPr lang="ru-RU" sz="2800" i="1" dirty="0"/>
              <a:t> </a:t>
            </a:r>
            <a:r>
              <a:rPr lang="ru-RU" sz="2800" dirty="0"/>
              <a:t>должно передаваться дополнительно в открытом виде.</a:t>
            </a:r>
            <a:endParaRPr lang="en-US" sz="2800" dirty="0"/>
          </a:p>
          <a:p>
            <a:r>
              <a:rPr lang="ru-RU" sz="2800" dirty="0"/>
              <a:t>Модифицированный вариант протокола 3 с учетом сформулированных изменений имеет следующую структуру:</a:t>
            </a:r>
          </a:p>
          <a:p>
            <a:pPr>
              <a:buNone/>
            </a:pPr>
            <a:r>
              <a:rPr lang="en-US" sz="2800" dirty="0"/>
              <a:t>				</a:t>
            </a:r>
            <a:r>
              <a:rPr lang="ru-RU" sz="2800" i="1" dirty="0"/>
              <a:t>А </a:t>
            </a:r>
            <a:r>
              <a:rPr lang="ru-RU" dirty="0"/>
              <a:t>← </a:t>
            </a:r>
            <a:r>
              <a:rPr lang="ru-RU" sz="2800" i="1" dirty="0"/>
              <a:t> В: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en-US" sz="2800" i="1" baseline="-25000" dirty="0"/>
              <a:t> </a:t>
            </a:r>
            <a:r>
              <a:rPr lang="ru-RU" sz="2800" dirty="0"/>
              <a:t> (1)</a:t>
            </a:r>
            <a:endParaRPr lang="en-US" sz="2800" dirty="0"/>
          </a:p>
          <a:p>
            <a:pPr>
              <a:buNone/>
            </a:pPr>
            <a:r>
              <a:rPr lang="ru-RU" sz="2800" i="1" dirty="0"/>
              <a:t> </a:t>
            </a:r>
            <a:r>
              <a:rPr lang="en-US" sz="2800" i="1" dirty="0"/>
              <a:t>				</a:t>
            </a:r>
            <a:r>
              <a:rPr lang="ru-RU" sz="2800" i="1" dirty="0"/>
              <a:t>А </a:t>
            </a:r>
            <a:r>
              <a:rPr lang="ru-RU" sz="2800" dirty="0"/>
              <a:t>→</a:t>
            </a:r>
            <a:r>
              <a:rPr lang="ru-RU" sz="2800" i="1" dirty="0"/>
              <a:t> В: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K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, В);</a:t>
            </a:r>
            <a:r>
              <a:rPr lang="en-US" sz="2800" i="1" dirty="0"/>
              <a:t> (2)</a:t>
            </a:r>
          </a:p>
          <a:p>
            <a:pPr>
              <a:buNone/>
            </a:pPr>
            <a:r>
              <a:rPr lang="ru-RU" sz="2800" i="1" dirty="0"/>
              <a:t> </a:t>
            </a:r>
            <a:r>
              <a:rPr lang="en-US" sz="2800" i="1" dirty="0"/>
              <a:t>				</a:t>
            </a:r>
            <a:r>
              <a:rPr lang="ru-RU" sz="2800" i="1" dirty="0"/>
              <a:t>А</a:t>
            </a:r>
            <a:r>
              <a:rPr lang="ru-RU" dirty="0"/>
              <a:t>← </a:t>
            </a:r>
            <a:r>
              <a:rPr lang="ru-RU" sz="2800" i="1" dirty="0"/>
              <a:t>В: </a:t>
            </a:r>
            <a:r>
              <a:rPr lang="en-US" sz="2800" i="1" dirty="0" err="1"/>
              <a:t>h</a:t>
            </a:r>
            <a:r>
              <a:rPr lang="en-US" sz="2800" i="1" baseline="-25000" dirty="0" err="1"/>
              <a:t>K</a:t>
            </a:r>
            <a:r>
              <a:rPr lang="ru-RU" sz="2800" i="1" dirty="0"/>
              <a:t>{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, А)</a:t>
            </a:r>
            <a:r>
              <a:rPr lang="en-US" sz="2800" i="1" dirty="0"/>
              <a:t> (3)</a:t>
            </a:r>
            <a:endParaRPr lang="ru-RU" sz="2800" dirty="0"/>
          </a:p>
          <a:p>
            <a:pPr lvl="0">
              <a:buNone/>
            </a:pP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b="1" i="1" dirty="0"/>
              <a:t>Строгая аутентификация, основанная на асимметричных алгоритмах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60848"/>
            <a:ext cx="8229600" cy="4065315"/>
          </a:xfrm>
        </p:spPr>
        <p:txBody>
          <a:bodyPr/>
          <a:lstStyle/>
          <a:p>
            <a:pPr algn="just">
              <a:buNone/>
            </a:pPr>
            <a:r>
              <a:rPr lang="ru-RU" sz="2800" dirty="0"/>
              <a:t>	В протоколах строгой аутентификации могут быть использованы асимметричные алгоритмы с открытыми ключами. В этом случае доказывающий может продемонстрировать знание секретного ключа одним из следующих способов:</a:t>
            </a:r>
          </a:p>
          <a:p>
            <a:r>
              <a:rPr lang="ru-RU" sz="2800" dirty="0"/>
              <a:t>расшифровать запрос, зашифрованный на открытом ключе;</a:t>
            </a:r>
          </a:p>
          <a:p>
            <a:r>
              <a:rPr lang="ru-RU" sz="2800" dirty="0"/>
              <a:t>поставить свою цифровую подпись на запросе.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В качестве примера протокола, построенного на использовании асимметричного алгоритма шифрования, можно привести следующий протокол аутентификации:</a:t>
            </a:r>
          </a:p>
          <a:p>
            <a:pPr>
              <a:buNone/>
            </a:pPr>
            <a:r>
              <a:rPr lang="en-US" sz="2800" i="1" dirty="0"/>
              <a:t>			</a:t>
            </a:r>
            <a:r>
              <a:rPr lang="ru-RU" sz="2800" i="1" dirty="0"/>
              <a:t>А </a:t>
            </a:r>
            <a:r>
              <a:rPr lang="ru-RU" sz="2800" dirty="0"/>
              <a:t>←</a:t>
            </a:r>
            <a:r>
              <a:rPr lang="ru-RU" sz="2800" i="1" dirty="0"/>
              <a:t> В: </a:t>
            </a:r>
            <a:r>
              <a:rPr lang="en-US" sz="2800" i="1" dirty="0"/>
              <a:t>h</a:t>
            </a:r>
            <a:r>
              <a:rPr lang="ru-RU" sz="2800" i="1" dirty="0"/>
              <a:t>{</a:t>
            </a:r>
            <a:r>
              <a:rPr lang="en-US" sz="2800" i="1" dirty="0"/>
              <a:t>r</a:t>
            </a:r>
            <a:r>
              <a:rPr lang="ru-RU" sz="2800" i="1" dirty="0"/>
              <a:t>), В, Р</a:t>
            </a:r>
            <a:r>
              <a:rPr lang="ru-RU" sz="2800" i="1" baseline="-25000" dirty="0"/>
              <a:t>А</a:t>
            </a:r>
            <a:r>
              <a:rPr lang="ru-RU" sz="2800" i="1" dirty="0"/>
              <a:t>(</a:t>
            </a:r>
            <a:r>
              <a:rPr lang="en-US" sz="2800" i="1" dirty="0"/>
              <a:t>r</a:t>
            </a:r>
            <a:r>
              <a:rPr lang="ru-RU" sz="2800" i="1" dirty="0"/>
              <a:t>, В);	</a:t>
            </a:r>
            <a:r>
              <a:rPr lang="ru-RU" sz="2800" b="1" dirty="0"/>
              <a:t>(1)</a:t>
            </a:r>
            <a:endParaRPr lang="ru-RU" sz="2800" dirty="0"/>
          </a:p>
          <a:p>
            <a:pPr>
              <a:buNone/>
            </a:pPr>
            <a:r>
              <a:rPr lang="en-US" sz="2800" i="1" dirty="0"/>
              <a:t>				</a:t>
            </a:r>
            <a:r>
              <a:rPr lang="ru-RU" sz="2800" i="1" dirty="0"/>
              <a:t>А </a:t>
            </a:r>
            <a:r>
              <a:rPr lang="ru-RU" sz="2800" dirty="0"/>
              <a:t>→ </a:t>
            </a:r>
            <a:r>
              <a:rPr lang="ru-RU" sz="2800" i="1" dirty="0"/>
              <a:t>В: </a:t>
            </a:r>
            <a:r>
              <a:rPr lang="en-US" sz="2800" i="1" dirty="0"/>
              <a:t>r</a:t>
            </a:r>
            <a:r>
              <a:rPr lang="ru-RU" sz="2800" i="1" dirty="0"/>
              <a:t>.	</a:t>
            </a:r>
            <a:r>
              <a:rPr lang="ru-RU" sz="2800" dirty="0"/>
              <a:t>(2)</a:t>
            </a:r>
          </a:p>
          <a:p>
            <a:pPr algn="just"/>
            <a:r>
              <a:rPr lang="ru-RU" sz="2800" dirty="0"/>
              <a:t>Участник </a:t>
            </a:r>
            <a:r>
              <a:rPr lang="ru-RU" sz="2800" i="1" dirty="0"/>
              <a:t>В </a:t>
            </a:r>
            <a:r>
              <a:rPr lang="ru-RU" sz="2800" dirty="0"/>
              <a:t>выбирает случайным образом случайное число </a:t>
            </a:r>
            <a:r>
              <a:rPr lang="en-US" sz="2800" i="1" dirty="0"/>
              <a:t>r</a:t>
            </a:r>
            <a:r>
              <a:rPr lang="ru-RU" sz="2800" dirty="0"/>
              <a:t> и вычисляет значение </a:t>
            </a:r>
            <a:r>
              <a:rPr lang="en-US" sz="2800" i="1" dirty="0"/>
              <a:t>x=h</a:t>
            </a:r>
            <a:r>
              <a:rPr lang="ru-RU" sz="2800" i="1" dirty="0"/>
              <a:t>(</a:t>
            </a:r>
            <a:r>
              <a:rPr lang="en-US" sz="2800" i="1" dirty="0"/>
              <a:t>r</a:t>
            </a:r>
            <a:r>
              <a:rPr lang="ru-RU" sz="2800" i="1" dirty="0"/>
              <a:t>) </a:t>
            </a:r>
            <a:r>
              <a:rPr lang="ru-RU" sz="2800" dirty="0"/>
              <a:t>(значение </a:t>
            </a:r>
            <a:r>
              <a:rPr lang="ru-RU" sz="2800" i="1" dirty="0"/>
              <a:t>х </a:t>
            </a:r>
            <a:r>
              <a:rPr lang="ru-RU" sz="2800" dirty="0"/>
              <a:t>демонстрирует знание </a:t>
            </a:r>
            <a:r>
              <a:rPr lang="en-US" sz="2800" i="1" dirty="0"/>
              <a:t>r</a:t>
            </a:r>
            <a:r>
              <a:rPr lang="ru-RU" sz="2800" dirty="0"/>
              <a:t> без раскрытия самого значения </a:t>
            </a:r>
            <a:r>
              <a:rPr lang="ru-RU" sz="2800" i="1" dirty="0"/>
              <a:t>(</a:t>
            </a:r>
            <a:r>
              <a:rPr lang="en-US" sz="2800" i="1" dirty="0"/>
              <a:t>r</a:t>
            </a:r>
            <a:r>
              <a:rPr lang="ru-RU" sz="2800" dirty="0"/>
              <a:t>), далее он вычисляет значение </a:t>
            </a:r>
            <a:r>
              <a:rPr lang="ru-RU" sz="2800" i="1" dirty="0"/>
              <a:t>е = Р</a:t>
            </a:r>
            <a:r>
              <a:rPr lang="ru-RU" sz="2800" i="1" baseline="-25000" dirty="0"/>
              <a:t>А</a:t>
            </a:r>
            <a:r>
              <a:rPr lang="ru-RU" sz="2800" i="1" dirty="0"/>
              <a:t>(</a:t>
            </a:r>
            <a:r>
              <a:rPr lang="en-US" sz="2800" i="1" dirty="0"/>
              <a:t>r</a:t>
            </a:r>
            <a:r>
              <a:rPr lang="ru-RU" sz="2800" i="1" dirty="0"/>
              <a:t>, В). </a:t>
            </a:r>
          </a:p>
          <a:p>
            <a:pPr algn="just"/>
            <a:r>
              <a:rPr lang="ru-RU" sz="2400" dirty="0"/>
              <a:t>Под </a:t>
            </a:r>
            <a:r>
              <a:rPr lang="ru-RU" sz="2400" i="1" dirty="0"/>
              <a:t>Р</a:t>
            </a:r>
            <a:r>
              <a:rPr lang="ru-RU" sz="2400" i="1" baseline="-25000" dirty="0"/>
              <a:t>А</a:t>
            </a:r>
            <a:r>
              <a:rPr lang="ru-RU" sz="2400" i="1" dirty="0"/>
              <a:t> </a:t>
            </a:r>
            <a:r>
              <a:rPr lang="ru-RU" sz="2400" dirty="0"/>
              <a:t>подразумевается алгоритм асимметричного шифрования (например, </a:t>
            </a:r>
            <a:r>
              <a:rPr lang="en-US" sz="2400" dirty="0"/>
              <a:t>RSA</a:t>
            </a:r>
            <a:r>
              <a:rPr lang="ru-RU" sz="2400" dirty="0"/>
              <a:t>), а под  </a:t>
            </a:r>
            <a:r>
              <a:rPr lang="en-US" sz="2400" dirty="0"/>
              <a:t>h</a:t>
            </a:r>
            <a:r>
              <a:rPr lang="ru-RU" sz="2400" dirty="0"/>
              <a:t>(•)</a:t>
            </a:r>
            <a:r>
              <a:rPr lang="ru-RU" sz="2400" b="1" i="1" dirty="0"/>
              <a:t> </a:t>
            </a:r>
            <a:r>
              <a:rPr lang="ru-RU" sz="2400" dirty="0"/>
              <a:t>- хэш-функция. </a:t>
            </a:r>
          </a:p>
          <a:p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just">
              <a:buNone/>
            </a:pPr>
            <a:r>
              <a:rPr lang="ru-RU" sz="2800" dirty="0"/>
              <a:t>Участник </a:t>
            </a:r>
            <a:r>
              <a:rPr lang="ru-RU" sz="2800" i="1" dirty="0"/>
              <a:t>В </a:t>
            </a:r>
            <a:r>
              <a:rPr lang="ru-RU" sz="2800" dirty="0"/>
              <a:t>отправляет сообщение </a:t>
            </a:r>
            <a:r>
              <a:rPr lang="ru-RU" sz="2800" b="1" dirty="0"/>
              <a:t>(1) </a:t>
            </a:r>
            <a:r>
              <a:rPr lang="ru-RU" sz="2800" dirty="0"/>
              <a:t>участнику </a:t>
            </a:r>
            <a:r>
              <a:rPr lang="ru-RU" sz="2800" i="1" dirty="0"/>
              <a:t>А. </a:t>
            </a:r>
            <a:r>
              <a:rPr lang="ru-RU" sz="2800" dirty="0"/>
              <a:t>Участник </a:t>
            </a:r>
            <a:r>
              <a:rPr lang="ru-RU" sz="2800" i="1" dirty="0"/>
              <a:t>А </a:t>
            </a:r>
            <a:r>
              <a:rPr lang="ru-RU" sz="2800" dirty="0"/>
              <a:t>расшифровывает </a:t>
            </a:r>
            <a:r>
              <a:rPr lang="ru-RU" sz="2800" i="1" dirty="0"/>
              <a:t>е = Р</a:t>
            </a:r>
            <a:r>
              <a:rPr lang="ru-RU" sz="2800" i="1" baseline="-25000" dirty="0"/>
              <a:t>А</a:t>
            </a:r>
            <a:r>
              <a:rPr lang="ru-RU" sz="2800" i="1" dirty="0"/>
              <a:t>(</a:t>
            </a:r>
            <a:r>
              <a:rPr lang="en-US" sz="2800" i="1" dirty="0"/>
              <a:t>r</a:t>
            </a:r>
            <a:r>
              <a:rPr lang="ru-RU" sz="2800" i="1" dirty="0"/>
              <a:t>, В) </a:t>
            </a:r>
            <a:r>
              <a:rPr lang="ru-RU" sz="2800" dirty="0"/>
              <a:t>и получает значения </a:t>
            </a:r>
            <a:r>
              <a:rPr lang="en-US" sz="2800" i="1" dirty="0"/>
              <a:t>r</a:t>
            </a:r>
            <a:r>
              <a:rPr lang="ru-RU" sz="2800" i="1" baseline="-25000" dirty="0"/>
              <a:t>у</a:t>
            </a:r>
            <a:r>
              <a:rPr lang="ru-RU" sz="2800" i="1" dirty="0"/>
              <a:t> </a:t>
            </a:r>
            <a:r>
              <a:rPr lang="ru-RU" sz="2800" dirty="0"/>
              <a:t>и </a:t>
            </a:r>
            <a:r>
              <a:rPr lang="ru-RU" sz="2800" i="1" dirty="0"/>
              <a:t>В</a:t>
            </a:r>
            <a:r>
              <a:rPr lang="en-US" sz="2800" i="1" baseline="-25000" dirty="0"/>
              <a:t>1</a:t>
            </a:r>
            <a:r>
              <a:rPr lang="ru-RU" sz="2800" i="1" dirty="0"/>
              <a:t> , </a:t>
            </a:r>
            <a:r>
              <a:rPr lang="ru-RU" sz="2800" dirty="0"/>
              <a:t>а также вычисляет</a:t>
            </a:r>
            <a:r>
              <a:rPr lang="ru-RU" sz="2800" i="1" dirty="0"/>
              <a:t> </a:t>
            </a:r>
            <a:r>
              <a:rPr lang="ru-RU" sz="2800" i="1" dirty="0" err="1"/>
              <a:t>х</a:t>
            </a:r>
            <a:r>
              <a:rPr lang="ru-RU" sz="2800" i="1" baseline="-25000" dirty="0" err="1"/>
              <a:t>х</a:t>
            </a:r>
            <a:r>
              <a:rPr lang="ru-RU" sz="2800" i="1" dirty="0"/>
              <a:t> = </a:t>
            </a:r>
            <a:r>
              <a:rPr lang="en-US" sz="2800" i="1" dirty="0"/>
              <a:t>h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x</a:t>
            </a:r>
            <a:r>
              <a:rPr lang="ru-RU" sz="2800" i="1" dirty="0"/>
              <a:t>). </a:t>
            </a:r>
            <a:r>
              <a:rPr lang="ru-RU" sz="2800" dirty="0"/>
              <a:t>После этого производится ряд сравнений, доказывающих, что</a:t>
            </a:r>
            <a:r>
              <a:rPr lang="en-US" sz="2800" dirty="0"/>
              <a:t> x=</a:t>
            </a:r>
            <a:r>
              <a:rPr lang="ru-RU" sz="2800" i="1" dirty="0"/>
              <a:t> </a:t>
            </a:r>
            <a:r>
              <a:rPr lang="en-US" sz="2800" i="1" dirty="0"/>
              <a:t>x</a:t>
            </a:r>
            <a:r>
              <a:rPr lang="en-US" sz="2800" i="1" baseline="-25000" dirty="0"/>
              <a:t>1</a:t>
            </a:r>
            <a:r>
              <a:rPr lang="ru-RU" sz="2800" i="1" dirty="0"/>
              <a:t> </a:t>
            </a:r>
            <a:r>
              <a:rPr lang="ru-RU" sz="2800" dirty="0"/>
              <a:t>и что полученный идентификатор </a:t>
            </a:r>
            <a:r>
              <a:rPr lang="ru-RU" sz="2800" i="1" dirty="0" err="1"/>
              <a:t>В</a:t>
            </a:r>
            <a:r>
              <a:rPr lang="ru-RU" sz="2800" i="1" baseline="-25000" dirty="0" err="1"/>
              <a:t>х</a:t>
            </a:r>
            <a:r>
              <a:rPr lang="ru-RU" sz="2800" i="1" dirty="0"/>
              <a:t> </a:t>
            </a:r>
            <a:r>
              <a:rPr lang="ru-RU" sz="2800" dirty="0"/>
              <a:t>действительно указывает на участника </a:t>
            </a:r>
            <a:r>
              <a:rPr lang="ru-RU" sz="2800" i="1" dirty="0"/>
              <a:t>В. </a:t>
            </a:r>
          </a:p>
          <a:p>
            <a:pPr marL="0" indent="0" algn="just">
              <a:buNone/>
            </a:pPr>
            <a:r>
              <a:rPr lang="ru-RU" sz="2800" dirty="0"/>
              <a:t>В случае успешного проведения сравнения участник </a:t>
            </a:r>
            <a:r>
              <a:rPr lang="ru-RU" sz="2800" i="1" dirty="0"/>
              <a:t>А </a:t>
            </a:r>
            <a:r>
              <a:rPr lang="ru-RU" sz="2800" dirty="0"/>
              <a:t>посылает </a:t>
            </a:r>
            <a:r>
              <a:rPr lang="en-US" sz="2800" dirty="0"/>
              <a:t>r</a:t>
            </a:r>
            <a:r>
              <a:rPr lang="ru-RU" sz="2800" dirty="0"/>
              <a:t>. Получив его, участник </a:t>
            </a:r>
            <a:r>
              <a:rPr lang="ru-RU" sz="2800" i="1" dirty="0"/>
              <a:t>В</a:t>
            </a:r>
            <a:r>
              <a:rPr lang="en-US" sz="2800" i="1" dirty="0"/>
              <a:t> </a:t>
            </a:r>
            <a:r>
              <a:rPr lang="ru-RU" sz="2800" dirty="0"/>
              <a:t>проверяет, то ли это значение, которое он отправил в сообщении </a:t>
            </a:r>
            <a:r>
              <a:rPr lang="ru-RU" sz="2800" b="1" dirty="0"/>
              <a:t>(1</a:t>
            </a:r>
            <a:r>
              <a:rPr lang="en-US" sz="2800" b="1" dirty="0"/>
              <a:t>).</a:t>
            </a:r>
            <a:endParaRPr lang="ru-RU" sz="28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sz="3600" b="1" dirty="0"/>
              <a:t>Аутентификация, основанная на использовании цифровой подписи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sz="2600" dirty="0"/>
              <a:t>	</a:t>
            </a:r>
            <a:r>
              <a:rPr lang="ru-RU" sz="2600" dirty="0"/>
              <a:t>Для описания этой схемы аутентификации введем следующие обозначения:</a:t>
            </a:r>
          </a:p>
          <a:p>
            <a:r>
              <a:rPr lang="en-US" sz="2600" i="1" dirty="0" err="1"/>
              <a:t>t</a:t>
            </a:r>
            <a:r>
              <a:rPr lang="en-US" sz="2600" i="1" baseline="-25000" dirty="0" err="1"/>
              <a:t>A</a:t>
            </a:r>
            <a:r>
              <a:rPr lang="en-US" sz="2600" dirty="0"/>
              <a:t>,</a:t>
            </a:r>
            <a:r>
              <a:rPr lang="en-US" sz="2600" i="1" dirty="0"/>
              <a:t> </a:t>
            </a:r>
            <a:r>
              <a:rPr lang="en-US" sz="2600" i="1" dirty="0" err="1"/>
              <a:t>r</a:t>
            </a:r>
            <a:r>
              <a:rPr lang="en-US" sz="2600" i="1" baseline="-25000" dirty="0" err="1"/>
              <a:t>A</a:t>
            </a:r>
            <a:r>
              <a:rPr lang="en-US" sz="2600" dirty="0"/>
              <a:t>,</a:t>
            </a:r>
            <a:r>
              <a:rPr lang="en-US" sz="2600" i="1" dirty="0"/>
              <a:t> </a:t>
            </a:r>
            <a:r>
              <a:rPr lang="en-US" sz="2600" i="1" dirty="0" err="1"/>
              <a:t>r</a:t>
            </a:r>
            <a:r>
              <a:rPr lang="en-US" sz="2600" i="1" baseline="-25000" dirty="0" err="1"/>
              <a:t>B</a:t>
            </a:r>
            <a:r>
              <a:rPr lang="ru-RU" sz="2600" dirty="0"/>
              <a:t> - временная метка и случайные числа соответственно;</a:t>
            </a:r>
          </a:p>
          <a:p>
            <a:r>
              <a:rPr lang="en-US" sz="2600" i="1" dirty="0"/>
              <a:t>S</a:t>
            </a:r>
            <a:r>
              <a:rPr lang="en-US" sz="2600" i="1" baseline="-25000" dirty="0"/>
              <a:t>A</a:t>
            </a:r>
            <a:r>
              <a:rPr lang="en-US" sz="2600" i="1" dirty="0"/>
              <a:t> </a:t>
            </a:r>
            <a:r>
              <a:rPr lang="ru-RU" sz="2600" dirty="0"/>
              <a:t>— подпись, сгенерированная участником </a:t>
            </a:r>
            <a:r>
              <a:rPr lang="ru-RU" sz="2600" i="1" dirty="0"/>
              <a:t>А;</a:t>
            </a:r>
            <a:endParaRPr lang="ru-RU" sz="2600" dirty="0"/>
          </a:p>
          <a:p>
            <a:r>
              <a:rPr lang="en-US" sz="2600" i="1" dirty="0"/>
              <a:t>S</a:t>
            </a:r>
            <a:r>
              <a:rPr lang="en-US" sz="2600" i="1" baseline="-25000" dirty="0"/>
              <a:t>s</a:t>
            </a:r>
            <a:r>
              <a:rPr lang="en-US" sz="2600" i="1" dirty="0"/>
              <a:t> </a:t>
            </a:r>
            <a:r>
              <a:rPr lang="ru-RU" sz="2600" dirty="0"/>
              <a:t>— подпись, сгенерированная участником </a:t>
            </a:r>
            <a:r>
              <a:rPr lang="ru-RU" sz="2600" i="1" dirty="0"/>
              <a:t>В;</a:t>
            </a:r>
            <a:endParaRPr lang="ru-RU" sz="2600" dirty="0"/>
          </a:p>
          <a:p>
            <a:r>
              <a:rPr lang="en-US" sz="2600" dirty="0" err="1"/>
              <a:t>cert</a:t>
            </a:r>
            <a:r>
              <a:rPr lang="en-US" sz="2600" baseline="-25000" dirty="0" err="1"/>
              <a:t>A</a:t>
            </a:r>
            <a:r>
              <a:rPr lang="en-US" sz="2600" baseline="-25000" dirty="0"/>
              <a:t> </a:t>
            </a:r>
            <a:r>
              <a:rPr lang="ru-RU" sz="2600" dirty="0"/>
              <a:t>- сертификат открытого ключа участника </a:t>
            </a:r>
            <a:r>
              <a:rPr lang="ru-RU" sz="2600" i="1" dirty="0"/>
              <a:t>А;</a:t>
            </a:r>
            <a:endParaRPr lang="ru-RU" sz="2600" dirty="0"/>
          </a:p>
          <a:p>
            <a:r>
              <a:rPr lang="en-US" sz="2600" dirty="0" err="1"/>
              <a:t>cert</a:t>
            </a:r>
            <a:r>
              <a:rPr lang="en-US" sz="2600" baseline="-25000" dirty="0" err="1"/>
              <a:t>B</a:t>
            </a:r>
            <a:r>
              <a:rPr lang="ru-RU" sz="2600" dirty="0"/>
              <a:t> - сертификат открытого ключа участника </a:t>
            </a:r>
            <a:r>
              <a:rPr lang="ru-RU" sz="2600" i="1" dirty="0"/>
              <a:t>В.</a:t>
            </a:r>
            <a:endParaRPr lang="ru-RU" sz="2600" dirty="0"/>
          </a:p>
          <a:p>
            <a:pPr algn="just">
              <a:buNone/>
            </a:pPr>
            <a:r>
              <a:rPr lang="en-US" sz="2600" dirty="0"/>
              <a:t>	</a:t>
            </a:r>
            <a:r>
              <a:rPr lang="ru-RU" sz="2600" dirty="0"/>
              <a:t>Если участники имеют аутентичные открытые ключи, полученные друг от друга, то можно не пользоваться сертификатами, в противном случае они служат для подтверждения подлинности открытых ключей.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2800" dirty="0"/>
              <a:t>В качестве примеров приведем следующие протоколы аутентификации</a:t>
            </a:r>
            <a:r>
              <a:rPr lang="en-US" sz="2800" dirty="0"/>
              <a:t>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sz="2800" b="1" dirty="0"/>
              <a:t>1.	</a:t>
            </a:r>
            <a:r>
              <a:rPr lang="ru-RU" sz="2800" dirty="0"/>
              <a:t>Односторонняя аутентификация с применением меток времени:</a:t>
            </a:r>
          </a:p>
          <a:p>
            <a:pPr>
              <a:buNone/>
            </a:pPr>
            <a:r>
              <a:rPr lang="en-US" sz="2800" i="1" dirty="0"/>
              <a:t>			</a:t>
            </a:r>
            <a:r>
              <a:rPr lang="ru-RU" sz="2800" i="1" dirty="0"/>
              <a:t>А</a:t>
            </a:r>
            <a:r>
              <a:rPr lang="ru-RU" sz="2800" dirty="0"/>
              <a:t> → </a:t>
            </a:r>
            <a:r>
              <a:rPr lang="ru-RU" sz="2800" i="1" dirty="0"/>
              <a:t>В: </a:t>
            </a:r>
            <a:r>
              <a:rPr lang="en-US" sz="2800" i="1" dirty="0" err="1"/>
              <a:t>cert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ru-RU" sz="2800" i="1" dirty="0"/>
              <a:t>, В, </a:t>
            </a:r>
            <a:r>
              <a:rPr lang="en-US" sz="2800" i="1" dirty="0"/>
              <a:t>S</a:t>
            </a:r>
            <a:r>
              <a:rPr lang="en-US" sz="2800" i="1" baseline="-25000" dirty="0"/>
              <a:t>A</a:t>
            </a:r>
            <a:r>
              <a:rPr lang="ru-RU" sz="2800" i="1" dirty="0"/>
              <a:t>(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ru-RU" sz="2800" i="1" baseline="-25000" dirty="0"/>
              <a:t>&gt;</a:t>
            </a:r>
            <a:r>
              <a:rPr lang="ru-RU" sz="2800" i="1" dirty="0"/>
              <a:t> В).	</a:t>
            </a:r>
            <a:r>
              <a:rPr lang="ru-RU" sz="2800" dirty="0"/>
              <a:t>(1)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ru-RU" sz="2800" dirty="0"/>
              <a:t>После принятия данного сообщения участник </a:t>
            </a:r>
            <a:r>
              <a:rPr lang="ru-RU" sz="2800" i="1" dirty="0"/>
              <a:t>В </a:t>
            </a:r>
            <a:r>
              <a:rPr lang="ru-RU" sz="2800" dirty="0"/>
              <a:t>проверяет правильность метки времени 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ru-RU" sz="2800" dirty="0"/>
              <a:t>полученный идентификатор </a:t>
            </a:r>
            <a:r>
              <a:rPr lang="ru-RU" sz="2800" i="1" dirty="0"/>
              <a:t>В </a:t>
            </a:r>
            <a:r>
              <a:rPr lang="ru-RU" sz="2800" dirty="0"/>
              <a:t>и, используя открытый ключ из сертификата </a:t>
            </a:r>
            <a:r>
              <a:rPr lang="en-US" sz="2800" i="1" dirty="0" err="1"/>
              <a:t>cert</a:t>
            </a:r>
            <a:r>
              <a:rPr lang="en-US" sz="2800" i="1" baseline="-25000" dirty="0" err="1"/>
              <a:t>A</a:t>
            </a:r>
            <a:r>
              <a:rPr lang="ru-RU" sz="2800" dirty="0"/>
              <a:t>, корректность цифровой подписи </a:t>
            </a:r>
            <a:r>
              <a:rPr lang="en-US" sz="2800" i="1" dirty="0"/>
              <a:t>S</a:t>
            </a:r>
            <a:r>
              <a:rPr lang="en-US" sz="2800" i="1" baseline="-25000" dirty="0"/>
              <a:t>A</a:t>
            </a:r>
            <a:r>
              <a:rPr lang="ru-RU" sz="2800" i="1" dirty="0"/>
              <a:t>(</a:t>
            </a:r>
            <a:r>
              <a:rPr lang="en-US" sz="2800" i="1" dirty="0" err="1"/>
              <a:t>t</a:t>
            </a:r>
            <a:r>
              <a:rPr lang="en-US" sz="2800" i="1" baseline="-25000" dirty="0" err="1"/>
              <a:t>A</a:t>
            </a:r>
            <a:r>
              <a:rPr lang="ru-RU" sz="2800" i="1" dirty="0"/>
              <a:t>, В).</a:t>
            </a:r>
            <a:endParaRPr lang="ru-RU" sz="2800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2.	Односторонняя аутентификация с использованием случайных чисел:</a:t>
            </a:r>
          </a:p>
          <a:p>
            <a:pPr>
              <a:buNone/>
            </a:pPr>
            <a:r>
              <a:rPr lang="en-US" sz="2800" i="1" dirty="0"/>
              <a:t>				A</a:t>
            </a:r>
            <a:r>
              <a:rPr lang="ru-RU" sz="2800" dirty="0"/>
              <a:t> ← </a:t>
            </a:r>
            <a:r>
              <a:rPr lang="en-US" sz="2800" i="1" dirty="0"/>
              <a:t>B</a:t>
            </a:r>
            <a:r>
              <a:rPr lang="ru-RU" sz="2800" i="1" dirty="0"/>
              <a:t>: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B</a:t>
            </a:r>
            <a:r>
              <a:rPr lang="ru-RU" sz="2800" i="1" dirty="0"/>
              <a:t>	</a:t>
            </a:r>
            <a:r>
              <a:rPr lang="ru-RU" sz="2800" b="1" dirty="0"/>
              <a:t>(1)</a:t>
            </a:r>
            <a:endParaRPr lang="ru-RU" sz="2800" dirty="0"/>
          </a:p>
          <a:p>
            <a:pPr>
              <a:buNone/>
            </a:pPr>
            <a:r>
              <a:rPr lang="en-US" sz="2800" i="1" dirty="0"/>
              <a:t>			</a:t>
            </a:r>
            <a:r>
              <a:rPr lang="ru-RU" sz="2800" i="1" dirty="0"/>
              <a:t>А</a:t>
            </a:r>
            <a:r>
              <a:rPr lang="ru-RU" sz="2800" dirty="0"/>
              <a:t> →</a:t>
            </a:r>
            <a:r>
              <a:rPr lang="ru-RU" sz="2800" i="1" dirty="0"/>
              <a:t> В: </a:t>
            </a:r>
            <a:r>
              <a:rPr lang="en-US" sz="2800" dirty="0" err="1"/>
              <a:t>cert</a:t>
            </a:r>
            <a:r>
              <a:rPr lang="en-US" sz="2800" baseline="-25000" dirty="0" err="1"/>
              <a:t>A</a:t>
            </a:r>
            <a:r>
              <a:rPr lang="ru-RU" sz="2800" b="1" dirty="0"/>
              <a:t> </a:t>
            </a:r>
            <a:r>
              <a:rPr lang="en-US" sz="2800" b="1" dirty="0"/>
              <a:t>,</a:t>
            </a:r>
            <a:r>
              <a:rPr lang="en-US" sz="2800" i="1" dirty="0"/>
              <a:t>r</a:t>
            </a:r>
            <a:r>
              <a:rPr lang="ru-RU" sz="2800" i="1" baseline="-25000" dirty="0"/>
              <a:t>А</a:t>
            </a:r>
            <a:r>
              <a:rPr lang="ru-RU" sz="2800" i="1" dirty="0"/>
              <a:t>, В, </a:t>
            </a:r>
            <a:r>
              <a:rPr lang="en-US" sz="2800" i="1" dirty="0"/>
              <a:t>S</a:t>
            </a:r>
            <a:r>
              <a:rPr lang="en-US" sz="2800" i="1" baseline="-25000" dirty="0"/>
              <a:t>A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Bl</a:t>
            </a:r>
            <a:r>
              <a:rPr lang="ru-RU" sz="2800" i="1" dirty="0"/>
              <a:t> В).	</a:t>
            </a:r>
            <a:r>
              <a:rPr lang="ru-RU" sz="2800" dirty="0"/>
              <a:t>(2)</a:t>
            </a:r>
          </a:p>
          <a:p>
            <a:pPr algn="just">
              <a:buNone/>
            </a:pPr>
            <a:r>
              <a:rPr lang="en-US" sz="2800" dirty="0"/>
              <a:t>	</a:t>
            </a:r>
            <a:r>
              <a:rPr lang="ru-RU" sz="2800" dirty="0"/>
              <a:t>Участник </a:t>
            </a:r>
            <a:r>
              <a:rPr lang="ru-RU" sz="2800" i="1" dirty="0"/>
              <a:t>В, </a:t>
            </a:r>
            <a:r>
              <a:rPr lang="ru-RU" sz="2800" dirty="0"/>
              <a:t>получив сообщение от участника </a:t>
            </a:r>
            <a:r>
              <a:rPr lang="ru-RU" sz="2800" i="1" dirty="0"/>
              <a:t>А, </a:t>
            </a:r>
            <a:r>
              <a:rPr lang="ru-RU" sz="2800" dirty="0"/>
              <a:t>убеждается, что именно он является адресатом сообщения; используя открытый ключ участника </a:t>
            </a:r>
            <a:r>
              <a:rPr lang="ru-RU" sz="2800" i="1" dirty="0"/>
              <a:t>А, </a:t>
            </a:r>
            <a:r>
              <a:rPr lang="ru-RU" sz="2800" dirty="0"/>
              <a:t>взятый из сертификата </a:t>
            </a:r>
            <a:r>
              <a:rPr lang="en-US" sz="2800" dirty="0"/>
              <a:t>cert</a:t>
            </a:r>
            <a:r>
              <a:rPr lang="ru-RU" sz="2800" dirty="0"/>
              <a:t>,, проверяет корректность подписи </a:t>
            </a:r>
            <a:r>
              <a:rPr lang="en-US" sz="2800" i="1" dirty="0"/>
              <a:t>S</a:t>
            </a:r>
            <a:r>
              <a:rPr lang="en-US" sz="2800" i="1" baseline="-25000" dirty="0"/>
              <a:t>A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, В) </a:t>
            </a:r>
            <a:r>
              <a:rPr lang="ru-RU" sz="2800" dirty="0"/>
              <a:t>под числом </a:t>
            </a:r>
            <a:r>
              <a:rPr lang="en-US" sz="2800" i="1" dirty="0"/>
              <a:t>r</a:t>
            </a:r>
            <a:r>
              <a:rPr lang="ru-RU" sz="2800" i="1" baseline="-25000" dirty="0"/>
              <a:t>А</a:t>
            </a:r>
            <a:r>
              <a:rPr lang="ru-RU" sz="2800" i="1" dirty="0"/>
              <a:t>, </a:t>
            </a:r>
            <a:r>
              <a:rPr lang="ru-RU" sz="2800" dirty="0"/>
              <a:t>полученным в открытом виде, числом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, </a:t>
            </a:r>
            <a:r>
              <a:rPr lang="ru-RU" sz="2800" dirty="0"/>
              <a:t>которое было отослано в сообщении (1), и его идентификатором </a:t>
            </a:r>
            <a:r>
              <a:rPr lang="ru-RU" sz="2800" i="1" dirty="0"/>
              <a:t>В. </a:t>
            </a:r>
            <a:r>
              <a:rPr lang="ru-RU" sz="2800" dirty="0"/>
              <a:t>Подписанное случайное число </a:t>
            </a:r>
            <a:r>
              <a:rPr lang="en-US" sz="2800" i="1" dirty="0"/>
              <a:t>r</a:t>
            </a:r>
            <a:r>
              <a:rPr lang="ru-RU" sz="2800" i="1" baseline="-25000" dirty="0"/>
              <a:t>А</a:t>
            </a:r>
            <a:r>
              <a:rPr lang="ru-RU" sz="2800" i="1" dirty="0"/>
              <a:t> </a:t>
            </a:r>
            <a:r>
              <a:rPr lang="ru-RU" sz="2800" dirty="0"/>
              <a:t>используется для предотвращения атак с выборкой открытого текста.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3.	Двусторонняя аутентификация с использованием случайных чисел:</a:t>
            </a:r>
          </a:p>
          <a:p>
            <a:pPr>
              <a:buNone/>
            </a:pPr>
            <a:r>
              <a:rPr lang="en-US" sz="2800" i="1" dirty="0"/>
              <a:t>				</a:t>
            </a:r>
            <a:r>
              <a:rPr lang="ru-RU" sz="2800" i="1" dirty="0"/>
              <a:t>А </a:t>
            </a:r>
            <a:r>
              <a:rPr lang="ru-RU" dirty="0"/>
              <a:t>←</a:t>
            </a:r>
            <a:r>
              <a:rPr lang="ru-RU" sz="2800" i="1" dirty="0"/>
              <a:t>В: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B</a:t>
            </a:r>
            <a:r>
              <a:rPr lang="ru-RU" sz="2800" i="1" dirty="0"/>
              <a:t>	</a:t>
            </a:r>
            <a:r>
              <a:rPr lang="ru-RU" sz="2800" b="1" dirty="0"/>
              <a:t>(1)</a:t>
            </a:r>
            <a:endParaRPr lang="ru-RU" sz="2800" dirty="0"/>
          </a:p>
          <a:p>
            <a:pPr>
              <a:buNone/>
            </a:pPr>
            <a:r>
              <a:rPr lang="en-US" sz="2800" i="1" dirty="0"/>
              <a:t>			</a:t>
            </a:r>
            <a:r>
              <a:rPr lang="ru-RU" sz="2800" i="1" dirty="0"/>
              <a:t>А </a:t>
            </a:r>
            <a:r>
              <a:rPr lang="ru-RU" sz="2800" dirty="0"/>
              <a:t>→</a:t>
            </a:r>
            <a:r>
              <a:rPr lang="ru-RU" sz="2800" i="1" dirty="0"/>
              <a:t> В: </a:t>
            </a:r>
            <a:r>
              <a:rPr lang="en-US" sz="2800" i="1" dirty="0" err="1"/>
              <a:t>cert</a:t>
            </a:r>
            <a:r>
              <a:rPr lang="en-US" sz="2800" i="1" baseline="-25000" dirty="0" err="1"/>
              <a:t>A</a:t>
            </a:r>
            <a:r>
              <a:rPr lang="ru-RU" sz="2800" dirty="0"/>
              <a:t>,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В, </a:t>
            </a:r>
            <a:r>
              <a:rPr lang="en-US" sz="2800" i="1" dirty="0"/>
              <a:t>S</a:t>
            </a:r>
            <a:r>
              <a:rPr lang="en-US" sz="2800" i="1" baseline="-25000" dirty="0"/>
              <a:t>A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, В);	</a:t>
            </a:r>
            <a:r>
              <a:rPr lang="ru-RU" sz="2800" dirty="0"/>
              <a:t>(2)</a:t>
            </a:r>
          </a:p>
          <a:p>
            <a:pPr>
              <a:buNone/>
            </a:pPr>
            <a:r>
              <a:rPr lang="en-US" sz="2800" i="1" dirty="0"/>
              <a:t>			</a:t>
            </a:r>
            <a:r>
              <a:rPr lang="ru-RU" sz="2800" i="1" dirty="0"/>
              <a:t>А</a:t>
            </a:r>
            <a:r>
              <a:rPr lang="ru-RU" dirty="0"/>
              <a:t>←</a:t>
            </a:r>
            <a:r>
              <a:rPr lang="ru-RU" sz="2800" i="1" dirty="0"/>
              <a:t>В: </a:t>
            </a:r>
            <a:r>
              <a:rPr lang="en-US" sz="2800" i="1" dirty="0" err="1"/>
              <a:t>cert</a:t>
            </a:r>
            <a:r>
              <a:rPr lang="en-US" sz="2800" i="1" baseline="-25000" dirty="0" err="1"/>
              <a:t>B</a:t>
            </a:r>
            <a:r>
              <a:rPr lang="ru-RU" sz="2800" dirty="0"/>
              <a:t>, </a:t>
            </a:r>
            <a:r>
              <a:rPr lang="en-US" sz="2800" i="1" dirty="0"/>
              <a:t>A</a:t>
            </a:r>
            <a:r>
              <a:rPr lang="ru-RU" sz="2800" i="1" dirty="0"/>
              <a:t>, </a:t>
            </a:r>
            <a:r>
              <a:rPr lang="en-US" sz="2800" i="1" dirty="0"/>
              <a:t>S</a:t>
            </a:r>
            <a:r>
              <a:rPr lang="en-US" sz="2800" i="1" baseline="-25000" dirty="0"/>
              <a:t>B</a:t>
            </a:r>
            <a:r>
              <a:rPr lang="ru-RU" sz="2800" i="1" dirty="0"/>
              <a:t>(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A</a:t>
            </a:r>
            <a:r>
              <a:rPr lang="ru-RU" sz="2800" i="1" dirty="0"/>
              <a:t>, </a:t>
            </a:r>
            <a:r>
              <a:rPr lang="en-US" sz="2800" i="1" dirty="0"/>
              <a:t>r</a:t>
            </a:r>
            <a:r>
              <a:rPr lang="ru-RU" sz="2800" i="1" baseline="-25000" dirty="0"/>
              <a:t>в</a:t>
            </a:r>
            <a:r>
              <a:rPr lang="ru-RU" sz="2800" i="1" dirty="0"/>
              <a:t>, А),	</a:t>
            </a:r>
            <a:r>
              <a:rPr lang="ru-RU" sz="2800" dirty="0"/>
              <a:t>(3)</a:t>
            </a:r>
          </a:p>
          <a:p>
            <a:pPr>
              <a:buNone/>
            </a:pPr>
            <a:r>
              <a:rPr lang="en-US" sz="2800" dirty="0"/>
              <a:t>	</a:t>
            </a:r>
            <a:r>
              <a:rPr lang="ru-RU" sz="2800" dirty="0"/>
              <a:t>В данном протоколе обработка сообщений (1) и (2) выполняется так же, как и в предыдущем протоколе, а сообщение (3) обрабатывается аналогично сообщению (2).</a:t>
            </a:r>
          </a:p>
          <a:p>
            <a:pPr>
              <a:buNone/>
            </a:pP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ru-RU" sz="3600" b="1" dirty="0"/>
              <a:t>Биометрическая аутентификация пользователя</a:t>
            </a:r>
            <a:endParaRPr lang="ru-RU" sz="36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ru-RU" sz="2800" dirty="0"/>
              <a:t>Основные достоинства биометрических методов:</a:t>
            </a:r>
          </a:p>
          <a:p>
            <a:pPr lvl="0"/>
            <a:r>
              <a:rPr lang="ru-RU" sz="2800" dirty="0"/>
              <a:t>высокая степень достоверности аутентификации по биометрическим признакам (из-за их уникальности);</a:t>
            </a:r>
          </a:p>
          <a:p>
            <a:pPr lvl="0"/>
            <a:r>
              <a:rPr lang="ru-RU" sz="2800" dirty="0"/>
              <a:t>неотделимость биометрических признаков от дееспособной личности;</a:t>
            </a:r>
          </a:p>
          <a:p>
            <a:r>
              <a:rPr lang="ru-RU" sz="2800" dirty="0"/>
              <a:t>трудность фальсификации биометрических признаков. </a:t>
            </a:r>
            <a:endParaRPr lang="en-US" sz="2800" dirty="0"/>
          </a:p>
          <a:p>
            <a:pPr>
              <a:buNone/>
            </a:pPr>
            <a:r>
              <a:rPr lang="en-US" sz="2800" dirty="0"/>
              <a:t>	</a:t>
            </a:r>
            <a:endParaRPr lang="ru-RU" sz="2800" dirty="0"/>
          </a:p>
          <a:p>
            <a:endParaRPr lang="ru-RU" sz="28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E08C01-D95B-4CDD-B039-0DE84F8A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B6C6EF-30A6-BF0F-E8C3-C17527031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235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процессе аутентификации могут использоваться</a:t>
            </a:r>
            <a:endParaRPr lang="ru-RU" sz="28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800" i="1" dirty="0"/>
              <a:t>Пароль </a:t>
            </a:r>
            <a:r>
              <a:rPr lang="ru-RU" sz="2800" dirty="0"/>
              <a:t>— это то, что знает пользователь и другой участник взаимодействия. Для взаимной аутентификации участников взаимодействия может быть организован обмен паролями между ними.</a:t>
            </a:r>
          </a:p>
          <a:p>
            <a:r>
              <a:rPr lang="ru-RU" sz="2800" i="1" dirty="0"/>
              <a:t>Персональный идентификационный номер </a:t>
            </a:r>
            <a:r>
              <a:rPr lang="en-US" sz="2800" i="1" dirty="0"/>
              <a:t>PIN </a:t>
            </a:r>
            <a:r>
              <a:rPr lang="ru-RU" sz="2800" dirty="0"/>
              <a:t>(</a:t>
            </a:r>
            <a:r>
              <a:rPr lang="en-US" sz="2800" dirty="0"/>
              <a:t>Personal Identification Number</a:t>
            </a:r>
            <a:r>
              <a:rPr lang="ru-RU" sz="2800" dirty="0"/>
              <a:t>) является испытанным способом аутентификации держателя пластиковой карты и смарт-карты. Секретное значение </a:t>
            </a:r>
            <a:r>
              <a:rPr lang="en-US" sz="2800" dirty="0"/>
              <a:t>PIN</a:t>
            </a:r>
            <a:r>
              <a:rPr lang="ru-RU" sz="2800" dirty="0"/>
              <a:t>-кода должно быть известно только держателю карты.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172526-D3E5-1F08-B0B0-ADE3BB2C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9C6C67-F0EE-A1BE-61D4-D636C5AF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2748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ru-RU" sz="2800" dirty="0"/>
              <a:t>Активно используются следующие биометрические признаки:</a:t>
            </a:r>
          </a:p>
          <a:p>
            <a:pPr lvl="0"/>
            <a:r>
              <a:rPr lang="ru-RU" sz="2800" dirty="0"/>
              <a:t>отпечатки пальцев;</a:t>
            </a:r>
          </a:p>
          <a:p>
            <a:pPr lvl="0"/>
            <a:r>
              <a:rPr lang="ru-RU" sz="2800" dirty="0"/>
              <a:t>геометрическая форма кисти руки;</a:t>
            </a:r>
          </a:p>
          <a:p>
            <a:r>
              <a:rPr lang="ru-RU" sz="2800" dirty="0"/>
              <a:t>форма и размеры лица; </a:t>
            </a:r>
            <a:endParaRPr lang="en-US" sz="2800" dirty="0"/>
          </a:p>
          <a:p>
            <a:r>
              <a:rPr lang="ru-RU" sz="2800" dirty="0"/>
              <a:t>особенности голоса;</a:t>
            </a:r>
          </a:p>
          <a:p>
            <a:r>
              <a:rPr lang="ru-RU" sz="2800" dirty="0"/>
              <a:t>узор радужной оболочки и сетчатки глаз.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r>
              <a:rPr lang="en-US" sz="2800" dirty="0"/>
              <a:t>	</a:t>
            </a:r>
            <a:r>
              <a:rPr lang="ru-RU" sz="2800" dirty="0"/>
              <a:t>С точки зрения потребителя, эффективность биометрической </a:t>
            </a:r>
            <a:r>
              <a:rPr lang="ru-RU" sz="2800" dirty="0" err="1"/>
              <a:t>аутентификационной</a:t>
            </a:r>
            <a:r>
              <a:rPr lang="ru-RU" sz="2800" dirty="0"/>
              <a:t> системы характеризуется двумя параметрами:</a:t>
            </a:r>
          </a:p>
          <a:p>
            <a:r>
              <a:rPr lang="ru-RU" sz="2800" dirty="0"/>
              <a:t>коэффициентом ошибочных отказов </a:t>
            </a:r>
            <a:r>
              <a:rPr lang="en-US" sz="2800" dirty="0"/>
              <a:t>FRR</a:t>
            </a:r>
            <a:r>
              <a:rPr lang="ru-RU" sz="2800" dirty="0"/>
              <a:t> (</a:t>
            </a:r>
            <a:r>
              <a:rPr lang="en-US" sz="2800"/>
              <a:t>false</a:t>
            </a:r>
            <a:r>
              <a:rPr lang="ru-RU" sz="2800" dirty="0"/>
              <a:t>-</a:t>
            </a:r>
            <a:r>
              <a:rPr lang="en-US" sz="2800" dirty="0"/>
              <a:t>reject rate</a:t>
            </a:r>
            <a:r>
              <a:rPr lang="ru-RU" sz="2800" dirty="0"/>
              <a:t>); </a:t>
            </a:r>
            <a:endParaRPr lang="en-US" sz="2800" dirty="0"/>
          </a:p>
          <a:p>
            <a:r>
              <a:rPr lang="ru-RU" sz="2800" dirty="0"/>
              <a:t>коэффициентом ошибочных подтверждений </a:t>
            </a:r>
            <a:r>
              <a:rPr lang="en-US" sz="2800" dirty="0"/>
              <a:t>FAR</a:t>
            </a:r>
            <a:r>
              <a:rPr lang="ru-RU" sz="2800" dirty="0"/>
              <a:t> (</a:t>
            </a:r>
            <a:r>
              <a:rPr lang="en-US" sz="2800" dirty="0"/>
              <a:t>false</a:t>
            </a:r>
            <a:r>
              <a:rPr lang="ru-RU" sz="2800" dirty="0"/>
              <a:t>-</a:t>
            </a:r>
            <a:r>
              <a:rPr lang="en-US" sz="2800" dirty="0"/>
              <a:t>alarm rate</a:t>
            </a:r>
            <a:r>
              <a:rPr lang="ru-RU" sz="2800" dirty="0"/>
              <a:t>).</a:t>
            </a:r>
          </a:p>
          <a:p>
            <a:pPr>
              <a:buNone/>
            </a:pPr>
            <a:r>
              <a:rPr lang="en-US" sz="2800" i="1" dirty="0"/>
              <a:t>	</a:t>
            </a:r>
            <a:r>
              <a:rPr lang="ru-RU" sz="2800" i="1" dirty="0"/>
              <a:t>Ошибочный отказ </a:t>
            </a:r>
            <a:r>
              <a:rPr lang="ru-RU" sz="2800" dirty="0"/>
              <a:t>возникает, когда система не подтверждает личность законного пользователя (типичные значения </a:t>
            </a:r>
            <a:r>
              <a:rPr lang="en-US" sz="2800" dirty="0"/>
              <a:t>FRR</a:t>
            </a:r>
            <a:r>
              <a:rPr lang="ru-RU" sz="2800" dirty="0"/>
              <a:t> -порядка одной ошибки на 100). </a:t>
            </a:r>
            <a:r>
              <a:rPr lang="ru-RU" sz="2800" i="1" dirty="0"/>
              <a:t>Ошибочное подтверждение </a:t>
            </a:r>
            <a:r>
              <a:rPr lang="ru-RU" sz="2800" dirty="0"/>
              <a:t>происходит в случае подтверждения личности незаконного пользователя (типичные значения </a:t>
            </a:r>
            <a:r>
              <a:rPr lang="en-US" sz="2800" dirty="0"/>
              <a:t>FAR</a:t>
            </a:r>
            <a:r>
              <a:rPr lang="ru-RU" sz="2800" dirty="0"/>
              <a:t> - порядка одной ошибки на 10 000).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ru-RU" sz="2800" i="1" dirty="0"/>
              <a:t>Динамический (одноразовый) пароль </a:t>
            </a:r>
            <a:r>
              <a:rPr lang="ru-RU" sz="2800" dirty="0"/>
              <a:t>- это пароль, который после однократного применения никогда больше не используется. На практике обычно используется регулярно меняющееся значение, которое базируется на постоянном пароле или ключевой фраз;.</a:t>
            </a:r>
          </a:p>
          <a:p>
            <a:r>
              <a:rPr lang="ru-RU" sz="2800" i="1" dirty="0"/>
              <a:t>Система запрос—ответ. </a:t>
            </a:r>
            <a:r>
              <a:rPr lang="ru-RU" sz="2800" dirty="0"/>
              <a:t>Одна из сторон инициирует аутентификацию с помощью посылки другой стороне уникального и непредсказуемого значения «запрос», а другая сторона посылает ответ, вычисленный с помощью «запроса» и секрета. Так как обе стороны владеют одним секретом, то первая сторона может проверить правильность ответа второй стороны.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5793507"/>
          </a:xfrm>
        </p:spPr>
        <p:txBody>
          <a:bodyPr/>
          <a:lstStyle/>
          <a:p>
            <a:r>
              <a:rPr lang="ru-RU" sz="2800" i="1" dirty="0"/>
              <a:t>Сертификаты и цифровые подписи. </a:t>
            </a:r>
            <a:r>
              <a:rPr lang="ru-RU" sz="2800" dirty="0"/>
              <a:t>Если для аутентификации используются сертификаты, то требуется применение цифровых подписей на этих сертификатах. Сертификаты выдаются ответственным лицом в организации пользователя, сервером сертификатов или внешней доверенной организацией.</a:t>
            </a:r>
          </a:p>
          <a:p>
            <a:endParaRPr lang="ru-RU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dirty="0"/>
              <a:t>Процессы аутентификации можно классифицировать по уровню обеспечиваемой безопасности:</a:t>
            </a:r>
          </a:p>
          <a:p>
            <a:pPr lvl="0"/>
            <a:endParaRPr lang="ru-RU" sz="2800" dirty="0"/>
          </a:p>
          <a:p>
            <a:pPr lvl="0"/>
            <a:endParaRPr lang="ru-RU" sz="2800" dirty="0"/>
          </a:p>
          <a:p>
            <a:pPr lvl="0"/>
            <a:r>
              <a:rPr lang="ru-RU" sz="2800" dirty="0"/>
              <a:t>аутентификация, использующая пароли и </a:t>
            </a:r>
            <a:r>
              <a:rPr lang="en-US" sz="2800" dirty="0"/>
              <a:t>PIN</a:t>
            </a:r>
            <a:r>
              <a:rPr lang="ru-RU" sz="2800" dirty="0"/>
              <a:t>-коды;</a:t>
            </a:r>
          </a:p>
          <a:p>
            <a:pPr lvl="0"/>
            <a:r>
              <a:rPr lang="ru-RU" sz="2800" dirty="0"/>
              <a:t>строгая аутентификация на основе использования крипто­графических методов и средств;</a:t>
            </a:r>
          </a:p>
          <a:p>
            <a:r>
              <a:rPr lang="ru-RU" sz="2800" dirty="0"/>
              <a:t>биометрическая аутентификация пользователей.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атаки на протоколы аутентификации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i="1" dirty="0"/>
              <a:t>маскарад (</a:t>
            </a:r>
            <a:r>
              <a:rPr lang="en-US" sz="2800" i="1" dirty="0"/>
              <a:t>impersonation</a:t>
            </a:r>
            <a:r>
              <a:rPr lang="ru-RU" sz="2800" i="1" dirty="0"/>
              <a:t>). </a:t>
            </a:r>
            <a:r>
              <a:rPr lang="ru-RU" sz="2800" dirty="0"/>
              <a:t>Пользователь выдает себя за другого с целью получения полномочий и возможности действий от лица другого пользователя; </a:t>
            </a:r>
          </a:p>
          <a:p>
            <a:r>
              <a:rPr lang="ru-RU" sz="2800" i="1" dirty="0"/>
              <a:t>подмена стороны </a:t>
            </a:r>
            <a:r>
              <a:rPr lang="ru-RU" sz="2800" dirty="0" err="1"/>
              <a:t>аутентификационного</a:t>
            </a:r>
            <a:r>
              <a:rPr lang="ru-RU" sz="2800" dirty="0"/>
              <a:t> обмена </a:t>
            </a:r>
            <a:r>
              <a:rPr lang="ru-RU" sz="2800" i="1" dirty="0"/>
              <a:t>(</a:t>
            </a:r>
            <a:r>
              <a:rPr lang="en-US" sz="2800" i="1" dirty="0"/>
              <a:t>interleaving attack</a:t>
            </a:r>
            <a:r>
              <a:rPr lang="ru-RU" sz="2800" i="1" dirty="0"/>
              <a:t>). </a:t>
            </a:r>
            <a:r>
              <a:rPr lang="ru-RU" sz="2800" dirty="0"/>
              <a:t>Злоумышленник в ходе данной атаки участвует в процессе </a:t>
            </a:r>
            <a:r>
              <a:rPr lang="ru-RU" sz="2800" dirty="0" err="1"/>
              <a:t>аутентификационного</a:t>
            </a:r>
            <a:r>
              <a:rPr lang="ru-RU" sz="2800" dirty="0"/>
              <a:t> обмена между двумя сто­ронами с целью модификации проходящего через него трафика;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3519</TotalTime>
  <Words>3424</Words>
  <Application>Microsoft Office PowerPoint</Application>
  <PresentationFormat>Экран (4:3)</PresentationFormat>
  <Paragraphs>172</Paragraphs>
  <Slides>52</Slides>
  <Notes>0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55" baseType="lpstr">
      <vt:lpstr>Arial</vt:lpstr>
      <vt:lpstr>Calibri</vt:lpstr>
      <vt:lpstr>Тема Office</vt:lpstr>
      <vt:lpstr>Тема «ТЕХНОЛОГИИ АУТЕНТИФИКАЦИИ»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Основные атаки на протоколы аутентификации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Методы аутентификации, использующие пароли и PIN-коды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Аутентификация на основе одноразовых паролей</vt:lpstr>
      <vt:lpstr>Презентация PowerPoint</vt:lpstr>
      <vt:lpstr>Презентация PowerPoint</vt:lpstr>
      <vt:lpstr>Презентация PowerPoint</vt:lpstr>
      <vt:lpstr>Строгая аутентификация</vt:lpstr>
      <vt:lpstr>Презентация PowerPoint</vt:lpstr>
      <vt:lpstr>Презентация PowerPoint</vt:lpstr>
      <vt:lpstr>Презентация PowerPoint</vt:lpstr>
      <vt:lpstr>Строгая аутентнфнкация, основанная на симметричных алгоритмах</vt:lpstr>
      <vt:lpstr>Презентация PowerPoint</vt:lpstr>
      <vt:lpstr>Протоколы аутентификации с симметричными алгоритмами шифрования </vt:lpstr>
      <vt:lpstr>Презентация PowerPoint</vt:lpstr>
      <vt:lpstr>Презентация PowerPoint</vt:lpstr>
      <vt:lpstr>Презентация PowerPoint</vt:lpstr>
      <vt:lpstr>Презентация PowerPoint</vt:lpstr>
      <vt:lpstr>Протоколы, основанные на использовании однонаправленных ключевых хэш-функций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Строгая аутентификация, основанная на асимметричных алгоритмах</vt:lpstr>
      <vt:lpstr>Презентация PowerPoint</vt:lpstr>
      <vt:lpstr>Презентация PowerPoint</vt:lpstr>
      <vt:lpstr>Аутентификация, основанная на использовании цифровой подписи</vt:lpstr>
      <vt:lpstr>В качестве примеров приведем следующие протоколы аутентификации:</vt:lpstr>
      <vt:lpstr>Презентация PowerPoint</vt:lpstr>
      <vt:lpstr>Презентация PowerPoint</vt:lpstr>
      <vt:lpstr>Биометрическая аутентификация пользователя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*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понятия и определения в области информационной безопасности</dc:title>
  <dc:creator>Марина</dc:creator>
  <cp:lastModifiedBy>Алексей</cp:lastModifiedBy>
  <cp:revision>407</cp:revision>
  <dcterms:created xsi:type="dcterms:W3CDTF">2013-02-04T18:05:09Z</dcterms:created>
  <dcterms:modified xsi:type="dcterms:W3CDTF">2024-11-24T16:45:57Z</dcterms:modified>
</cp:coreProperties>
</file>