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0"/>
  </p:handout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Lst>
  <p:sldSz cx="9144000" cy="6858000" type="screen4x3"/>
  <p:notesSz cx="6669088" cy="9928225"/>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4629" autoAdjust="0"/>
  </p:normalViewPr>
  <p:slideViewPr>
    <p:cSldViewPr>
      <p:cViewPr varScale="1">
        <p:scale>
          <a:sx n="70" d="100"/>
          <a:sy n="70" d="100"/>
        </p:scale>
        <p:origin x="15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1"/>
            <a:ext cx="2889938" cy="49641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777607" y="1"/>
            <a:ext cx="2889938" cy="496411"/>
          </a:xfrm>
          <a:prstGeom prst="rect">
            <a:avLst/>
          </a:prstGeom>
        </p:spPr>
        <p:txBody>
          <a:bodyPr vert="horz" lIns="91440" tIns="45720" rIns="91440" bIns="45720" rtlCol="0"/>
          <a:lstStyle>
            <a:lvl1pPr algn="r">
              <a:defRPr sz="1200"/>
            </a:lvl1pPr>
          </a:lstStyle>
          <a:p>
            <a:fld id="{7E57DDBE-847C-4628-BA9C-5B21FF614B24}" type="datetimeFigureOut">
              <a:rPr lang="ru-RU" smtClean="0"/>
              <a:t>01.12.2024</a:t>
            </a:fld>
            <a:endParaRPr lang="ru-RU"/>
          </a:p>
        </p:txBody>
      </p:sp>
      <p:sp>
        <p:nvSpPr>
          <p:cNvPr id="4" name="Нижний колонтитул 3"/>
          <p:cNvSpPr>
            <a:spLocks noGrp="1"/>
          </p:cNvSpPr>
          <p:nvPr>
            <p:ph type="ftr" sz="quarter" idx="2"/>
          </p:nvPr>
        </p:nvSpPr>
        <p:spPr>
          <a:xfrm>
            <a:off x="1" y="9430091"/>
            <a:ext cx="2889938" cy="496411"/>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5CBBF337-6B57-42A4-BDF3-7C2323CFF04B}" type="slidenum">
              <a:rPr lang="ru-RU" smtClean="0"/>
              <a:t>‹#›</a:t>
            </a:fld>
            <a:endParaRPr lang="ru-RU"/>
          </a:p>
        </p:txBody>
      </p:sp>
    </p:spTree>
    <p:extLst>
      <p:ext uri="{BB962C8B-B14F-4D97-AF65-F5344CB8AC3E}">
        <p14:creationId xmlns:p14="http://schemas.microsoft.com/office/powerpoint/2010/main" val="26678055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29CC039D-7B4C-4859-9FB9-B4A89345D9C1}" type="datetimeFigureOut">
              <a:rPr lang="ru-RU"/>
              <a:pPr>
                <a:defRPr/>
              </a:pPr>
              <a:t>01.12.2024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BFA39B7-A2F9-42AA-8BDC-C551F3C0853B}"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9D2A48DC-575A-47A9-8080-626F39B5304C}" type="datetimeFigureOut">
              <a:rPr lang="ru-RU"/>
              <a:pPr>
                <a:defRPr/>
              </a:pPr>
              <a:t>01.12.2024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3CC763E-9E7D-4A6C-AB35-FAD5196AA25C}"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63A5078-D711-44FD-81E0-806F7B72C22D}" type="datetimeFigureOut">
              <a:rPr lang="ru-RU"/>
              <a:pPr>
                <a:defRPr/>
              </a:pPr>
              <a:t>01.12.2024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51ED71CA-1BD4-4DDF-8045-942948E4B0EF}"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4FA5341-F990-481F-8394-62F4E6F22E84}" type="datetimeFigureOut">
              <a:rPr lang="ru-RU"/>
              <a:pPr>
                <a:defRPr/>
              </a:pPr>
              <a:t>01.12.2024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1A9C4B0-89DE-495F-A61B-DAF692EFE935}"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4F738D4E-12BB-466C-94AA-5AA83772027E}" type="datetimeFigureOut">
              <a:rPr lang="ru-RU"/>
              <a:pPr>
                <a:defRPr/>
              </a:pPr>
              <a:t>01.12.2024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CB9B783-51AE-462C-9D5B-C9C8AB66060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51B2A4C2-C82F-4225-92E1-F3DCF664A1DD}" type="datetimeFigureOut">
              <a:rPr lang="ru-RU"/>
              <a:pPr>
                <a:defRPr/>
              </a:pPr>
              <a:t>01.12.2024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74119F6-3733-49C4-AD3A-8EF0DADA77F3}"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FAA09684-61EB-4A55-A0D9-50823CA9D6C2}" type="datetimeFigureOut">
              <a:rPr lang="ru-RU"/>
              <a:pPr>
                <a:defRPr/>
              </a:pPr>
              <a:t>01.12.2024</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1F155D6D-7EFD-4E76-B00B-D3F5AFA523D2}"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10FD941F-FDE9-4568-B06F-4B04AE56D95F}" type="datetimeFigureOut">
              <a:rPr lang="ru-RU"/>
              <a:pPr>
                <a:defRPr/>
              </a:pPr>
              <a:t>01.12.2024</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2EB4DDEC-7D2D-4B41-871E-508D0EFF0C5E}"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D4511D2-1F20-4F4A-8C21-7D0378DB5282}" type="datetimeFigureOut">
              <a:rPr lang="ru-RU"/>
              <a:pPr>
                <a:defRPr/>
              </a:pPr>
              <a:t>01.12.2024</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E164310B-9EEB-4AAD-8F5C-9F48EAD5AF98}"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05C6517E-1B0F-40EE-B19A-3004E8D01026}" type="datetimeFigureOut">
              <a:rPr lang="ru-RU"/>
              <a:pPr>
                <a:defRPr/>
              </a:pPr>
              <a:t>01.12.2024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2B56C28E-1CE4-40FB-9D00-48A5D4260D89}"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C4AD56CF-26C8-4D86-9EE7-B3A973A8371A}" type="datetimeFigureOut">
              <a:rPr lang="ru-RU"/>
              <a:pPr>
                <a:defRPr/>
              </a:pPr>
              <a:t>01.12.2024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DE572642-E710-4C32-B706-3BEC0D9152DD}"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4666045-461A-44D8-9F11-DB6C559C99F5}" type="datetimeFigureOut">
              <a:rPr lang="ru-RU"/>
              <a:pPr>
                <a:defRPr/>
              </a:pPr>
              <a:t>01.12.2024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9EA441-2939-4565-B931-A351F7EC9AA6}"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468313" y="2924175"/>
            <a:ext cx="8229600" cy="1143000"/>
          </a:xfrm>
        </p:spPr>
        <p:txBody>
          <a:bodyPr/>
          <a:lstStyle/>
          <a:p>
            <a:r>
              <a:rPr lang="ru-RU" dirty="0"/>
              <a:t>Лекция: Протоколирование и аудит, шифрование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type="body" idx="1"/>
          </p:nvPr>
        </p:nvSpPr>
        <p:spPr/>
        <p:txBody>
          <a:bodyPr/>
          <a:lstStyle/>
          <a:p>
            <a:pPr marL="0" indent="0">
              <a:buNone/>
            </a:pPr>
            <a:r>
              <a:rPr lang="ru-RU" dirty="0"/>
              <a:t>Выявление и анализ проблем могут помочь улучшить такой параметр безопасности, как доступность.</a:t>
            </a:r>
          </a:p>
          <a:p>
            <a:pPr marL="0" indent="0">
              <a:buNone/>
            </a:pPr>
            <a:r>
              <a:rPr lang="ru-RU" dirty="0"/>
              <a:t> Обнаружив узкие места, можно попытаться переконфигурировать или перенастроить систему, снова измерить производительность и т.д.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ru-RU"/>
              <a:t>Активный аудит</a:t>
            </a:r>
          </a:p>
        </p:txBody>
      </p:sp>
      <p:sp>
        <p:nvSpPr>
          <p:cNvPr id="110595" name="Rectangle 3"/>
          <p:cNvSpPr>
            <a:spLocks noGrp="1"/>
          </p:cNvSpPr>
          <p:nvPr>
            <p:ph type="body" idx="1"/>
          </p:nvPr>
        </p:nvSpPr>
        <p:spPr>
          <a:xfrm>
            <a:off x="0" y="1600200"/>
            <a:ext cx="9036496" cy="4525963"/>
          </a:xfrm>
        </p:spPr>
        <p:txBody>
          <a:bodyPr/>
          <a:lstStyle/>
          <a:p>
            <a:pPr marL="0" indent="0">
              <a:buNone/>
            </a:pPr>
            <a:r>
              <a:rPr lang="ru-RU" dirty="0"/>
              <a:t>Напомним, оперативный аудит с автоматическим реагированием на выявленные нештатные ситуации называется </a:t>
            </a:r>
            <a:r>
              <a:rPr lang="ru-RU" dirty="0">
                <a:effectLst>
                  <a:outerShdw blurRad="38100" dist="38100" dir="2700000" algn="tl">
                    <a:srgbClr val="000000">
                      <a:alpha val="43137"/>
                    </a:srgbClr>
                  </a:outerShdw>
                </a:effectLst>
              </a:rPr>
              <a:t>активным</a:t>
            </a:r>
          </a:p>
          <a:p>
            <a:pPr marL="0" indent="0">
              <a:buNone/>
            </a:pPr>
            <a:r>
              <a:rPr lang="ru-RU" dirty="0"/>
              <a:t>Под </a:t>
            </a:r>
            <a:r>
              <a:rPr lang="ru-RU" b="1" i="1" dirty="0"/>
              <a:t>подозрительной активностью</a:t>
            </a:r>
            <a:r>
              <a:rPr lang="ru-RU" dirty="0"/>
              <a:t> понимается поведение пользователя или компонента информационной системы, являющееся </a:t>
            </a:r>
            <a:r>
              <a:rPr lang="ru-RU" b="1" i="1" dirty="0"/>
              <a:t>злоумышленным</a:t>
            </a:r>
            <a:r>
              <a:rPr lang="ru-RU" dirty="0"/>
              <a:t> или нетипичным (согласно принятым критериям).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p:cNvSpPr>
          <p:nvPr>
            <p:ph type="body" idx="1"/>
          </p:nvPr>
        </p:nvSpPr>
        <p:spPr>
          <a:xfrm>
            <a:off x="457200" y="188913"/>
            <a:ext cx="8229600" cy="5937250"/>
          </a:xfrm>
        </p:spPr>
        <p:txBody>
          <a:bodyPr/>
          <a:lstStyle/>
          <a:p>
            <a:pPr marL="0" indent="0">
              <a:buNone/>
            </a:pPr>
            <a:r>
              <a:rPr lang="ru-RU" dirty="0"/>
              <a:t>Задача активного аудита – оперативно выявлять подозрительную активность и предоставлять средства для </a:t>
            </a:r>
            <a:r>
              <a:rPr lang="ru-RU" i="1" dirty="0"/>
              <a:t>автоматического реагирования</a:t>
            </a:r>
            <a:r>
              <a:rPr lang="ru-RU" dirty="0"/>
              <a:t> на нее.</a:t>
            </a:r>
          </a:p>
          <a:p>
            <a:pPr marL="0" indent="0">
              <a:buNone/>
            </a:pPr>
            <a:r>
              <a:rPr lang="ru-RU" dirty="0"/>
              <a:t>Активность, не соответствующую политике безопасности, целесообразно разделить </a:t>
            </a:r>
          </a:p>
          <a:p>
            <a:pPr marL="0" indent="0">
              <a:buNone/>
            </a:pPr>
            <a:r>
              <a:rPr lang="ru-RU" dirty="0"/>
              <a:t>на </a:t>
            </a:r>
            <a:r>
              <a:rPr lang="ru-RU" i="1" dirty="0"/>
              <a:t>атаки</a:t>
            </a:r>
            <a:r>
              <a:rPr lang="ru-RU" dirty="0"/>
              <a:t>, направленные на незаконное получение полномочий, и </a:t>
            </a:r>
          </a:p>
          <a:p>
            <a:pPr marL="0" indent="0">
              <a:buNone/>
            </a:pPr>
            <a:r>
              <a:rPr lang="ru-RU" dirty="0"/>
              <a:t>на действия, выполняемые в рамках имеющихся полномочий, но нарушающие политику безопасности.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p:cNvSpPr>
          <p:nvPr>
            <p:ph type="body" idx="1"/>
          </p:nvPr>
        </p:nvSpPr>
        <p:spPr>
          <a:xfrm>
            <a:off x="457200" y="188913"/>
            <a:ext cx="8229600" cy="5937250"/>
          </a:xfrm>
        </p:spPr>
        <p:txBody>
          <a:bodyPr/>
          <a:lstStyle/>
          <a:p>
            <a:pPr marL="0" indent="0">
              <a:buNone/>
            </a:pPr>
            <a:r>
              <a:rPr lang="ru-RU" dirty="0"/>
              <a:t>Атаки нарушают любую осмысленную политику безопасности. </a:t>
            </a:r>
          </a:p>
          <a:p>
            <a:pPr marL="0" indent="0">
              <a:buNone/>
            </a:pPr>
            <a:r>
              <a:rPr lang="ru-RU" dirty="0"/>
              <a:t>Иными словами, активность атакующего является разрушительной независимо от политики. Следовательно, для описания и выявления атак можно применять универсальные методы, инвариантные относительно политики безопасности, такие как сигнатуры и их обнаружение во входном потоке событий с помощью аппарата </a:t>
            </a:r>
            <a:r>
              <a:rPr lang="ru-RU" i="1" dirty="0"/>
              <a:t>экспертных систем</a:t>
            </a:r>
            <a:r>
              <a:rPr lang="ru-RU" dirty="0"/>
              <a:t>.</a:t>
            </a:r>
          </a:p>
        </p:txBody>
      </p:sp>
      <p:sp>
        <p:nvSpPr>
          <p:cNvPr id="112644" name="Rectangle 4"/>
          <p:cNvSpPr>
            <a:spLocks/>
          </p:cNvSpPr>
          <p:nvPr/>
        </p:nvSpPr>
        <p:spPr bwMode="auto">
          <a:xfrm>
            <a:off x="468313" y="1628775"/>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ru-RU" sz="320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p:cNvSpPr>
          <p:nvPr>
            <p:ph type="body" idx="1"/>
          </p:nvPr>
        </p:nvSpPr>
        <p:spPr/>
        <p:txBody>
          <a:bodyPr/>
          <a:lstStyle/>
          <a:p>
            <a:pPr marL="0" indent="0">
              <a:buNone/>
            </a:pPr>
            <a:r>
              <a:rPr lang="ru-RU" b="1" i="1" dirty="0"/>
              <a:t>Сигнатура атаки</a:t>
            </a:r>
            <a:r>
              <a:rPr lang="ru-RU" dirty="0"/>
              <a:t> – это совокупность условий, при выполнении которых атака считается имеющей место, что вызывает заранее определенную реакцию. Простейший пример сигнатуры – </a:t>
            </a:r>
            <a:r>
              <a:rPr lang="en-US" dirty="0"/>
              <a:t>“</a:t>
            </a:r>
            <a:r>
              <a:rPr lang="ru-RU" dirty="0"/>
              <a:t>зафиксированы три последовательные неудачные попытки входа в систему с одного терминала</a:t>
            </a:r>
            <a:r>
              <a:rPr lang="en-US" dirty="0"/>
              <a:t>”</a:t>
            </a:r>
            <a:r>
              <a:rPr lang="ru-RU"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body" idx="1"/>
          </p:nvPr>
        </p:nvSpPr>
        <p:spPr>
          <a:xfrm>
            <a:off x="179512" y="0"/>
            <a:ext cx="8784976" cy="6858000"/>
          </a:xfrm>
        </p:spPr>
        <p:txBody>
          <a:bodyPr/>
          <a:lstStyle/>
          <a:p>
            <a:pPr marL="0" indent="0">
              <a:lnSpc>
                <a:spcPct val="90000"/>
              </a:lnSpc>
              <a:buNone/>
            </a:pPr>
            <a:r>
              <a:rPr lang="ru-RU" dirty="0"/>
              <a:t>Действия, выполняемые в рамках имеющихся полномочий, но нарушающие политику безопасности </a:t>
            </a:r>
            <a:r>
              <a:rPr lang="ru-RU" i="1" dirty="0">
                <a:effectLst>
                  <a:outerShdw blurRad="38100" dist="38100" dir="2700000" algn="tl">
                    <a:srgbClr val="000000">
                      <a:alpha val="43137"/>
                    </a:srgbClr>
                  </a:outerShdw>
                </a:effectLst>
              </a:rPr>
              <a:t>злоупотребление полномочиями</a:t>
            </a:r>
            <a:r>
              <a:rPr lang="ru-RU" dirty="0">
                <a:effectLst>
                  <a:outerShdw blurRad="38100" dist="38100" dir="2700000" algn="tl">
                    <a:srgbClr val="000000">
                      <a:alpha val="43137"/>
                    </a:srgbClr>
                  </a:outerShdw>
                </a:effectLst>
              </a:rPr>
              <a:t>. </a:t>
            </a:r>
          </a:p>
          <a:p>
            <a:pPr marL="0" indent="0">
              <a:lnSpc>
                <a:spcPct val="90000"/>
              </a:lnSpc>
              <a:buNone/>
            </a:pPr>
            <a:r>
              <a:rPr lang="ru-RU" i="1" dirty="0">
                <a:effectLst>
                  <a:outerShdw blurRad="38100" dist="38100" dir="2700000" algn="tl">
                    <a:srgbClr val="000000">
                      <a:alpha val="43137"/>
                    </a:srgbClr>
                  </a:outerShdw>
                </a:effectLst>
              </a:rPr>
              <a:t>Злоупотребления полномочиями</a:t>
            </a:r>
            <a:r>
              <a:rPr lang="ru-RU" dirty="0">
                <a:effectLst>
                  <a:outerShdw blurRad="38100" dist="38100" dir="2700000" algn="tl">
                    <a:srgbClr val="000000">
                      <a:alpha val="43137"/>
                    </a:srgbClr>
                  </a:outerShdw>
                </a:effectLst>
              </a:rPr>
              <a:t> </a:t>
            </a:r>
            <a:r>
              <a:rPr lang="ru-RU" dirty="0"/>
              <a:t>возможны из-за неадекватности средств разграничения доступа выбранной политике безопасности. Простейшим примером злоупотреблений является неэтичное поведение суперпользователя, просматривающего личные файлы других пользователей.</a:t>
            </a:r>
          </a:p>
          <a:p>
            <a:pPr marL="0" indent="0">
              <a:lnSpc>
                <a:spcPct val="90000"/>
              </a:lnSpc>
              <a:buNone/>
            </a:pPr>
            <a:r>
              <a:rPr lang="ru-RU" dirty="0"/>
              <a:t> Анализируя регистрационную информацию, можно обнаружить подобные события и сообщить о них </a:t>
            </a:r>
            <a:r>
              <a:rPr lang="ru-RU" i="1" dirty="0"/>
              <a:t>администратору безопасности.</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p:cNvSpPr>
          <p:nvPr>
            <p:ph type="body" idx="1"/>
          </p:nvPr>
        </p:nvSpPr>
        <p:spPr>
          <a:xfrm>
            <a:off x="107504" y="333375"/>
            <a:ext cx="9036496" cy="6524625"/>
          </a:xfrm>
        </p:spPr>
        <p:txBody>
          <a:bodyPr/>
          <a:lstStyle/>
          <a:p>
            <a:pPr marL="0" indent="0">
              <a:lnSpc>
                <a:spcPct val="90000"/>
              </a:lnSpc>
              <a:buNone/>
            </a:pPr>
            <a:r>
              <a:rPr lang="ru-RU" dirty="0"/>
              <a:t>Нетипичное </a:t>
            </a:r>
            <a:r>
              <a:rPr lang="ru-RU" i="1" dirty="0"/>
              <a:t>поведение</a:t>
            </a:r>
            <a:r>
              <a:rPr lang="ru-RU" dirty="0"/>
              <a:t> выявляется </a:t>
            </a:r>
            <a:r>
              <a:rPr lang="ru-RU" dirty="0">
                <a:effectLst>
                  <a:outerShdw blurRad="38100" dist="38100" dir="2700000" algn="tl">
                    <a:srgbClr val="000000">
                      <a:alpha val="43137"/>
                    </a:srgbClr>
                  </a:outerShdw>
                </a:effectLst>
              </a:rPr>
              <a:t>статистическими методами</a:t>
            </a:r>
            <a:r>
              <a:rPr lang="ru-RU" dirty="0"/>
              <a:t>. В простейшем случае применяют систему </a:t>
            </a:r>
            <a:r>
              <a:rPr lang="ru-RU" i="1" dirty="0"/>
              <a:t>порогов</a:t>
            </a:r>
            <a:r>
              <a:rPr lang="ru-RU" dirty="0"/>
              <a:t>, превышение которых является подозрительным. </a:t>
            </a:r>
          </a:p>
          <a:p>
            <a:pPr marL="0" indent="0">
              <a:lnSpc>
                <a:spcPct val="90000"/>
              </a:lnSpc>
              <a:buNone/>
            </a:pPr>
            <a:r>
              <a:rPr lang="ru-RU" dirty="0"/>
              <a:t>В более развитых системах производится сопоставление долговременных характеристик работы (называемых </a:t>
            </a:r>
            <a:r>
              <a:rPr lang="ru-RU" i="1" dirty="0"/>
              <a:t>долгосрочным профилем</a:t>
            </a:r>
            <a:r>
              <a:rPr lang="ru-RU" dirty="0"/>
              <a:t>) с </a:t>
            </a:r>
            <a:r>
              <a:rPr lang="ru-RU" i="1" dirty="0"/>
              <a:t>краткосрочными профилями</a:t>
            </a:r>
            <a:r>
              <a:rPr lang="ru-RU" dirty="0"/>
              <a:t>. </a:t>
            </a:r>
          </a:p>
          <a:p>
            <a:pPr marL="0" indent="0">
              <a:lnSpc>
                <a:spcPct val="90000"/>
              </a:lnSpc>
              <a:buNone/>
            </a:pPr>
            <a:r>
              <a:rPr lang="ru-RU" dirty="0"/>
              <a:t>Применительно к средствам активного аудита различают </a:t>
            </a:r>
            <a:r>
              <a:rPr lang="ru-RU" i="1" dirty="0"/>
              <a:t>ошибки первого</a:t>
            </a:r>
            <a:r>
              <a:rPr lang="ru-RU" dirty="0"/>
              <a:t> и </a:t>
            </a:r>
            <a:r>
              <a:rPr lang="ru-RU" i="1" dirty="0"/>
              <a:t>второго рода</a:t>
            </a:r>
            <a:r>
              <a:rPr lang="ru-RU" dirty="0"/>
              <a:t>: </a:t>
            </a:r>
            <a:r>
              <a:rPr lang="ru-RU" i="1" dirty="0"/>
              <a:t>пропуск атак</a:t>
            </a:r>
            <a:r>
              <a:rPr lang="ru-RU" dirty="0"/>
              <a:t> и </a:t>
            </a:r>
            <a:r>
              <a:rPr lang="ru-RU" i="1" dirty="0"/>
              <a:t>ложные тревоги</a:t>
            </a:r>
            <a:r>
              <a:rPr lang="ru-RU" dirty="0"/>
              <a:t>, соответственно.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p:cNvSpPr>
          <p:nvPr>
            <p:ph type="body" idx="1"/>
          </p:nvPr>
        </p:nvSpPr>
        <p:spPr>
          <a:xfrm>
            <a:off x="457200" y="188913"/>
            <a:ext cx="8229600" cy="5937250"/>
          </a:xfrm>
        </p:spPr>
        <p:txBody>
          <a:bodyPr/>
          <a:lstStyle/>
          <a:p>
            <a:pPr marL="0" indent="0">
              <a:buNone/>
            </a:pPr>
            <a:r>
              <a:rPr lang="ru-RU" u="sng" dirty="0"/>
              <a:t>Достоинства сигнатурного метода </a:t>
            </a:r>
            <a:r>
              <a:rPr lang="ru-RU" dirty="0"/>
              <a:t>– высокая производительность, малое число ошибок второго рода, обоснованность решений. Основной недостаток – неумение обнаруживать неизвестные атаки и вариации известных атак.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type="body" idx="1"/>
          </p:nvPr>
        </p:nvSpPr>
        <p:spPr>
          <a:xfrm>
            <a:off x="395288" y="0"/>
            <a:ext cx="8229600" cy="6858000"/>
          </a:xfrm>
        </p:spPr>
        <p:txBody>
          <a:bodyPr/>
          <a:lstStyle/>
          <a:p>
            <a:pPr marL="0" indent="0">
              <a:lnSpc>
                <a:spcPct val="90000"/>
              </a:lnSpc>
              <a:buNone/>
            </a:pPr>
            <a:r>
              <a:rPr lang="ru-RU" u="sng" dirty="0"/>
              <a:t>Основные достоинства статистического подхода </a:t>
            </a:r>
            <a:r>
              <a:rPr lang="ru-RU" dirty="0"/>
              <a:t>– универсальность и обоснованность решений, потенциальная способность обнаруживать неизвестные атаки, то есть минимизация числа ошибок первого рода. Минусы заключаются в относительно высокой доле ошибок второго рода, </a:t>
            </a:r>
          </a:p>
          <a:p>
            <a:pPr marL="0" indent="0">
              <a:lnSpc>
                <a:spcPct val="90000"/>
              </a:lnSpc>
              <a:buNone/>
            </a:pPr>
            <a:r>
              <a:rPr lang="ru-RU" dirty="0"/>
              <a:t>плохой работе в случае, когда неправомерное поведение является типичным, </a:t>
            </a:r>
          </a:p>
          <a:p>
            <a:pPr marL="0" indent="0">
              <a:lnSpc>
                <a:spcPct val="90000"/>
              </a:lnSpc>
              <a:buNone/>
            </a:pPr>
            <a:r>
              <a:rPr lang="ru-RU" dirty="0"/>
              <a:t>когда типичное поведение плавно меняется от легального к неправомерному, </a:t>
            </a:r>
          </a:p>
          <a:p>
            <a:pPr marL="0" indent="0">
              <a:lnSpc>
                <a:spcPct val="90000"/>
              </a:lnSpc>
              <a:buNone/>
            </a:pPr>
            <a:r>
              <a:rPr lang="ru-RU" dirty="0"/>
              <a:t>а также в случаях, когда типичного поведения нет (как показывает статистика, таких пользователей примерно 5-10%).</a:t>
            </a:r>
          </a:p>
          <a:p>
            <a:pPr>
              <a:lnSpc>
                <a:spcPct val="90000"/>
              </a:lnSpc>
            </a:pP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r>
              <a:rPr lang="ru-RU" sz="4000" dirty="0"/>
              <a:t>Функциональные компоненты и архитектура активного аудита </a:t>
            </a:r>
          </a:p>
        </p:txBody>
      </p:sp>
      <p:sp>
        <p:nvSpPr>
          <p:cNvPr id="118787" name="Rectangle 3"/>
          <p:cNvSpPr>
            <a:spLocks noGrp="1"/>
          </p:cNvSpPr>
          <p:nvPr>
            <p:ph type="body" idx="1"/>
          </p:nvPr>
        </p:nvSpPr>
        <p:spPr>
          <a:xfrm>
            <a:off x="457200" y="1600200"/>
            <a:ext cx="8229600" cy="5257800"/>
          </a:xfrm>
        </p:spPr>
        <p:txBody>
          <a:bodyPr/>
          <a:lstStyle/>
          <a:p>
            <a:pPr marL="0" indent="0">
              <a:lnSpc>
                <a:spcPct val="90000"/>
              </a:lnSpc>
              <a:buNone/>
            </a:pPr>
            <a:r>
              <a:rPr lang="ru-RU" dirty="0"/>
              <a:t>В составе средств активного аудита можно выделить следующие функциональные компоненты:</a:t>
            </a:r>
          </a:p>
          <a:p>
            <a:pPr>
              <a:lnSpc>
                <a:spcPct val="90000"/>
              </a:lnSpc>
            </a:pPr>
            <a:r>
              <a:rPr lang="ru-RU" dirty="0"/>
              <a:t>компоненты генерации регистрационной информации. Они находятся на стыке между средствами активного аудита и контролируемыми объектами; </a:t>
            </a:r>
          </a:p>
          <a:p>
            <a:pPr>
              <a:lnSpc>
                <a:spcPct val="90000"/>
              </a:lnSpc>
            </a:pPr>
            <a:r>
              <a:rPr lang="ru-RU" dirty="0"/>
              <a:t>компоненты хранения сгенерированной регистрационной информации; </a:t>
            </a:r>
          </a:p>
          <a:p>
            <a:pPr>
              <a:lnSpc>
                <a:spcPct val="90000"/>
              </a:lnSpc>
            </a:pPr>
            <a:r>
              <a:rPr lang="ru-RU" dirty="0"/>
              <a:t>компоненты извлечения регистрационной информации (</a:t>
            </a:r>
            <a:r>
              <a:rPr lang="ru-RU" i="1" dirty="0"/>
              <a:t>сенсоры</a:t>
            </a:r>
            <a:r>
              <a:rPr lang="ru-RU"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457200" y="0"/>
            <a:ext cx="8229600" cy="1052736"/>
          </a:xfrm>
        </p:spPr>
        <p:txBody>
          <a:bodyPr/>
          <a:lstStyle/>
          <a:p>
            <a:r>
              <a:rPr lang="ru-RU" sz="4000" dirty="0"/>
              <a:t>Протоколирование и аудит.</a:t>
            </a:r>
            <a:br>
              <a:rPr lang="ru-RU" sz="4000" dirty="0"/>
            </a:br>
            <a:r>
              <a:rPr lang="ru-RU" sz="4000" dirty="0"/>
              <a:t>Основные понятия</a:t>
            </a:r>
          </a:p>
        </p:txBody>
      </p:sp>
      <p:sp>
        <p:nvSpPr>
          <p:cNvPr id="101379" name="Rectangle 3"/>
          <p:cNvSpPr>
            <a:spLocks noGrp="1"/>
          </p:cNvSpPr>
          <p:nvPr>
            <p:ph type="body" idx="1"/>
          </p:nvPr>
        </p:nvSpPr>
        <p:spPr>
          <a:xfrm>
            <a:off x="107504" y="1052736"/>
            <a:ext cx="8856984" cy="5073427"/>
          </a:xfrm>
        </p:spPr>
        <p:txBody>
          <a:bodyPr/>
          <a:lstStyle/>
          <a:p>
            <a:pPr marL="0" indent="0">
              <a:lnSpc>
                <a:spcPct val="90000"/>
              </a:lnSpc>
              <a:buNone/>
            </a:pPr>
            <a:r>
              <a:rPr lang="ru-RU" dirty="0"/>
              <a:t>Под </a:t>
            </a:r>
            <a:r>
              <a:rPr lang="ru-RU" b="1" i="1" dirty="0"/>
              <a:t>протоколированием</a:t>
            </a:r>
            <a:r>
              <a:rPr lang="ru-RU" dirty="0"/>
              <a:t> понимается сбор и накопление информации о </a:t>
            </a:r>
            <a:r>
              <a:rPr lang="ru-RU" i="1" dirty="0"/>
              <a:t>событиях</a:t>
            </a:r>
            <a:r>
              <a:rPr lang="ru-RU" dirty="0"/>
              <a:t>, происходящих в информационной системе. </a:t>
            </a:r>
          </a:p>
          <a:p>
            <a:pPr marL="0" indent="0">
              <a:lnSpc>
                <a:spcPct val="90000"/>
              </a:lnSpc>
              <a:buNone/>
            </a:pPr>
            <a:r>
              <a:rPr lang="ru-RU" dirty="0"/>
              <a:t>У каждого </a:t>
            </a:r>
            <a:r>
              <a:rPr lang="ru-RU" i="1" dirty="0"/>
              <a:t>сервиса</a:t>
            </a:r>
            <a:r>
              <a:rPr lang="ru-RU" dirty="0"/>
              <a:t> свой набор возможных событий, но в любом случае их можно разделить на внешние (вызванные действиями других сервисов), </a:t>
            </a:r>
          </a:p>
          <a:p>
            <a:pPr marL="0" indent="0">
              <a:lnSpc>
                <a:spcPct val="90000"/>
              </a:lnSpc>
              <a:buNone/>
            </a:pPr>
            <a:r>
              <a:rPr lang="ru-RU" dirty="0"/>
              <a:t>внутренние (вызванные действиями самого сервиса) и </a:t>
            </a:r>
          </a:p>
          <a:p>
            <a:pPr marL="0" indent="0">
              <a:lnSpc>
                <a:spcPct val="90000"/>
              </a:lnSpc>
              <a:buNone/>
            </a:pPr>
            <a:r>
              <a:rPr lang="ru-RU" dirty="0"/>
              <a:t>клиентские (вызванные действиями пользователей и администраторов).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type="body" idx="1"/>
          </p:nvPr>
        </p:nvSpPr>
        <p:spPr/>
        <p:txBody>
          <a:bodyPr/>
          <a:lstStyle/>
          <a:p>
            <a:pPr marL="0" indent="0">
              <a:buNone/>
            </a:pPr>
            <a:r>
              <a:rPr lang="ru-RU" i="1" dirty="0"/>
              <a:t>Обычно различают сетевые и </a:t>
            </a:r>
            <a:r>
              <a:rPr lang="ru-RU" i="1" dirty="0" err="1"/>
              <a:t>хостовые</a:t>
            </a:r>
            <a:r>
              <a:rPr lang="ru-RU" i="1" dirty="0"/>
              <a:t> сенсоры, имея в виду под первыми выделенные компьютеры, сетевые карты которых установлены в режим прослушивания, </a:t>
            </a:r>
          </a:p>
          <a:p>
            <a:pPr marL="0" indent="0">
              <a:buNone/>
            </a:pPr>
            <a:r>
              <a:rPr lang="ru-RU" i="1" dirty="0"/>
              <a:t>а под вторыми – программы, читающие регистрационные журналы операционной системы. </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p:cNvSpPr>
          <p:nvPr>
            <p:ph type="body" idx="1"/>
          </p:nvPr>
        </p:nvSpPr>
        <p:spPr>
          <a:xfrm>
            <a:off x="457200" y="260350"/>
            <a:ext cx="8229600" cy="5865813"/>
          </a:xfrm>
        </p:spPr>
        <p:txBody>
          <a:bodyPr/>
          <a:lstStyle/>
          <a:p>
            <a:r>
              <a:rPr lang="ru-RU"/>
              <a:t>компоненты просмотра регистрационной информации</a:t>
            </a:r>
            <a:r>
              <a:rPr lang="en-US"/>
              <a:t>;</a:t>
            </a:r>
          </a:p>
          <a:p>
            <a:r>
              <a:rPr lang="ru-RU"/>
              <a:t>компоненты </a:t>
            </a:r>
            <a:r>
              <a:rPr lang="ru-RU" i="1"/>
              <a:t>анализа</a:t>
            </a:r>
            <a:r>
              <a:rPr lang="ru-RU"/>
              <a:t> информации, поступившей от сенсоров</a:t>
            </a:r>
            <a:r>
              <a:rPr lang="en-US"/>
              <a:t>;</a:t>
            </a:r>
          </a:p>
          <a:p>
            <a:r>
              <a:rPr lang="ru-RU"/>
              <a:t>компоненты хранения информации, участвующей в анализе</a:t>
            </a:r>
            <a:r>
              <a:rPr lang="en-US"/>
              <a:t>;</a:t>
            </a:r>
          </a:p>
          <a:p>
            <a:r>
              <a:rPr lang="ru-RU"/>
              <a:t>компоненты принятия решений и реагирования ("</a:t>
            </a:r>
            <a:r>
              <a:rPr lang="ru-RU" i="1"/>
              <a:t>решатели</a:t>
            </a:r>
            <a:r>
              <a:rPr lang="ru-RU"/>
              <a:t>")</a:t>
            </a:r>
            <a:r>
              <a:rPr lang="en-US"/>
              <a:t>;</a:t>
            </a:r>
          </a:p>
          <a:p>
            <a:r>
              <a:rPr lang="ru-RU"/>
              <a:t>компоненты хранения информации о контролируемых объектах</a:t>
            </a:r>
            <a:r>
              <a:rPr lang="en-US"/>
              <a:t>;</a:t>
            </a:r>
          </a:p>
          <a:p>
            <a:pPr>
              <a:buFont typeface="Arial" charset="0"/>
              <a:buNone/>
            </a:pPr>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type="body" idx="1"/>
          </p:nvPr>
        </p:nvSpPr>
        <p:spPr>
          <a:xfrm>
            <a:off x="468313" y="260350"/>
            <a:ext cx="8229600" cy="5894388"/>
          </a:xfrm>
        </p:spPr>
        <p:txBody>
          <a:bodyPr/>
          <a:lstStyle/>
          <a:p>
            <a:r>
              <a:rPr lang="ru-RU"/>
              <a:t>компоненты, играющие роль организующей оболочки для менеджеров активного аудита, называемые мониторами и объединяющие анализаторы, "решатели", хранилище описаний объектов и </a:t>
            </a:r>
            <a:r>
              <a:rPr lang="ru-RU" i="1"/>
              <a:t>интерфейсные</a:t>
            </a:r>
            <a:r>
              <a:rPr lang="ru-RU"/>
              <a:t> компоненты</a:t>
            </a:r>
            <a:r>
              <a:rPr lang="en-US"/>
              <a:t>;</a:t>
            </a:r>
          </a:p>
          <a:p>
            <a:r>
              <a:rPr lang="ru-RU"/>
              <a:t>компоненты интерфейса с администратором безопасности</a:t>
            </a:r>
            <a:r>
              <a:rPr lang="en-US"/>
              <a:t>;</a:t>
            </a:r>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p:cNvSpPr>
          <p:nvPr>
            <p:ph type="body" idx="1"/>
          </p:nvPr>
        </p:nvSpPr>
        <p:spPr/>
        <p:txBody>
          <a:bodyPr/>
          <a:lstStyle/>
          <a:p>
            <a:pPr marL="0" indent="0">
              <a:buNone/>
            </a:pPr>
            <a:r>
              <a:rPr lang="ru-RU" dirty="0"/>
              <a:t>Средства активного аудита строятся в архитектуре </a:t>
            </a:r>
            <a:r>
              <a:rPr lang="ru-RU" i="1" dirty="0"/>
              <a:t>менеджер</a:t>
            </a:r>
            <a:r>
              <a:rPr lang="ru-RU" dirty="0"/>
              <a:t>/</a:t>
            </a:r>
            <a:r>
              <a:rPr lang="ru-RU" i="1" dirty="0"/>
              <a:t>агент</a:t>
            </a:r>
            <a:r>
              <a:rPr lang="ru-RU" dirty="0"/>
              <a:t>. </a:t>
            </a:r>
          </a:p>
          <a:p>
            <a:pPr marL="0" indent="0">
              <a:buNone/>
            </a:pPr>
            <a:r>
              <a:rPr lang="ru-RU" dirty="0"/>
              <a:t>Основными агентскими компонентами являются сенсоры.</a:t>
            </a:r>
          </a:p>
          <a:p>
            <a:pPr marL="0" indent="0">
              <a:buNone/>
            </a:pPr>
            <a:r>
              <a:rPr lang="ru-RU" dirty="0"/>
              <a:t> Анализ, принятие решений – функции менеджеров. Очевидно, между менеджерами и агентами должны быть сформированы доверенные каналы.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type="body" idx="1"/>
          </p:nvPr>
        </p:nvSpPr>
        <p:spPr>
          <a:xfrm>
            <a:off x="457200" y="188913"/>
            <a:ext cx="8579296" cy="5937250"/>
          </a:xfrm>
        </p:spPr>
        <p:txBody>
          <a:bodyPr/>
          <a:lstStyle/>
          <a:p>
            <a:pPr marL="0" indent="0" algn="ctr">
              <a:buNone/>
            </a:pPr>
            <a:r>
              <a:rPr lang="ru-RU" sz="4400" dirty="0"/>
              <a:t>Шифрование</a:t>
            </a:r>
          </a:p>
          <a:p>
            <a:pPr marL="0" indent="0">
              <a:buNone/>
            </a:pPr>
            <a:r>
              <a:rPr lang="ru-RU" sz="2600" b="1" i="0" dirty="0">
                <a:solidFill>
                  <a:srgbClr val="202122"/>
                </a:solidFill>
                <a:effectLst/>
              </a:rPr>
              <a:t>Шифрование</a:t>
            </a:r>
            <a:r>
              <a:rPr lang="ru-RU" sz="2600" b="0" i="0" dirty="0">
                <a:solidFill>
                  <a:srgbClr val="202122"/>
                </a:solidFill>
                <a:effectLst/>
              </a:rPr>
              <a:t> — обратимое преобразование информации </a:t>
            </a:r>
            <a:r>
              <a:rPr lang="ru-RU" sz="2600" dirty="0">
                <a:solidFill>
                  <a:srgbClr val="202122"/>
                </a:solidFill>
              </a:rPr>
              <a:t>в целях сокрытия от неавторизованных лиц с предоставлением в это же время авторизованным пользователям доступа к ней.</a:t>
            </a:r>
          </a:p>
          <a:p>
            <a:pPr marL="0" indent="0">
              <a:buNone/>
            </a:pPr>
            <a:r>
              <a:rPr lang="ru-RU" sz="2600" dirty="0">
                <a:solidFill>
                  <a:srgbClr val="202122"/>
                </a:solidFill>
              </a:rPr>
              <a:t> Главным образом, шифрование служит для соблюдения </a:t>
            </a:r>
            <a:r>
              <a:rPr lang="ru-RU" sz="2600" dirty="0" err="1">
                <a:solidFill>
                  <a:srgbClr val="202122"/>
                </a:solidFill>
              </a:rPr>
              <a:t>конфеденциальности</a:t>
            </a:r>
            <a:r>
              <a:rPr lang="ru-RU" sz="2600" dirty="0">
                <a:solidFill>
                  <a:srgbClr val="202122"/>
                </a:solidFill>
              </a:rPr>
              <a:t>  </a:t>
            </a:r>
            <a:r>
              <a:rPr lang="ru-RU" sz="2600" b="0" i="0" dirty="0">
                <a:solidFill>
                  <a:srgbClr val="202122"/>
                </a:solidFill>
                <a:effectLst/>
              </a:rPr>
              <a:t>передаваемой информации. </a:t>
            </a:r>
            <a:endParaRPr lang="ru-RU" sz="2600" b="1" i="1" dirty="0"/>
          </a:p>
          <a:p>
            <a:pPr marL="0" indent="0">
              <a:buNone/>
            </a:pPr>
            <a:r>
              <a:rPr lang="ru-RU" sz="2600" b="1" i="1" dirty="0"/>
              <a:t>Шифрование</a:t>
            </a:r>
            <a:r>
              <a:rPr lang="ru-RU" sz="2600" dirty="0"/>
              <a:t> – наиболее мощное средство обеспечения конфиденциальности. Во многих отношениях оно занимает центральное место среди программно-технических регуляторов безопасности, являясь основой реализации многих из них, и в то же время последним (а подчас и единственным) защитным рубежом.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type="body" idx="1"/>
          </p:nvPr>
        </p:nvSpPr>
        <p:spPr>
          <a:xfrm>
            <a:off x="457200" y="188913"/>
            <a:ext cx="8229600" cy="5937250"/>
          </a:xfrm>
        </p:spPr>
        <p:txBody>
          <a:bodyPr/>
          <a:lstStyle/>
          <a:p>
            <a:pPr marL="0" indent="0">
              <a:buNone/>
            </a:pPr>
            <a:r>
              <a:rPr lang="ru-RU" dirty="0"/>
              <a:t>Различают два основных метода </a:t>
            </a:r>
            <a:r>
              <a:rPr lang="ru-RU" i="1" dirty="0"/>
              <a:t>шифрования</a:t>
            </a:r>
            <a:r>
              <a:rPr lang="ru-RU" dirty="0"/>
              <a:t>: </a:t>
            </a:r>
            <a:r>
              <a:rPr lang="ru-RU" i="1" dirty="0"/>
              <a:t>симметричный</a:t>
            </a:r>
            <a:r>
              <a:rPr lang="ru-RU" dirty="0"/>
              <a:t> и </a:t>
            </a:r>
            <a:r>
              <a:rPr lang="ru-RU" i="1" dirty="0"/>
              <a:t>асимметричный</a:t>
            </a:r>
            <a:r>
              <a:rPr lang="ru-RU" dirty="0"/>
              <a:t>.</a:t>
            </a:r>
          </a:p>
          <a:p>
            <a:pPr marL="0" indent="0">
              <a:buNone/>
            </a:pPr>
            <a:r>
              <a:rPr lang="ru-RU" dirty="0"/>
              <a:t> В первом из них один и тот же ключ (хранящийся в секрете) используется и для зашифрования, и для </a:t>
            </a:r>
            <a:r>
              <a:rPr lang="ru-RU" i="1" dirty="0"/>
              <a:t>расшифрования</a:t>
            </a:r>
            <a:r>
              <a:rPr lang="ru-RU" dirty="0"/>
              <a:t> данных. </a:t>
            </a:r>
            <a:endParaRPr lang="en-US" dirty="0"/>
          </a:p>
          <a:p>
            <a:pPr marL="0" indent="0">
              <a:buNone/>
            </a:pPr>
            <a:r>
              <a:rPr lang="ru-RU" dirty="0"/>
              <a:t>Рисунок иллюстрирует использование симметричного шифрования.</a:t>
            </a:r>
          </a:p>
          <a:p>
            <a:pPr marL="0" indent="0">
              <a:buNone/>
            </a:pPr>
            <a:r>
              <a:rPr lang="ru-RU" dirty="0"/>
              <a:t> </a:t>
            </a:r>
            <a:r>
              <a:rPr lang="ru-RU" sz="2800" i="1" dirty="0"/>
              <a:t>(для определенности мы будем вести речь о защите сообщений).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6" name="Рисунок 6" descr="Использование симметричного метода шифрования."/>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55650" y="188913"/>
            <a:ext cx="7561263" cy="4749800"/>
          </a:xfrm>
          <a:prstGeom prst="rect">
            <a:avLst/>
          </a:prstGeom>
          <a:noFill/>
          <a:ln w="9525">
            <a:noFill/>
            <a:miter lim="800000"/>
            <a:headEnd/>
            <a:tailEnd/>
          </a:ln>
        </p:spPr>
      </p:pic>
      <p:sp>
        <p:nvSpPr>
          <p:cNvPr id="125957" name="Rectangle 5"/>
          <p:cNvSpPr>
            <a:spLocks noChangeArrowheads="1"/>
          </p:cNvSpPr>
          <p:nvPr/>
        </p:nvSpPr>
        <p:spPr bwMode="auto">
          <a:xfrm>
            <a:off x="0" y="5445125"/>
            <a:ext cx="9144000" cy="946150"/>
          </a:xfrm>
          <a:prstGeom prst="rect">
            <a:avLst/>
          </a:prstGeom>
          <a:noFill/>
          <a:ln w="9525">
            <a:noFill/>
            <a:miter lim="800000"/>
            <a:headEnd/>
            <a:tailEnd/>
          </a:ln>
          <a:effectLst/>
        </p:spPr>
        <p:txBody>
          <a:bodyPr anchor="ctr">
            <a:spAutoFit/>
          </a:bodyPr>
          <a:lstStyle/>
          <a:p>
            <a:pPr algn="ctr"/>
            <a:r>
              <a:rPr lang="ru-RU" sz="2800" b="1"/>
              <a:t>Рис.</a:t>
            </a:r>
            <a:r>
              <a:rPr lang="ru-RU" sz="2800"/>
              <a:t>  Использование симметричного метода шифрования.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p:cNvSpPr>
          <p:nvPr>
            <p:ph type="body" idx="1"/>
          </p:nvPr>
        </p:nvSpPr>
        <p:spPr>
          <a:xfrm>
            <a:off x="457200" y="333375"/>
            <a:ext cx="8579296" cy="5792788"/>
          </a:xfrm>
        </p:spPr>
        <p:txBody>
          <a:bodyPr/>
          <a:lstStyle/>
          <a:p>
            <a:pPr marL="0" indent="0">
              <a:lnSpc>
                <a:spcPct val="90000"/>
              </a:lnSpc>
              <a:buNone/>
            </a:pPr>
            <a:r>
              <a:rPr lang="ru-RU" u="sng" dirty="0"/>
              <a:t>Основным недостатком симметричного шифрования</a:t>
            </a:r>
            <a:r>
              <a:rPr lang="ru-RU" dirty="0"/>
              <a:t> является то, что </a:t>
            </a:r>
            <a:r>
              <a:rPr lang="ru-RU" i="1" dirty="0"/>
              <a:t>секретный ключ</a:t>
            </a:r>
            <a:r>
              <a:rPr lang="ru-RU" dirty="0"/>
              <a:t> должен быть известен и отправителю, и получателю.</a:t>
            </a:r>
          </a:p>
          <a:p>
            <a:pPr marL="0" indent="0">
              <a:lnSpc>
                <a:spcPct val="90000"/>
              </a:lnSpc>
              <a:buNone/>
            </a:pPr>
            <a:r>
              <a:rPr lang="ru-RU" dirty="0"/>
              <a:t> С одной стороны, это создает новую проблему </a:t>
            </a:r>
            <a:r>
              <a:rPr lang="ru-RU" i="1" dirty="0"/>
              <a:t>распространения ключей</a:t>
            </a:r>
            <a:r>
              <a:rPr lang="ru-RU" dirty="0"/>
              <a:t>. </a:t>
            </a:r>
          </a:p>
          <a:p>
            <a:pPr marL="0" indent="0">
              <a:lnSpc>
                <a:spcPct val="90000"/>
              </a:lnSpc>
              <a:buNone/>
            </a:pPr>
            <a:r>
              <a:rPr lang="ru-RU" dirty="0"/>
              <a:t>С другой стороны, получатель на основании наличия зашифрованного и расшифрованного сообщения не может доказать, что он получил это сообщение от конкретного отправителя, поскольку такое же сообщение он мог сгенерировать самостоятельно.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p:cNvSpPr>
          <p:nvPr>
            <p:ph type="body" idx="1"/>
          </p:nvPr>
        </p:nvSpPr>
        <p:spPr>
          <a:xfrm>
            <a:off x="457200" y="188913"/>
            <a:ext cx="8229600" cy="5937250"/>
          </a:xfrm>
        </p:spPr>
        <p:txBody>
          <a:bodyPr/>
          <a:lstStyle/>
          <a:p>
            <a:pPr marL="0" indent="0">
              <a:lnSpc>
                <a:spcPct val="90000"/>
              </a:lnSpc>
              <a:buNone/>
            </a:pPr>
            <a:r>
              <a:rPr lang="ru-RU" dirty="0"/>
              <a:t>В </a:t>
            </a:r>
            <a:r>
              <a:rPr lang="ru-RU" dirty="0">
                <a:effectLst>
                  <a:outerShdw blurRad="38100" dist="38100" dir="2700000" algn="tl">
                    <a:srgbClr val="000000">
                      <a:alpha val="43137"/>
                    </a:srgbClr>
                  </a:outerShdw>
                </a:effectLst>
              </a:rPr>
              <a:t>асимметричных </a:t>
            </a:r>
            <a:r>
              <a:rPr lang="ru-RU" dirty="0"/>
              <a:t>методах используются два ключа. Один из них, несекретный (он может публиковаться вместе с другими открытыми сведениями о пользователе), применяется для шифрования, другой (секретный, известный только получателю) – для расшифрования.</a:t>
            </a:r>
          </a:p>
          <a:p>
            <a:pPr marL="0" indent="0">
              <a:lnSpc>
                <a:spcPct val="90000"/>
              </a:lnSpc>
              <a:buNone/>
            </a:pPr>
            <a:r>
              <a:rPr lang="ru-RU" dirty="0"/>
              <a:t> Самым популярным из асимметричных является метод RSA (</a:t>
            </a:r>
            <a:r>
              <a:rPr lang="ru-RU" dirty="0" err="1"/>
              <a:t>Райвест</a:t>
            </a:r>
            <a:r>
              <a:rPr lang="ru-RU" dirty="0"/>
              <a:t>, Шамир, </a:t>
            </a:r>
            <a:r>
              <a:rPr lang="ru-RU" dirty="0" err="1"/>
              <a:t>Адлеман</a:t>
            </a:r>
            <a:r>
              <a:rPr lang="ru-RU" dirty="0"/>
              <a:t>), основанный на операциях с большими (скажем, 100-значными) простыми числами и их произведениями.</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p:txBody>
          <a:bodyPr/>
          <a:lstStyle/>
          <a:p>
            <a:pPr algn="l"/>
            <a:r>
              <a:rPr lang="ru-RU" sz="3600"/>
              <a:t>Проиллюстрируем использование асимметричного шифрования:</a:t>
            </a:r>
          </a:p>
        </p:txBody>
      </p:sp>
      <p:pic>
        <p:nvPicPr>
          <p:cNvPr id="129028" name="Рисунок 5" descr="Использование асимметричного метода шифрования."/>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3238" y="1590675"/>
            <a:ext cx="8101012" cy="50784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p:cNvSpPr>
          <p:nvPr>
            <p:ph type="body" idx="1"/>
          </p:nvPr>
        </p:nvSpPr>
        <p:spPr/>
        <p:txBody>
          <a:bodyPr/>
          <a:lstStyle/>
          <a:p>
            <a:pPr marL="0" indent="0">
              <a:buNone/>
            </a:pPr>
            <a:r>
              <a:rPr lang="ru-RU" b="1" i="1" dirty="0"/>
              <a:t>Аудит</a:t>
            </a:r>
            <a:r>
              <a:rPr lang="ru-RU" dirty="0"/>
              <a:t> – это анализ накопленной информации, проводимый оперативно, в реальном времени или периодически (например, раз в день).</a:t>
            </a:r>
          </a:p>
          <a:p>
            <a:pPr marL="0" indent="0">
              <a:buNone/>
            </a:pPr>
            <a:r>
              <a:rPr lang="ru-RU" dirty="0"/>
              <a:t> Оперативный аудит с автоматическим реагированием на выявленные нештатные ситуации называется активным.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type="body" idx="1"/>
          </p:nvPr>
        </p:nvSpPr>
        <p:spPr>
          <a:xfrm>
            <a:off x="457200" y="260350"/>
            <a:ext cx="8229600" cy="6597650"/>
          </a:xfrm>
        </p:spPr>
        <p:txBody>
          <a:bodyPr/>
          <a:lstStyle/>
          <a:p>
            <a:pPr marL="0" indent="0">
              <a:buNone/>
            </a:pPr>
            <a:r>
              <a:rPr lang="ru-RU" sz="2800" u="sng" dirty="0"/>
              <a:t>Существенным недостатком асимметричных методов шифрования </a:t>
            </a:r>
            <a:r>
              <a:rPr lang="ru-RU" sz="2800" dirty="0"/>
              <a:t>является их низкое быстродействие, поэтому данные методы приходится сочетать с симметричными (асимметричные методы на 3 – 4 порядка медленнее). </a:t>
            </a:r>
          </a:p>
          <a:p>
            <a:pPr marL="0" indent="0">
              <a:buNone/>
            </a:pPr>
            <a:r>
              <a:rPr lang="ru-RU" sz="2800" dirty="0"/>
              <a:t>Для  решения задачи </a:t>
            </a:r>
            <a:r>
              <a:rPr lang="ru-RU" sz="2800" dirty="0">
                <a:effectLst>
                  <a:outerShdw blurRad="38100" dist="38100" dir="2700000" algn="tl">
                    <a:srgbClr val="000000">
                      <a:alpha val="43137"/>
                    </a:srgbClr>
                  </a:outerShdw>
                </a:effectLst>
              </a:rPr>
              <a:t>эффективного шифрования </a:t>
            </a:r>
            <a:r>
              <a:rPr lang="ru-RU" sz="2800" dirty="0"/>
              <a:t>с передачей секретного ключа, использованного отправителем, сообщение сначала симметрично зашифровывают случайным ключом, затем этот ключ зашифровывают </a:t>
            </a:r>
            <a:r>
              <a:rPr lang="ru-RU" sz="2800" i="1" dirty="0"/>
              <a:t>открытым</a:t>
            </a:r>
            <a:r>
              <a:rPr lang="ru-RU" sz="2800" dirty="0"/>
              <a:t> асимметричным </a:t>
            </a:r>
            <a:r>
              <a:rPr lang="ru-RU" sz="2800" i="1" dirty="0"/>
              <a:t>ключом</a:t>
            </a:r>
            <a:r>
              <a:rPr lang="ru-RU" sz="2800" dirty="0"/>
              <a:t> получателя, после чего сообщение и ключ отправляются по сети.</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p:cNvSpPr>
          <p:nvPr>
            <p:ph type="body" idx="1"/>
          </p:nvPr>
        </p:nvSpPr>
        <p:spPr>
          <a:xfrm>
            <a:off x="468313" y="260350"/>
            <a:ext cx="8229600" cy="5894388"/>
          </a:xfrm>
        </p:spPr>
        <p:txBody>
          <a:bodyPr/>
          <a:lstStyle/>
          <a:p>
            <a:pPr marL="0" indent="0">
              <a:lnSpc>
                <a:spcPct val="90000"/>
              </a:lnSpc>
              <a:buNone/>
            </a:pPr>
            <a:r>
              <a:rPr lang="ru-RU" dirty="0"/>
              <a:t>Рис. 3 иллюстрирует </a:t>
            </a:r>
            <a:r>
              <a:rPr lang="ru-RU" dirty="0">
                <a:effectLst>
                  <a:outerShdw blurRad="38100" dist="38100" dir="2700000" algn="tl">
                    <a:srgbClr val="000000">
                      <a:alpha val="43137"/>
                    </a:srgbClr>
                  </a:outerShdw>
                </a:effectLst>
              </a:rPr>
              <a:t>эффективное шифрование</a:t>
            </a:r>
            <a:r>
              <a:rPr lang="ru-RU" dirty="0"/>
              <a:t>, реализованное путем сочетания симметричного и асимметричного методов.</a:t>
            </a:r>
          </a:p>
          <a:p>
            <a:pPr marL="0" indent="0">
              <a:lnSpc>
                <a:spcPct val="90000"/>
              </a:lnSpc>
              <a:buNone/>
            </a:pPr>
            <a:r>
              <a:rPr lang="ru-RU" dirty="0"/>
              <a:t>Отметим, что асимметричные методы позволили решить важную задачу совместной выработки секретных ключей (это существенно, если стороны не доверяют друг другу), обслуживающих сеанс взаимодействия, при изначальном отсутствии общих секретов. Для этого используется алгоритм </a:t>
            </a:r>
            <a:r>
              <a:rPr lang="ru-RU" dirty="0" err="1"/>
              <a:t>Диффи-Хелмана</a:t>
            </a:r>
            <a:r>
              <a:rPr lang="ru-RU"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0" name="Рисунок 4" descr="Эффективное шифрование сообщения."/>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5288" y="1125538"/>
            <a:ext cx="8532812" cy="4062412"/>
          </a:xfrm>
          <a:prstGeom prst="rect">
            <a:avLst/>
          </a:prstGeom>
          <a:noFill/>
          <a:ln w="9525">
            <a:noFill/>
            <a:miter lim="800000"/>
            <a:headEnd/>
            <a:tailEnd/>
          </a:ln>
        </p:spPr>
      </p:pic>
      <p:sp>
        <p:nvSpPr>
          <p:cNvPr id="132101" name="Rectangle 5"/>
          <p:cNvSpPr>
            <a:spLocks noChangeArrowheads="1"/>
          </p:cNvSpPr>
          <p:nvPr/>
        </p:nvSpPr>
        <p:spPr bwMode="auto">
          <a:xfrm>
            <a:off x="0" y="6165850"/>
            <a:ext cx="9144000" cy="457200"/>
          </a:xfrm>
          <a:prstGeom prst="rect">
            <a:avLst/>
          </a:prstGeom>
          <a:noFill/>
          <a:ln w="9525">
            <a:noFill/>
            <a:miter lim="800000"/>
            <a:headEnd/>
            <a:tailEnd/>
          </a:ln>
          <a:effectLst/>
        </p:spPr>
        <p:txBody>
          <a:bodyPr anchor="ctr">
            <a:spAutoFit/>
          </a:bodyPr>
          <a:lstStyle/>
          <a:p>
            <a:pPr algn="ctr"/>
            <a:r>
              <a:rPr lang="ru-RU" sz="2400" b="1"/>
              <a:t>Рис. 3.</a:t>
            </a:r>
            <a:r>
              <a:rPr lang="ru-RU" sz="2400"/>
              <a:t>  Эффективное шифрование сообщения.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4" name="Рисунок 3" descr="Расшифрование эффективно зашифрованного сообщения."/>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7488" y="1177925"/>
            <a:ext cx="8675687" cy="3979863"/>
          </a:xfrm>
          <a:prstGeom prst="rect">
            <a:avLst/>
          </a:prstGeom>
          <a:noFill/>
          <a:ln w="9525">
            <a:noFill/>
            <a:miter lim="800000"/>
            <a:headEnd/>
            <a:tailEnd/>
          </a:ln>
        </p:spPr>
      </p:pic>
      <p:sp>
        <p:nvSpPr>
          <p:cNvPr id="133125" name="Rectangle 5"/>
          <p:cNvSpPr>
            <a:spLocks noChangeArrowheads="1"/>
          </p:cNvSpPr>
          <p:nvPr/>
        </p:nvSpPr>
        <p:spPr bwMode="auto">
          <a:xfrm>
            <a:off x="0" y="5794375"/>
            <a:ext cx="9144000" cy="822325"/>
          </a:xfrm>
          <a:prstGeom prst="rect">
            <a:avLst/>
          </a:prstGeom>
          <a:noFill/>
          <a:ln w="9525">
            <a:noFill/>
            <a:miter lim="800000"/>
            <a:headEnd/>
            <a:tailEnd/>
          </a:ln>
          <a:effectLst/>
        </p:spPr>
        <p:txBody>
          <a:bodyPr anchor="ctr">
            <a:spAutoFit/>
          </a:bodyPr>
          <a:lstStyle/>
          <a:p>
            <a:pPr algn="ctr"/>
            <a:r>
              <a:rPr lang="ru-RU" sz="2400" b="1"/>
              <a:t>Рис. 4.</a:t>
            </a:r>
            <a:r>
              <a:rPr lang="ru-RU" sz="2400"/>
              <a:t>  Расшифрование эффективно зашифрованного сообщения.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7" name="Rectangle 3"/>
          <p:cNvSpPr>
            <a:spLocks noGrp="1"/>
          </p:cNvSpPr>
          <p:nvPr>
            <p:ph type="body" idx="1"/>
          </p:nvPr>
        </p:nvSpPr>
        <p:spPr>
          <a:xfrm>
            <a:off x="457200" y="0"/>
            <a:ext cx="8229600" cy="6669088"/>
          </a:xfrm>
        </p:spPr>
        <p:txBody>
          <a:bodyPr/>
          <a:lstStyle/>
          <a:p>
            <a:pPr marL="0" indent="0">
              <a:lnSpc>
                <a:spcPct val="90000"/>
              </a:lnSpc>
              <a:buNone/>
            </a:pPr>
            <a:r>
              <a:rPr lang="ru-RU" dirty="0"/>
              <a:t>Распространение получила разновидность симметричного шифрования, основанная на использовании </a:t>
            </a:r>
            <a:r>
              <a:rPr lang="ru-RU" i="1" dirty="0"/>
              <a:t>составных ключей</a:t>
            </a:r>
            <a:r>
              <a:rPr lang="ru-RU" dirty="0"/>
              <a:t>. </a:t>
            </a:r>
          </a:p>
          <a:p>
            <a:pPr marL="0" indent="0">
              <a:lnSpc>
                <a:spcPct val="90000"/>
              </a:lnSpc>
              <a:buNone/>
            </a:pPr>
            <a:r>
              <a:rPr lang="ru-RU" dirty="0"/>
              <a:t>Идея состоит в том, что секретный ключ делится на две части, хранящиеся отдельно. Каждая часть сама по себе не позволяет выполнить </a:t>
            </a:r>
            <a:r>
              <a:rPr lang="ru-RU" dirty="0" err="1"/>
              <a:t>расшифрование</a:t>
            </a:r>
            <a:r>
              <a:rPr lang="ru-RU" dirty="0"/>
              <a:t>. Если у правоохранительных органов появляются подозрения относительно лица, использующего некоторый ключ, они могут в установленном порядке получить половинки ключа и дальше действовать обычным для симметричного </a:t>
            </a:r>
            <a:r>
              <a:rPr lang="ru-RU" dirty="0" err="1"/>
              <a:t>расшифрования</a:t>
            </a:r>
            <a:r>
              <a:rPr lang="ru-RU" dirty="0"/>
              <a:t> образом.</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p:txBody>
          <a:bodyPr/>
          <a:lstStyle/>
          <a:p>
            <a:r>
              <a:rPr lang="ru-RU" dirty="0"/>
              <a:t>Контроль целостности</a:t>
            </a:r>
            <a:br>
              <a:rPr lang="ru-RU" dirty="0"/>
            </a:br>
            <a:r>
              <a:rPr lang="ru-RU" dirty="0"/>
              <a:t>сообщений</a:t>
            </a:r>
          </a:p>
        </p:txBody>
      </p:sp>
      <p:sp>
        <p:nvSpPr>
          <p:cNvPr id="135171" name="Rectangle 3"/>
          <p:cNvSpPr>
            <a:spLocks noGrp="1"/>
          </p:cNvSpPr>
          <p:nvPr>
            <p:ph type="body" idx="1"/>
          </p:nvPr>
        </p:nvSpPr>
        <p:spPr>
          <a:xfrm>
            <a:off x="457200" y="1600200"/>
            <a:ext cx="8229600" cy="5257800"/>
          </a:xfrm>
        </p:spPr>
        <p:txBody>
          <a:bodyPr/>
          <a:lstStyle/>
          <a:p>
            <a:pPr>
              <a:buFont typeface="Arial" charset="0"/>
              <a:buNone/>
            </a:pPr>
            <a:r>
              <a:rPr lang="ru-RU" sz="2800"/>
              <a:t>    Криптографические методы позволяют надежно контролировать целостность как отдельных порций данных, так и их наборов (таких как поток сообщений); определять подлинность источника данных; гарантировать невозможность отказаться от совершенных действий ("неотказуемость").</a:t>
            </a:r>
          </a:p>
          <a:p>
            <a:pPr>
              <a:buFont typeface="Arial" charset="0"/>
              <a:buNone/>
            </a:pPr>
            <a:r>
              <a:rPr lang="ru-RU" sz="2800"/>
              <a:t>    В основе криптографического контроля целостности лежат два понятия:</a:t>
            </a:r>
          </a:p>
          <a:p>
            <a:r>
              <a:rPr lang="ru-RU" sz="2800"/>
              <a:t>хэш-функция; </a:t>
            </a:r>
            <a:endParaRPr lang="ru-RU" sz="2800" i="1"/>
          </a:p>
          <a:p>
            <a:r>
              <a:rPr lang="ru-RU" sz="2800" i="1"/>
              <a:t>электронная цифровая подпись (ЭЦП)</a:t>
            </a:r>
            <a:r>
              <a:rPr lang="ru-RU" sz="28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p:cNvSpPr>
          <p:nvPr>
            <p:ph type="body" idx="1"/>
          </p:nvPr>
        </p:nvSpPr>
        <p:spPr>
          <a:xfrm>
            <a:off x="457200" y="188913"/>
            <a:ext cx="8229600" cy="5937250"/>
          </a:xfrm>
        </p:spPr>
        <p:txBody>
          <a:bodyPr/>
          <a:lstStyle/>
          <a:p>
            <a:r>
              <a:rPr lang="ru-RU" b="1" i="1"/>
              <a:t>Хэш-функция</a:t>
            </a:r>
            <a:r>
              <a:rPr lang="ru-RU"/>
              <a:t> – это труднообратимое преобразование данных (</a:t>
            </a:r>
            <a:r>
              <a:rPr lang="ru-RU" i="1"/>
              <a:t>односторонняя функция</a:t>
            </a:r>
            <a:r>
              <a:rPr lang="ru-RU"/>
              <a:t>), реализуемое, как правило, средствами симметричного шифрования со связыванием блоков. Результат шифрования последнего блока (зависящий от всех предыдущих) и служит результатом хэш-функции.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p:cNvSpPr>
          <p:nvPr>
            <p:ph type="body" idx="1"/>
          </p:nvPr>
        </p:nvSpPr>
        <p:spPr>
          <a:xfrm>
            <a:off x="457200" y="188913"/>
            <a:ext cx="8229600" cy="5937250"/>
          </a:xfrm>
        </p:spPr>
        <p:txBody>
          <a:bodyPr/>
          <a:lstStyle/>
          <a:p>
            <a:pPr>
              <a:lnSpc>
                <a:spcPct val="90000"/>
              </a:lnSpc>
            </a:pPr>
            <a:r>
              <a:rPr lang="ru-RU"/>
              <a:t>Пусть имеются данные, целостность которых нужно проверить, хэш-функция и ранее вычисленный результат ее применения к исходным данным (так называемый </a:t>
            </a:r>
            <a:r>
              <a:rPr lang="ru-RU" i="1"/>
              <a:t>дайджест</a:t>
            </a:r>
            <a:r>
              <a:rPr lang="ru-RU"/>
              <a:t>). Обозначим хэш-функцию через h, исходные данные – через T, проверяемые данные – через T'. Контроль целостности данных сводится к проверке равенства h(T') = h(T). Если оно выполнено, считается, что T' = T. Совпадение дайджестов для различных данных называется коллизией.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p:cNvSpPr>
          <p:nvPr>
            <p:ph type="body" idx="1"/>
          </p:nvPr>
        </p:nvSpPr>
        <p:spPr>
          <a:xfrm>
            <a:off x="457200" y="0"/>
            <a:ext cx="8229600" cy="6669088"/>
          </a:xfrm>
        </p:spPr>
        <p:txBody>
          <a:bodyPr/>
          <a:lstStyle/>
          <a:p>
            <a:r>
              <a:rPr lang="ru-RU" sz="2800"/>
              <a:t>Рассмотрим теперь применение асимметричного шифрования для </a:t>
            </a:r>
            <a:r>
              <a:rPr lang="ru-RU" sz="2800" i="1"/>
              <a:t>выработки</a:t>
            </a:r>
            <a:r>
              <a:rPr lang="ru-RU" sz="2800"/>
              <a:t> и </a:t>
            </a:r>
            <a:r>
              <a:rPr lang="ru-RU" sz="2800" i="1"/>
              <a:t>проверки электронной цифровой подписи</a:t>
            </a:r>
            <a:r>
              <a:rPr lang="ru-RU" sz="2800"/>
              <a:t>. Пусть E(T) обозначает результат зашифрования текста T с помощью открытого ключа, а D(T) – результат расшифрования текста Т (как правило, шифрованного) с помощью секретного ключа. Чтобы асимметричный метод мог применяться для реализации ЭЦП, необходимо выполнение тождества</a:t>
            </a:r>
          </a:p>
          <a:p>
            <a:r>
              <a:rPr lang="ru-RU" sz="2800"/>
              <a:t>E(D(T)) = D(E(T)) = T На рис. 5 показана процедура выработки электронной цифровой подписи, состоящая в шифровании преобразованием D дайджеста h(T).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8" name="Рисунок 2" descr="Выработка электронной цифровой подписи."/>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0825" y="333375"/>
            <a:ext cx="8532813" cy="3914775"/>
          </a:xfrm>
          <a:prstGeom prst="rect">
            <a:avLst/>
          </a:prstGeom>
          <a:noFill/>
          <a:ln w="9525">
            <a:noFill/>
            <a:miter lim="800000"/>
            <a:headEnd/>
            <a:tailEnd/>
          </a:ln>
        </p:spPr>
      </p:pic>
      <p:sp>
        <p:nvSpPr>
          <p:cNvPr id="139269" name="Rectangle 5"/>
          <p:cNvSpPr>
            <a:spLocks noChangeArrowheads="1"/>
          </p:cNvSpPr>
          <p:nvPr/>
        </p:nvSpPr>
        <p:spPr bwMode="auto">
          <a:xfrm>
            <a:off x="0" y="5400675"/>
            <a:ext cx="9144000" cy="457200"/>
          </a:xfrm>
          <a:prstGeom prst="rect">
            <a:avLst/>
          </a:prstGeom>
          <a:noFill/>
          <a:ln w="9525">
            <a:noFill/>
            <a:miter lim="800000"/>
            <a:headEnd/>
            <a:tailEnd/>
          </a:ln>
          <a:effectLst/>
        </p:spPr>
        <p:txBody>
          <a:bodyPr anchor="ctr">
            <a:spAutoFit/>
          </a:bodyPr>
          <a:lstStyle/>
          <a:p>
            <a:pPr algn="ctr"/>
            <a:r>
              <a:rPr lang="ru-RU" sz="2400" b="1"/>
              <a:t>Рис. 5.</a:t>
            </a:r>
            <a:r>
              <a:rPr lang="ru-RU" sz="2400"/>
              <a:t>  Выработка электронной цифровой подписи.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p:cNvSpPr>
          <p:nvPr>
            <p:ph type="body" idx="1"/>
          </p:nvPr>
        </p:nvSpPr>
        <p:spPr>
          <a:xfrm>
            <a:off x="457200" y="188913"/>
            <a:ext cx="8229600" cy="6480175"/>
          </a:xfrm>
        </p:spPr>
        <p:txBody>
          <a:bodyPr/>
          <a:lstStyle/>
          <a:p>
            <a:pPr>
              <a:buFont typeface="Arial" charset="0"/>
              <a:buNone/>
            </a:pPr>
            <a:r>
              <a:rPr lang="ru-RU"/>
              <a:t>    Реализация протоколирования и аудита решает следующие задачи:</a:t>
            </a:r>
          </a:p>
          <a:p>
            <a:r>
              <a:rPr lang="ru-RU"/>
              <a:t>обеспечение </a:t>
            </a:r>
            <a:r>
              <a:rPr lang="ru-RU" i="1"/>
              <a:t>подотчетности</a:t>
            </a:r>
            <a:r>
              <a:rPr lang="ru-RU"/>
              <a:t> пользователей и администраторов; </a:t>
            </a:r>
          </a:p>
          <a:p>
            <a:r>
              <a:rPr lang="ru-RU"/>
              <a:t>обеспечение возможности реконструкции последовательности событий; </a:t>
            </a:r>
          </a:p>
          <a:p>
            <a:r>
              <a:rPr lang="ru-RU"/>
              <a:t>обнаружение попыток нарушений информационной безопасности; </a:t>
            </a:r>
          </a:p>
          <a:p>
            <a:r>
              <a:rPr lang="ru-RU"/>
              <a:t>предоставление информации для выявления и анализа проблем.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p:txBody>
          <a:bodyPr/>
          <a:lstStyle/>
          <a:p>
            <a:pPr algn="l"/>
            <a:r>
              <a:rPr lang="ru-RU" sz="3600"/>
              <a:t>Проверка ЭЦП может быть реализована так:</a:t>
            </a:r>
          </a:p>
        </p:txBody>
      </p:sp>
      <p:pic>
        <p:nvPicPr>
          <p:cNvPr id="140292" name="Рисунок 1" descr="Проверка электронной цифровой подписи."/>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5900" y="1931988"/>
            <a:ext cx="8748713" cy="4089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type="body" idx="1"/>
          </p:nvPr>
        </p:nvSpPr>
        <p:spPr>
          <a:xfrm>
            <a:off x="457200" y="188913"/>
            <a:ext cx="8229600" cy="5937250"/>
          </a:xfrm>
        </p:spPr>
        <p:txBody>
          <a:bodyPr/>
          <a:lstStyle/>
          <a:p>
            <a:r>
              <a:rPr lang="ru-RU"/>
              <a:t>Из равенства E(S') = h(T') следует, что S' = D(h(T')) (для доказательства достаточно применить к обеим частям преобразование D и вычеркнуть в левой части тождественное преобразование D(E())). Таким образом, электронная цифровая подпись защищает целостность сообщения и удостоверяет личность отправителя, то есть защищает целостность источника данных и служит основой неотказуемости.</a:t>
            </a:r>
          </a:p>
          <a:p>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p:txBody>
          <a:bodyPr/>
          <a:lstStyle/>
          <a:p>
            <a:r>
              <a:rPr lang="ru-RU"/>
              <a:t>Цифровые сертификаты</a:t>
            </a:r>
          </a:p>
        </p:txBody>
      </p:sp>
      <p:sp>
        <p:nvSpPr>
          <p:cNvPr id="142339" name="Rectangle 3"/>
          <p:cNvSpPr>
            <a:spLocks noGrp="1"/>
          </p:cNvSpPr>
          <p:nvPr>
            <p:ph type="body" idx="1"/>
          </p:nvPr>
        </p:nvSpPr>
        <p:spPr/>
        <p:txBody>
          <a:bodyPr/>
          <a:lstStyle/>
          <a:p>
            <a:r>
              <a:rPr lang="ru-RU"/>
              <a:t>При использовании асимметричных методов шифрования (и, в частности, электронной цифровой подписи) необходимо иметь гарантию подлинности пары (имя пользователя, открытый ключ пользователя). Для решения этой задачи в спецификациях X.509 вводятся понятия </a:t>
            </a:r>
            <a:r>
              <a:rPr lang="ru-RU" i="1"/>
              <a:t>цифрового сертификата</a:t>
            </a:r>
            <a:r>
              <a:rPr lang="ru-RU"/>
              <a:t> и </a:t>
            </a:r>
            <a:r>
              <a:rPr lang="ru-RU" i="1"/>
              <a:t>удостоверяющего центра</a:t>
            </a:r>
            <a:r>
              <a:rPr lang="ru-RU"/>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p:cNvSpPr>
          <p:nvPr>
            <p:ph type="body" idx="1"/>
          </p:nvPr>
        </p:nvSpPr>
        <p:spPr>
          <a:xfrm>
            <a:off x="457200" y="188913"/>
            <a:ext cx="8229600" cy="6669087"/>
          </a:xfrm>
        </p:spPr>
        <p:txBody>
          <a:bodyPr/>
          <a:lstStyle/>
          <a:p>
            <a:pPr>
              <a:lnSpc>
                <a:spcPct val="90000"/>
              </a:lnSpc>
              <a:buFont typeface="Arial" charset="0"/>
              <a:buNone/>
            </a:pPr>
            <a:r>
              <a:rPr lang="ru-RU" b="1" i="1"/>
              <a:t>    Удостоверяющий центр</a:t>
            </a:r>
            <a:r>
              <a:rPr lang="ru-RU"/>
              <a:t> – это компонент </a:t>
            </a:r>
            <a:r>
              <a:rPr lang="ru-RU" i="1"/>
              <a:t>глобальной службы каталогов</a:t>
            </a:r>
            <a:r>
              <a:rPr lang="ru-RU"/>
              <a:t>, отвечающий за управление криптографическими ключами пользователей. Открытые ключи и другая информация о пользователях хранится удостоверяющими центрами в виде цифровых сертификатов, имеющих следующую структуру: </a:t>
            </a:r>
          </a:p>
          <a:p>
            <a:pPr>
              <a:lnSpc>
                <a:spcPct val="90000"/>
              </a:lnSpc>
            </a:pPr>
            <a:r>
              <a:rPr lang="ru-RU"/>
              <a:t>порядковый номер сертификата; </a:t>
            </a:r>
          </a:p>
          <a:p>
            <a:pPr>
              <a:lnSpc>
                <a:spcPct val="90000"/>
              </a:lnSpc>
            </a:pPr>
            <a:r>
              <a:rPr lang="ru-RU"/>
              <a:t>идентификатор алгоритма электронной подписи; </a:t>
            </a:r>
          </a:p>
          <a:p>
            <a:pPr>
              <a:lnSpc>
                <a:spcPct val="90000"/>
              </a:lnSpc>
            </a:pPr>
            <a:r>
              <a:rPr lang="ru-RU"/>
              <a:t>имя удостоверяющего центра; </a:t>
            </a:r>
          </a:p>
          <a:p>
            <a:pPr>
              <a:lnSpc>
                <a:spcPct val="90000"/>
              </a:lnSpc>
            </a:pPr>
            <a:r>
              <a:rPr lang="ru-RU"/>
              <a:t>срок годности; </a:t>
            </a:r>
          </a:p>
          <a:p>
            <a:pPr>
              <a:lnSpc>
                <a:spcPct val="90000"/>
              </a:lnSpc>
            </a:pPr>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p:cNvSpPr>
          <p:nvPr>
            <p:ph type="body" idx="1"/>
          </p:nvPr>
        </p:nvSpPr>
        <p:spPr>
          <a:xfrm>
            <a:off x="457200" y="188913"/>
            <a:ext cx="8229600" cy="6480175"/>
          </a:xfrm>
        </p:spPr>
        <p:txBody>
          <a:bodyPr/>
          <a:lstStyle/>
          <a:p>
            <a:pPr>
              <a:lnSpc>
                <a:spcPct val="90000"/>
              </a:lnSpc>
            </a:pPr>
            <a:r>
              <a:rPr lang="ru-RU"/>
              <a:t>имя владельца сертификата (имя пользователя, которому принадлежит сертификат); </a:t>
            </a:r>
          </a:p>
          <a:p>
            <a:pPr>
              <a:lnSpc>
                <a:spcPct val="90000"/>
              </a:lnSpc>
            </a:pPr>
            <a:r>
              <a:rPr lang="ru-RU"/>
              <a:t>открытые ключи владельца сертификата (ключей может быть несколько); </a:t>
            </a:r>
          </a:p>
          <a:p>
            <a:pPr>
              <a:lnSpc>
                <a:spcPct val="90000"/>
              </a:lnSpc>
            </a:pPr>
            <a:r>
              <a:rPr lang="ru-RU"/>
              <a:t>идентификаторы алгоритмов, ассоциированных с открытыми ключами владельца сертификата; </a:t>
            </a:r>
          </a:p>
          <a:p>
            <a:pPr>
              <a:lnSpc>
                <a:spcPct val="90000"/>
              </a:lnSpc>
            </a:pPr>
            <a:r>
              <a:rPr lang="ru-RU"/>
              <a:t>электронная подпись, сгенерированная с использованием секретного ключа удостоверяющего центра (подписывается результат хэширования всей информации, хранящейся в сертификате).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type="body" idx="1"/>
          </p:nvPr>
        </p:nvSpPr>
        <p:spPr>
          <a:xfrm>
            <a:off x="457200" y="333375"/>
            <a:ext cx="8229600" cy="5792788"/>
          </a:xfrm>
        </p:spPr>
        <p:txBody>
          <a:bodyPr/>
          <a:lstStyle/>
          <a:p>
            <a:pPr>
              <a:buFont typeface="Arial" charset="0"/>
              <a:buNone/>
            </a:pPr>
            <a:r>
              <a:rPr lang="ru-RU"/>
              <a:t>    Цифровые сертификаты обладают следующими свойствами:</a:t>
            </a:r>
          </a:p>
          <a:p>
            <a:r>
              <a:rPr lang="ru-RU"/>
              <a:t>любой пользователь, знающий открытый ключ удостоверяющего центра, может узнать открытые ключи других клиентов центра и проверить целостность сертификата; </a:t>
            </a:r>
          </a:p>
          <a:p>
            <a:r>
              <a:rPr lang="ru-RU"/>
              <a:t>никто, кроме удостоверяющего центра, не может модифицировать информацию о пользователе без нарушения целостности сертификата.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p:cNvSpPr>
          <p:nvPr>
            <p:ph type="body" idx="1"/>
          </p:nvPr>
        </p:nvSpPr>
        <p:spPr>
          <a:xfrm>
            <a:off x="457200" y="188913"/>
            <a:ext cx="8229600" cy="5937250"/>
          </a:xfrm>
        </p:spPr>
        <p:txBody>
          <a:bodyPr/>
          <a:lstStyle/>
          <a:p>
            <a:pPr>
              <a:lnSpc>
                <a:spcPct val="90000"/>
              </a:lnSpc>
              <a:buFont typeface="Arial" charset="0"/>
              <a:buNone/>
            </a:pPr>
            <a:r>
              <a:rPr lang="ru-RU"/>
              <a:t>    В спецификациях X.509 не описывается конкретная процедура генерации криптографических ключей и управления ими, однако даются некоторые общие рекомендации. В частности, оговаривается, что пары ключей могут порождаться любым из следующих способов:</a:t>
            </a:r>
          </a:p>
          <a:p>
            <a:pPr>
              <a:lnSpc>
                <a:spcPct val="90000"/>
              </a:lnSpc>
            </a:pPr>
            <a:r>
              <a:rPr lang="ru-RU"/>
              <a:t>ключи может генерировать сам пользователь. В таком случае секретный ключ не попадает в руки третьих лиц, однако нужно решать задачу безопасной связи с удостоверяющим центром;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p:cNvSpPr>
          <p:nvPr>
            <p:ph type="body" idx="1"/>
          </p:nvPr>
        </p:nvSpPr>
        <p:spPr>
          <a:xfrm>
            <a:off x="457200" y="0"/>
            <a:ext cx="8229600" cy="6126163"/>
          </a:xfrm>
        </p:spPr>
        <p:txBody>
          <a:bodyPr/>
          <a:lstStyle/>
          <a:p>
            <a:r>
              <a:rPr lang="ru-RU"/>
              <a:t>ключи генерирует доверенное лицо. В таком случае приходится решать задачи безопасной доставки секретного ключа владельцу и предоставления доверенных данных для создания сертификата; </a:t>
            </a:r>
          </a:p>
          <a:p>
            <a:r>
              <a:rPr lang="ru-RU"/>
              <a:t>ключи генерируются удостоверяющим центром. В таком случае остается только задача безопасной передачи ключей владельцу.</a:t>
            </a:r>
          </a:p>
          <a:p>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p:cNvSpPr>
          <p:nvPr>
            <p:ph type="body" idx="1"/>
          </p:nvPr>
        </p:nvSpPr>
        <p:spPr/>
        <p:txBody>
          <a:bodyPr/>
          <a:lstStyle/>
          <a:p>
            <a:r>
              <a:rPr lang="ru-RU"/>
              <a:t>Цифровые сертификаты в формате X.509 версии 3 стали не только формальным, но и фактическим стандартом, поддерживаемым многочисленными удостоверяющими центрами.</a:t>
            </a:r>
          </a:p>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p:cNvSpPr>
          <p:nvPr>
            <p:ph type="body" idx="1"/>
          </p:nvPr>
        </p:nvSpPr>
        <p:spPr>
          <a:xfrm>
            <a:off x="457200" y="476250"/>
            <a:ext cx="8229600" cy="5649913"/>
          </a:xfrm>
        </p:spPr>
        <p:txBody>
          <a:bodyPr/>
          <a:lstStyle/>
          <a:p>
            <a:pPr marL="0" indent="0">
              <a:buNone/>
            </a:pPr>
            <a:r>
              <a:rPr lang="ru-RU" dirty="0"/>
              <a:t>Необходимо следить за тем, чтобы, с одной стороны, достигались перечисленные выше цели, а, с другой, расход ресурсов оставался в пределах допустимого. </a:t>
            </a:r>
          </a:p>
          <a:p>
            <a:pPr marL="0" indent="0">
              <a:buNone/>
            </a:pPr>
            <a:r>
              <a:rPr lang="ru-RU" dirty="0"/>
              <a:t>Слишком обширное или подробное протоколирование не только снижает производительность сервисов, но и затрудняет аудит, то есть не увеличивает, а уменьшает информационную безопасность.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p:cNvSpPr>
          <p:nvPr>
            <p:ph type="body" idx="1"/>
          </p:nvPr>
        </p:nvSpPr>
        <p:spPr>
          <a:xfrm>
            <a:off x="457200" y="404813"/>
            <a:ext cx="8229600" cy="5721350"/>
          </a:xfrm>
        </p:spPr>
        <p:txBody>
          <a:bodyPr/>
          <a:lstStyle/>
          <a:p>
            <a:pPr>
              <a:buFont typeface="Arial" charset="0"/>
              <a:buNone/>
            </a:pPr>
            <a:r>
              <a:rPr lang="ru-RU" dirty="0"/>
              <a:t>    При протоколировании события рекомендуется записывать следующую информацию:</a:t>
            </a:r>
          </a:p>
          <a:p>
            <a:r>
              <a:rPr lang="ru-RU" dirty="0"/>
              <a:t>дата и время события; </a:t>
            </a:r>
          </a:p>
          <a:p>
            <a:r>
              <a:rPr lang="ru-RU" dirty="0"/>
              <a:t>уникальный идентификатор пользователя – инициатора действия; </a:t>
            </a:r>
          </a:p>
          <a:p>
            <a:r>
              <a:rPr lang="ru-RU" dirty="0"/>
              <a:t>тип события; </a:t>
            </a:r>
          </a:p>
          <a:p>
            <a:r>
              <a:rPr lang="ru-RU" dirty="0"/>
              <a:t>результат действия (успех или неудача);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body" idx="1"/>
          </p:nvPr>
        </p:nvSpPr>
        <p:spPr/>
        <p:txBody>
          <a:bodyPr/>
          <a:lstStyle/>
          <a:p>
            <a:r>
              <a:rPr lang="ru-RU"/>
              <a:t>источник запроса (например, имя терминала); </a:t>
            </a:r>
          </a:p>
          <a:p>
            <a:r>
              <a:rPr lang="ru-RU"/>
              <a:t>имена затронутых объектов (например, открываемых или удаляемых файлов); </a:t>
            </a:r>
          </a:p>
          <a:p>
            <a:r>
              <a:rPr lang="ru-RU"/>
              <a:t>описание изменений, внесенных в базы данных защиты (например, новая метка безопасности объекта).</a:t>
            </a:r>
          </a:p>
          <a:p>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body" idx="1"/>
          </p:nvPr>
        </p:nvSpPr>
        <p:spPr/>
        <p:txBody>
          <a:bodyPr/>
          <a:lstStyle/>
          <a:p>
            <a:pPr marL="0" indent="0">
              <a:buNone/>
            </a:pPr>
            <a:r>
              <a:rPr lang="ru-RU" dirty="0"/>
              <a:t>Характерная особенность протоколирования и аудита – зависимость от других средств безопасности. </a:t>
            </a:r>
          </a:p>
          <a:p>
            <a:pPr marL="0" indent="0">
              <a:buNone/>
            </a:pPr>
            <a:r>
              <a:rPr lang="ru-RU" dirty="0"/>
              <a:t>Идентификация и аутентификация служат отправной точкой подотчетности пользователей, логическое управление доступом защищает конфиденциальность и целостность </a:t>
            </a:r>
            <a:r>
              <a:rPr lang="ru-RU" i="1" dirty="0"/>
              <a:t>регистрационной информации</a:t>
            </a:r>
            <a:r>
              <a:rPr lang="ru-RU"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type="body" idx="1"/>
          </p:nvPr>
        </p:nvSpPr>
        <p:spPr>
          <a:xfrm>
            <a:off x="457200" y="404813"/>
            <a:ext cx="8229600" cy="5721350"/>
          </a:xfrm>
        </p:spPr>
        <p:txBody>
          <a:bodyPr/>
          <a:lstStyle/>
          <a:p>
            <a:pPr marL="0" indent="0">
              <a:buNone/>
            </a:pPr>
            <a:r>
              <a:rPr lang="ru-RU" dirty="0"/>
              <a:t>Отметим, что обеспечение подотчетности важно в первую очередь как сдерживающее средство. </a:t>
            </a:r>
          </a:p>
          <a:p>
            <a:pPr marL="0" indent="0">
              <a:buNone/>
            </a:pPr>
            <a:r>
              <a:rPr lang="ru-RU" dirty="0"/>
              <a:t>При этом обеспечивается не только возможность расследования случаев нарушения режима безопасности, но и откат некорректных изменений. </a:t>
            </a:r>
          </a:p>
          <a:p>
            <a:pPr marL="0" indent="0">
              <a:buNone/>
            </a:pPr>
            <a:r>
              <a:rPr lang="ru-RU" dirty="0"/>
              <a:t>Тем самым защищается целостность информации.</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2103</Words>
  <Application>Microsoft Office PowerPoint</Application>
  <PresentationFormat>Экран (4:3)</PresentationFormat>
  <Paragraphs>122</Paragraphs>
  <Slides>48</Slides>
  <Notes>0</Notes>
  <HiddenSlides>1</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48</vt:i4>
      </vt:variant>
    </vt:vector>
  </HeadingPairs>
  <TitlesOfParts>
    <vt:vector size="51" baseType="lpstr">
      <vt:lpstr>Arial</vt:lpstr>
      <vt:lpstr>Calibri</vt:lpstr>
      <vt:lpstr>Тема Office</vt:lpstr>
      <vt:lpstr>Лекция: Протоколирование и аудит, шифрование</vt:lpstr>
      <vt:lpstr>Протоколирование и аудит. Основные понятия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Активный аудит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Функциональные компоненты и архитектура активного аудита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Проиллюстрируем использование асимметричного шифрования:</vt:lpstr>
      <vt:lpstr>Презентация PowerPoint</vt:lpstr>
      <vt:lpstr>Презентация PowerPoint</vt:lpstr>
      <vt:lpstr>Презентация PowerPoint</vt:lpstr>
      <vt:lpstr>Презентация PowerPoint</vt:lpstr>
      <vt:lpstr>Презентация PowerPoint</vt:lpstr>
      <vt:lpstr>Контроль целостности сообщений</vt:lpstr>
      <vt:lpstr>Презентация PowerPoint</vt:lpstr>
      <vt:lpstr>Презентация PowerPoint</vt:lpstr>
      <vt:lpstr>Презентация PowerPoint</vt:lpstr>
      <vt:lpstr>Презентация PowerPoint</vt:lpstr>
      <vt:lpstr>Проверка ЭЦП может быть реализована так:</vt:lpstr>
      <vt:lpstr>Презентация PowerPoint</vt:lpstr>
      <vt:lpstr>Цифровые сертификаты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 определения в области информационной безопасности</dc:title>
  <dc:creator>Марина</dc:creator>
  <cp:lastModifiedBy>Алексей</cp:lastModifiedBy>
  <cp:revision>280</cp:revision>
  <cp:lastPrinted>2016-11-29T06:58:39Z</cp:lastPrinted>
  <dcterms:created xsi:type="dcterms:W3CDTF">2013-02-04T18:05:09Z</dcterms:created>
  <dcterms:modified xsi:type="dcterms:W3CDTF">2024-12-02T10:40:16Z</dcterms:modified>
</cp:coreProperties>
</file>