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gif" ContentType="image/gif"/>
  <Override PartName="/ppt/media/image7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7B3C78-2902-4931-A5A6-E5CA909127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5A83184-9D0E-430C-89B9-AA73FE1766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F59460D-9B75-4590-8959-BAA25DE423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594377-BCAB-4D38-ADCA-CB5BA71FF7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A5956B-1D5A-4078-9B90-F439BD34A0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80ACFC-D68C-4912-871B-88F9A0EE74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40C2DF0-343B-461F-8635-76E8CE1094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22E65C0-6C48-461C-859B-646CC72A20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34A01CB-CEBB-45ED-ADFC-75D5ACE87E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4109699-21ED-4211-9357-7F7EFCC54F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8746D7F-117A-40C4-96C1-82D25BF435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A7C052-42EF-4F25-903C-21BECEF696DD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Для правки структуры щёлкните мышью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Второй уровень структуры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Третий уровень структуры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Четвёртый уровень структуры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Пятый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Шестой уровень структуры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Седьмой уровень структуры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D52EB8-19B3-4BFB-9D1B-A88779426066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Для правки структуры щёлкните мышью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Второй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Третий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Четвёртый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Пятый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Шестой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Aptos"/>
              </a:rPr>
              <a:t>Седьмой уровень структуры</a:t>
            </a:r>
            <a:endParaRPr b="0" lang="ru-RU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4EC60B-C941-4552-AC42-F13D7FDF0032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BC193E-39EC-4529-B230-3FDA592EE562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E3825E-A27B-4CF0-BA0E-F92A30D8DB1D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EA6739-0B65-4CCD-85D3-B11B11D9656E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494EEE-AEF3-4362-B8A1-07EBCA59DBA0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5664CBD-B007-4BFF-B714-9EB1211AE4A3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544360-9652-4207-B22A-6C5CBDEFD57F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E41700-1116-445E-9BBD-BCA03A0ED1D6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DF0B6DE-5E0F-4872-8327-ECE301237A20}" type="slidenum">
              <a:rPr b="0" lang="ru-RU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habr.com/ru/articles/150732/" TargetMode="External"/><Relationship Id="rId2" Type="http://schemas.openxmlformats.org/officeDocument/2006/relationships/hyperlink" Target="https://ru.wikipedia.org/wiki/&#1040;&#1042;&#1051;-&#1076;&#1077;&#1088;&#1077;&#1074;&#1086;" TargetMode="External"/><Relationship Id="rId3" Type="http://schemas.openxmlformats.org/officeDocument/2006/relationships/hyperlink" Target="https://neerc.ifmo.ru/wiki/index.php?title=&#1040;&#1042;&#1051;-&#1076;&#1077;&#1088;&#1077;&#1074;&#1086;#.D0.90.D0.92.D0.9B-.D0.B4.D0.B5.D1.80.D0.B5.D0.B2.D0.BE_.D1.81_O.281.29_.D0.B1.D0.B8.D1.82_.D0.B2_.D0.BA.D0.B0.D0.B6.D0.B4.D0.BE.D0.BC_.D1.83.D0.B7.D0.BB.D0.B5" TargetMode="External"/><Relationship Id="rId4" Type="http://schemas.openxmlformats.org/officeDocument/2006/relationships/hyperlink" Target="https://al.cs.msu.ru/system/files/&#1041;&#1072;&#1083;&#1072;&#1085;&#1089;&#1080;&#1088;&#1086;&#1074;&#1082;&#1072;+&#1087;&#1088;&#1080;+&#1074;&#1082;&#1083;&#1102;&#1095;&#1077;&#1085;&#1080;&#1080;+&#1074;+AVL+&#1076;&#1077;&#1088;&#1077;&#1074;&#1086;.pdf" TargetMode="External"/><Relationship Id="rId5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13000"/>
          </a:blip>
          <a:stretch>
            <a:fillRect t="-15000" b="-15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79760" y="5270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PT Sans"/>
                <a:ea typeface="Ayuthaya"/>
              </a:rPr>
              <a:t>Курсовая работа</a:t>
            </a:r>
            <a:endParaRPr b="0" lang="ru-RU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779760" y="314748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chemeClr val="dk1"/>
                </a:solidFill>
                <a:latin typeface="PT Sans"/>
                <a:ea typeface="Microsoft Sans Serif"/>
              </a:rPr>
              <a:t>Алгоритмы</a:t>
            </a:r>
            <a:r>
              <a:rPr b="1" lang="ru-RU" sz="1800" spc="-32" strike="noStrike">
                <a:solidFill>
                  <a:schemeClr val="dk1"/>
                </a:solidFill>
                <a:latin typeface="PT Sans"/>
                <a:ea typeface="Microsoft Sans Serif"/>
              </a:rPr>
              <a:t> </a:t>
            </a:r>
            <a:r>
              <a:rPr b="1" lang="ru-RU" sz="1800" spc="-1" strike="noStrike">
                <a:solidFill>
                  <a:schemeClr val="dk1"/>
                </a:solidFill>
                <a:latin typeface="PT Sans"/>
                <a:ea typeface="Microsoft Sans Serif"/>
              </a:rPr>
              <a:t>работы</a:t>
            </a:r>
            <a:r>
              <a:rPr b="1" lang="ru-RU" sz="1800" spc="-35" strike="noStrike">
                <a:solidFill>
                  <a:schemeClr val="dk1"/>
                </a:solidFill>
                <a:latin typeface="PT Sans"/>
                <a:ea typeface="Microsoft Sans Serif"/>
              </a:rPr>
              <a:t> </a:t>
            </a:r>
            <a:r>
              <a:rPr b="1" lang="ru-RU" sz="1800" spc="-1" strike="noStrike">
                <a:solidFill>
                  <a:schemeClr val="dk1"/>
                </a:solidFill>
                <a:latin typeface="PT Sans"/>
                <a:ea typeface="Microsoft Sans Serif"/>
              </a:rPr>
              <a:t>со</a:t>
            </a:r>
            <a:r>
              <a:rPr b="1" lang="ru-RU" sz="1800" spc="-26" strike="noStrike">
                <a:solidFill>
                  <a:schemeClr val="dk1"/>
                </a:solidFill>
                <a:latin typeface="PT Sans"/>
                <a:ea typeface="Microsoft Sans Serif"/>
              </a:rPr>
              <a:t> </a:t>
            </a:r>
            <a:r>
              <a:rPr b="1" lang="ru-RU" sz="1800" spc="-12" strike="noStrike">
                <a:solidFill>
                  <a:schemeClr val="dk1"/>
                </a:solidFill>
                <a:latin typeface="PT Sans"/>
                <a:ea typeface="Microsoft Sans Serif"/>
              </a:rPr>
              <a:t>словарями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PT Sans"/>
                <a:ea typeface="Microsoft Sans Serif"/>
              </a:rPr>
              <a:t>по</a:t>
            </a:r>
            <a:r>
              <a:rPr b="0" lang="ru-RU" sz="1800" spc="-46" strike="noStrike">
                <a:solidFill>
                  <a:schemeClr val="dk1"/>
                </a:solidFill>
                <a:latin typeface="PT Sans"/>
                <a:ea typeface="Microsoft Sans Serif"/>
              </a:rPr>
              <a:t> </a:t>
            </a:r>
            <a:r>
              <a:rPr b="0" lang="ru-RU" sz="1800" spc="-1" strike="noStrike">
                <a:solidFill>
                  <a:schemeClr val="dk1"/>
                </a:solidFill>
                <a:latin typeface="PT Sans"/>
                <a:ea typeface="Microsoft Sans Serif"/>
              </a:rPr>
              <a:t>дисциплине</a:t>
            </a:r>
            <a:r>
              <a:rPr b="0" lang="ru-RU" sz="1800" spc="-35" strike="noStrike">
                <a:solidFill>
                  <a:schemeClr val="dk1"/>
                </a:solidFill>
                <a:latin typeface="PT Sans"/>
                <a:ea typeface="Microsoft Sans Serif"/>
              </a:rPr>
              <a:t> </a:t>
            </a:r>
            <a:r>
              <a:rPr b="0" lang="ru-RU" sz="1800" spc="-1" strike="noStrike">
                <a:solidFill>
                  <a:schemeClr val="dk1"/>
                </a:solidFill>
                <a:latin typeface="PT Sans"/>
                <a:ea typeface="Microsoft Sans Serif"/>
              </a:rPr>
              <a:t>«</a:t>
            </a:r>
            <a:r>
              <a:rPr b="1" lang="ru-RU" sz="1800" spc="-1" strike="noStrike">
                <a:solidFill>
                  <a:schemeClr val="dk1"/>
                </a:solidFill>
                <a:latin typeface="PT Sans"/>
                <a:ea typeface="Microsoft Sans Serif"/>
              </a:rPr>
              <a:t>Алгоритмы</a:t>
            </a:r>
            <a:r>
              <a:rPr b="1" lang="ru-RU" sz="1800" spc="-21" strike="noStrike">
                <a:solidFill>
                  <a:schemeClr val="dk1"/>
                </a:solidFill>
                <a:latin typeface="PT Sans"/>
                <a:ea typeface="Microsoft Sans Serif"/>
              </a:rPr>
              <a:t> </a:t>
            </a:r>
            <a:r>
              <a:rPr b="1" lang="ru-RU" sz="1800" spc="-1" strike="noStrike">
                <a:solidFill>
                  <a:schemeClr val="dk1"/>
                </a:solidFill>
                <a:latin typeface="PT Sans"/>
                <a:ea typeface="Microsoft Sans Serif"/>
              </a:rPr>
              <a:t>и</a:t>
            </a:r>
            <a:r>
              <a:rPr b="1" lang="ru-RU" sz="1800" spc="-32" strike="noStrike">
                <a:solidFill>
                  <a:schemeClr val="dk1"/>
                </a:solidFill>
                <a:latin typeface="PT Sans"/>
                <a:ea typeface="Microsoft Sans Serif"/>
              </a:rPr>
              <a:t> </a:t>
            </a:r>
            <a:r>
              <a:rPr b="1" lang="ru-RU" sz="1800" spc="-1" strike="noStrike">
                <a:solidFill>
                  <a:schemeClr val="dk1"/>
                </a:solidFill>
                <a:latin typeface="PT Sans"/>
                <a:ea typeface="Microsoft Sans Serif"/>
              </a:rPr>
              <a:t>структуры</a:t>
            </a:r>
            <a:r>
              <a:rPr b="1" lang="ru-RU" sz="1800" spc="-26" strike="noStrike">
                <a:solidFill>
                  <a:schemeClr val="dk1"/>
                </a:solidFill>
                <a:latin typeface="PT Sans"/>
                <a:ea typeface="Microsoft Sans Serif"/>
              </a:rPr>
              <a:t> </a:t>
            </a:r>
            <a:r>
              <a:rPr b="1" lang="ru-RU" sz="1800" spc="-12" strike="noStrike">
                <a:solidFill>
                  <a:schemeClr val="dk1"/>
                </a:solidFill>
                <a:latin typeface="PT Sans"/>
                <a:ea typeface="Microsoft Sans Serif"/>
              </a:rPr>
              <a:t>данных»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8" name="Image 2" descr=""/>
          <p:cNvPicPr/>
          <p:nvPr/>
        </p:nvPicPr>
        <p:blipFill>
          <a:blip r:embed="rId2"/>
          <a:stretch/>
        </p:blipFill>
        <p:spPr>
          <a:xfrm>
            <a:off x="8804160" y="294120"/>
            <a:ext cx="3233160" cy="892800"/>
          </a:xfrm>
          <a:prstGeom prst="rect">
            <a:avLst/>
          </a:prstGeom>
          <a:ln w="0">
            <a:noFill/>
          </a:ln>
        </p:spPr>
      </p:pic>
      <p:sp>
        <p:nvSpPr>
          <p:cNvPr id="69" name="Подзаголовок 2"/>
          <p:cNvSpPr/>
          <p:nvPr/>
        </p:nvSpPr>
        <p:spPr>
          <a:xfrm>
            <a:off x="1465200" y="5698800"/>
            <a:ext cx="1057248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68306" lnSpcReduction="10000"/>
          </a:bodyPr>
          <a:p>
            <a:pPr algn="r"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PT Sans"/>
                <a:ea typeface="Microsoft Sans Serif"/>
              </a:rPr>
              <a:t>Выполнил студент 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PT Sans"/>
                <a:ea typeface="Microsoft Sans Serif"/>
              </a:rPr>
              <a:t>гр. 5130904/30003 Новиков В.Д.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PT Sans"/>
                <a:ea typeface="Microsoft Sans Serif"/>
              </a:rPr>
              <a:t>Руководитель Шемякин  И. А.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алгоритма решения и используемых структур данных.</a:t>
            </a:r>
            <a:br>
              <a:rPr sz="27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Удаление узла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54960" y="1671480"/>
            <a:ext cx="580104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053" lnSpcReduction="20000"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Алгоритм удаления из АВЛ-дерева работает по тому же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принципу, что алгоритм удаления из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несбалансированного бинарного дерева поиска.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Единственное отличие заключается в том, что после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удаления необходимо выполнить перебалансировку.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Время работы — O(log n).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Начинаем поиск удаляемого элемента с корневого узла.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Если удаляемый элемент меньше элемента в текущем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узле, то переходим к его левому ребёнку, а если больше,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переходим к правому. Повторяем до тех пор, пока не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достигнем элемента, являющегося «ребёнком» листа или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равного удаляемому. В первом случае завершаем работу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функции и сообщаем, что удаление не удалось. Во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втором случае: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Если найденный элемент является листом, отвязываем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от него родителя, если он есть.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Если найденный элемент имеет одного ребёнка,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ставим этого ребёнка на его место (привязываем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родителя элемента к ребёнку, а ребёнка к родителю).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Если найденный элемент имеет двух детей, заменяем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его на наименьший элемент из его правого поддерева </a:t>
            </a:r>
            <a:r>
              <a:rPr b="0" lang="ru-RU" sz="1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(или наибольший из левого поддерева).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197760" y="2484720"/>
            <a:ext cx="5502600" cy="30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алгоритма решения и используемых структур данных.</a:t>
            </a:r>
            <a:br>
              <a:rPr sz="27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Удаление узла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54960" y="1671480"/>
            <a:ext cx="580104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192" lnSpcReduction="10000"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Далее удаляем найденный элемент из памяти и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выполняем перебалансировку. От удалённого узла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поднимаемся вверх к корню и пересчитываем факторы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балансировки.  Если мы поднялись в узел  из левого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поддерева, то увеличиваем его фактор балансировки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на 1, если из правого — уменьшаем на 1. Если после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этого баланс вершины стал равен 1 или -1, то подъём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можно остановить, то как высота этого поддерева не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изменилась. Если баланс стал равен 0, то высота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поддерева уменьшилась, и подъём нужно продолжить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Если баланс стал равен 2 или -2, выполняем одно из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четырёх вращений и, если после этого баланс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вершины стал равен нулю, продолжаем подъём, иначе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останавливаемся.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197760" y="2484720"/>
            <a:ext cx="5502600" cy="30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спецификации программы (детальные требования)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8960" y="1671480"/>
            <a:ext cx="1155348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Программа работает со словарём, хранящимся в оперативной памяти. В словаре хранятся ключи (английские слова) и соответствующие им значения (русские слова).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Реализовано 3 команды: </a:t>
            </a:r>
            <a:r>
              <a:rPr b="0" lang="ru-RU" sz="20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INSERT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, </a:t>
            </a:r>
            <a:r>
              <a:rPr b="0" lang="ru-RU" sz="20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SEARCH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 и </a:t>
            </a:r>
            <a:r>
              <a:rPr b="0" lang="ru-RU" sz="20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REMOVE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marL="685800" indent="-22860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0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INSERT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 (ключ, значение) — добавить запись с указанным ключом и значением.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marL="685800" indent="-22860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0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SEARCH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 (ключ) — найти все записи с указанным ключом.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marL="685800" indent="-22860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0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REMOVE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 (ключ, значение) — удалить запись с указанным ключом и значением.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Для хранения англо-русского словаря используется словарь на основе АВЛ-дерева, хранящий в качестве ключа строку, а в качестве значения — множество на основе АВЛ-дерева. Для реализации интерфейса команд используется словарь на основе АВЛ-дерева, который в качестве ключа хранит строку, а в качестве значения — функцию, выполняющую определённую операцию.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программы (структура программы, форматы входных и выходных данных)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18960" y="1671480"/>
            <a:ext cx="1155348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192" lnSpcReduction="10000"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Программа, реализующая англо-русский словарь на основе АВЛ-дерева, написана на языке C++ с использованием стандарта C++14.</a:t>
            </a:r>
            <a:endParaRPr b="0" lang="ru-RU" sz="21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На основе АВЛ-дерева реализованы множество (</a:t>
            </a:r>
            <a:r>
              <a:rPr b="0" lang="ru-RU" sz="21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AvlTreeSet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) и словарь (</a:t>
            </a:r>
            <a:r>
              <a:rPr b="0" lang="ru-RU" sz="21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AvlTreeMap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). Множество хранит упорядоченные уникальные ключи, словарь хранит упорядоченные уникальные ключи, каждому из которых соответствует единственное значение. Созданы отдельные классы для множества, словаря, их узлов и стратегий обхода (итераторов). Итераторы являются двунаправленными, то есть имеется возможность обходить АВЛ-дерево как прямым, так и в обратным инфиксным обходом.</a:t>
            </a:r>
            <a:endParaRPr b="0" lang="ru-RU" sz="2100" spc="-1" strike="noStrike">
              <a:solidFill>
                <a:srgbClr val="000000"/>
              </a:solidFill>
              <a:latin typeface="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Сам англо-русский словарь реализован как словарь множеств, где ключом является строка, а значением — упорядоченное множество слов. Тип данных — </a:t>
            </a:r>
            <a:r>
              <a:rPr b="0" lang="ru-RU" sz="21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AvlTreeMap&lt;std::string, AvlTreeSet&lt;std::string&gt;&gt;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. Для данного типа реализован класс-обёртка </a:t>
            </a:r>
            <a:r>
              <a:rPr b="0" lang="ru-RU" sz="21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EngRusDictionary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, в котором определены методы для более удобного взаимодействия с такой композицией типов извне.</a:t>
            </a:r>
            <a:endParaRPr b="0" lang="ru-RU" sz="2100" spc="-1" strike="noStrike">
              <a:solidFill>
                <a:srgbClr val="000000"/>
              </a:solidFill>
              <a:latin typeface="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программы (структура программы, форматы входных и выходных данных). Команда INSERT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8960" y="1671480"/>
            <a:ext cx="1155348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22860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1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INSERT &lt;ключ&gt; &lt;значение&gt;</a:t>
            </a:r>
            <a:br>
              <a:rPr sz="2100"/>
            </a:br>
            <a:r>
              <a:rPr b="1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Описание: 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добавить запись с указанным ключом и значением.</a:t>
            </a:r>
            <a:br>
              <a:rPr sz="2100"/>
            </a:b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Если элемент с таким ключом и значением уже существует, то выводится надпись </a:t>
            </a:r>
            <a:r>
              <a:rPr b="0" lang="ru-RU" sz="21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&lt;INVALID_COMMAND&gt;</a:t>
            </a:r>
            <a:r>
              <a:rPr b="0" lang="ru-RU" sz="21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, иначе элемент добавляется в словарь.</a:t>
            </a:r>
            <a:br>
              <a:rPr sz="2100"/>
            </a:br>
            <a:r>
              <a:rPr b="1" lang="ru-RU" sz="21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Пример использования:</a:t>
            </a:r>
            <a:br>
              <a:rPr sz="2100"/>
            </a:br>
            <a:r>
              <a:rPr b="0" lang="ru-RU" sz="21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INSERT good хороший</a:t>
            </a:r>
            <a:br>
              <a:rPr sz="2100"/>
            </a:br>
            <a:r>
              <a:rPr b="0" lang="ru-RU" sz="21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INSERT good хорошо</a:t>
            </a:r>
            <a:br>
              <a:rPr sz="2100"/>
            </a:br>
            <a:r>
              <a:rPr b="0" lang="ru-RU" sz="21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INSERT good товар</a:t>
            </a:r>
            <a:br>
              <a:rPr sz="2100"/>
            </a:br>
            <a:r>
              <a:rPr b="0" lang="ru-RU" sz="21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INSERT good товар</a:t>
            </a:r>
            <a:br>
              <a:rPr sz="2100"/>
            </a:br>
            <a:r>
              <a:rPr b="1" lang="ru-RU" sz="21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Ожидаемый результат:</a:t>
            </a:r>
            <a:br>
              <a:rPr sz="2100"/>
            </a:br>
            <a:r>
              <a:rPr b="0" lang="ru-RU" sz="21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&lt;INVALID_COMMAND&gt;</a:t>
            </a:r>
            <a:endParaRPr b="0" lang="ru-RU" sz="2100" spc="-1" strike="noStrike">
              <a:solidFill>
                <a:srgbClr val="000000"/>
              </a:solidFill>
              <a:latin typeface="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программы (структура программы, форматы входных и выходных данных). Команда SEARCH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18960" y="1671480"/>
            <a:ext cx="1155348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22860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SEARCH &lt;ключ&gt;</a:t>
            </a:r>
            <a:br>
              <a:rPr sz="2000"/>
            </a:br>
            <a:r>
              <a:rPr b="1" lang="ru-RU" sz="2000" spc="-1" strike="noStrike">
                <a:solidFill>
                  <a:schemeClr val="dk1"/>
                </a:solidFill>
                <a:latin typeface="Times New Roman"/>
              </a:rPr>
              <a:t>Описание: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найти все записи с указанным ключом.</a:t>
            </a:r>
            <a:br>
              <a:rPr sz="2000"/>
            </a:b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Если элементов с таким ключом не существует, то выводится надпись </a:t>
            </a: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&lt;INVALID_COMMAND&gt;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, иначе выводятся все элементы с текущим ключом в алфавитном порядке.</a:t>
            </a:r>
            <a:br>
              <a:rPr sz="2000"/>
            </a:br>
            <a:r>
              <a:rPr b="1" lang="ru-RU" sz="2000" spc="-1" strike="noStrike">
                <a:solidFill>
                  <a:schemeClr val="dk1"/>
                </a:solidFill>
                <a:latin typeface="Times New Roman"/>
              </a:rPr>
              <a:t>Пример использования:</a:t>
            </a:r>
            <a:br>
              <a:rPr sz="20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SEARCH good</a:t>
            </a:r>
            <a:br>
              <a:rPr sz="20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INSERT good хороший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INSERT good хорошо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INSERT good товар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SEARCH good</a:t>
            </a:r>
            <a:br>
              <a:rPr sz="2000"/>
            </a:br>
            <a:r>
              <a:rPr b="1" lang="ru-RU" sz="2000" spc="-1" strike="noStrike">
                <a:solidFill>
                  <a:schemeClr val="dk1"/>
                </a:solidFill>
                <a:latin typeface="Times New Roman"/>
              </a:rPr>
              <a:t>Ожидаемый результат:</a:t>
            </a:r>
            <a:br>
              <a:rPr sz="20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&lt;INVALID_COMMAND&gt;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товар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хороший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хорошо</a:t>
            </a:r>
            <a:endParaRPr b="0" lang="ru-RU" sz="1600" spc="-1" strike="noStrike">
              <a:solidFill>
                <a:srgbClr val="000000"/>
              </a:solidFill>
              <a:latin typeface="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программы (структура программы, форматы входных и выходных данных). Команда REMOVE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18960" y="1671480"/>
            <a:ext cx="1155348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22860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REMOVE &lt;ключ&gt; &lt;значение&gt;</a:t>
            </a:r>
            <a:br>
              <a:rPr sz="2000"/>
            </a:br>
            <a:r>
              <a:rPr b="1" lang="ru-RU" sz="2000" spc="-1" strike="noStrike">
                <a:solidFill>
                  <a:schemeClr val="dk1"/>
                </a:solidFill>
                <a:latin typeface="Times New Roman"/>
              </a:rPr>
              <a:t>Описание: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удалить запись с указанным ключом и значением.</a:t>
            </a:r>
            <a:br>
              <a:rPr sz="2000"/>
            </a:br>
            <a:r>
              <a:rPr b="0" lang="ru-RU" sz="2000" spc="-1" strike="noStrike">
                <a:solidFill>
                  <a:schemeClr val="dk1"/>
                </a:solidFill>
                <a:latin typeface="Times New Roman"/>
              </a:rPr>
              <a:t>Если элемент с таким ключом и значением не существует, то выводится надпись </a:t>
            </a: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&lt;INVALID_COMMAND&gt;</a:t>
            </a: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, иначе элемент удаляется из словаря.</a:t>
            </a:r>
            <a:br>
              <a:rPr sz="1600"/>
            </a:br>
            <a:r>
              <a:rPr b="1" lang="ru-RU" sz="16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Пример использования: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INSERT good хороший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INSERT good хорошо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INSERT good товар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REMOVE good товар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REMOVE good товар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SEARCH good</a:t>
            </a:r>
            <a:br>
              <a:rPr sz="1600"/>
            </a:br>
            <a:r>
              <a:rPr b="1" lang="ru-RU" sz="1600" spc="-1" strike="noStrike">
                <a:solidFill>
                  <a:schemeClr val="dk1"/>
                </a:solidFill>
                <a:latin typeface="Liberation Mono;Courier New"/>
                <a:ea typeface="Times New Roman"/>
              </a:rPr>
              <a:t>Ожидаемый результат: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&lt;INVALID_COMMAND&gt;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хороший</a:t>
            </a:r>
            <a:br>
              <a:rPr sz="1600"/>
            </a:br>
            <a:r>
              <a:rPr b="0" lang="ru-RU" sz="16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хорошо</a:t>
            </a:r>
            <a:endParaRPr b="0" lang="ru-RU" sz="1600" spc="-1" strike="noStrike">
              <a:solidFill>
                <a:srgbClr val="000000"/>
              </a:solidFill>
              <a:latin typeface="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633240" y="1884240"/>
            <a:ext cx="10924920" cy="30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</a:rPr>
              <a:t>В ходе работы были изучено устройство АВЛ-дерева и механизмы его балансировки, принципы работы со словарём с использованием АВЛ-деревьев, разработана программа, обеспечивающая удобное взаимодействие со словарем. Полученный результат показывает преимущество сбалансированного бинарного дерева поиска перед несбалансированным.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633240" y="3078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Times New Roman"/>
              </a:rPr>
              <a:t>Заключение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633240" y="1884240"/>
            <a:ext cx="10924920" cy="308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2286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ru-RU" sz="2600" spc="-1" strike="noStrike">
                <a:solidFill>
                  <a:schemeClr val="dk1"/>
                </a:solidFill>
                <a:latin typeface=""/>
                <a:hlinkClick r:id="rId1"/>
              </a:rPr>
              <a:t>https://habr.com/ru/articles/150732/</a:t>
            </a:r>
            <a:endParaRPr b="0" lang="ru-RU" sz="2600" spc="-1" strike="noStrike">
              <a:solidFill>
                <a:srgbClr val="000000"/>
              </a:solidFill>
              <a:latin typeface=""/>
            </a:endParaRPr>
          </a:p>
          <a:p>
            <a:pPr marL="457200" indent="-2286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ru-RU" sz="2600" spc="-1" strike="noStrike">
                <a:solidFill>
                  <a:schemeClr val="dk1"/>
                </a:solidFill>
                <a:latin typeface=""/>
                <a:hlinkClick r:id="rId2"/>
              </a:rPr>
              <a:t>https://ru.wikipedia.org/wiki/АВЛ-дерево</a:t>
            </a:r>
            <a:endParaRPr b="0" lang="ru-RU" sz="2600" spc="-1" strike="noStrike">
              <a:solidFill>
                <a:srgbClr val="000000"/>
              </a:solidFill>
              <a:latin typeface=""/>
            </a:endParaRPr>
          </a:p>
          <a:p>
            <a:pPr marL="457200" indent="-2286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ru-RU" sz="2600" spc="-1" strike="noStrike">
                <a:solidFill>
                  <a:schemeClr val="dk1"/>
                </a:solidFill>
                <a:latin typeface=""/>
                <a:hlinkClick r:id="rId3"/>
              </a:rPr>
              <a:t>https://neerc.ifmo.ru/wiki/index.php?title=%D0%90%D0%92%D0%9B-%D0%B4%D0%B5%D1%80%D0%B5%D0%B2%D0%BE#.D0.90.D0.92.D0.9B-.D0.B4.D0.B5.D1.80.D0.B5.D0.B2.D0.BE_.D1.81_O.281.29_.D0.B1.D0.B8.D1.82_.D0.B2_.D0.BA.D0.B0.D0.B6.D0.B4.D0.BE.D0.BC_.D1.83.D0.B7.D0.BB.D0.B5</a:t>
            </a:r>
            <a:endParaRPr b="0" lang="ru-RU" sz="2600" spc="-1" strike="noStrike">
              <a:solidFill>
                <a:srgbClr val="000000"/>
              </a:solidFill>
              <a:latin typeface=""/>
            </a:endParaRPr>
          </a:p>
          <a:p>
            <a:pPr marL="457200" indent="-2286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ru-RU" sz="2600" spc="-1" strike="noStrike">
                <a:solidFill>
                  <a:schemeClr val="dk1"/>
                </a:solidFill>
                <a:latin typeface=""/>
                <a:hlinkClick r:id="rId4"/>
              </a:rPr>
              <a:t>https://al.cs.msu.ru/system/files/Балансировка+при+включении+в+AVL+дерево.pdf</a:t>
            </a:r>
            <a:endParaRPr b="0" lang="ru-RU" sz="2600" spc="-1" strike="noStrike">
              <a:solidFill>
                <a:srgbClr val="000000"/>
              </a:solidFill>
              <a:latin typeface="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633240" y="3078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Times New Roman"/>
              </a:rPr>
              <a:t>Список использованной литературы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78640" y="1224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Times New Roman"/>
              </a:rPr>
              <a:t>Общая постановка задачи</a:t>
            </a:r>
            <a:endParaRPr b="0" lang="ru-RU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78640" y="1271520"/>
            <a:ext cx="11634480" cy="558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80"/>
          </a:bodyPr>
          <a:p>
            <a:pPr marL="292680" indent="0" algn="just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Тема:</a:t>
            </a:r>
            <a:r>
              <a:rPr b="1" lang="ru-RU" sz="2000" spc="-4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1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Алгоритмы</a:t>
            </a:r>
            <a:r>
              <a:rPr b="1" lang="ru-RU" sz="2000" spc="-4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1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работы</a:t>
            </a:r>
            <a:r>
              <a:rPr b="1" lang="ru-RU" sz="2000" spc="-46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1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со</a:t>
            </a:r>
            <a:r>
              <a:rPr b="1" lang="ru-RU" sz="2000" spc="-4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1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словарями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1" marL="743040" indent="-285840" algn="just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52056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Для</a:t>
            </a:r>
            <a:r>
              <a:rPr b="0" lang="ru-RU" sz="2000" spc="-55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разрабатываемого</a:t>
            </a:r>
            <a:r>
              <a:rPr b="0" lang="ru-RU" sz="2000" spc="-35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словаря</a:t>
            </a:r>
            <a:r>
              <a:rPr b="0" lang="ru-RU" sz="2000" spc="-55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реализовать</a:t>
            </a:r>
            <a:r>
              <a:rPr b="0" lang="ru-RU" sz="2000" spc="-46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основные</a:t>
            </a:r>
            <a:r>
              <a:rPr b="0" lang="ru-RU" sz="2000" spc="-52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2" strike="noStrike">
                <a:solidFill>
                  <a:schemeClr val="dk1"/>
                </a:solidFill>
                <a:latin typeface="Times New Roman"/>
                <a:ea typeface="Times New Roman"/>
              </a:rPr>
              <a:t>операции: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algn="just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  <a:tabLst>
                <a:tab algn="l" pos="97920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INSERT</a:t>
            </a:r>
            <a:r>
              <a:rPr b="0" lang="ru-RU" sz="2000" spc="-15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(ключ,</a:t>
            </a:r>
            <a:r>
              <a:rPr b="0" lang="ru-RU" sz="2000" spc="-21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значение)</a:t>
            </a:r>
            <a:r>
              <a:rPr b="0" lang="ru-RU" sz="2000" spc="-12" strike="noStrike">
                <a:solidFill>
                  <a:schemeClr val="dk1"/>
                </a:solidFill>
                <a:latin typeface="Times New Roman"/>
                <a:ea typeface="Symbol"/>
              </a:rPr>
              <a:t> —</a:t>
            </a:r>
            <a:r>
              <a:rPr b="0" lang="ru-RU" sz="2000" spc="-32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добавить</a:t>
            </a:r>
            <a:r>
              <a:rPr b="0" lang="ru-RU" sz="2000" spc="-26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запись</a:t>
            </a:r>
            <a:r>
              <a:rPr b="0" lang="ru-RU" sz="2000" spc="-32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с</a:t>
            </a:r>
            <a:r>
              <a:rPr b="0" lang="ru-RU" sz="2000" spc="-35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указанным</a:t>
            </a:r>
            <a:r>
              <a:rPr b="0" lang="ru-RU" sz="2000" spc="-21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ключом и значением;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algn="just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  <a:tabLst>
                <a:tab algn="l" pos="97848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SEARCH</a:t>
            </a:r>
            <a:r>
              <a:rPr b="0" lang="ru-RU" sz="2000" spc="-26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(ключ) —</a:t>
            </a:r>
            <a:r>
              <a:rPr b="0" lang="ru-RU" sz="2000" spc="-35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найти</a:t>
            </a:r>
            <a:r>
              <a:rPr b="0" lang="ru-RU" sz="2000" spc="-21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все записи</a:t>
            </a:r>
            <a:r>
              <a:rPr b="0" lang="ru-RU" sz="2000" spc="-32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с</a:t>
            </a:r>
            <a:r>
              <a:rPr b="0" lang="ru-RU" sz="2000" spc="-35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указанным</a:t>
            </a:r>
            <a:r>
              <a:rPr b="0" lang="ru-RU" sz="2000" spc="-15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2" strike="noStrike">
                <a:solidFill>
                  <a:schemeClr val="dk1"/>
                </a:solidFill>
                <a:latin typeface="Times New Roman"/>
                <a:ea typeface="Symbol"/>
              </a:rPr>
              <a:t>ключом;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algn="just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  <a:tabLst>
                <a:tab algn="l" pos="97848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REMOVE</a:t>
            </a:r>
            <a:r>
              <a:rPr b="0" lang="ru-RU" sz="2000" spc="-35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(ключ, значение) —</a:t>
            </a:r>
            <a:r>
              <a:rPr b="0" lang="ru-RU" sz="2000" spc="-32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удалить</a:t>
            </a:r>
            <a:r>
              <a:rPr b="0" lang="ru-RU" sz="2000" spc="-35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запись</a:t>
            </a:r>
            <a:r>
              <a:rPr b="0" lang="ru-RU" sz="2000" spc="-41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с</a:t>
            </a:r>
            <a:r>
              <a:rPr b="0" lang="ru-RU" sz="2000" spc="-32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Symbol"/>
              </a:rPr>
              <a:t>указанным</a:t>
            </a:r>
            <a:r>
              <a:rPr b="0" lang="ru-RU" sz="2000" spc="-26" strike="noStrike">
                <a:solidFill>
                  <a:schemeClr val="dk1"/>
                </a:solidFill>
                <a:latin typeface="Times New Roman"/>
                <a:ea typeface="Symbol"/>
              </a:rPr>
              <a:t> </a:t>
            </a:r>
            <a:r>
              <a:rPr b="0" lang="ru-RU" sz="2000" spc="-12" strike="noStrike">
                <a:solidFill>
                  <a:schemeClr val="dk1"/>
                </a:solidFill>
                <a:latin typeface="Times New Roman"/>
                <a:ea typeface="Symbol"/>
              </a:rPr>
              <a:t>ключом и значением.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1" marL="743040" indent="-285840" algn="just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52128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Предусмотреть обработку и инициализацию исключительных ситуаций,</a:t>
            </a:r>
            <a:r>
              <a:rPr b="0" lang="ru-RU" sz="2000" spc="-35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связанных,</a:t>
            </a:r>
            <a:r>
              <a:rPr b="0" lang="ru-RU" sz="2000" spc="-35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например,</a:t>
            </a:r>
            <a:r>
              <a:rPr b="0" lang="ru-RU" sz="2000" spc="-35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</a:t>
            </a:r>
            <a:r>
              <a:rPr b="0" lang="ru-RU" sz="2000" spc="-32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проверкой</a:t>
            </a:r>
            <a:r>
              <a:rPr b="0" lang="ru-RU" sz="2000" spc="-32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значения</a:t>
            </a:r>
            <a:r>
              <a:rPr b="0" lang="ru-RU" sz="2000" spc="-32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полей</a:t>
            </a:r>
            <a:r>
              <a:rPr b="0" lang="ru-RU" sz="2000" spc="-32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перед инициализацией и присваиванием.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1" marL="743040" indent="-285840" algn="just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52128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Программа</a:t>
            </a:r>
            <a:r>
              <a:rPr b="0" lang="ru-RU" sz="2000" spc="-26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должна</a:t>
            </a:r>
            <a:r>
              <a:rPr b="0" lang="ru-RU" sz="2000" spc="-4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быть</a:t>
            </a:r>
            <a:r>
              <a:rPr b="0" lang="ru-RU" sz="2000" spc="-32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написана</a:t>
            </a:r>
            <a:r>
              <a:rPr b="0" lang="ru-RU" sz="2000" spc="-26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в</a:t>
            </a:r>
            <a:r>
              <a:rPr b="0" lang="ru-RU" sz="2000" spc="-32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соответствии</a:t>
            </a:r>
            <a:r>
              <a:rPr b="0" lang="ru-RU" sz="2000" spc="-26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со</a:t>
            </a:r>
            <a:r>
              <a:rPr b="0" lang="ru-RU" sz="2000" spc="-2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стилем программирования</a:t>
            </a:r>
            <a:r>
              <a:rPr b="0" lang="ru-RU" sz="2000" spc="-12" strike="noStrike">
                <a:solidFill>
                  <a:schemeClr val="dk1"/>
                </a:solidFill>
                <a:latin typeface="Times New Roman"/>
                <a:ea typeface="Times New Roman"/>
              </a:rPr>
              <a:t>.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lvl="1" marL="743040" indent="-285840" algn="just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Times New Roman"/>
              <a:buAutoNum type="arabicPeriod"/>
              <a:tabLst>
                <a:tab algn="l" pos="52128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Тесты</a:t>
            </a:r>
            <a:r>
              <a:rPr b="0" lang="ru-RU" sz="2000" spc="-2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должны</a:t>
            </a:r>
            <a:r>
              <a:rPr b="0" lang="ru-RU" sz="2000" spc="-35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учитывать</a:t>
            </a:r>
            <a:r>
              <a:rPr b="0" lang="ru-RU" sz="2000" spc="-32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как</a:t>
            </a:r>
            <a:r>
              <a:rPr b="0" lang="ru-RU" sz="2000" spc="-35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допустимые,</a:t>
            </a:r>
            <a:r>
              <a:rPr b="0" lang="ru-RU" sz="2000" spc="-26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так</a:t>
            </a:r>
            <a:r>
              <a:rPr b="0" lang="ru-RU" sz="2000" spc="-2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и</a:t>
            </a:r>
            <a:r>
              <a:rPr b="0" lang="ru-RU" sz="2000" spc="-35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не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допустимые последовательности входных данных.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marL="457200"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Вариант</a:t>
            </a:r>
            <a:r>
              <a:rPr b="1" lang="ru-RU" sz="2000" spc="-41" strike="noStrike">
                <a:solidFill>
                  <a:schemeClr val="dk1"/>
                </a:solidFill>
                <a:latin typeface="Times New Roman"/>
                <a:ea typeface="Microsoft Sans Serif"/>
              </a:rPr>
              <a:t> </a:t>
            </a:r>
            <a:r>
              <a:rPr b="1" lang="ru-RU" sz="2000" spc="-12" strike="noStrike">
                <a:solidFill>
                  <a:schemeClr val="dk1"/>
                </a:solidFill>
                <a:latin typeface="Times New Roman"/>
                <a:ea typeface="Microsoft Sans Serif"/>
              </a:rPr>
              <a:t>1.1.2.</a:t>
            </a:r>
            <a:r>
              <a:rPr b="1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 Англо-русский</a:t>
            </a:r>
            <a:r>
              <a:rPr b="1" lang="ru-RU" sz="2000" spc="-52" strike="noStrike">
                <a:solidFill>
                  <a:schemeClr val="dk1"/>
                </a:solidFill>
                <a:latin typeface="Times New Roman"/>
                <a:ea typeface="Microsoft Sans Serif"/>
              </a:rPr>
              <a:t> </a:t>
            </a:r>
            <a:r>
              <a:rPr b="1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словарь.</a:t>
            </a:r>
            <a:r>
              <a:rPr b="1" lang="ru-RU" sz="2000" spc="-41" strike="noStrike">
                <a:solidFill>
                  <a:schemeClr val="dk1"/>
                </a:solidFill>
                <a:latin typeface="Times New Roman"/>
                <a:ea typeface="Microsoft Sans Serif"/>
              </a:rPr>
              <a:t> </a:t>
            </a:r>
            <a:r>
              <a:rPr b="1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АВЛ-дерево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indent="0" algn="just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Разработать и реализовать алгоритм работы с англо-русским словарем, реализованным как АВЛ-дерево. 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Ключ — английское слово. 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Показатель (фактор) сбалансированности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Информационная часть — ссылка на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список, содержащий переводы английского слова, отсортированные по алфавиту (переводов слова может быть несколько)</a:t>
            </a:r>
            <a:endParaRPr b="0" lang="ru-RU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алгоритма решения и используемых структур данных.</a:t>
            </a:r>
            <a:br>
              <a:rPr sz="27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АВЛ-дерево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8960" y="1671480"/>
            <a:ext cx="580104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АВЛ-дерево — один из первых видов сбалансированных двоичных деревьев поиска, изобретённый 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в 1962 году советскими учёными Адельсон-Вельским и Ландисом. Аббревиатура АВЛ образована 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первыми буквами фамилий его создателей. Особенность АВЛ-дерева заключается в том, что для 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любого его узла высота правого поддерева отличается от высоты левого поддерева не более чем на 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единицу. Это обеспечивается особой структурой узлов и адаптацией алгоритмов вставки и </a:t>
            </a:r>
            <a:r>
              <a:rPr b="0" lang="ru-RU" sz="21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удаления элементов путём добавления перебалансировки после каждой вставки/удаления.</a:t>
            </a:r>
            <a:endParaRPr b="0" lang="ru-RU" sz="2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6197400" y="2484720"/>
            <a:ext cx="5502600" cy="30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алгоритма решения и используемых структур данных.</a:t>
            </a:r>
            <a:br>
              <a:rPr sz="27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Виды поворотов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18960" y="1671480"/>
            <a:ext cx="580104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Для выполнения перебалансировки используется механизм поворотов. Всего существует 4 вида поворотов: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Малый левый поворот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Малый правый поворот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Большой левый поворот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Большой правый поворот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6197400" y="2484720"/>
            <a:ext cx="5502600" cy="30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алгоритма решения и используемых структур данных.</a:t>
            </a:r>
            <a:br>
              <a:rPr sz="27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Малые повороты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18960" y="1671480"/>
            <a:ext cx="580104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Малый левый поворот узла a вокруг его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правого ребёнка b происходит следующим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образом: узел a становится левым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ребёнком узла b, а узел b — родителем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узла a. Применяется, когда фактор узла a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равен 2 и фактор узла b больше либо равен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0. Малый правый поворот является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симметричной копией левого и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применяется, когда фактор узла a равен -2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и фактор узла b меньше либо равен 0.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660000" y="1674720"/>
            <a:ext cx="4989240" cy="246708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6690960" y="3960000"/>
            <a:ext cx="5009040" cy="269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алгоритма решения и используемых структур данных.</a:t>
            </a:r>
            <a:br>
              <a:rPr sz="27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Большие повороты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8960" y="1671480"/>
            <a:ext cx="580104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Большой левый поворот сводится к двум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малым поворотам: сначала правый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поворот узла b, затем левый поворот узла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a. Применяется, когда фактор узла a равен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2 и фактор узла b меньше 0. Большой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правый поворот является симметричной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копией большого левого поворота и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применяется в случае, когда фактор узла a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равен -2 и фактор узла b больше 0.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480000" y="1620000"/>
            <a:ext cx="4980240" cy="259452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6600240" y="4044240"/>
            <a:ext cx="4860000" cy="243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алгоритма решения и используемых структур данных.</a:t>
            </a:r>
            <a:br>
              <a:rPr sz="27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Перебалансировка узла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54960" y="1671480"/>
            <a:ext cx="580104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983" lnSpcReduction="10000"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Анализ возможных ситуаций показывает, что выполнить перебалансировку узла a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можно следующим образом: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Если фактор узла a равен 2, то проверяем фактор сбалансированности правого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ребёнка. Если он больше или равен 0, то выполняем левый поворот вокруг узла , иначе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выполняем большой левый поворот вокруг того же узла.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Если фактор узла a равен -2, то проверяем фактор сбалансированности левого ребёнка.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Если он меньше или равен 0, то выполняем правый поворот вокруг узла , иначе </a:t>
            </a: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выполняем большой правый поворот вокруг того же узла.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Если фактор узла a меньше 2 и больше -2, ничего не делаем.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197760" y="2484720"/>
            <a:ext cx="5502600" cy="30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алгоритма решения и используемых структур данных.</a:t>
            </a:r>
            <a:br>
              <a:rPr sz="27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Вставка узла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54960" y="1671480"/>
            <a:ext cx="580104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763" lnSpcReduction="10000"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Алгоритм вставки в АВЛ-дерево работает по тому же принципу, что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алгоритм вставки в несбалансированное бинарное дерево поиска.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Единственное отличие заключается в том, что после вставки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необходимо выполнить перебалансировку корневого узла.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Время работы — O(log n).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Начинаем поиск места для вставки с корневого узла. Если вставляемый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элемент меньше элемента в текущем узле, то переходим к его левому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ребёнку, а если больше, переходим к правому. Повторяем до тех пор,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пока не достигнем элемента, равного вставляемому или являющегося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листом. В первом случае завершаем работу функции и сообщаем, что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вставка не удалась, во втором случае выделяем память под новый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элемент, связываем его с найденным листом и выполняем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перебалансировку поддерева. Для этого поднимаемся вверх к корню и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пересчитываем факторы балансировки у узлов. Если мы поднялись в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узел  из левого поддерева, то уменьшаем его фактор балансировки на 1,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если из правого — увеличиваем на 1 [3]. Если баланс вершины стал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равен 2 или -2, выполняем один из четырёх поворотов и, если после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этого баланс вершины стал равен 0, то останавливаемся, иначе </a:t>
            </a:r>
            <a:r>
              <a:rPr b="0" lang="ru-RU" sz="14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продолжаем подъём.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197760" y="2484720"/>
            <a:ext cx="5502600" cy="30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8960" y="345960"/>
            <a:ext cx="10863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900" spc="-1" strike="noStrike">
                <a:solidFill>
                  <a:schemeClr val="dk1"/>
                </a:solidFill>
                <a:latin typeface="Times New Roman"/>
              </a:rPr>
              <a:t>Основная часть работы</a:t>
            </a:r>
            <a:br>
              <a:rPr sz="44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Описание алгоритма решения и используемых структур данных.</a:t>
            </a:r>
            <a:br>
              <a:rPr sz="2700"/>
            </a:br>
            <a:r>
              <a:rPr b="0" lang="ru-RU" sz="2700" spc="-1" strike="noStrike">
                <a:solidFill>
                  <a:schemeClr val="dk1"/>
                </a:solidFill>
                <a:latin typeface="Times New Roman"/>
              </a:rPr>
              <a:t>Поиск узла</a:t>
            </a:r>
            <a:endParaRPr b="0" lang="ru-RU" sz="2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54960" y="1671480"/>
            <a:ext cx="5801040" cy="49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192" lnSpcReduction="10000"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Алгоритм поиска в АВЛ-дереве полностью идентичен алгоритму поиска в несбалансированном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бинарном дереве поиска.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Время работы — O(log n).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Начинаем поиск нужного элемента с корневого узла. Если вставляемый элемент меньше элемента в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текудощем узле, то переходим к его левому ребёнку, а если больше, переходим к правому. Повторяем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до тех пор, пока не достигнем элемента, являющегося листом или равного искомому. В первом случае 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завершаем работу функции и сообщаем, что элемента нет в дереве, во втором случае предоставляем </a:t>
            </a:r>
            <a:r>
              <a:rPr b="0" lang="ru-RU" sz="2000" spc="-1" strike="noStrike">
                <a:solidFill>
                  <a:schemeClr val="dk1"/>
                </a:solidFill>
                <a:latin typeface="Times New Roman"/>
                <a:ea typeface="Microsoft Sans Serif"/>
              </a:rPr>
              <a:t>доступ к этому элементу.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197760" y="2484720"/>
            <a:ext cx="5502600" cy="30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Application>LibreOffice/24.2.3.2$Linux_X86_64 LibreOffice_project/420$Build-2</Application>
  <AppVersion>15.0000</AppVersion>
  <Words>545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2024-05-24T09:57:04Z</dcterms:created>
  <dc:creator>Galya Chernikova</dc:creator>
  <dc:description/>
  <dc:language>ru-RU</dc:language>
  <cp:lastModifiedBy/>
  <dcterms:modified xsi:type="dcterms:W3CDTF">2024-05-28T00:48:44Z</dcterms:modified>
  <cp:revision>55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