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119a29d135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119a29d13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del dataset utilizadas para la generación de los modelos:</a:t>
            </a:r>
            <a:endParaRPr b="1"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●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Superficie total en m2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●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Latitud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●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●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Expensas</a:t>
            </a:r>
            <a:endParaRPr b="1"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19a29d13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19a29d13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119a29d13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119a29d13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criterios aplicados para la definición del modelo que ajusta la mejor regresión para el set de datos son: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cuadrado (sumatoria de los residuos al cuadrado): aplicado a datos de testeo y entrenamiento del modelo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cuadrado medio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19a29d135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19a29d135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119a29d135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119a29d135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804e9800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804e9800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19a29d13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19a29d13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normalizado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19a29d135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19a29d135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normalizado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limpieza del dataset original implicó la eliminación de información no útil o duplicada para el propósito del trabajo en las categorías: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Ubicación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Precios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Descripción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Imágenes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el filtrado del dataset original se focalizó en las siguientes variables de interés para la predicción::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Superficie total en m2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Latitud/Longitud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Expensas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imágenes reflejan la limpieza realizada sobre el dataset (incluyendo eliminación de valores nulos), que servirá como base para la confección de los modelos con una mayor precisión.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observa una centralización de los valores de superficie total (principal variable para la estimación de precio) tras el filtrado y eliminación de outliers para todos los tipos de propiedad.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línea con el objetivo general del trabajo se decidió concentrar el análisis en un subgrupo de propiedades del Dataset correspondiente a: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 de propiedad</a:t>
            </a: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Departamento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Ubicación</a:t>
            </a: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Belgrano (CABA)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Justificación: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Ubicación con mayor cantidad de datos disponibles (&gt;2.000).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 representatividad de los precios de propiedades dada la mayor cantidad de datos disponible luego del filtrado/limpieza inicial.</a:t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68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5"/>
              <a:buFont typeface="Roboto"/>
              <a:buChar char="-"/>
            </a:pPr>
            <a:r>
              <a:rPr lang="en" sz="10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 precisión esperada en los modelos de regresión.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300481" y="1675661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Segundo </a:t>
            </a:r>
            <a:r>
              <a:rPr lang="en" sz="5000"/>
              <a:t>Desafío</a:t>
            </a:r>
            <a:r>
              <a:rPr lang="en" sz="5000"/>
              <a:t> 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815650" y="3467850"/>
            <a:ext cx="33282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Integrantes: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Alvarez Hurtado Juan José;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Bakken Louise;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Guglielmi Felix;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Rasia Martín;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Rodriguez Carlos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b="1"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2"/>
          <p:cNvSpPr txBox="1"/>
          <p:nvPr>
            <p:ph type="title"/>
          </p:nvPr>
        </p:nvSpPr>
        <p:spPr>
          <a:xfrm>
            <a:off x="2523975" y="2231125"/>
            <a:ext cx="419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Modelos de Regresion</a:t>
            </a:r>
            <a:endParaRPr sz="3400"/>
          </a:p>
        </p:txBody>
      </p:sp>
      <p:sp>
        <p:nvSpPr>
          <p:cNvPr id="2245" name="Google Shape;2245;p42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4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</a:t>
            </a:r>
            <a:r>
              <a:rPr lang="en"/>
              <a:t>Regresión</a:t>
            </a:r>
            <a:r>
              <a:rPr lang="en"/>
              <a:t> Utilizados</a:t>
            </a:r>
            <a:endParaRPr/>
          </a:p>
        </p:txBody>
      </p:sp>
      <p:sp>
        <p:nvSpPr>
          <p:cNvPr id="2251" name="Google Shape;2251;p43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Regresion lineal multiple con sklearn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2" name="Google Shape;2252;p43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Lasso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3" name="Google Shape;2253;p43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Ridge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4" name="Google Shape;2254;p43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Regresion lineal multiple con OLS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55" name="Google Shape;2255;p43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256" name="Google Shape;2256;p43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257" name="Google Shape;2257;p43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8" name="Google Shape;2258;p43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9" name="Google Shape;2259;p43"/>
              <p:cNvCxnSpPr>
                <a:stCxn id="2260" idx="6"/>
                <a:endCxn id="2261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62" name="Google Shape;2262;p43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63" name="Google Shape;2263;p43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261" name="Google Shape;2261;p43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3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65" name="Google Shape;2265;p43"/>
            <p:cNvCxnSpPr>
              <a:stCxn id="2266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67" name="Google Shape;2267;p43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268" name="Google Shape;2268;p43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3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69" name="Google Shape;2269;p43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0" name="Google Shape;2270;p43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271" name="Google Shape;2271;p43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3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73" name="Google Shape;2273;p43"/>
            <p:cNvCxnSpPr>
              <a:stCxn id="2274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5" name="Google Shape;2275;p43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260" name="Google Shape;2260;p43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3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6" name="Google Shape;2276;p43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0" name="Google Shape;2280;p43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1ero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1" name="Google Shape;2281;p43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2do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2" name="Google Shape;2282;p43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3ro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3" name="Google Shape;2283;p43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4to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44"/>
          <p:cNvSpPr txBox="1"/>
          <p:nvPr>
            <p:ph type="title"/>
          </p:nvPr>
        </p:nvSpPr>
        <p:spPr>
          <a:xfrm>
            <a:off x="2523975" y="2231125"/>
            <a:ext cx="419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Evaluación</a:t>
            </a:r>
            <a:r>
              <a:rPr lang="en" sz="3400"/>
              <a:t> del Modelo</a:t>
            </a:r>
            <a:endParaRPr sz="3400"/>
          </a:p>
        </p:txBody>
      </p:sp>
      <p:sp>
        <p:nvSpPr>
          <p:cNvPr id="2289" name="Google Shape;2289;p4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4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Evaluación</a:t>
            </a:r>
            <a:r>
              <a:rPr lang="en" sz="1900"/>
              <a:t> de los modelos: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 CUADRADO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5" name="Google Shape;2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88" y="1038037"/>
            <a:ext cx="6570925" cy="32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45"/>
          <p:cNvSpPr/>
          <p:nvPr/>
        </p:nvSpPr>
        <p:spPr>
          <a:xfrm>
            <a:off x="2878875" y="2357175"/>
            <a:ext cx="792000" cy="18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45"/>
          <p:cNvSpPr/>
          <p:nvPr/>
        </p:nvSpPr>
        <p:spPr>
          <a:xfrm>
            <a:off x="6058175" y="2397825"/>
            <a:ext cx="792000" cy="17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45"/>
          <p:cNvSpPr txBox="1"/>
          <p:nvPr>
            <p:ph type="title"/>
          </p:nvPr>
        </p:nvSpPr>
        <p:spPr>
          <a:xfrm>
            <a:off x="2594025" y="1825125"/>
            <a:ext cx="13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 con mejor resultado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99" name="Google Shape;2299;p45"/>
          <p:cNvSpPr txBox="1"/>
          <p:nvPr>
            <p:ph type="title"/>
          </p:nvPr>
        </p:nvSpPr>
        <p:spPr>
          <a:xfrm>
            <a:off x="5773325" y="1891725"/>
            <a:ext cx="13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 con mejor resultado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Evaluación de los modelos: Error cuadratico medio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305" name="Google Shape;2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25" y="1136275"/>
            <a:ext cx="7165176" cy="35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6" name="Google Shape;2306;p46"/>
          <p:cNvSpPr/>
          <p:nvPr/>
        </p:nvSpPr>
        <p:spPr>
          <a:xfrm>
            <a:off x="3012075" y="2643475"/>
            <a:ext cx="792000" cy="194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46"/>
          <p:cNvSpPr txBox="1"/>
          <p:nvPr>
            <p:ph type="title"/>
          </p:nvPr>
        </p:nvSpPr>
        <p:spPr>
          <a:xfrm>
            <a:off x="2727225" y="2122250"/>
            <a:ext cx="13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 con mejor resultado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8" name="Google Shape;2308;p46"/>
          <p:cNvSpPr/>
          <p:nvPr/>
        </p:nvSpPr>
        <p:spPr>
          <a:xfrm>
            <a:off x="6434500" y="1861725"/>
            <a:ext cx="852000" cy="27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46"/>
          <p:cNvSpPr txBox="1"/>
          <p:nvPr>
            <p:ph type="title"/>
          </p:nvPr>
        </p:nvSpPr>
        <p:spPr>
          <a:xfrm>
            <a:off x="6209575" y="1340488"/>
            <a:ext cx="13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 con mejor resultado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47"/>
          <p:cNvSpPr txBox="1"/>
          <p:nvPr>
            <p:ph type="title"/>
          </p:nvPr>
        </p:nvSpPr>
        <p:spPr>
          <a:xfrm>
            <a:off x="2523975" y="2231125"/>
            <a:ext cx="419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Conclusiones</a:t>
            </a:r>
            <a:endParaRPr sz="3400"/>
          </a:p>
        </p:txBody>
      </p:sp>
      <p:sp>
        <p:nvSpPr>
          <p:cNvPr id="2315" name="Google Shape;2315;p4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48"/>
          <p:cNvSpPr txBox="1"/>
          <p:nvPr>
            <p:ph idx="1" type="body"/>
          </p:nvPr>
        </p:nvSpPr>
        <p:spPr>
          <a:xfrm>
            <a:off x="1179375" y="809548"/>
            <a:ext cx="68928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El </a:t>
            </a:r>
            <a:r>
              <a:rPr b="1" lang="en" sz="1300">
                <a:solidFill>
                  <a:srgbClr val="000000"/>
                </a:solidFill>
              </a:rPr>
              <a:t>modelo </a:t>
            </a:r>
            <a:r>
              <a:rPr lang="en" sz="1300">
                <a:solidFill>
                  <a:srgbClr val="000000"/>
                </a:solidFill>
              </a:rPr>
              <a:t>que </a:t>
            </a:r>
            <a:r>
              <a:rPr b="1" lang="en" sz="1300">
                <a:solidFill>
                  <a:srgbClr val="000000"/>
                </a:solidFill>
              </a:rPr>
              <a:t>mejor </a:t>
            </a:r>
            <a:r>
              <a:rPr lang="en" sz="1300">
                <a:solidFill>
                  <a:srgbClr val="000000"/>
                </a:solidFill>
              </a:rPr>
              <a:t>describe la variable de precio para Departamentos localizados en Belgrano (CABA) es la</a:t>
            </a:r>
            <a:r>
              <a:rPr b="1" lang="en" sz="1300">
                <a:solidFill>
                  <a:srgbClr val="000000"/>
                </a:solidFill>
              </a:rPr>
              <a:t> regresión Lasso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Mejor alpha que ajusta los coeficientes para minimizar el sobreajuste (Lasso) es 8,5.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Error cuadrático (R2): </a:t>
            </a:r>
            <a:r>
              <a:rPr b="1" lang="en" sz="1300">
                <a:solidFill>
                  <a:srgbClr val="000000"/>
                </a:solidFill>
              </a:rPr>
              <a:t>74,6%</a:t>
            </a:r>
            <a:r>
              <a:rPr lang="en" sz="1300">
                <a:solidFill>
                  <a:srgbClr val="000000"/>
                </a:solidFill>
              </a:rPr>
              <a:t> &gt; dicho porcentaje de variabilidad del modelo es explicado por las variables utilizadas en la regresión (superficie total, latitud, longitud y expensas).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Otras características no consideradas en el modelo de regresión explican el 25,4% de variabilidad restante.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Todos los restantes modelos analizados minimizan los residuos entre la predicción de precio y su valor real de manera similar, justificada por los valores de error cuadrático: Regresión múltiple de sklearn (74,5%) , Ridge (74,3%) y OLS (74,5%).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50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Barlow Semi Condensed Medium"/>
              <a:buChar char="●"/>
            </a:pPr>
            <a:r>
              <a:t/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21" name="Google Shape;2321;p48"/>
          <p:cNvSpPr txBox="1"/>
          <p:nvPr>
            <p:ph type="title"/>
          </p:nvPr>
        </p:nvSpPr>
        <p:spPr>
          <a:xfrm>
            <a:off x="2248307" y="190325"/>
            <a:ext cx="452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9"/>
          <p:cNvSpPr txBox="1"/>
          <p:nvPr>
            <p:ph idx="1" type="body"/>
          </p:nvPr>
        </p:nvSpPr>
        <p:spPr>
          <a:xfrm>
            <a:off x="1216375" y="1246848"/>
            <a:ext cx="68928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Precio </a:t>
            </a:r>
            <a:r>
              <a:rPr lang="en" sz="1300">
                <a:solidFill>
                  <a:srgbClr val="000000"/>
                </a:solidFill>
              </a:rPr>
              <a:t>= (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-1.634e+05) </a:t>
            </a:r>
            <a:r>
              <a:rPr lang="en" sz="1300">
                <a:solidFill>
                  <a:srgbClr val="000000"/>
                </a:solidFill>
              </a:rPr>
              <a:t>+ (</a:t>
            </a:r>
            <a:r>
              <a:rPr lang="en" sz="1300">
                <a:solidFill>
                  <a:srgbClr val="000000"/>
                </a:solidFill>
              </a:rPr>
              <a:t>967930.93</a:t>
            </a:r>
            <a:r>
              <a:rPr lang="en" sz="1300">
                <a:solidFill>
                  <a:srgbClr val="000000"/>
                </a:solidFill>
              </a:rPr>
              <a:t>* (</a:t>
            </a:r>
            <a:r>
              <a:rPr lang="en" sz="1300">
                <a:solidFill>
                  <a:srgbClr val="000000"/>
                </a:solidFill>
              </a:rPr>
              <a:t>Estimador</a:t>
            </a:r>
            <a:r>
              <a:rPr lang="en" sz="1300">
                <a:solidFill>
                  <a:srgbClr val="000000"/>
                </a:solidFill>
              </a:rPr>
              <a:t> </a:t>
            </a:r>
            <a:r>
              <a:rPr lang="en" sz="1300">
                <a:solidFill>
                  <a:srgbClr val="000000"/>
                </a:solidFill>
              </a:rPr>
              <a:t>Superficie Total</a:t>
            </a:r>
            <a:r>
              <a:rPr lang="en" sz="1300">
                <a:solidFill>
                  <a:srgbClr val="000000"/>
                </a:solidFill>
              </a:rPr>
              <a:t>) + </a:t>
            </a:r>
            <a:r>
              <a:rPr lang="en" sz="1300">
                <a:solidFill>
                  <a:srgbClr val="000000"/>
                </a:solidFill>
              </a:rPr>
              <a:t>152227.35</a:t>
            </a:r>
            <a:r>
              <a:rPr lang="en" sz="1300">
                <a:solidFill>
                  <a:srgbClr val="000000"/>
                </a:solidFill>
              </a:rPr>
              <a:t>* (</a:t>
            </a:r>
            <a:r>
              <a:rPr lang="en" sz="1300">
                <a:solidFill>
                  <a:srgbClr val="000000"/>
                </a:solidFill>
              </a:rPr>
              <a:t>Estimador </a:t>
            </a:r>
            <a:r>
              <a:rPr lang="en" sz="1300">
                <a:solidFill>
                  <a:srgbClr val="000000"/>
                </a:solidFill>
              </a:rPr>
              <a:t>Latitud) + </a:t>
            </a:r>
            <a:r>
              <a:rPr lang="en" sz="1300">
                <a:solidFill>
                  <a:srgbClr val="000000"/>
                </a:solidFill>
              </a:rPr>
              <a:t>232790.53</a:t>
            </a:r>
            <a:r>
              <a:rPr lang="en" sz="1300">
                <a:solidFill>
                  <a:srgbClr val="000000"/>
                </a:solidFill>
              </a:rPr>
              <a:t>* (</a:t>
            </a:r>
            <a:r>
              <a:rPr lang="en" sz="1300">
                <a:solidFill>
                  <a:srgbClr val="000000"/>
                </a:solidFill>
              </a:rPr>
              <a:t>Estimador </a:t>
            </a:r>
            <a:r>
              <a:rPr lang="en" sz="1300">
                <a:solidFill>
                  <a:srgbClr val="000000"/>
                </a:solidFill>
              </a:rPr>
              <a:t>Longitud) + </a:t>
            </a:r>
            <a:r>
              <a:rPr lang="en" sz="1300">
                <a:solidFill>
                  <a:srgbClr val="000000"/>
                </a:solidFill>
              </a:rPr>
              <a:t>10137.72</a:t>
            </a:r>
            <a:r>
              <a:rPr lang="en" sz="1300">
                <a:solidFill>
                  <a:srgbClr val="000000"/>
                </a:solidFill>
              </a:rPr>
              <a:t>* (</a:t>
            </a:r>
            <a:r>
              <a:rPr lang="en" sz="1300">
                <a:solidFill>
                  <a:srgbClr val="000000"/>
                </a:solidFill>
              </a:rPr>
              <a:t>Estimador </a:t>
            </a:r>
            <a:r>
              <a:rPr lang="en" sz="1300">
                <a:solidFill>
                  <a:srgbClr val="000000"/>
                </a:solidFill>
              </a:rPr>
              <a:t>Expensas))**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Los valores de los estimadores se encuentran normalizados (</a:t>
            </a:r>
            <a:r>
              <a:rPr lang="en" sz="1300">
                <a:solidFill>
                  <a:srgbClr val="000000"/>
                </a:solidFill>
              </a:rPr>
              <a:t>método</a:t>
            </a:r>
            <a:r>
              <a:rPr lang="en" sz="1300">
                <a:solidFill>
                  <a:srgbClr val="000000"/>
                </a:solidFill>
              </a:rPr>
              <a:t> de mínimos y máximos).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El coeficiente asociado a cada estimador, representa la variación en la </a:t>
            </a:r>
            <a:r>
              <a:rPr lang="en" sz="1300">
                <a:solidFill>
                  <a:srgbClr val="000000"/>
                </a:solidFill>
              </a:rPr>
              <a:t>estimación</a:t>
            </a:r>
            <a:r>
              <a:rPr lang="en" sz="1300">
                <a:solidFill>
                  <a:srgbClr val="000000"/>
                </a:solidFill>
              </a:rPr>
              <a:t> de precio ante un cambio unitario en el valor del mismo estimador.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El estimador con mayor peso relativo en el </a:t>
            </a:r>
            <a:r>
              <a:rPr lang="en" sz="1300">
                <a:solidFill>
                  <a:srgbClr val="000000"/>
                </a:solidFill>
              </a:rPr>
              <a:t>modelo</a:t>
            </a:r>
            <a:r>
              <a:rPr lang="en" sz="1300">
                <a:solidFill>
                  <a:srgbClr val="000000"/>
                </a:solidFill>
              </a:rPr>
              <a:t> de </a:t>
            </a:r>
            <a:r>
              <a:rPr lang="en" sz="1300">
                <a:solidFill>
                  <a:srgbClr val="000000"/>
                </a:solidFill>
              </a:rPr>
              <a:t>predicción</a:t>
            </a:r>
            <a:r>
              <a:rPr lang="en" sz="1300">
                <a:solidFill>
                  <a:srgbClr val="000000"/>
                </a:solidFill>
              </a:rPr>
              <a:t> es la Superficie Total (incidencia 4x del segundo indicador (longitud) para los apartamentos ubicados en el barrio de Belgrano, CABA</a:t>
            </a:r>
            <a:r>
              <a:rPr lang="en" sz="1300">
                <a:solidFill>
                  <a:srgbClr val="000000"/>
                </a:solidFill>
              </a:rPr>
              <a:t>)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marR="50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27" name="Google Shape;2327;p49"/>
          <p:cNvSpPr txBox="1"/>
          <p:nvPr>
            <p:ph type="title"/>
          </p:nvPr>
        </p:nvSpPr>
        <p:spPr>
          <a:xfrm>
            <a:off x="2400782" y="323525"/>
            <a:ext cx="452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0"/>
          <p:cNvSpPr txBox="1"/>
          <p:nvPr>
            <p:ph idx="1" type="body"/>
          </p:nvPr>
        </p:nvSpPr>
        <p:spPr>
          <a:xfrm>
            <a:off x="1216375" y="1246848"/>
            <a:ext cx="68928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marR="50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3" name="Google Shape;2333;p50"/>
          <p:cNvSpPr txBox="1"/>
          <p:nvPr>
            <p:ph type="title"/>
          </p:nvPr>
        </p:nvSpPr>
        <p:spPr>
          <a:xfrm>
            <a:off x="2400782" y="323525"/>
            <a:ext cx="452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pic>
        <p:nvPicPr>
          <p:cNvPr id="2334" name="Google Shape;2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88" y="1034038"/>
            <a:ext cx="47339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5" name="Google Shape;2335;p50"/>
          <p:cNvSpPr txBox="1"/>
          <p:nvPr/>
        </p:nvSpPr>
        <p:spPr>
          <a:xfrm>
            <a:off x="5719200" y="1246850"/>
            <a:ext cx="2390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Barlow Semi Condensed"/>
              <a:buChar char="●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modelo de regresión ideal arrojaría una recta a 45º.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Barlow Semi Condensed"/>
              <a:buChar char="●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modelo obtenido refleja una dispersión de los datos en torno a la recta.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Barlow Semi Condensed"/>
              <a:buChar char="●"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mayor precio de la propiedad bajo análisis, se incrementa la variabilidad entre la </a:t>
            </a: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predicción</a:t>
            </a: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 el valor real.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general del </a:t>
            </a:r>
            <a:r>
              <a:rPr lang="en"/>
              <a:t>análisis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 y evaluar modelos de regresión </a:t>
            </a:r>
            <a:r>
              <a:rPr lang="en"/>
              <a:t>lineal</a:t>
            </a:r>
            <a:r>
              <a:rPr lang="en"/>
              <a:t> para la </a:t>
            </a:r>
            <a:r>
              <a:rPr lang="en"/>
              <a:t>predicción</a:t>
            </a:r>
            <a:r>
              <a:rPr lang="en"/>
              <a:t> de precios de propiedades a partir de un dataset procesado y filtrado del sitio web Properatti.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3" name="Google Shape;1893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3" name="Google Shape;2103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4" name="Google Shape;2104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7" name="Google Shape;210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0" name="Google Shape;2110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1" name="Google Shape;2111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2" name="Google Shape;2112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8" name="Google Shape;2118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9" name="Google Shape;2119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0" name="Google Shape;2120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3" name="Google Shape;212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6" name="Google Shape;2126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7" name="Google Shape;2127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8" name="Google Shape;2128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1" name="Google Shape;213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4" name="Google Shape;2134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los contenidos</a:t>
            </a:r>
            <a:endParaRPr/>
          </a:p>
        </p:txBody>
      </p:sp>
      <p:sp>
        <p:nvSpPr>
          <p:cNvPr id="2135" name="Google Shape;2135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 describe el dataset original y se compara con el dataset trabajado.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6" name="Google Shape;2136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r>
              <a:rPr lang="en"/>
              <a:t> del Dataset</a:t>
            </a:r>
            <a:endParaRPr/>
          </a:p>
        </p:txBody>
      </p:sp>
      <p:sp>
        <p:nvSpPr>
          <p:cNvPr id="2137" name="Google Shape;2137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regresion</a:t>
            </a:r>
            <a:endParaRPr/>
          </a:p>
        </p:txBody>
      </p:sp>
      <p:sp>
        <p:nvSpPr>
          <p:cNvPr id="2138" name="Google Shape;2138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 describen los modelos utilizados para la </a:t>
            </a:r>
            <a:r>
              <a:rPr lang="en" sz="1300"/>
              <a:t>realización</a:t>
            </a:r>
            <a:r>
              <a:rPr lang="en" sz="1300"/>
              <a:t> del </a:t>
            </a:r>
            <a:r>
              <a:rPr lang="en" sz="1300"/>
              <a:t>análisis</a:t>
            </a:r>
            <a:r>
              <a:rPr lang="en" sz="1300"/>
              <a:t>.</a:t>
            </a:r>
            <a:endParaRPr sz="1300"/>
          </a:p>
        </p:txBody>
      </p:sp>
      <p:sp>
        <p:nvSpPr>
          <p:cNvPr id="2139" name="Google Shape;2139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r>
              <a:rPr lang="en"/>
              <a:t> de los modelos</a:t>
            </a:r>
            <a:endParaRPr/>
          </a:p>
        </p:txBody>
      </p:sp>
      <p:sp>
        <p:nvSpPr>
          <p:cNvPr id="2140" name="Google Shape;2140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 </a:t>
            </a:r>
            <a:r>
              <a:rPr lang="en" sz="1300"/>
              <a:t>evalúan</a:t>
            </a:r>
            <a:r>
              <a:rPr lang="en" sz="1300"/>
              <a:t> los datos y los puntos claves de cada modelo.</a:t>
            </a:r>
            <a:endParaRPr sz="1300"/>
          </a:p>
        </p:txBody>
      </p:sp>
      <p:sp>
        <p:nvSpPr>
          <p:cNvPr id="2141" name="Google Shape;2141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142" name="Google Shape;2142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 exponen las definiciones tomadas </a:t>
            </a:r>
            <a:r>
              <a:rPr lang="en" sz="1300"/>
              <a:t>después</a:t>
            </a:r>
            <a:r>
              <a:rPr lang="en" sz="1300"/>
              <a:t> del </a:t>
            </a:r>
            <a:r>
              <a:rPr lang="en" sz="1300"/>
              <a:t>análisis</a:t>
            </a:r>
            <a:r>
              <a:rPr lang="en" sz="1300"/>
              <a:t>.</a:t>
            </a:r>
            <a:endParaRPr sz="1300"/>
          </a:p>
        </p:txBody>
      </p:sp>
      <p:sp>
        <p:nvSpPr>
          <p:cNvPr id="2143" name="Google Shape;2143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4" name="Google Shape;2144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5" name="Google Shape;2145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6" name="Google Shape;2146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6"/>
          <p:cNvSpPr txBox="1"/>
          <p:nvPr>
            <p:ph type="title"/>
          </p:nvPr>
        </p:nvSpPr>
        <p:spPr>
          <a:xfrm>
            <a:off x="2523975" y="2231125"/>
            <a:ext cx="419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Descripción</a:t>
            </a:r>
            <a:r>
              <a:rPr lang="en" sz="3400"/>
              <a:t> del dataset</a:t>
            </a:r>
            <a:endParaRPr sz="3400"/>
          </a:p>
        </p:txBody>
      </p:sp>
      <p:sp>
        <p:nvSpPr>
          <p:cNvPr id="2152" name="Google Shape;2152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3" name="Google Shape;2153;p3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</a:t>
            </a:r>
            <a:r>
              <a:rPr lang="en"/>
              <a:t> indicadores y </a:t>
            </a:r>
            <a:r>
              <a:rPr lang="en"/>
              <a:t>características</a:t>
            </a:r>
            <a:r>
              <a:rPr lang="en"/>
              <a:t> encontradas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8" name="Google Shape;2158;p37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59" name="Google Shape;2159;p37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37"/>
          <p:cNvGrpSpPr/>
          <p:nvPr/>
        </p:nvGrpSpPr>
        <p:grpSpPr>
          <a:xfrm>
            <a:off x="4276267" y="1071174"/>
            <a:ext cx="591455" cy="590639"/>
            <a:chOff x="1190625" y="238125"/>
            <a:chExt cx="5238750" cy="5231525"/>
          </a:xfrm>
        </p:grpSpPr>
        <p:sp>
          <p:nvSpPr>
            <p:cNvPr id="2162" name="Google Shape;2162;p37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2" name="Google Shape;2172;p37"/>
          <p:cNvSpPr txBox="1"/>
          <p:nvPr/>
        </p:nvSpPr>
        <p:spPr>
          <a:xfrm>
            <a:off x="1753325" y="2495850"/>
            <a:ext cx="17313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 Original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Columnas: 26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Filas: 121.220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highlight>
                <a:srgbClr val="FD5B58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3" name="Google Shape;2173;p37"/>
          <p:cNvSpPr txBox="1"/>
          <p:nvPr/>
        </p:nvSpPr>
        <p:spPr>
          <a:xfrm>
            <a:off x="5804475" y="2495850"/>
            <a:ext cx="17313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Dataset Filtrado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Columnas: 12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Filas: 57.214</a:t>
            </a:r>
            <a:endParaRPr sz="1600">
              <a:solidFill>
                <a:srgbClr val="424242"/>
              </a:solidFill>
              <a:highlight>
                <a:srgbClr val="FD5B58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4" name="Google Shape;2174;p37"/>
          <p:cNvSpPr/>
          <p:nvPr/>
        </p:nvSpPr>
        <p:spPr>
          <a:xfrm>
            <a:off x="4323575" y="2623625"/>
            <a:ext cx="781200" cy="1098600"/>
          </a:xfrm>
          <a:prstGeom prst="chevron">
            <a:avLst>
              <a:gd fmla="val 50000" name="adj"/>
            </a:avLst>
          </a:prstGeom>
          <a:solidFill>
            <a:srgbClr val="42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37"/>
          <p:cNvSpPr txBox="1"/>
          <p:nvPr/>
        </p:nvSpPr>
        <p:spPr>
          <a:xfrm>
            <a:off x="3732425" y="3765775"/>
            <a:ext cx="2072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Procesos de limpieza y filtrado aplicados en el desafío previo.</a:t>
            </a:r>
            <a:endParaRPr sz="1000">
              <a:solidFill>
                <a:srgbClr val="424242"/>
              </a:solidFill>
              <a:highlight>
                <a:srgbClr val="FD5B58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38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1" name="Google Shape;2181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4" name="Google Shape;2184;p38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5" name="Google Shape;2185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8" name="Google Shape;2188;p38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89" name="Google Shape;2189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2" name="Google Shape;2192;p3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cuantitativa del Dataset</a:t>
            </a:r>
            <a:endParaRPr/>
          </a:p>
        </p:txBody>
      </p:sp>
      <p:pic>
        <p:nvPicPr>
          <p:cNvPr id="2193" name="Google Shape;2193;p38"/>
          <p:cNvPicPr preferRelativeResize="0"/>
          <p:nvPr/>
        </p:nvPicPr>
        <p:blipFill rotWithShape="1">
          <a:blip r:embed="rId3">
            <a:alphaModFix/>
          </a:blip>
          <a:srcRect b="0" l="0" r="5606" t="0"/>
          <a:stretch/>
        </p:blipFill>
        <p:spPr>
          <a:xfrm>
            <a:off x="1215975" y="932625"/>
            <a:ext cx="3117375" cy="3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38"/>
          <p:cNvPicPr preferRelativeResize="0"/>
          <p:nvPr/>
        </p:nvPicPr>
        <p:blipFill rotWithShape="1">
          <a:blip r:embed="rId4">
            <a:alphaModFix/>
          </a:blip>
          <a:srcRect b="0" l="0" r="10281" t="0"/>
          <a:stretch/>
        </p:blipFill>
        <p:spPr>
          <a:xfrm>
            <a:off x="4775674" y="931725"/>
            <a:ext cx="3118104" cy="357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Google Shape;2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13" y="401175"/>
            <a:ext cx="4804242" cy="23333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p39"/>
          <p:cNvSpPr txBox="1"/>
          <p:nvPr/>
        </p:nvSpPr>
        <p:spPr>
          <a:xfrm>
            <a:off x="3826825" y="436875"/>
            <a:ext cx="13785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25">
                <a:latin typeface="Roboto"/>
                <a:ea typeface="Roboto"/>
                <a:cs typeface="Roboto"/>
                <a:sym typeface="Roboto"/>
              </a:rPr>
              <a:t>Dataset Original</a:t>
            </a:r>
            <a:endParaRPr b="1" sz="10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1" name="Google Shape;22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14" y="2734542"/>
            <a:ext cx="4804236" cy="23230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39"/>
          <p:cNvSpPr txBox="1"/>
          <p:nvPr/>
        </p:nvSpPr>
        <p:spPr>
          <a:xfrm>
            <a:off x="4541550" y="2791975"/>
            <a:ext cx="1453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25">
                <a:latin typeface="Roboto"/>
                <a:ea typeface="Roboto"/>
                <a:cs typeface="Roboto"/>
                <a:sym typeface="Roboto"/>
              </a:rPr>
              <a:t>Dataset Filtrado</a:t>
            </a:r>
            <a:endParaRPr b="1" sz="102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39"/>
          <p:cNvSpPr txBox="1"/>
          <p:nvPr/>
        </p:nvSpPr>
        <p:spPr>
          <a:xfrm>
            <a:off x="470050" y="3048500"/>
            <a:ext cx="3599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25">
                <a:latin typeface="Roboto"/>
                <a:ea typeface="Roboto"/>
                <a:cs typeface="Roboto"/>
                <a:sym typeface="Roboto"/>
              </a:rPr>
              <a:t>Se observa una centralización de los valores de superficie total (principal variable para la estimación de precio) tras el filtrado y eliminación de outliers para todos los tipos de propiedad.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a Seguir</a:t>
            </a:r>
            <a:endParaRPr/>
          </a:p>
        </p:txBody>
      </p:sp>
      <p:sp>
        <p:nvSpPr>
          <p:cNvPr id="2209" name="Google Shape;2209;p40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Limpieza de datos</a:t>
            </a:r>
            <a:endParaRPr/>
          </a:p>
        </p:txBody>
      </p:sp>
      <p:sp>
        <p:nvSpPr>
          <p:cNvPr id="2210" name="Google Shape;2210;p40"/>
          <p:cNvSpPr txBox="1"/>
          <p:nvPr>
            <p:ph idx="2" type="subTitle"/>
          </p:nvPr>
        </p:nvSpPr>
        <p:spPr>
          <a:xfrm>
            <a:off x="1709928" y="202087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Eliminar las columnas que no agreguen </a:t>
            </a:r>
            <a:r>
              <a:rPr lang="en" sz="1300"/>
              <a:t>información</a:t>
            </a:r>
            <a:r>
              <a:rPr lang="en" sz="1300"/>
              <a:t> necesaria para los modelos de </a:t>
            </a:r>
            <a:r>
              <a:rPr lang="en" sz="1300"/>
              <a:t>predicción</a:t>
            </a:r>
            <a:r>
              <a:rPr lang="en" sz="1300"/>
              <a:t>.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1" name="Google Shape;2211;p40"/>
          <p:cNvSpPr txBox="1"/>
          <p:nvPr>
            <p:ph idx="3" type="subTitle"/>
          </p:nvPr>
        </p:nvSpPr>
        <p:spPr>
          <a:xfrm>
            <a:off x="5447725" y="1207275"/>
            <a:ext cx="25077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Identificación</a:t>
            </a:r>
            <a:r>
              <a:rPr lang="en" sz="1800"/>
              <a:t> de la variable con mayor fiabilidad de los datos</a:t>
            </a:r>
            <a:endParaRPr/>
          </a:p>
        </p:txBody>
      </p:sp>
      <p:sp>
        <p:nvSpPr>
          <p:cNvPr id="2212" name="Google Shape;2212;p40"/>
          <p:cNvSpPr txBox="1"/>
          <p:nvPr>
            <p:ph idx="4" type="subTitle"/>
          </p:nvPr>
        </p:nvSpPr>
        <p:spPr>
          <a:xfrm>
            <a:off x="5447722" y="2089575"/>
            <a:ext cx="2507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Encontrar  cual es la provincia, barrio y tipo de propiedad que </a:t>
            </a:r>
            <a:r>
              <a:rPr lang="en" sz="1300"/>
              <a:t>más</a:t>
            </a:r>
            <a:r>
              <a:rPr lang="en" sz="1300"/>
              <a:t> </a:t>
            </a:r>
            <a:r>
              <a:rPr lang="en" sz="1300"/>
              <a:t>información</a:t>
            </a:r>
            <a:r>
              <a:rPr lang="en" sz="1300"/>
              <a:t> aporta al dataset.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13" name="Google Shape;2213;p40"/>
          <p:cNvSpPr txBox="1"/>
          <p:nvPr>
            <p:ph idx="5" type="subTitle"/>
          </p:nvPr>
        </p:nvSpPr>
        <p:spPr>
          <a:xfrm>
            <a:off x="2802975" y="3017700"/>
            <a:ext cx="2265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Prueba de los modelos de </a:t>
            </a:r>
            <a:r>
              <a:rPr lang="en" sz="1800"/>
              <a:t>predicción</a:t>
            </a:r>
            <a:endParaRPr/>
          </a:p>
        </p:txBody>
      </p:sp>
      <p:sp>
        <p:nvSpPr>
          <p:cNvPr id="2214" name="Google Shape;2214;p40"/>
          <p:cNvSpPr txBox="1"/>
          <p:nvPr>
            <p:ph idx="6" type="subTitle"/>
          </p:nvPr>
        </p:nvSpPr>
        <p:spPr>
          <a:xfrm>
            <a:off x="2825496" y="367174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Usaremos regresion lineal multiple (sklearn y OLS), ridge y lasso de la </a:t>
            </a:r>
            <a:r>
              <a:rPr lang="en" sz="1300"/>
              <a:t>librería</a:t>
            </a:r>
            <a:r>
              <a:rPr lang="en" sz="1300"/>
              <a:t> sklearn. 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5" name="Google Shape;2215;p40"/>
          <p:cNvSpPr txBox="1"/>
          <p:nvPr>
            <p:ph idx="7" type="subTitle"/>
          </p:nvPr>
        </p:nvSpPr>
        <p:spPr>
          <a:xfrm>
            <a:off x="6464800" y="3017700"/>
            <a:ext cx="19935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Definición</a:t>
            </a:r>
            <a:r>
              <a:rPr lang="en" sz="1800"/>
              <a:t> del mejor modelo de </a:t>
            </a:r>
            <a:r>
              <a:rPr lang="en" sz="1800"/>
              <a:t>predicción</a:t>
            </a:r>
            <a:endParaRPr/>
          </a:p>
        </p:txBody>
      </p:sp>
      <p:sp>
        <p:nvSpPr>
          <p:cNvPr id="2216" name="Google Shape;2216;p40"/>
          <p:cNvSpPr txBox="1"/>
          <p:nvPr>
            <p:ph idx="8" type="subTitle"/>
          </p:nvPr>
        </p:nvSpPr>
        <p:spPr>
          <a:xfrm>
            <a:off x="6464808" y="3968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Según</a:t>
            </a:r>
            <a:r>
              <a:rPr lang="en" sz="1300"/>
              <a:t> los indicadores </a:t>
            </a:r>
            <a:r>
              <a:rPr lang="en" sz="1300"/>
              <a:t>analizados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7" name="Google Shape;2217;p40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18" name="Google Shape;2218;p40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19" name="Google Shape;2219;p40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20" name="Google Shape;2220;p40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1"/>
          <p:cNvSpPr txBox="1"/>
          <p:nvPr>
            <p:ph type="title"/>
          </p:nvPr>
        </p:nvSpPr>
        <p:spPr>
          <a:xfrm>
            <a:off x="1823550" y="9975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 del análisis</a:t>
            </a:r>
            <a:endParaRPr/>
          </a:p>
        </p:txBody>
      </p:sp>
      <p:sp>
        <p:nvSpPr>
          <p:cNvPr id="2226" name="Google Shape;2226;p41"/>
          <p:cNvSpPr txBox="1"/>
          <p:nvPr/>
        </p:nvSpPr>
        <p:spPr>
          <a:xfrm>
            <a:off x="6372177" y="10881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27" name="Google Shape;2227;p41"/>
          <p:cNvSpPr txBox="1"/>
          <p:nvPr/>
        </p:nvSpPr>
        <p:spPr>
          <a:xfrm>
            <a:off x="6444999" y="2637800"/>
            <a:ext cx="189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disponibles en el subset</a:t>
            </a:r>
            <a:endParaRPr b="1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8" name="Google Shape;2228;p41"/>
          <p:cNvGrpSpPr/>
          <p:nvPr/>
        </p:nvGrpSpPr>
        <p:grpSpPr>
          <a:xfrm>
            <a:off x="5270033" y="1650672"/>
            <a:ext cx="967192" cy="982891"/>
            <a:chOff x="6293934" y="1010648"/>
            <a:chExt cx="1245900" cy="1245900"/>
          </a:xfrm>
        </p:grpSpPr>
        <p:sp>
          <p:nvSpPr>
            <p:cNvPr id="2229" name="Google Shape;2229;p41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1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41"/>
          <p:cNvSpPr txBox="1"/>
          <p:nvPr/>
        </p:nvSpPr>
        <p:spPr>
          <a:xfrm>
            <a:off x="5382965" y="1924678"/>
            <a:ext cx="736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Belgrano, CABA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32" name="Google Shape;2232;p41"/>
          <p:cNvSpPr txBox="1"/>
          <p:nvPr/>
        </p:nvSpPr>
        <p:spPr>
          <a:xfrm>
            <a:off x="4682225" y="2580988"/>
            <a:ext cx="2138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Ubicación que más datos incorpora al dataset</a:t>
            </a:r>
            <a:endParaRPr b="1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7052803" y="1919665"/>
            <a:ext cx="683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&gt;2000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234" name="Google Shape;2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25" y="1345875"/>
            <a:ext cx="4017000" cy="379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5" name="Google Shape;2235;p41"/>
          <p:cNvGrpSpPr/>
          <p:nvPr/>
        </p:nvGrpSpPr>
        <p:grpSpPr>
          <a:xfrm>
            <a:off x="6946433" y="1726872"/>
            <a:ext cx="967192" cy="982891"/>
            <a:chOff x="6293934" y="1010648"/>
            <a:chExt cx="1245900" cy="1245900"/>
          </a:xfrm>
        </p:grpSpPr>
        <p:sp>
          <p:nvSpPr>
            <p:cNvPr id="2236" name="Google Shape;2236;p41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1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&gt;2000</a:t>
              </a:r>
              <a:endParaRPr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238" name="Google Shape;2238;p41"/>
          <p:cNvSpPr txBox="1"/>
          <p:nvPr>
            <p:ph type="title"/>
          </p:nvPr>
        </p:nvSpPr>
        <p:spPr>
          <a:xfrm>
            <a:off x="4956100" y="1031865"/>
            <a:ext cx="33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 línea con el objetivo general del trabajo se decidió concentrar el análisis en un subgrupo de propiedades del Dataset correspondiente a:</a:t>
            </a:r>
            <a:endParaRPr sz="9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9" name="Google Shape;2239;p41"/>
          <p:cNvSpPr txBox="1"/>
          <p:nvPr/>
        </p:nvSpPr>
        <p:spPr>
          <a:xfrm>
            <a:off x="5000150" y="3411100"/>
            <a:ext cx="30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Justificación: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857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arlow Semi Condensed"/>
              <a:buChar char="-"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Ubicación con mayor cantidad de datos disponibles (&gt;2.000).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arlow Semi Condensed"/>
              <a:buChar char="-"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Mayor representatividad de los precios de propiedades dada la mayor cantidad de datos disponible luego del filtrado/limpieza inicial.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Barlow Semi Condensed"/>
              <a:buChar char="-"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Mayor precisión esperada en los modelos de regresión.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