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58" r:id="rId4"/>
    <p:sldId id="263" r:id="rId5"/>
    <p:sldId id="266" r:id="rId6"/>
    <p:sldId id="283" r:id="rId7"/>
    <p:sldId id="277" r:id="rId8"/>
    <p:sldId id="296" r:id="rId9"/>
    <p:sldId id="285" r:id="rId10"/>
    <p:sldId id="294" r:id="rId11"/>
    <p:sldId id="29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-윤고딕330" panose="02030504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881" userDrawn="1">
          <p15:clr>
            <a:srgbClr val="A4A3A4"/>
          </p15:clr>
        </p15:guide>
        <p15:guide id="3" orient="horz" pos="660" userDrawn="1">
          <p15:clr>
            <a:srgbClr val="A4A3A4"/>
          </p15:clr>
        </p15:guide>
        <p15:guide id="4" orient="horz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98" y="53"/>
      </p:cViewPr>
      <p:guideLst>
        <p:guide orient="horz" pos="2157"/>
        <p:guide pos="881"/>
        <p:guide orient="horz" pos="660"/>
        <p:guide orient="horz"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D020D31-F4FA-45A5-B98E-D4B89CFE0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CF4DA-72EF-41DE-A6B0-A985C69D4B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838F8-DF4A-4D36-9ACA-1BE9A116DF9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FC19D-3073-4122-A3FF-4CFC46A03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92634-389C-46DD-85C9-C8C2CC3290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E8376-6041-455D-8907-AB2F4F9FB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7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776DE-EC15-4082-B076-FC4132366A1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B5381-BA96-4EA8-B6EE-5114F2107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5381-BA96-4EA8-B6EE-5114F21079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3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5381-BA96-4EA8-B6EE-5114F21079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CA4-F0D4-486A-8E62-15F93D1E052A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A19A-33E4-412C-A15C-E0342C12A92C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9F55-7E7F-43C0-B41A-2648D4F93680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476A-4934-4F59-A93A-6BAE0FBA606D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D829-29B2-49CC-A769-EA97C3A85674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45F-A695-41FF-9E77-06C86891A3ED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3F6-D046-4C9E-99D6-A166CDB150B1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24E-B2AD-444B-939D-E330CCC0B34D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A700-0DA7-49ED-9AB7-E098E7277769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9D8-92F2-4B8E-B8C7-F11DDC8738F7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09C-E2C9-47CF-9019-CC2311BE0CAB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169E-D010-4571-B21C-8E92A732415E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620"/>
            <a:ext cx="91446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MQTT 기반의 IoT 홈</a:t>
            </a:r>
            <a:endParaRPr lang="ko-KR" altLang="en-US" sz="4400" b="1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512FA-2029-457B-99AA-B581DF4EF251}"/>
              </a:ext>
            </a:extLst>
          </p:cNvPr>
          <p:cNvSpPr txBox="1"/>
          <p:nvPr/>
        </p:nvSpPr>
        <p:spPr>
          <a:xfrm>
            <a:off x="3996055" y="4869180"/>
            <a:ext cx="492315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2011150002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고상욱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지도교수 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최진구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교수님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2013150006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김우조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2013152001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고귀영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2013154024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이종현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80994-A953-44BB-9A21-0B5AEF3B8232}"/>
              </a:ext>
            </a:extLst>
          </p:cNvPr>
          <p:cNvSpPr txBox="1"/>
          <p:nvPr/>
        </p:nvSpPr>
        <p:spPr>
          <a:xfrm>
            <a:off x="2090688" y="5805487"/>
            <a:ext cx="496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집 안에서나 밖에서나 </a:t>
            </a:r>
            <a:r>
              <a:rPr lang="ko-KR" altLang="en-US" dirty="0">
                <a:solidFill>
                  <a:srgbClr val="FFFF00"/>
                </a:solidFill>
              </a:rPr>
              <a:t>어플</a:t>
            </a:r>
            <a:r>
              <a:rPr lang="ko-KR" altLang="en-US" dirty="0">
                <a:solidFill>
                  <a:schemeClr val="bg1"/>
                </a:solidFill>
              </a:rPr>
              <a:t>을 이용한 제어가능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A56825-A4B7-4EE2-8663-7A653909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110254"/>
            <a:ext cx="4838700" cy="461962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ACBFB-808F-4EC4-B228-DB607362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3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80994-A953-44BB-9A21-0B5AEF3B8232}"/>
              </a:ext>
            </a:extLst>
          </p:cNvPr>
          <p:cNvSpPr txBox="1"/>
          <p:nvPr/>
        </p:nvSpPr>
        <p:spPr>
          <a:xfrm>
            <a:off x="2090688" y="5805487"/>
            <a:ext cx="536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온도가 비정상적으로 높을 때 알림을 받을 수 있고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도어락</a:t>
            </a:r>
            <a:r>
              <a:rPr lang="ko-KR" altLang="en-US" dirty="0">
                <a:solidFill>
                  <a:schemeClr val="bg1"/>
                </a:solidFill>
              </a:rPr>
              <a:t> 자동개방 및 경고음 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E4754F-7C16-4FCB-BFD3-D1D058DE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85" y="1195386"/>
            <a:ext cx="4709429" cy="44658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8742A-94DD-4836-AD60-57A5010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내용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DED7E-FC5E-4BAD-AE8B-D171855CB308}"/>
              </a:ext>
            </a:extLst>
          </p:cNvPr>
          <p:cNvSpPr txBox="1"/>
          <p:nvPr/>
        </p:nvSpPr>
        <p:spPr>
          <a:xfrm>
            <a:off x="1367495" y="1268760"/>
            <a:ext cx="6409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기상청 </a:t>
            </a:r>
            <a:r>
              <a:rPr lang="en-US" altLang="ko-KR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RSS </a:t>
            </a: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파싱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온도센서를 통한 화재 감지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조도센서를 이용한 </a:t>
            </a:r>
            <a:r>
              <a:rPr lang="ko-KR" altLang="en-US" sz="24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거실등</a:t>
            </a: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자동 점등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음성인식을 통한 홈 네트워크 제어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습도센서를 통한 가습기 제어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D980B-4642-45FB-8465-DE29456D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A481D2-A4D1-4E7D-BE25-68FEE66D7578}"/>
              </a:ext>
            </a:extLst>
          </p:cNvPr>
          <p:cNvSpPr/>
          <p:nvPr/>
        </p:nvSpPr>
        <p:spPr>
          <a:xfrm>
            <a:off x="3527884" y="3214743"/>
            <a:ext cx="2088232" cy="11521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MQTT Broker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91E723D-B883-4B73-AEAA-7A92D4CC665B}"/>
              </a:ext>
            </a:extLst>
          </p:cNvPr>
          <p:cNvSpPr/>
          <p:nvPr/>
        </p:nvSpPr>
        <p:spPr>
          <a:xfrm>
            <a:off x="1599486" y="2156867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FC39AD-4A91-49B2-9E5C-53F4B86DF5C0}"/>
              </a:ext>
            </a:extLst>
          </p:cNvPr>
          <p:cNvSpPr/>
          <p:nvPr/>
        </p:nvSpPr>
        <p:spPr>
          <a:xfrm>
            <a:off x="3815916" y="1620626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온도센서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66EB23-D067-4A6E-8287-0AC720FDC25E}"/>
              </a:ext>
            </a:extLst>
          </p:cNvPr>
          <p:cNvSpPr/>
          <p:nvPr/>
        </p:nvSpPr>
        <p:spPr>
          <a:xfrm>
            <a:off x="6127586" y="215765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습도센서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5B1D832-23D7-4275-8DDA-18464B41AFCE}"/>
              </a:ext>
            </a:extLst>
          </p:cNvPr>
          <p:cNvSpPr/>
          <p:nvPr/>
        </p:nvSpPr>
        <p:spPr>
          <a:xfrm>
            <a:off x="6500771" y="4322871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형광등</a:t>
            </a:r>
            <a:r>
              <a:rPr lang="en-US" altLang="ko-KR" dirty="0"/>
              <a:t>(LED)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7550F1-5B22-4B42-9BCF-C95B92F943C5}"/>
              </a:ext>
            </a:extLst>
          </p:cNvPr>
          <p:cNvSpPr/>
          <p:nvPr/>
        </p:nvSpPr>
        <p:spPr>
          <a:xfrm>
            <a:off x="4671579" y="5237909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창문 모듈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6B03DFF-2D2A-47B5-86AF-4508F835E5DE}"/>
              </a:ext>
            </a:extLst>
          </p:cNvPr>
          <p:cNvSpPr/>
          <p:nvPr/>
        </p:nvSpPr>
        <p:spPr>
          <a:xfrm>
            <a:off x="2846000" y="52409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도어락</a:t>
            </a:r>
            <a:r>
              <a:rPr lang="ko-KR" altLang="en-US" dirty="0"/>
              <a:t> 모듈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1C3C372-E85D-4C10-A54E-8B2BBAE0B938}"/>
              </a:ext>
            </a:extLst>
          </p:cNvPr>
          <p:cNvSpPr/>
          <p:nvPr/>
        </p:nvSpPr>
        <p:spPr>
          <a:xfrm>
            <a:off x="1131061" y="4322871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7608DB0-B5E0-4F22-BDB6-029CAF519D65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4572000" y="2340706"/>
            <a:ext cx="0" cy="87403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598DD6-621B-4692-9CD9-951DC97767D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47692" y="2517698"/>
            <a:ext cx="979894" cy="694046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A08AC0-27DB-43E7-9A2B-4F75D5E65B6C}"/>
              </a:ext>
            </a:extLst>
          </p:cNvPr>
          <p:cNvCxnSpPr>
            <a:cxnSpLocks/>
          </p:cNvCxnSpPr>
          <p:nvPr/>
        </p:nvCxnSpPr>
        <p:spPr>
          <a:xfrm>
            <a:off x="3123127" y="2504681"/>
            <a:ext cx="968421" cy="69258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A36AD8-1FBC-42F2-8B8F-E2FDBFAE1AF9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2643229" y="4085781"/>
            <a:ext cx="869210" cy="59713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058C01B-F495-433B-857D-FF1F5B8821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02084" y="4384346"/>
            <a:ext cx="553313" cy="856562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0A90A1-C0D5-413A-8247-4F8D1001BF5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988603" y="4384346"/>
            <a:ext cx="439060" cy="853563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7C1213-66A1-4192-B733-B8D59EA0349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96622" y="4085781"/>
            <a:ext cx="904149" cy="59713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560EEE-18F8-45FA-B5D7-D059FFF68A17}"/>
              </a:ext>
            </a:extLst>
          </p:cNvPr>
          <p:cNvSpPr txBox="1"/>
          <p:nvPr/>
        </p:nvSpPr>
        <p:spPr>
          <a:xfrm>
            <a:off x="4572000" y="5908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시스템 구성도</a:t>
            </a:r>
            <a:endParaRPr lang="ko-KR" altLang="en-US" sz="1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78084-57A9-4FD3-8938-45E0287907DF}"/>
              </a:ext>
            </a:extLst>
          </p:cNvPr>
          <p:cNvSpPr txBox="1"/>
          <p:nvPr/>
        </p:nvSpPr>
        <p:spPr>
          <a:xfrm>
            <a:off x="1610972" y="1337260"/>
            <a:ext cx="151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Publish</a:t>
            </a:r>
            <a:endParaRPr lang="ko-KR" altLang="en-US" sz="2800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28BF1F-F62A-4222-A127-915D37460AFA}"/>
              </a:ext>
            </a:extLst>
          </p:cNvPr>
          <p:cNvSpPr txBox="1"/>
          <p:nvPr/>
        </p:nvSpPr>
        <p:spPr>
          <a:xfrm>
            <a:off x="5906660" y="3564559"/>
            <a:ext cx="314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Publish/Subscribe</a:t>
            </a:r>
            <a:endParaRPr lang="ko-KR" altLang="en-US" sz="2800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3F582F5-912D-4B9E-B4F6-4043C61F1CA2}"/>
              </a:ext>
            </a:extLst>
          </p:cNvPr>
          <p:cNvCxnSpPr/>
          <p:nvPr/>
        </p:nvCxnSpPr>
        <p:spPr>
          <a:xfrm>
            <a:off x="257635" y="3214743"/>
            <a:ext cx="8784976" cy="0"/>
          </a:xfrm>
          <a:prstGeom prst="line">
            <a:avLst/>
          </a:prstGeom>
          <a:ln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CCD1FF-51F8-4259-BFC4-5219DD0C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A7B05-17A8-48ED-B679-54029625B059}"/>
              </a:ext>
            </a:extLst>
          </p:cNvPr>
          <p:cNvSpPr txBox="1"/>
          <p:nvPr/>
        </p:nvSpPr>
        <p:spPr>
          <a:xfrm>
            <a:off x="4572000" y="586715"/>
            <a:ext cx="100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8BFF636-B41F-4599-8B58-43B4B29C94A0}"/>
              </a:ext>
            </a:extLst>
          </p:cNvPr>
          <p:cNvSpPr/>
          <p:nvPr/>
        </p:nvSpPr>
        <p:spPr>
          <a:xfrm>
            <a:off x="1599486" y="17008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02F1EB4-760C-43C1-869F-795A08B6EC41}"/>
              </a:ext>
            </a:extLst>
          </p:cNvPr>
          <p:cNvSpPr/>
          <p:nvPr/>
        </p:nvSpPr>
        <p:spPr>
          <a:xfrm>
            <a:off x="3815916" y="17008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618799-6B3F-470C-8A11-1186189BB5F4}"/>
              </a:ext>
            </a:extLst>
          </p:cNvPr>
          <p:cNvSpPr/>
          <p:nvPr/>
        </p:nvSpPr>
        <p:spPr>
          <a:xfrm>
            <a:off x="6032346" y="17008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Subscriber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138808-7ACD-4CD8-94B6-D02E872CEA1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55570" y="2420888"/>
            <a:ext cx="0" cy="328835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39D27B2-4DA9-4D24-A7B3-D2DD5E3EFFF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788430" y="2420888"/>
            <a:ext cx="0" cy="3288356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13D6C2-6AC4-4C99-8B57-1CCA865595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72000" y="2420888"/>
            <a:ext cx="0" cy="328835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76EC45-79B2-44E7-B9DC-9AD61B2B76A3}"/>
              </a:ext>
            </a:extLst>
          </p:cNvPr>
          <p:cNvCxnSpPr>
            <a:cxnSpLocks/>
          </p:cNvCxnSpPr>
          <p:nvPr/>
        </p:nvCxnSpPr>
        <p:spPr>
          <a:xfrm>
            <a:off x="2355570" y="3846329"/>
            <a:ext cx="2140230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2C2C51-FC56-459D-8985-E15FDB6BBDAF}"/>
              </a:ext>
            </a:extLst>
          </p:cNvPr>
          <p:cNvSpPr txBox="1"/>
          <p:nvPr/>
        </p:nvSpPr>
        <p:spPr>
          <a:xfrm>
            <a:off x="2502997" y="347699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Pub(topic, data)</a:t>
            </a:r>
            <a:endParaRPr lang="ko-KR" altLang="en-US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661FE7-3B95-4B3B-BE9D-41E65A0D9C16}"/>
              </a:ext>
            </a:extLst>
          </p:cNvPr>
          <p:cNvSpPr txBox="1"/>
          <p:nvPr/>
        </p:nvSpPr>
        <p:spPr>
          <a:xfrm>
            <a:off x="5095631" y="26002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Sub(topic)</a:t>
            </a:r>
            <a:endParaRPr lang="ko-KR" altLang="en-US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8469EB-6640-48BC-8083-5C39DA13DC8A}"/>
              </a:ext>
            </a:extLst>
          </p:cNvPr>
          <p:cNvCxnSpPr>
            <a:cxnSpLocks/>
          </p:cNvCxnSpPr>
          <p:nvPr/>
        </p:nvCxnSpPr>
        <p:spPr>
          <a:xfrm>
            <a:off x="4648200" y="2972941"/>
            <a:ext cx="214023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B34787-BA9C-4CB8-8E0E-3A8D19280BFE}"/>
              </a:ext>
            </a:extLst>
          </p:cNvPr>
          <p:cNvSpPr txBox="1"/>
          <p:nvPr/>
        </p:nvSpPr>
        <p:spPr>
          <a:xfrm>
            <a:off x="4757527" y="415304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Pub(topic, data)</a:t>
            </a:r>
            <a:endParaRPr lang="ko-KR" altLang="en-US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0626ED-7ECC-4A53-AC3E-F4ADDA284B53}"/>
              </a:ext>
            </a:extLst>
          </p:cNvPr>
          <p:cNvCxnSpPr>
            <a:cxnSpLocks/>
          </p:cNvCxnSpPr>
          <p:nvPr/>
        </p:nvCxnSpPr>
        <p:spPr>
          <a:xfrm>
            <a:off x="4577927" y="4525758"/>
            <a:ext cx="2140230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AA6388-25D3-4994-9BB3-C79B773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4198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82FC-E835-4CF9-9527-ECAE2337A0A5}"/>
              </a:ext>
            </a:extLst>
          </p:cNvPr>
          <p:cNvSpPr txBox="1"/>
          <p:nvPr/>
        </p:nvSpPr>
        <p:spPr>
          <a:xfrm>
            <a:off x="3565417" y="2399654"/>
            <a:ext cx="542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언어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: c/</a:t>
            </a:r>
            <a:r>
              <a:rPr lang="en-US" altLang="ko-KR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c++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java, </a:t>
            </a:r>
            <a:r>
              <a:rPr lang="en-US" altLang="ko-KR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SqlLite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프로그램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vi, visual studio,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Android Studio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운영체제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Windows 10, </a:t>
            </a:r>
            <a:r>
              <a:rPr lang="ko-KR" altLang="en-US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라즈비언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8BFDBD83-7E52-43C1-B4D8-B5D7B196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9" y="1179035"/>
            <a:ext cx="2892709" cy="40108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7F9E2-1980-4457-BB7E-4141224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7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B9BC5F-FE81-4322-A4EE-8FD613B6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658"/>
              </p:ext>
            </p:extLst>
          </p:nvPr>
        </p:nvGraphicFramePr>
        <p:xfrm>
          <a:off x="179513" y="2060848"/>
          <a:ext cx="8784976" cy="352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152">
                  <a:extLst>
                    <a:ext uri="{9D8B030D-6E8A-4147-A177-3AD203B41FA5}">
                      <a16:colId xmlns:a16="http://schemas.microsoft.com/office/drawing/2014/main" val="3463886968"/>
                    </a:ext>
                  </a:extLst>
                </a:gridCol>
                <a:gridCol w="1935813">
                  <a:extLst>
                    <a:ext uri="{9D8B030D-6E8A-4147-A177-3AD203B41FA5}">
                      <a16:colId xmlns:a16="http://schemas.microsoft.com/office/drawing/2014/main" val="3192156193"/>
                    </a:ext>
                  </a:extLst>
                </a:gridCol>
                <a:gridCol w="1564042">
                  <a:extLst>
                    <a:ext uri="{9D8B030D-6E8A-4147-A177-3AD203B41FA5}">
                      <a16:colId xmlns:a16="http://schemas.microsoft.com/office/drawing/2014/main" val="1705741316"/>
                    </a:ext>
                  </a:extLst>
                </a:gridCol>
                <a:gridCol w="2189265">
                  <a:extLst>
                    <a:ext uri="{9D8B030D-6E8A-4147-A177-3AD203B41FA5}">
                      <a16:colId xmlns:a16="http://schemas.microsoft.com/office/drawing/2014/main" val="153093132"/>
                    </a:ext>
                  </a:extLst>
                </a:gridCol>
                <a:gridCol w="2035704">
                  <a:extLst>
                    <a:ext uri="{9D8B030D-6E8A-4147-A177-3AD203B41FA5}">
                      <a16:colId xmlns:a16="http://schemas.microsoft.com/office/drawing/2014/main" val="3243916046"/>
                    </a:ext>
                  </a:extLst>
                </a:gridCol>
              </a:tblGrid>
              <a:tr h="507838"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고상욱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김우조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고귀영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이종현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13527"/>
                  </a:ext>
                </a:extLst>
              </a:tr>
              <a:tr h="60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MQTT, MYSQL,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웹서버 기술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23765"/>
                  </a:ext>
                </a:extLst>
              </a:tr>
              <a:tr h="75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MQTT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/ TOMCAT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웹페이지 기능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기능 설계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38"/>
                  </a:ext>
                </a:extLst>
              </a:tr>
              <a:tr h="834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MQTT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/ TOMCAT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제작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웹페이지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구현 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46697"/>
                  </a:ext>
                </a:extLst>
              </a:tr>
              <a:tr h="82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통합테스트 유지보수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어플리케이션 작동 테스트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7143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877EA-3281-4EAF-987A-BAA6A8D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수행 일정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E5EB29-27A1-4F10-96A2-461F2147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7974"/>
              </p:ext>
            </p:extLst>
          </p:nvPr>
        </p:nvGraphicFramePr>
        <p:xfrm>
          <a:off x="1768463" y="1268760"/>
          <a:ext cx="6760310" cy="4649015"/>
        </p:xfrm>
        <a:graphic>
          <a:graphicData uri="http://schemas.openxmlformats.org/drawingml/2006/table">
            <a:tbl>
              <a:tblPr/>
              <a:tblGrid>
                <a:gridCol w="1709414">
                  <a:extLst>
                    <a:ext uri="{9D8B030D-6E8A-4147-A177-3AD203B41FA5}">
                      <a16:colId xmlns:a16="http://schemas.microsoft.com/office/drawing/2014/main" val="3949030593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1491110751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97764720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559779116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116522522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107154243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779792373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3549946019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337181960"/>
                    </a:ext>
                  </a:extLst>
                </a:gridCol>
              </a:tblGrid>
              <a:tr h="4773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연구내용 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12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6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7-9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1412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주제 정하기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802768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설계 계획서 발표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304641"/>
                  </a:ext>
                </a:extLst>
              </a:tr>
              <a:tr h="4773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 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조사 및 개발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04904"/>
                  </a:ext>
                </a:extLst>
              </a:tr>
              <a:tr h="6453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각종 센서 서버 연결 및 동작 테스트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61959"/>
                  </a:ext>
                </a:extLst>
              </a:tr>
              <a:tr h="6453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모바일 어플리케이션 개발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116800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통합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62967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테스트 및 보완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02370"/>
                  </a:ext>
                </a:extLst>
              </a:tr>
              <a:tr h="4716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최종보고서 작성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2824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249997-0066-4E4E-993F-5895F20B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9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Github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40679-447A-478D-B6BE-103D74FAA0B3}"/>
              </a:ext>
            </a:extLst>
          </p:cNvPr>
          <p:cNvSpPr txBox="1"/>
          <p:nvPr/>
        </p:nvSpPr>
        <p:spPr>
          <a:xfrm>
            <a:off x="1763390" y="1196752"/>
            <a:ext cx="501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https://github.com/C4-LJH/C4.git</a:t>
            </a:r>
            <a:endParaRPr lang="ko-KR" altLang="en-US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46E45-0EC3-40C0-BECD-8D4DAA8E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2132856"/>
            <a:ext cx="7223976" cy="345638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9A5F53-5C73-4B36-892D-A707F3C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 문헌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E6401-D96A-4BA3-AF98-0EB5F952A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709" y="2536030"/>
            <a:ext cx="1481532" cy="1785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2E15-23EE-4CCE-9350-2D79B0274342}"/>
              </a:ext>
            </a:extLst>
          </p:cNvPr>
          <p:cNvSpPr txBox="1"/>
          <p:nvPr/>
        </p:nvSpPr>
        <p:spPr>
          <a:xfrm>
            <a:off x="4137048" y="3036583"/>
            <a:ext cx="601558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 </a:t>
            </a:r>
            <a:r>
              <a:rPr lang="en-US" altLang="ko-KR" sz="2500" b="1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Rasberry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pi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http://www.rasplay.org/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E860891-95BF-40AB-9989-0BCE6A6F0D7C}"/>
              </a:ext>
            </a:extLst>
          </p:cNvPr>
          <p:cNvSpPr txBox="1"/>
          <p:nvPr/>
        </p:nvSpPr>
        <p:spPr>
          <a:xfrm>
            <a:off x="4139952" y="1230686"/>
            <a:ext cx="489654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 MQTT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관련 논문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MQTT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기반의 </a:t>
            </a:r>
            <a:r>
              <a:rPr lang="ko-KR" altLang="en-US" sz="2000" b="1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스마트홈에서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실시간 </a:t>
            </a:r>
            <a:endParaRPr lang="en-US" altLang="ko-KR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수요반응 게이트웨이 설계 및 구현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84AB0-2EC2-47C6-9A54-04C18FBA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83" y="1299006"/>
            <a:ext cx="2202172" cy="960115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F8BFCF14-EAFD-473C-905A-EABD05EDA572}"/>
              </a:ext>
            </a:extLst>
          </p:cNvPr>
          <p:cNvSpPr txBox="1"/>
          <p:nvPr/>
        </p:nvSpPr>
        <p:spPr>
          <a:xfrm>
            <a:off x="4148173" y="4534704"/>
            <a:ext cx="48965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  MQTT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Based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Secured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Home</a:t>
            </a:r>
          </a:p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Automation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System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CDAN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02C1CF-5A14-4391-BDF7-0D9E51C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598A4-055C-4CE0-A8BC-E3B6A2C7A19F}"/>
              </a:ext>
            </a:extLst>
          </p:cNvPr>
          <p:cNvSpPr txBox="1"/>
          <p:nvPr/>
        </p:nvSpPr>
        <p:spPr>
          <a:xfrm>
            <a:off x="1763390" y="467738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561C3-B892-4E09-AC6A-92882FD52D55}"/>
              </a:ext>
            </a:extLst>
          </p:cNvPr>
          <p:cNvSpPr txBox="1"/>
          <p:nvPr/>
        </p:nvSpPr>
        <p:spPr>
          <a:xfrm>
            <a:off x="1403350" y="1052513"/>
            <a:ext cx="30107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및 사례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내용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수행일정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 문헌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3A8BCA-EC2D-4EF3-BC84-77B72405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0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869315" y="1319530"/>
            <a:ext cx="265938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연구 개발 배경</a:t>
            </a:r>
            <a:endParaRPr lang="ko-KR" altLang="en-US" sz="24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pic>
        <p:nvPicPr>
          <p:cNvPr id="10" name="그림 9" descr="C:/Users/H/AppData/Roaming/PolarisOffice/ETemp/9204_4836120/fImage10811635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40" y="2741295"/>
            <a:ext cx="3596640" cy="3317240"/>
          </a:xfrm>
          <a:prstGeom prst="rect">
            <a:avLst/>
          </a:prstGeom>
          <a:noFill/>
        </p:spPr>
      </p:pic>
      <p:pic>
        <p:nvPicPr>
          <p:cNvPr id="11" name="그림 10" descr="C:/Users/H/AppData/Roaming/PolarisOffice/ETemp/9204_4836120/fImage11548135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" y="2778125"/>
            <a:ext cx="4046220" cy="329438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763395" y="467995"/>
            <a:ext cx="2740660" cy="585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졸업 연구 개요</a:t>
            </a:r>
            <a:endParaRPr lang="ko-KR" altLang="en-US" sz="32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96AD1A-1187-4F1B-AA13-F37C70CF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5" y="467995"/>
            <a:ext cx="2740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61440" y="1221740"/>
            <a:ext cx="6409690" cy="41088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연구 개발 배경</a:t>
            </a:r>
            <a:endParaRPr lang="ko-KR" altLang="en-US" sz="24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더 다양한 앱과 서비스의 등장으로 HTTP 등의 기존 프로토콜만으로는 커뮤니케이션의 다양한 요구사항들을 수용할 수 없다.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제한된 통신 환경을 고려하여 디자인된 MQTT 프로토콜은 모바일 영역에 진화에 따라 최적의 프로토콜로 소형디바이스,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iot에 가장 적합한 mqtt프로토콜</a:t>
            </a: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을 사용한다.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D3CF4-CE92-4AFC-9296-1063DA90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361440" y="1600835"/>
            <a:ext cx="6697980" cy="49398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MQTT(Message Queuing Telemetry Transport)</a:t>
            </a:r>
            <a:endParaRPr lang="ko-KR" altLang="en-US" sz="24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Broker를 통해 송신자가 특정 메시지를 publish하고 수신자가 메시지를 subscribe 하는 방식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초당 1000단위의 메시지 전송이 될 수 있어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가볍고 빠르다</a:t>
            </a:r>
            <a:endParaRPr lang="ko-KR" altLang="en-US" sz="1800" b="0" cap="none" dirty="0">
              <a:solidFill>
                <a:srgbClr val="FFFF00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제한된 장치, 낮은 대역폭 환경에 최적화된 프로토콜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자체적으로 차지하고 있는 리소스를 최소화하여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저전력</a:t>
            </a: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이 가장 큰 장점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신뢰성 있는 메시징을 위한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Qos 제공</a:t>
            </a:r>
            <a:endParaRPr lang="ko-KR" altLang="en-US" sz="1800" b="0" cap="none" dirty="0">
              <a:solidFill>
                <a:srgbClr val="FFFF00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메시지 길이가 작게는 2 바이트까지 가능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749425" y="538480"/>
            <a:ext cx="2740660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졸업 연구 개요</a:t>
            </a:r>
            <a:endParaRPr lang="ko-KR" altLang="en-US" sz="32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A8B0A0-F3E3-4140-8E9D-3FE501EE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369695" y="762635"/>
            <a:ext cx="2740660" cy="585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졸업 연구 개요</a:t>
            </a:r>
            <a:endParaRPr lang="ko-KR" altLang="en-US" sz="32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361440" y="1671320"/>
            <a:ext cx="6409690" cy="35528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연구 개발 효과</a:t>
            </a:r>
            <a:endParaRPr lang="ko-KR" altLang="en-US" sz="24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스마트폰으로 제어 가능해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편리함</a:t>
            </a:r>
            <a:endParaRPr lang="ko-KR" altLang="en-US" sz="1800" b="0" cap="none" dirty="0">
              <a:solidFill>
                <a:srgbClr val="FFFF00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IoT기반 기술로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시장 진입의 활성화</a:t>
            </a: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 기대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MQTT의 경량성과 효율성으로 모니터링되거나 제어되는 데이터의 양을 현저하게 증가시킴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MQTT를 사용해서 수집되는 데이터를 더 많이 수집, 전송 및 분석 가능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전력 소모 감소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54871-6151-4493-BCA0-B7B61C78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43C8BD-91B7-4819-A227-E1F4CF4DDCE8}"/>
              </a:ext>
            </a:extLst>
          </p:cNvPr>
          <p:cNvSpPr txBox="1"/>
          <p:nvPr/>
        </p:nvSpPr>
        <p:spPr>
          <a:xfrm>
            <a:off x="1763395" y="467995"/>
            <a:ext cx="326580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및 사례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 descr="C:/Users/H/AppData/Roaming/PolarisOffice/ETemp/9204_4836120/fImage222663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421765"/>
            <a:ext cx="6414770" cy="386397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307465" y="5537835"/>
            <a:ext cx="65779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HTTP에 비해 25% 뛰어난 전력 효율성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17E5C2-F8B1-44EF-A317-CD3CC117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4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50043-360C-4B8C-A4F8-C176B73F50D3}"/>
              </a:ext>
            </a:extLst>
          </p:cNvPr>
          <p:cNvSpPr txBox="1"/>
          <p:nvPr/>
        </p:nvSpPr>
        <p:spPr>
          <a:xfrm>
            <a:off x="1483849" y="435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창문제어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9F55F-B8CA-41C7-92FB-30CBC650B9A3}"/>
              </a:ext>
            </a:extLst>
          </p:cNvPr>
          <p:cNvSpPr txBox="1"/>
          <p:nvPr/>
        </p:nvSpPr>
        <p:spPr>
          <a:xfrm>
            <a:off x="4018002" y="435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전등제어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5AFCF-39A4-41E0-9524-129349E2FF01}"/>
              </a:ext>
            </a:extLst>
          </p:cNvPr>
          <p:cNvSpPr txBox="1"/>
          <p:nvPr/>
        </p:nvSpPr>
        <p:spPr>
          <a:xfrm>
            <a:off x="6552155" y="435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화재대피</a:t>
            </a:r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FE8A47DD-EB75-4564-9BB2-7BF17A0ADEC1}"/>
              </a:ext>
            </a:extLst>
          </p:cNvPr>
          <p:cNvSpPr/>
          <p:nvPr/>
        </p:nvSpPr>
        <p:spPr>
          <a:xfrm>
            <a:off x="971600" y="1842627"/>
            <a:ext cx="2132494" cy="21324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85796F3F-72EE-4A51-B899-0405DA940AD3}"/>
              </a:ext>
            </a:extLst>
          </p:cNvPr>
          <p:cNvSpPr/>
          <p:nvPr/>
        </p:nvSpPr>
        <p:spPr>
          <a:xfrm>
            <a:off x="3505753" y="1832428"/>
            <a:ext cx="2132494" cy="21324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665AD32F-6691-4869-80C2-2E2A96593108}"/>
              </a:ext>
            </a:extLst>
          </p:cNvPr>
          <p:cNvSpPr/>
          <p:nvPr/>
        </p:nvSpPr>
        <p:spPr>
          <a:xfrm>
            <a:off x="6039906" y="1832428"/>
            <a:ext cx="2132494" cy="21324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B0F0F8-0E30-4559-AE57-4E6EE2C5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179" y="2085206"/>
            <a:ext cx="1647335" cy="16473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8012AF-3B9E-478C-8076-E5C5BBCBF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2382" y="1928547"/>
            <a:ext cx="1797994" cy="1797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AEF31F-E71D-49E4-B57B-E984F0FBE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24" y="1855506"/>
            <a:ext cx="1579456" cy="187703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1C5C-6E44-4605-8887-1A6AAB7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CA879-DF65-4A30-8E64-4EB70EDC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72" y="1268760"/>
            <a:ext cx="4596656" cy="43204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E80994-A953-44BB-9A21-0B5AEF3B8232}"/>
              </a:ext>
            </a:extLst>
          </p:cNvPr>
          <p:cNvSpPr txBox="1"/>
          <p:nvPr/>
        </p:nvSpPr>
        <p:spPr>
          <a:xfrm>
            <a:off x="2273672" y="5836264"/>
            <a:ext cx="453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기상청 정보를 받아서 </a:t>
            </a:r>
            <a:r>
              <a:rPr lang="ko-KR" altLang="en-US" dirty="0">
                <a:solidFill>
                  <a:srgbClr val="FFFF00"/>
                </a:solidFill>
              </a:rPr>
              <a:t>버튼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ko-KR" altLang="en-US" dirty="0">
                <a:solidFill>
                  <a:srgbClr val="FFFF00"/>
                </a:solidFill>
              </a:rPr>
              <a:t>음성</a:t>
            </a:r>
            <a:r>
              <a:rPr lang="ko-KR" altLang="en-US" dirty="0">
                <a:solidFill>
                  <a:schemeClr val="bg1"/>
                </a:solidFill>
              </a:rPr>
              <a:t>으로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열기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닫기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자동 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3C2DD04A-2227-4132-AEDE-80ACB91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1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Pages>6</Pages>
  <Words>533</Words>
  <Characters>0</Characters>
  <Application>Microsoft Office PowerPoint</Application>
  <DocSecurity>0</DocSecurity>
  <PresentationFormat>화면 슬라이드 쇼(4:3)</PresentationFormat>
  <Lines>0</Lines>
  <Paragraphs>154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LJH</cp:lastModifiedBy>
  <cp:revision>24</cp:revision>
  <cp:lastPrinted>2018-01-23T05:11:47Z</cp:lastPrinted>
  <dcterms:modified xsi:type="dcterms:W3CDTF">2018-01-23T05:15:34Z</dcterms:modified>
</cp:coreProperties>
</file>