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9" r:id="rId18"/>
    <p:sldId id="310" r:id="rId19"/>
    <p:sldId id="311" r:id="rId20"/>
    <p:sldId id="312" r:id="rId21"/>
    <p:sldId id="294" r:id="rId22"/>
    <p:sldId id="272" r:id="rId23"/>
    <p:sldId id="313" r:id="rId24"/>
    <p:sldId id="315" r:id="rId25"/>
    <p:sldId id="295" r:id="rId26"/>
    <p:sldId id="296" r:id="rId27"/>
    <p:sldId id="297" r:id="rId28"/>
    <p:sldId id="299" r:id="rId29"/>
    <p:sldId id="300" r:id="rId30"/>
    <p:sldId id="301" r:id="rId31"/>
    <p:sldId id="302" r:id="rId32"/>
    <p:sldId id="307" r:id="rId33"/>
    <p:sldId id="308" r:id="rId34"/>
    <p:sldId id="303" r:id="rId35"/>
    <p:sldId id="304" r:id="rId36"/>
    <p:sldId id="305" r:id="rId37"/>
    <p:sldId id="289" r:id="rId38"/>
    <p:sldId id="290" r:id="rId39"/>
    <p:sldId id="291" r:id="rId40"/>
    <p:sldId id="292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306" r:id="rId49"/>
  </p:sldIdLst>
  <p:sldSz cx="12196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8" userDrawn="1">
          <p15:clr>
            <a:srgbClr val="A4A3A4"/>
          </p15:clr>
        </p15:guide>
        <p15:guide id="2" pos="4613" userDrawn="1">
          <p15:clr>
            <a:srgbClr val="A4A3A4"/>
          </p15:clr>
        </p15:guide>
        <p15:guide id="3" pos="5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/>
    <p:restoredTop sz="89971" autoAdjust="0"/>
  </p:normalViewPr>
  <p:slideViewPr>
    <p:cSldViewPr snapToGrid="0">
      <p:cViewPr varScale="1">
        <p:scale>
          <a:sx n="82" d="100"/>
          <a:sy n="82" d="100"/>
        </p:scale>
        <p:origin x="-852" y="-78"/>
      </p:cViewPr>
      <p:guideLst>
        <p:guide orient="horz" pos="2138"/>
        <p:guide orient="horz" pos="833"/>
        <p:guide orient="horz" pos="3888"/>
        <p:guide pos="4613"/>
        <p:guide pos="5431"/>
        <p:guide pos="72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12" y="685800"/>
            <a:ext cx="609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8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83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4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7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06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0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1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1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8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1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9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5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6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E3DC-AF89-411A-BC6A-6604D0D09C98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18945B8-A4C0-4B42-93D2-3609B2D51698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F4C0-BB27-42AB-ADEA-CD9CDEF64130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A518-3EE6-472B-85E1-D2DC6E11DBD7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4BE5-3312-44C9-B737-DDBFB0E83ECC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221-40EB-4278-813A-6D2589EBEE92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5E2-CE48-4694-AC15-4ED23E635533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D39B-CE06-4208-917C-E5EF6A9BB721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3073-640F-4C9A-888A-96F9D588C549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5763-6BB4-435E-8A99-5F6D55CD16D9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75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0402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312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8839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587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35E89DF4-1B57-4B4D-9AA9-DDFF6E6D460E}" type="datetime1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3/20/2018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40451" y="6359227"/>
            <a:ext cx="411666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4519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B21FCE9-269F-4EDB-9283-0DC6AA698DEB}" type="datetime1">
              <a:rPr lang="en-US" altLang="ko-KR" smtClean="0"/>
              <a:t>3/20/2018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587" y="365273"/>
            <a:ext cx="10520394" cy="1326195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44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875" y="1600930"/>
            <a:ext cx="1097776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587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1B2594D9-2130-40E9-A8B9-2C72A4164C89}" type="datetime1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3/20/2018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40451" y="6359227"/>
            <a:ext cx="4116666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직사각형 13312"/>
          <p:cNvSpPr/>
          <p:nvPr/>
        </p:nvSpPr>
        <p:spPr>
          <a:xfrm>
            <a:off x="6098756" y="4083332"/>
            <a:ext cx="2707946" cy="26809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4" name="직사각형 13313"/>
          <p:cNvSpPr/>
          <p:nvPr/>
        </p:nvSpPr>
        <p:spPr>
          <a:xfrm>
            <a:off x="6033653" y="4083332"/>
            <a:ext cx="1396045" cy="10164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5" name="직사각형 13314"/>
          <p:cNvSpPr/>
          <p:nvPr/>
        </p:nvSpPr>
        <p:spPr>
          <a:xfrm>
            <a:off x="1137193" y="0"/>
            <a:ext cx="3879981" cy="4472447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3316" name="TextBox 13315"/>
          <p:cNvSpPr txBox="1"/>
          <p:nvPr/>
        </p:nvSpPr>
        <p:spPr>
          <a:xfrm>
            <a:off x="2841336" y="1727984"/>
            <a:ext cx="2335014" cy="283366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MQTT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기반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bg1"/>
                </a:solidFill>
                <a:latin typeface="-윤고딕330"/>
                <a:ea typeface="-윤고딕330"/>
                <a:sym typeface="Wingdings"/>
              </a:rPr>
              <a:t>IoT 홈</a:t>
            </a:r>
          </a:p>
        </p:txBody>
      </p:sp>
      <p:sp>
        <p:nvSpPr>
          <p:cNvPr id="13317" name="TextBox 13316"/>
          <p:cNvSpPr txBox="1"/>
          <p:nvPr/>
        </p:nvSpPr>
        <p:spPr>
          <a:xfrm>
            <a:off x="5017175" y="3575066"/>
            <a:ext cx="2407075" cy="10056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</a:t>
            </a:r>
          </a:p>
        </p:txBody>
      </p:sp>
      <p:sp>
        <p:nvSpPr>
          <p:cNvPr id="13318" name="TextBox 13317"/>
          <p:cNvSpPr txBox="1"/>
          <p:nvPr/>
        </p:nvSpPr>
        <p:spPr>
          <a:xfrm>
            <a:off x="7328078" y="2201298"/>
            <a:ext cx="3732297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2018.02.22 | 발표 : </a:t>
            </a:r>
            <a:r>
              <a:rPr lang="ko-KR" altLang="en-US" sz="1800" b="0" i="0" dirty="0" err="1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고상욱</a:t>
            </a:r>
            <a:endParaRPr lang="ko-KR" sz="1800" b="0" i="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3319" name="TextBox 13318"/>
          <p:cNvSpPr txBox="1"/>
          <p:nvPr/>
        </p:nvSpPr>
        <p:spPr>
          <a:xfrm>
            <a:off x="7310925" y="802071"/>
            <a:ext cx="3778037" cy="11878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컴퓨터공학전공 2011150002 </a:t>
            </a:r>
            <a:r>
              <a:rPr lang="ko-KR" sz="18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고상욱</a:t>
            </a:r>
            <a:endParaRPr lang="ko-KR" sz="18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2013150006 김우조</a:t>
            </a: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2013152001 </a:t>
            </a:r>
            <a:r>
              <a:rPr lang="ko-KR" sz="18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고귀영</a:t>
            </a:r>
            <a:endParaRPr lang="ko-KR" sz="18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2013154024 이종현</a:t>
            </a:r>
          </a:p>
        </p:txBody>
      </p:sp>
      <p:sp>
        <p:nvSpPr>
          <p:cNvPr id="13320" name="TextBox 13319"/>
          <p:cNvSpPr txBox="1"/>
          <p:nvPr/>
        </p:nvSpPr>
        <p:spPr>
          <a:xfrm>
            <a:off x="2841336" y="4591544"/>
            <a:ext cx="3592314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Based on MQTT Iot home system</a:t>
            </a:r>
          </a:p>
        </p:txBody>
      </p:sp>
      <p:cxnSp>
        <p:nvCxnSpPr>
          <p:cNvPr id="13321" name="직선 연결선 13320"/>
          <p:cNvCxnSpPr/>
          <p:nvPr/>
        </p:nvCxnSpPr>
        <p:spPr>
          <a:xfrm flipV="1">
            <a:off x="8806703" y="3216157"/>
            <a:ext cx="867175" cy="867175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1801AC-6DB5-4ECE-9F3A-B0756186AF48}"/>
              </a:ext>
            </a:extLst>
          </p:cNvPr>
          <p:cNvSpPr txBox="1"/>
          <p:nvPr/>
        </p:nvSpPr>
        <p:spPr>
          <a:xfrm>
            <a:off x="9554568" y="511706"/>
            <a:ext cx="153439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최진구</a:t>
            </a:r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교수님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CF4EEA5-D7FD-4F18-A18E-9CB6A0271644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2979755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창문제어</a:t>
            </a:r>
          </a:p>
        </p:txBody>
      </p:sp>
      <p:sp>
        <p:nvSpPr>
          <p:cNvPr id="17421" name="TextBox 17420"/>
          <p:cNvSpPr txBox="1"/>
          <p:nvPr/>
        </p:nvSpPr>
        <p:spPr>
          <a:xfrm>
            <a:off x="5440038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전등제어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7997466" y="4878229"/>
            <a:ext cx="1316684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화재대피</a:t>
            </a:r>
          </a:p>
        </p:txBody>
      </p:sp>
      <p:sp>
        <p:nvSpPr>
          <p:cNvPr id="17423" name="사각형: 둥근 모서리 17422"/>
          <p:cNvSpPr/>
          <p:nvPr/>
        </p:nvSpPr>
        <p:spPr>
          <a:xfrm>
            <a:off x="2570810" y="2368307"/>
            <a:ext cx="2134576" cy="2133012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24" name="사각형: 둥근 모서리 17423"/>
          <p:cNvSpPr/>
          <p:nvPr/>
        </p:nvSpPr>
        <p:spPr>
          <a:xfrm>
            <a:off x="5031092" y="2353725"/>
            <a:ext cx="2134576" cy="2134576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25" name="사각형: 둥근 모서리 17424"/>
          <p:cNvSpPr/>
          <p:nvPr/>
        </p:nvSpPr>
        <p:spPr>
          <a:xfrm>
            <a:off x="7491374" y="2362466"/>
            <a:ext cx="2132956" cy="2134576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6" name="그림 174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14586" y="2644576"/>
            <a:ext cx="1647023" cy="16469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7" name="그림 1742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198654" y="2521262"/>
            <a:ext cx="1799453" cy="179789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</a:ln>
        </p:spPr>
      </p:pic>
      <p:pic>
        <p:nvPicPr>
          <p:cNvPr id="17428" name="그림 1742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766347" y="2491110"/>
            <a:ext cx="1580300" cy="18772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A7E59FA-564B-4D51-9223-58689FE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xmlns="" id="{FC3A38A7-8C44-4981-B9C1-123CCB06F66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창문 제어 시나리오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4574848" y="1705762"/>
            <a:ext cx="1081581" cy="1045065"/>
          </a:xfrm>
          <a:prstGeom prst="roundRect">
            <a:avLst>
              <a:gd name="adj" fmla="val 1875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1" name="그림 17420" descr="그림 1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95620" y="1907494"/>
            <a:ext cx="625799" cy="6257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사각형: 둥근 모서리 17421"/>
          <p:cNvSpPr/>
          <p:nvPr/>
        </p:nvSpPr>
        <p:spPr>
          <a:xfrm>
            <a:off x="4505198" y="4595253"/>
            <a:ext cx="1081581" cy="1045009"/>
          </a:xfrm>
          <a:prstGeom prst="roundRect">
            <a:avLst>
              <a:gd name="adj" fmla="val 18750"/>
            </a:avLst>
          </a:prstGeom>
          <a:solidFill>
            <a:schemeClr val="bg1"/>
          </a:solidFill>
          <a:ln w="25404" cap="flat" cmpd="sng" algn="ctr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7423" name="그림 1742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767033" y="4953690"/>
            <a:ext cx="624180" cy="6241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4" name="그림 1742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581966" y="3016044"/>
            <a:ext cx="862373" cy="8290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25" name="직선 화살표 연결선 17424"/>
          <p:cNvCxnSpPr/>
          <p:nvPr/>
        </p:nvCxnSpPr>
        <p:spPr>
          <a:xfrm flipH="1" flipV="1">
            <a:off x="7413003" y="2580866"/>
            <a:ext cx="1168963" cy="849698"/>
          </a:xfrm>
          <a:prstGeom prst="straightConnector1">
            <a:avLst/>
          </a:prstGeom>
          <a:ln w="38079" cap="flat" cmpd="sng" algn="ctr">
            <a:solidFill>
              <a:schemeClr val="bg1"/>
            </a:solidFill>
            <a:prstDash val="solid"/>
            <a:round/>
            <a:tailEnd type="arrow" w="med" len="med"/>
          </a:ln>
        </p:spPr>
      </p:cxnSp>
      <p:sp>
        <p:nvSpPr>
          <p:cNvPr id="17426" name="TextBox 17425"/>
          <p:cNvSpPr txBox="1"/>
          <p:nvPr/>
        </p:nvSpPr>
        <p:spPr>
          <a:xfrm>
            <a:off x="8299273" y="5350733"/>
            <a:ext cx="1280075" cy="876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열기 / 닫기 메세지전송</a:t>
            </a:r>
          </a:p>
        </p:txBody>
      </p:sp>
      <p:pic>
        <p:nvPicPr>
          <p:cNvPr id="17427" name="그림 17426" descr="그래픽 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25244" y="1666063"/>
            <a:ext cx="1079962" cy="10799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8" name="그림 17427" descr="그래픽 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322061" y="4672560"/>
            <a:ext cx="1078399" cy="108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9" name="사각형: 둥근 모서리 17428"/>
          <p:cNvSpPr/>
          <p:nvPr/>
        </p:nvSpPr>
        <p:spPr>
          <a:xfrm>
            <a:off x="6552193" y="1850319"/>
            <a:ext cx="1689905" cy="741657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0" name="직선 화살표 연결선 17429"/>
          <p:cNvCxnSpPr/>
          <p:nvPr/>
        </p:nvCxnSpPr>
        <p:spPr>
          <a:xfrm>
            <a:off x="8197200" y="2203200"/>
            <a:ext cx="139680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31" name="직선 화살표 연결선 17430"/>
          <p:cNvCxnSpPr>
            <a:stCxn id="17429" idx="1"/>
            <a:endCxn id="17420" idx="3"/>
          </p:cNvCxnSpPr>
          <p:nvPr/>
        </p:nvCxnSpPr>
        <p:spPr>
          <a:xfrm rot="10800000" flipV="1">
            <a:off x="5656430" y="2221148"/>
            <a:ext cx="895763" cy="71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32" name="사각형: 둥근 모서리 17431"/>
          <p:cNvSpPr/>
          <p:nvPr/>
        </p:nvSpPr>
        <p:spPr>
          <a:xfrm>
            <a:off x="6552193" y="4888586"/>
            <a:ext cx="1689905" cy="741657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3" name="직선 화살표 연결선 17432"/>
          <p:cNvCxnSpPr/>
          <p:nvPr/>
        </p:nvCxnSpPr>
        <p:spPr>
          <a:xfrm rot="10800000">
            <a:off x="8184923" y="5230018"/>
            <a:ext cx="139760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34" name="직선 화살표 연결선 17433"/>
          <p:cNvCxnSpPr/>
          <p:nvPr/>
        </p:nvCxnSpPr>
        <p:spPr>
          <a:xfrm flipH="1">
            <a:off x="5645320" y="5222089"/>
            <a:ext cx="906873" cy="95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35" name="TextBox 17434"/>
          <p:cNvSpPr txBox="1"/>
          <p:nvPr/>
        </p:nvSpPr>
        <p:spPr>
          <a:xfrm>
            <a:off x="8419933" y="1831223"/>
            <a:ext cx="1162598" cy="4479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기상정보</a:t>
            </a:r>
          </a:p>
        </p:txBody>
      </p:sp>
      <p:sp>
        <p:nvSpPr>
          <p:cNvPr id="17436" name="TextBox 17435"/>
          <p:cNvSpPr txBox="1"/>
          <p:nvPr/>
        </p:nvSpPr>
        <p:spPr>
          <a:xfrm rot="18360000">
            <a:off x="7182866" y="3125649"/>
            <a:ext cx="1240376" cy="93864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기상정보</a:t>
            </a:r>
          </a:p>
        </p:txBody>
      </p:sp>
      <p:sp>
        <p:nvSpPr>
          <p:cNvPr id="17437" name="TextBox 17436"/>
          <p:cNvSpPr txBox="1"/>
          <p:nvPr/>
        </p:nvSpPr>
        <p:spPr>
          <a:xfrm>
            <a:off x="5567485" y="1829660"/>
            <a:ext cx="1184820" cy="4478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자동닫기</a:t>
            </a:r>
          </a:p>
        </p:txBody>
      </p:sp>
      <p:pic>
        <p:nvPicPr>
          <p:cNvPr id="17438" name="그림 17437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644622" y="1666063"/>
            <a:ext cx="2709510" cy="40848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39" name="직선 화살표 연결선 17438"/>
          <p:cNvCxnSpPr/>
          <p:nvPr/>
        </p:nvCxnSpPr>
        <p:spPr>
          <a:xfrm rot="10800000" flipV="1">
            <a:off x="8184923" y="2401411"/>
            <a:ext cx="1394425" cy="954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40" name="TextBox 17439"/>
          <p:cNvSpPr txBox="1"/>
          <p:nvPr/>
        </p:nvSpPr>
        <p:spPr>
          <a:xfrm>
            <a:off x="8346901" y="2520508"/>
            <a:ext cx="1184820" cy="4479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자동설정</a:t>
            </a:r>
          </a:p>
        </p:txBody>
      </p:sp>
      <p:sp>
        <p:nvSpPr>
          <p:cNvPr id="17441" name="TextBox 17440"/>
          <p:cNvSpPr txBox="1"/>
          <p:nvPr/>
        </p:nvSpPr>
        <p:spPr>
          <a:xfrm>
            <a:off x="5404698" y="5661002"/>
            <a:ext cx="1388116" cy="8751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열기 / 닫기</a:t>
            </a:r>
          </a:p>
        </p:txBody>
      </p:sp>
      <p:sp>
        <p:nvSpPr>
          <p:cNvPr id="17442" name="TextBox 17441"/>
          <p:cNvSpPr txBox="1"/>
          <p:nvPr/>
        </p:nvSpPr>
        <p:spPr>
          <a:xfrm>
            <a:off x="8295092" y="5469830"/>
            <a:ext cx="1280075" cy="876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7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열기 / 닫기 메세지전송</a:t>
            </a:r>
          </a:p>
        </p:txBody>
      </p:sp>
      <p:cxnSp>
        <p:nvCxnSpPr>
          <p:cNvPr id="17444" name="직선 화살표 연결선 17443"/>
          <p:cNvCxnSpPr/>
          <p:nvPr/>
        </p:nvCxnSpPr>
        <p:spPr>
          <a:xfrm flipH="1" flipV="1">
            <a:off x="7418848" y="2580866"/>
            <a:ext cx="1168963" cy="849698"/>
          </a:xfrm>
          <a:prstGeom prst="straightConnector1">
            <a:avLst/>
          </a:prstGeom>
          <a:ln w="38079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arrow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CCE3C0C-5A6B-4539-A35A-A7B02A9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xmlns="" id="{555BE695-CD0B-4041-9864-E02B8C1D067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전등 제어 시나리오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6635394" y="1756572"/>
            <a:ext cx="1691468" cy="741713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pic>
        <p:nvPicPr>
          <p:cNvPr id="17422" name="그림 17421" descr="그림 2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02493" y="1664444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3" name="TextBox 17422"/>
          <p:cNvSpPr txBox="1"/>
          <p:nvPr/>
        </p:nvSpPr>
        <p:spPr>
          <a:xfrm>
            <a:off x="4600873" y="2582428"/>
            <a:ext cx="1072880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조도센서</a:t>
            </a:r>
          </a:p>
        </p:txBody>
      </p:sp>
      <p:cxnSp>
        <p:nvCxnSpPr>
          <p:cNvPr id="17424" name="직선 화살표 연결선 17423"/>
          <p:cNvCxnSpPr>
            <a:endCxn id="17420" idx="3"/>
          </p:cNvCxnSpPr>
          <p:nvPr/>
        </p:nvCxnSpPr>
        <p:spPr>
          <a:xfrm rot="10800000" flipV="1">
            <a:off x="8326862" y="2126647"/>
            <a:ext cx="1188003" cy="78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25" name="직선 화살표 연결선 17424"/>
          <p:cNvCxnSpPr>
            <a:endCxn id="17420" idx="1"/>
          </p:cNvCxnSpPr>
          <p:nvPr/>
        </p:nvCxnSpPr>
        <p:spPr>
          <a:xfrm>
            <a:off x="5507748" y="2117099"/>
            <a:ext cx="1127646" cy="1032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26" name="직선 화살표 연결선 17425"/>
          <p:cNvCxnSpPr>
            <a:stCxn id="17420" idx="2"/>
          </p:cNvCxnSpPr>
          <p:nvPr/>
        </p:nvCxnSpPr>
        <p:spPr>
          <a:xfrm rot="16200000" flipH="1">
            <a:off x="7421161" y="2558253"/>
            <a:ext cx="649585" cy="52965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pic>
        <p:nvPicPr>
          <p:cNvPr id="17427" name="그림 17426" descr="그래픽 44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514866" y="1586610"/>
            <a:ext cx="1079962" cy="108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8" name="TextBox 17427"/>
          <p:cNvSpPr txBox="1"/>
          <p:nvPr/>
        </p:nvSpPr>
        <p:spPr>
          <a:xfrm>
            <a:off x="8207709" y="3065235"/>
            <a:ext cx="1264416" cy="365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</p:txBody>
      </p:sp>
      <p:pic>
        <p:nvPicPr>
          <p:cNvPr id="17429" name="그림 17428" descr="그래픽 57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514866" y="4696346"/>
            <a:ext cx="1079962" cy="10783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30" name="직선 화살표 연결선 17429"/>
          <p:cNvCxnSpPr/>
          <p:nvPr/>
        </p:nvCxnSpPr>
        <p:spPr>
          <a:xfrm flipH="1">
            <a:off x="8380811" y="5234400"/>
            <a:ext cx="1134000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17431" name="사각형: 둥근 모서리 17430"/>
          <p:cNvSpPr/>
          <p:nvPr/>
        </p:nvSpPr>
        <p:spPr>
          <a:xfrm>
            <a:off x="6689386" y="4864689"/>
            <a:ext cx="1691468" cy="741713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cxnSp>
        <p:nvCxnSpPr>
          <p:cNvPr id="17432" name="직선 화살표 연결선 17431"/>
          <p:cNvCxnSpPr/>
          <p:nvPr/>
        </p:nvCxnSpPr>
        <p:spPr>
          <a:xfrm flipH="1">
            <a:off x="5704308" y="5234400"/>
            <a:ext cx="986400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pic>
        <p:nvPicPr>
          <p:cNvPr id="17433" name="그림 17432" descr="그래픽 70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551627" y="4658266"/>
            <a:ext cx="1154669" cy="11546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34" name="TextBox 17433"/>
          <p:cNvSpPr txBox="1"/>
          <p:nvPr/>
        </p:nvSpPr>
        <p:spPr>
          <a:xfrm>
            <a:off x="5466484" y="5411035"/>
            <a:ext cx="1264544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</p:txBody>
      </p:sp>
      <p:sp>
        <p:nvSpPr>
          <p:cNvPr id="17435" name="TextBox 17434"/>
          <p:cNvSpPr txBox="1"/>
          <p:nvPr/>
        </p:nvSpPr>
        <p:spPr>
          <a:xfrm>
            <a:off x="8326862" y="5411035"/>
            <a:ext cx="1356916" cy="6460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켜짐 / 꺼짐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메시지 전송</a:t>
            </a:r>
          </a:p>
        </p:txBody>
      </p:sp>
      <p:sp>
        <p:nvSpPr>
          <p:cNvPr id="17436" name="TextBox 17435"/>
          <p:cNvSpPr txBox="1"/>
          <p:nvPr/>
        </p:nvSpPr>
        <p:spPr>
          <a:xfrm>
            <a:off x="5603057" y="2234632"/>
            <a:ext cx="908896" cy="3668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빛 감지</a:t>
            </a:r>
          </a:p>
        </p:txBody>
      </p:sp>
      <p:sp>
        <p:nvSpPr>
          <p:cNvPr id="17437" name="TextBox 17436"/>
          <p:cNvSpPr txBox="1"/>
          <p:nvPr/>
        </p:nvSpPr>
        <p:spPr>
          <a:xfrm>
            <a:off x="8380854" y="2199679"/>
            <a:ext cx="1141000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자동 설정</a:t>
            </a:r>
          </a:p>
        </p:txBody>
      </p:sp>
      <p:pic>
        <p:nvPicPr>
          <p:cNvPr id="17438" name="그림 17437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65959" y="1756572"/>
            <a:ext cx="2603088" cy="408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39" name="그림 17438" descr="그래픽 70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340949" y="3116218"/>
            <a:ext cx="1154669" cy="11546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E0CDB13-B28C-493B-8290-4BDE364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xmlns="" id="{F00500C4-0987-43D1-BDE2-B86EC8448613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수행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시나리오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9721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발생 시나리오</a:t>
            </a:r>
          </a:p>
        </p:txBody>
      </p:sp>
      <p:sp>
        <p:nvSpPr>
          <p:cNvPr id="17435" name="사각형: 둥근 모서리 17434"/>
          <p:cNvSpPr/>
          <p:nvPr/>
        </p:nvSpPr>
        <p:spPr>
          <a:xfrm>
            <a:off x="6479756" y="2849544"/>
            <a:ext cx="1691468" cy="743332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Broker</a:t>
            </a:r>
          </a:p>
        </p:txBody>
      </p:sp>
      <p:sp>
        <p:nvSpPr>
          <p:cNvPr id="17436" name="TextBox 17435"/>
          <p:cNvSpPr txBox="1"/>
          <p:nvPr/>
        </p:nvSpPr>
        <p:spPr>
          <a:xfrm>
            <a:off x="5118664" y="2900409"/>
            <a:ext cx="1137556" cy="3693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감지</a:t>
            </a:r>
          </a:p>
        </p:txBody>
      </p:sp>
      <p:cxnSp>
        <p:nvCxnSpPr>
          <p:cNvPr id="17437" name="직선 화살표 연결선 17436"/>
          <p:cNvCxnSpPr/>
          <p:nvPr/>
        </p:nvCxnSpPr>
        <p:spPr>
          <a:xfrm flipH="1" flipV="1">
            <a:off x="5851259" y="2378541"/>
            <a:ext cx="745200" cy="52200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cxnSp>
        <p:nvCxnSpPr>
          <p:cNvPr id="17438" name="직선 화살표 연결선 17437"/>
          <p:cNvCxnSpPr/>
          <p:nvPr/>
        </p:nvCxnSpPr>
        <p:spPr>
          <a:xfrm flipV="1">
            <a:off x="8171225" y="2387396"/>
            <a:ext cx="921167" cy="49073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cxnSp>
        <p:nvCxnSpPr>
          <p:cNvPr id="17439" name="직선 화살표 연결선 17438"/>
          <p:cNvCxnSpPr>
            <a:endCxn id="17435" idx="2"/>
          </p:cNvCxnSpPr>
          <p:nvPr/>
        </p:nvCxnSpPr>
        <p:spPr>
          <a:xfrm rot="16200000" flipV="1">
            <a:off x="6770015" y="4148352"/>
            <a:ext cx="1124463" cy="1351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sp>
        <p:nvSpPr>
          <p:cNvPr id="17440" name="TextBox 17439"/>
          <p:cNvSpPr txBox="1"/>
          <p:nvPr/>
        </p:nvSpPr>
        <p:spPr>
          <a:xfrm>
            <a:off x="8569888" y="2674891"/>
            <a:ext cx="1140362" cy="366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화재 발생</a:t>
            </a:r>
          </a:p>
        </p:txBody>
      </p:sp>
      <p:sp>
        <p:nvSpPr>
          <p:cNvPr id="17441" name="TextBox 17440"/>
          <p:cNvSpPr txBox="1"/>
          <p:nvPr/>
        </p:nvSpPr>
        <p:spPr>
          <a:xfrm>
            <a:off x="7362844" y="4101087"/>
            <a:ext cx="1141276" cy="6450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잠금 해제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부저 작동</a:t>
            </a:r>
          </a:p>
        </p:txBody>
      </p:sp>
      <p:pic>
        <p:nvPicPr>
          <p:cNvPr id="17442" name="그림 1744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658080" y="2697114"/>
            <a:ext cx="611450" cy="6114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3" name="그림 1744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480943" y="4059770"/>
            <a:ext cx="611450" cy="611506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</a:ln>
        </p:spPr>
      </p:pic>
      <p:pic>
        <p:nvPicPr>
          <p:cNvPr id="17444" name="그림 1744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092393" y="4059770"/>
            <a:ext cx="611450" cy="6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5" name="그림 1744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614954" y="2635137"/>
            <a:ext cx="609831" cy="6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6" name="그림 17445" descr="그림 40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60680" y="1593310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7" name="그림 17446" descr="그림 42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945576" y="1926813"/>
            <a:ext cx="906873" cy="9068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8" name="그림 17447" descr="그림 44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792656" y="4806285"/>
            <a:ext cx="1062542" cy="10641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9" name="그림 17448"/>
          <p:cNvPicPr/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480058" y="1807716"/>
            <a:ext cx="2855630" cy="409757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C423D99-DA7C-499C-83AF-2ABAC722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xmlns="" id="{AAB7E39A-6AE2-4B66-9C72-5E17C4EA0186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147664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</a:t>
            </a:r>
          </a:p>
        </p:txBody>
      </p:sp>
      <p:sp>
        <p:nvSpPr>
          <p:cNvPr id="17420" name="사각형: 둥근 모서리 17419"/>
          <p:cNvSpPr/>
          <p:nvPr/>
        </p:nvSpPr>
        <p:spPr>
          <a:xfrm>
            <a:off x="2939774" y="1773648"/>
            <a:ext cx="1512014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Publisher</a:t>
            </a:r>
          </a:p>
        </p:txBody>
      </p:sp>
      <p:sp>
        <p:nvSpPr>
          <p:cNvPr id="17421" name="사각형: 둥근 모서리 17420"/>
          <p:cNvSpPr/>
          <p:nvPr/>
        </p:nvSpPr>
        <p:spPr>
          <a:xfrm>
            <a:off x="5156931" y="1773648"/>
            <a:ext cx="1512014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Broker</a:t>
            </a:r>
          </a:p>
        </p:txBody>
      </p:sp>
      <p:sp>
        <p:nvSpPr>
          <p:cNvPr id="17422" name="사각형: 둥근 모서리 17421"/>
          <p:cNvSpPr/>
          <p:nvPr/>
        </p:nvSpPr>
        <p:spPr>
          <a:xfrm>
            <a:off x="7374087" y="1773648"/>
            <a:ext cx="1513578" cy="721054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Subscriber</a:t>
            </a:r>
          </a:p>
        </p:txBody>
      </p:sp>
      <p:cxnSp>
        <p:nvCxnSpPr>
          <p:cNvPr id="17423" name="직선 화살표 연결선 17422"/>
          <p:cNvCxnSpPr>
            <a:stCxn id="17420" idx="2"/>
          </p:cNvCxnSpPr>
          <p:nvPr/>
        </p:nvCxnSpPr>
        <p:spPr>
          <a:xfrm rot="16200000" flipH="1" flipV="1">
            <a:off x="2051158" y="4139325"/>
            <a:ext cx="328924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4" name="직선 화살표 연결선 17423"/>
          <p:cNvCxnSpPr>
            <a:stCxn id="17422" idx="2"/>
          </p:cNvCxnSpPr>
          <p:nvPr/>
        </p:nvCxnSpPr>
        <p:spPr>
          <a:xfrm rot="5400000">
            <a:off x="6485862" y="4138935"/>
            <a:ext cx="3289245" cy="78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5" name="직선 화살표 연결선 17424"/>
          <p:cNvCxnSpPr>
            <a:stCxn id="17421" idx="2"/>
          </p:cNvCxnSpPr>
          <p:nvPr/>
        </p:nvCxnSpPr>
        <p:spPr>
          <a:xfrm rot="16200000" flipH="1">
            <a:off x="4268315" y="4139326"/>
            <a:ext cx="328924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26" name="직선 화살표 연결선 17425"/>
          <p:cNvCxnSpPr/>
          <p:nvPr/>
        </p:nvCxnSpPr>
        <p:spPr>
          <a:xfrm>
            <a:off x="3695781" y="3920955"/>
            <a:ext cx="2140941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17427" name="TextBox 17426"/>
          <p:cNvSpPr txBox="1"/>
          <p:nvPr/>
        </p:nvSpPr>
        <p:spPr>
          <a:xfrm>
            <a:off x="3843521" y="3550879"/>
            <a:ext cx="1795400" cy="36908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Pub(topic, data)</a:t>
            </a:r>
          </a:p>
        </p:txBody>
      </p:sp>
      <p:sp>
        <p:nvSpPr>
          <p:cNvPr id="17428" name="TextBox 17427"/>
          <p:cNvSpPr txBox="1"/>
          <p:nvPr/>
        </p:nvSpPr>
        <p:spPr>
          <a:xfrm>
            <a:off x="6437061" y="2674212"/>
            <a:ext cx="1225314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Sub(topic)</a:t>
            </a:r>
          </a:p>
        </p:txBody>
      </p:sp>
      <p:cxnSp>
        <p:nvCxnSpPr>
          <p:cNvPr id="17429" name="직선 화살표 연결선 17428"/>
          <p:cNvCxnSpPr/>
          <p:nvPr/>
        </p:nvCxnSpPr>
        <p:spPr>
          <a:xfrm>
            <a:off x="5989208" y="3047415"/>
            <a:ext cx="2140885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</a:ln>
        </p:spPr>
      </p:cxnSp>
      <p:sp>
        <p:nvSpPr>
          <p:cNvPr id="17430" name="TextBox 17429"/>
          <p:cNvSpPr txBox="1"/>
          <p:nvPr/>
        </p:nvSpPr>
        <p:spPr>
          <a:xfrm>
            <a:off x="6098756" y="4227490"/>
            <a:ext cx="1797589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Pub(topic, data)</a:t>
            </a:r>
          </a:p>
        </p:txBody>
      </p:sp>
      <p:cxnSp>
        <p:nvCxnSpPr>
          <p:cNvPr id="17431" name="직선 화살표 연결선 17430"/>
          <p:cNvCxnSpPr/>
          <p:nvPr/>
        </p:nvCxnSpPr>
        <p:spPr>
          <a:xfrm>
            <a:off x="5919303" y="4600692"/>
            <a:ext cx="2140941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tailEnd type="triangle" w="lg" len="lg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5FA30D0-16FC-4B44-8A01-A2AC79DB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xmlns="" id="{49DCF28D-3E78-4518-B304-D36B6F4B23B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92975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67768" y="245043"/>
            <a:ext cx="4341779" cy="645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전체 시스템 구성도1</a:t>
            </a:r>
          </a:p>
        </p:txBody>
      </p:sp>
      <p:pic>
        <p:nvPicPr>
          <p:cNvPr id="17476" name="그림 1747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66693" y="1553276"/>
            <a:ext cx="544783" cy="5447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7" name="그림 1747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966693" y="2669811"/>
            <a:ext cx="544783" cy="5447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8" name="그림 1747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087974" y="1889962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79" name="그림 17478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267428" y="4149999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80" name="그림 17479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858708" y="4069038"/>
            <a:ext cx="760753" cy="7623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81" name="그림 17480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219801" y="5384067"/>
            <a:ext cx="975160" cy="97516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82" name="TextBox 17481"/>
          <p:cNvSpPr txBox="1"/>
          <p:nvPr/>
        </p:nvSpPr>
        <p:spPr>
          <a:xfrm>
            <a:off x="1858708" y="2098059"/>
            <a:ext cx="868738" cy="3001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온도센서</a:t>
            </a:r>
          </a:p>
        </p:txBody>
      </p:sp>
      <p:sp>
        <p:nvSpPr>
          <p:cNvPr id="17483" name="TextBox 17482"/>
          <p:cNvSpPr txBox="1"/>
          <p:nvPr/>
        </p:nvSpPr>
        <p:spPr>
          <a:xfrm>
            <a:off x="1806279" y="3214538"/>
            <a:ext cx="1626364" cy="4319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화재감지센서</a:t>
            </a:r>
          </a:p>
        </p:txBody>
      </p:sp>
      <p:sp>
        <p:nvSpPr>
          <p:cNvPr id="17484" name="TextBox 17483"/>
          <p:cNvSpPr txBox="1"/>
          <p:nvPr/>
        </p:nvSpPr>
        <p:spPr>
          <a:xfrm>
            <a:off x="1858708" y="4942523"/>
            <a:ext cx="1229265" cy="44154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조도센서</a:t>
            </a:r>
          </a:p>
        </p:txBody>
      </p:sp>
      <p:sp>
        <p:nvSpPr>
          <p:cNvPr id="17485" name="TextBox 17484"/>
          <p:cNvSpPr txBox="1"/>
          <p:nvPr/>
        </p:nvSpPr>
        <p:spPr>
          <a:xfrm>
            <a:off x="3363345" y="6369253"/>
            <a:ext cx="152625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RSS</a:t>
            </a:r>
          </a:p>
        </p:txBody>
      </p:sp>
      <p:cxnSp>
        <p:nvCxnSpPr>
          <p:cNvPr id="17486" name="직선 연결선 17485"/>
          <p:cNvCxnSpPr/>
          <p:nvPr/>
        </p:nvCxnSpPr>
        <p:spPr>
          <a:xfrm>
            <a:off x="2511477" y="1824858"/>
            <a:ext cx="21597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7" name="직선 연결선 17486"/>
          <p:cNvCxnSpPr/>
          <p:nvPr/>
        </p:nvCxnSpPr>
        <p:spPr>
          <a:xfrm>
            <a:off x="2511477" y="2941393"/>
            <a:ext cx="21597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8" name="직선 연결선 17487"/>
          <p:cNvCxnSpPr/>
          <p:nvPr/>
        </p:nvCxnSpPr>
        <p:spPr>
          <a:xfrm rot="16200000" flipH="1">
            <a:off x="2169207" y="2383097"/>
            <a:ext cx="1116478" cy="5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89" name="직선 화살표 연결선 17488"/>
          <p:cNvCxnSpPr>
            <a:stCxn id="17482" idx="3"/>
          </p:cNvCxnSpPr>
          <p:nvPr/>
        </p:nvCxnSpPr>
        <p:spPr>
          <a:xfrm>
            <a:off x="2727447" y="2247306"/>
            <a:ext cx="360527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0" name="직선 화살표 연결선 17489"/>
          <p:cNvCxnSpPr/>
          <p:nvPr/>
        </p:nvCxnSpPr>
        <p:spPr>
          <a:xfrm>
            <a:off x="2619462" y="4450169"/>
            <a:ext cx="64796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91" name="TextBox 17490"/>
          <p:cNvSpPr txBox="1"/>
          <p:nvPr/>
        </p:nvSpPr>
        <p:spPr>
          <a:xfrm>
            <a:off x="3191213" y="2576119"/>
            <a:ext cx="1548530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92" name="TextBox 17491"/>
          <p:cNvSpPr txBox="1"/>
          <p:nvPr/>
        </p:nvSpPr>
        <p:spPr>
          <a:xfrm>
            <a:off x="3370667" y="4829792"/>
            <a:ext cx="1550150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cxnSp>
        <p:nvCxnSpPr>
          <p:cNvPr id="17493" name="직선 화살표 연결선 17492"/>
          <p:cNvCxnSpPr/>
          <p:nvPr/>
        </p:nvCxnSpPr>
        <p:spPr>
          <a:xfrm rot="16200000" flipH="1">
            <a:off x="3851128" y="2302136"/>
            <a:ext cx="1421450" cy="119431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4" name="직선 화살표 연결선 17493"/>
          <p:cNvCxnSpPr/>
          <p:nvPr/>
        </p:nvCxnSpPr>
        <p:spPr>
          <a:xfrm flipV="1">
            <a:off x="4145714" y="3610018"/>
            <a:ext cx="1013295" cy="8401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95" name="직선 화살표 연결선 17494"/>
          <p:cNvCxnSpPr/>
          <p:nvPr/>
        </p:nvCxnSpPr>
        <p:spPr>
          <a:xfrm rot="5400000" flipH="1" flipV="1">
            <a:off x="3546157" y="4258822"/>
            <a:ext cx="2261656" cy="9640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96" name="직사각형 17495"/>
          <p:cNvSpPr/>
          <p:nvPr/>
        </p:nvSpPr>
        <p:spPr>
          <a:xfrm>
            <a:off x="1502927" y="1037081"/>
            <a:ext cx="3657701" cy="5824048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97" name="TextBox 17496"/>
          <p:cNvSpPr txBox="1"/>
          <p:nvPr/>
        </p:nvSpPr>
        <p:spPr>
          <a:xfrm>
            <a:off x="3087974" y="1147770"/>
            <a:ext cx="2431563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Publisher</a:t>
            </a:r>
          </a:p>
        </p:txBody>
      </p:sp>
      <p:pic>
        <p:nvPicPr>
          <p:cNvPr id="17498" name="그림 17497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120497" y="5139509"/>
            <a:ext cx="1297551" cy="7321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99" name="직선 화살표 연결선 17498"/>
          <p:cNvCxnSpPr/>
          <p:nvPr/>
        </p:nvCxnSpPr>
        <p:spPr>
          <a:xfrm rot="16200000" flipH="1">
            <a:off x="6478058" y="3847429"/>
            <a:ext cx="1450037" cy="113406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500" name="직선 화살표 연결선 17499"/>
          <p:cNvCxnSpPr/>
          <p:nvPr/>
        </p:nvCxnSpPr>
        <p:spPr>
          <a:xfrm>
            <a:off x="8419668" y="5504783"/>
            <a:ext cx="52725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01" name="TextBox 17500"/>
          <p:cNvSpPr txBox="1"/>
          <p:nvPr/>
        </p:nvSpPr>
        <p:spPr>
          <a:xfrm>
            <a:off x="5060573" y="4069038"/>
            <a:ext cx="1675555" cy="5622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Mosquitto</a:t>
            </a:r>
          </a:p>
        </p:txBody>
      </p:sp>
      <p:cxnSp>
        <p:nvCxnSpPr>
          <p:cNvPr id="17502" name="직선 화살표 연결선 17501"/>
          <p:cNvCxnSpPr/>
          <p:nvPr/>
        </p:nvCxnSpPr>
        <p:spPr>
          <a:xfrm rot="5400000" flipH="1" flipV="1">
            <a:off x="6122277" y="2530837"/>
            <a:ext cx="1594594" cy="567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503" name="직선 화살표 연결선 17502"/>
          <p:cNvCxnSpPr/>
          <p:nvPr/>
        </p:nvCxnSpPr>
        <p:spPr>
          <a:xfrm flipV="1">
            <a:off x="6636072" y="3579867"/>
            <a:ext cx="1011676" cy="317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pic>
        <p:nvPicPr>
          <p:cNvPr id="17504" name="그림 17503"/>
          <p:cNvPicPr/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8989800" y="1735913"/>
            <a:ext cx="713125" cy="6051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05" name="그림 17504" descr="그래픽 4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5502061" y="1226082"/>
            <a:ext cx="792523" cy="790960"/>
          </a:xfrm>
          <a:prstGeom prst="rect">
            <a:avLst/>
          </a:prstGeom>
          <a:noFill/>
          <a:ln w="9491" cap="flat" cmpd="sng" algn="ctr">
            <a:solidFill>
              <a:schemeClr val="bg1"/>
            </a:solidFill>
            <a:prstDash val="solid"/>
            <a:round/>
          </a:ln>
        </p:spPr>
      </p:pic>
      <p:cxnSp>
        <p:nvCxnSpPr>
          <p:cNvPr id="17506" name="직선 화살표 연결선 17505"/>
          <p:cNvCxnSpPr/>
          <p:nvPr/>
        </p:nvCxnSpPr>
        <p:spPr>
          <a:xfrm flipV="1">
            <a:off x="8086109" y="2039265"/>
            <a:ext cx="903691" cy="318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pic>
        <p:nvPicPr>
          <p:cNvPr id="17507" name="그림 17506"/>
          <p:cNvPicPr/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9304264" y="3281261"/>
            <a:ext cx="597212" cy="5971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508" name="직선 화살표 연결선 17507"/>
          <p:cNvCxnSpPr/>
          <p:nvPr/>
        </p:nvCxnSpPr>
        <p:spPr>
          <a:xfrm>
            <a:off x="8526034" y="3579867"/>
            <a:ext cx="7782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09" name="TextBox 17508"/>
          <p:cNvSpPr txBox="1"/>
          <p:nvPr/>
        </p:nvSpPr>
        <p:spPr>
          <a:xfrm>
            <a:off x="7203077" y="5947890"/>
            <a:ext cx="1982090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라즈베리파이</a:t>
            </a:r>
          </a:p>
        </p:txBody>
      </p:sp>
      <p:sp>
        <p:nvSpPr>
          <p:cNvPr id="17510" name="TextBox 17509"/>
          <p:cNvSpPr txBox="1"/>
          <p:nvPr/>
        </p:nvSpPr>
        <p:spPr>
          <a:xfrm>
            <a:off x="8791307" y="2369641"/>
            <a:ext cx="1110169" cy="3255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DC모터제어</a:t>
            </a:r>
          </a:p>
        </p:txBody>
      </p:sp>
      <p:sp>
        <p:nvSpPr>
          <p:cNvPr id="17511" name="TextBox 17510"/>
          <p:cNvSpPr txBox="1"/>
          <p:nvPr/>
        </p:nvSpPr>
        <p:spPr>
          <a:xfrm>
            <a:off x="9347145" y="3946704"/>
            <a:ext cx="962485" cy="3843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점등</a:t>
            </a:r>
          </a:p>
        </p:txBody>
      </p:sp>
      <p:sp>
        <p:nvSpPr>
          <p:cNvPr id="17512" name="TextBox 17511"/>
          <p:cNvSpPr txBox="1"/>
          <p:nvPr/>
        </p:nvSpPr>
        <p:spPr>
          <a:xfrm>
            <a:off x="8683266" y="5947890"/>
            <a:ext cx="1459585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PUSH알람</a:t>
            </a:r>
          </a:p>
        </p:txBody>
      </p:sp>
      <p:sp>
        <p:nvSpPr>
          <p:cNvPr id="17513" name="직사각형 17512"/>
          <p:cNvSpPr/>
          <p:nvPr/>
        </p:nvSpPr>
        <p:spPr>
          <a:xfrm>
            <a:off x="6636072" y="1037081"/>
            <a:ext cx="3675122" cy="5824048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514" name="TextBox 17513"/>
          <p:cNvSpPr txBox="1"/>
          <p:nvPr/>
        </p:nvSpPr>
        <p:spPr>
          <a:xfrm>
            <a:off x="6910836" y="1157796"/>
            <a:ext cx="3181204" cy="4939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Subscriber</a:t>
            </a:r>
          </a:p>
        </p:txBody>
      </p:sp>
      <p:pic>
        <p:nvPicPr>
          <p:cNvPr id="17515" name="그림 17514"/>
          <p:cNvPicPr/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5159010" y="3311468"/>
            <a:ext cx="1477061" cy="7321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16" name="그림 1751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647748" y="3281261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517" name="그림 17516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209443" y="1742278"/>
            <a:ext cx="878286" cy="5987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518" name="TextBox 17517"/>
          <p:cNvSpPr txBox="1"/>
          <p:nvPr/>
        </p:nvSpPr>
        <p:spPr>
          <a:xfrm>
            <a:off x="7312681" y="3910187"/>
            <a:ext cx="1548474" cy="3653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519" name="TextBox 17518"/>
          <p:cNvSpPr txBox="1"/>
          <p:nvPr/>
        </p:nvSpPr>
        <p:spPr>
          <a:xfrm>
            <a:off x="6918765" y="2449039"/>
            <a:ext cx="1550094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cxnSp>
        <p:nvCxnSpPr>
          <p:cNvPr id="17520" name="직선 화살표 연결선 17519"/>
          <p:cNvCxnSpPr/>
          <p:nvPr/>
        </p:nvCxnSpPr>
        <p:spPr>
          <a:xfrm rot="16200000" flipH="1">
            <a:off x="5426628" y="2840554"/>
            <a:ext cx="94182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7521" name="그림 17520" descr="그래픽 4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8810346" y="5079151"/>
            <a:ext cx="792523" cy="792523"/>
          </a:xfrm>
          <a:prstGeom prst="rect">
            <a:avLst/>
          </a:prstGeom>
          <a:noFill/>
          <a:ln w="9491" cap="flat" cmpd="sng" algn="ctr">
            <a:solidFill>
              <a:schemeClr val="bg1"/>
            </a:solidFill>
            <a:prstDash val="solid"/>
            <a:round/>
          </a:ln>
        </p:spPr>
      </p:pic>
      <p:sp>
        <p:nvSpPr>
          <p:cNvPr id="17522" name="TextBox 17521"/>
          <p:cNvSpPr txBox="1"/>
          <p:nvPr/>
        </p:nvSpPr>
        <p:spPr>
          <a:xfrm>
            <a:off x="5502061" y="2098059"/>
            <a:ext cx="790960" cy="2715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App</a:t>
            </a:r>
          </a:p>
        </p:txBody>
      </p:sp>
      <p:pic>
        <p:nvPicPr>
          <p:cNvPr id="17523" name="그림 17522"/>
          <p:cNvPicPr/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5517974" y="5384067"/>
            <a:ext cx="759134" cy="759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524" name="TextBox 17523"/>
          <p:cNvSpPr txBox="1"/>
          <p:nvPr/>
        </p:nvSpPr>
        <p:spPr>
          <a:xfrm>
            <a:off x="5510045" y="6176590"/>
            <a:ext cx="775047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DB </a:t>
            </a:r>
            <a:r>
              <a:rPr lang="ko-KR" sz="1300" b="0" i="0">
                <a:solidFill>
                  <a:schemeClr val="bg1"/>
                </a:solidFill>
                <a:latin typeface="한컴 윤고딕 250"/>
                <a:ea typeface="한컴 윤고딕 250"/>
                <a:sym typeface="Wingdings"/>
              </a:rPr>
              <a:t>&amp;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SERVER</a:t>
            </a:r>
          </a:p>
        </p:txBody>
      </p:sp>
      <p:cxnSp>
        <p:nvCxnSpPr>
          <p:cNvPr id="17525" name="직선 화살표 연결선 17524"/>
          <p:cNvCxnSpPr>
            <a:stCxn id="17501" idx="2"/>
          </p:cNvCxnSpPr>
          <p:nvPr/>
        </p:nvCxnSpPr>
        <p:spPr>
          <a:xfrm rot="16200000" flipH="1">
            <a:off x="5521156" y="5007627"/>
            <a:ext cx="752768" cy="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7526" name="직사각형 17525"/>
          <p:cNvSpPr/>
          <p:nvPr/>
        </p:nvSpPr>
        <p:spPr>
          <a:xfrm>
            <a:off x="5159010" y="2900075"/>
            <a:ext cx="1477061" cy="3961054"/>
          </a:xfrm>
          <a:prstGeom prst="rect">
            <a:avLst/>
          </a:prstGeom>
          <a:noFill/>
          <a:ln w="38079" cap="flat" cmpd="sng" algn="ctr">
            <a:solidFill>
              <a:srgbClr val="0000FF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527" name="TextBox 17526"/>
          <p:cNvSpPr txBox="1"/>
          <p:nvPr/>
        </p:nvSpPr>
        <p:spPr>
          <a:xfrm>
            <a:off x="5166994" y="6456101"/>
            <a:ext cx="1337251" cy="4907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rgbClr val="0000FF">
                    <a:alpha val="100000"/>
                  </a:srgbClr>
                </a:solidFill>
                <a:latin typeface="한컴 윤고딕 250"/>
                <a:ea typeface="한컴 윤고딕 250"/>
                <a:sym typeface="Wingdings"/>
              </a:rPr>
              <a:t>iot open platform</a:t>
            </a:r>
          </a:p>
        </p:txBody>
      </p:sp>
      <p:sp>
        <p:nvSpPr>
          <p:cNvPr id="1752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89657" y="6359227"/>
            <a:ext cx="213457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2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15</a:t>
            </a:fld>
            <a:endParaRPr 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pic>
        <p:nvPicPr>
          <p:cNvPr id="17529" name="그림 17528" descr="그림 2"/>
          <p:cNvPicPr/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1936543" y="5384067"/>
            <a:ext cx="714689" cy="7146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530" name="직선 화살표 연결선 17529"/>
          <p:cNvCxnSpPr/>
          <p:nvPr/>
        </p:nvCxnSpPr>
        <p:spPr>
          <a:xfrm flipV="1">
            <a:off x="2651232" y="4799585"/>
            <a:ext cx="616196" cy="94182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531" name="TextBox 17530"/>
          <p:cNvSpPr txBox="1"/>
          <p:nvPr/>
        </p:nvSpPr>
        <p:spPr>
          <a:xfrm>
            <a:off x="1847597" y="6198813"/>
            <a:ext cx="1229265" cy="4399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습도센서</a:t>
            </a:r>
          </a:p>
        </p:txBody>
      </p:sp>
      <p:sp>
        <p:nvSpPr>
          <p:cNvPr id="60" name="슬라이드 번호 개체 틀 1">
            <a:extLst>
              <a:ext uri="{FF2B5EF4-FFF2-40B4-BE49-F238E27FC236}">
                <a16:creationId xmlns:a16="http://schemas.microsoft.com/office/drawing/2014/main" xmlns="" id="{C7834D35-8AC9-43FC-8E01-74C369466AC3}"/>
              </a:ext>
            </a:extLst>
          </p:cNvPr>
          <p:cNvSpPr txBox="1">
            <a:spLocks/>
          </p:cNvSpPr>
          <p:nvPr/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15</a:t>
            </a:fld>
            <a:endParaRPr lang="ko-KR" altLang="en-US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1" name="슬라이드 번호 개체 틀 1">
            <a:extLst>
              <a:ext uri="{FF2B5EF4-FFF2-40B4-BE49-F238E27FC236}">
                <a16:creationId xmlns:a16="http://schemas.microsoft.com/office/drawing/2014/main" xmlns="" id="{9D6FD677-7366-4225-B7FF-ED69CEB2E3A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412459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전체 시스템 구성도2</a:t>
            </a:r>
          </a:p>
        </p:txBody>
      </p:sp>
      <p:pic>
        <p:nvPicPr>
          <p:cNvPr id="17443" name="그림 1744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29350" y="2053080"/>
            <a:ext cx="1264218" cy="12642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4" name="그림 1744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002860" y="4367589"/>
            <a:ext cx="1335687" cy="13373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45" name="사각형: 둥근 모서리 17444"/>
          <p:cNvSpPr/>
          <p:nvPr/>
        </p:nvSpPr>
        <p:spPr>
          <a:xfrm>
            <a:off x="5068800" y="3326400"/>
            <a:ext cx="1476000" cy="1152000"/>
          </a:xfrm>
          <a:prstGeom prst="roundRect">
            <a:avLst>
              <a:gd name="adj" fmla="val 1875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맑은 고딕"/>
                <a:ea typeface="맑은 고딕"/>
                <a:sym typeface="Wingdings"/>
              </a:rPr>
              <a:t>MQTT Broker</a:t>
            </a:r>
          </a:p>
        </p:txBody>
      </p:sp>
      <p:pic>
        <p:nvPicPr>
          <p:cNvPr id="17446" name="그림 1744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9259414" y="2391864"/>
            <a:ext cx="714689" cy="6050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47" name="그림 17446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318152" y="4891713"/>
            <a:ext cx="597212" cy="5971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7448" name="직선 연결선 17447"/>
          <p:cNvCxnSpPr/>
          <p:nvPr/>
        </p:nvCxnSpPr>
        <p:spPr>
          <a:xfrm>
            <a:off x="3303594" y="2695216"/>
            <a:ext cx="644783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49" name="직선 연결선 17448"/>
          <p:cNvCxnSpPr/>
          <p:nvPr/>
        </p:nvCxnSpPr>
        <p:spPr>
          <a:xfrm>
            <a:off x="3338547" y="5036270"/>
            <a:ext cx="609831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50" name="직선 연결선 17449"/>
          <p:cNvCxnSpPr/>
          <p:nvPr/>
        </p:nvCxnSpPr>
        <p:spPr>
          <a:xfrm rot="16200000" flipH="1">
            <a:off x="2777851" y="3865743"/>
            <a:ext cx="2341054" cy="0"/>
          </a:xfrm>
          <a:prstGeom prst="line">
            <a:avLst/>
          </a:prstGeom>
          <a:ln w="38079" cap="flat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17451" name="직선 화살표 연결선 17450"/>
          <p:cNvCxnSpPr>
            <a:endCxn id="17445" idx="1"/>
          </p:cNvCxnSpPr>
          <p:nvPr/>
        </p:nvCxnSpPr>
        <p:spPr>
          <a:xfrm flipV="1">
            <a:off x="3948378" y="3902400"/>
            <a:ext cx="1120422" cy="142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2" name="직선 화살표 연결선 17451"/>
          <p:cNvCxnSpPr>
            <a:stCxn id="17445" idx="3"/>
          </p:cNvCxnSpPr>
          <p:nvPr/>
        </p:nvCxnSpPr>
        <p:spPr>
          <a:xfrm rot="5400000" flipH="1" flipV="1">
            <a:off x="6472630" y="2767386"/>
            <a:ext cx="1207183" cy="106284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3" name="직선 화살표 연결선 17452"/>
          <p:cNvCxnSpPr>
            <a:stCxn id="17445" idx="3"/>
          </p:cNvCxnSpPr>
          <p:nvPr/>
        </p:nvCxnSpPr>
        <p:spPr>
          <a:xfrm rot="16200000" flipH="1">
            <a:off x="6432262" y="4014938"/>
            <a:ext cx="1287920" cy="1062843"/>
          </a:xfrm>
          <a:prstGeom prst="straightConnector1">
            <a:avLst/>
          </a:prstGeom>
          <a:ln w="38079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4" name="직선 화살표 연결선 17453"/>
          <p:cNvCxnSpPr/>
          <p:nvPr/>
        </p:nvCxnSpPr>
        <p:spPr>
          <a:xfrm>
            <a:off x="8906814" y="2695216"/>
            <a:ext cx="35259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cxnSp>
        <p:nvCxnSpPr>
          <p:cNvPr id="17455" name="직선 화살표 연결선 17454"/>
          <p:cNvCxnSpPr/>
          <p:nvPr/>
        </p:nvCxnSpPr>
        <p:spPr>
          <a:xfrm>
            <a:off x="8906814" y="5190320"/>
            <a:ext cx="411337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tailEnd type="arrow" w="med" len="med"/>
          </a:ln>
        </p:spPr>
      </p:cxnSp>
      <p:sp>
        <p:nvSpPr>
          <p:cNvPr id="17456" name="TextBox 17455"/>
          <p:cNvSpPr txBox="1"/>
          <p:nvPr/>
        </p:nvSpPr>
        <p:spPr>
          <a:xfrm>
            <a:off x="2002860" y="3430564"/>
            <a:ext cx="1335687" cy="4351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터치</a:t>
            </a:r>
          </a:p>
        </p:txBody>
      </p:sp>
      <p:sp>
        <p:nvSpPr>
          <p:cNvPr id="17457" name="TextBox 17456"/>
          <p:cNvSpPr txBox="1"/>
          <p:nvPr/>
        </p:nvSpPr>
        <p:spPr>
          <a:xfrm>
            <a:off x="2039376" y="5881167"/>
            <a:ext cx="1299171" cy="4319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음성인식</a:t>
            </a:r>
          </a:p>
        </p:txBody>
      </p:sp>
      <p:sp>
        <p:nvSpPr>
          <p:cNvPr id="17458" name="TextBox 17457"/>
          <p:cNvSpPr txBox="1"/>
          <p:nvPr/>
        </p:nvSpPr>
        <p:spPr>
          <a:xfrm>
            <a:off x="7361466" y="3120847"/>
            <a:ext cx="1980527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59" name="TextBox 17458"/>
          <p:cNvSpPr txBox="1"/>
          <p:nvPr/>
        </p:nvSpPr>
        <p:spPr>
          <a:xfrm>
            <a:off x="7361466" y="5512711"/>
            <a:ext cx="1980527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아두이노</a:t>
            </a:r>
          </a:p>
        </p:txBody>
      </p:sp>
      <p:sp>
        <p:nvSpPr>
          <p:cNvPr id="17460" name="TextBox 17459"/>
          <p:cNvSpPr txBox="1"/>
          <p:nvPr/>
        </p:nvSpPr>
        <p:spPr>
          <a:xfrm>
            <a:off x="9113293" y="3060489"/>
            <a:ext cx="1108606" cy="3255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DC모터제어</a:t>
            </a:r>
          </a:p>
        </p:txBody>
      </p:sp>
      <p:sp>
        <p:nvSpPr>
          <p:cNvPr id="17461" name="TextBox 17460"/>
          <p:cNvSpPr txBox="1"/>
          <p:nvPr/>
        </p:nvSpPr>
        <p:spPr>
          <a:xfrm>
            <a:off x="9113293" y="5557212"/>
            <a:ext cx="1108606" cy="3239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점/소등</a:t>
            </a:r>
          </a:p>
        </p:txBody>
      </p:sp>
      <p:sp>
        <p:nvSpPr>
          <p:cNvPr id="17462" name="직사각형 17461"/>
          <p:cNvSpPr/>
          <p:nvPr/>
        </p:nvSpPr>
        <p:spPr>
          <a:xfrm>
            <a:off x="1499339" y="1326139"/>
            <a:ext cx="3568756" cy="5504783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63" name="직사각형 17462"/>
          <p:cNvSpPr/>
          <p:nvPr/>
        </p:nvSpPr>
        <p:spPr>
          <a:xfrm>
            <a:off x="6567380" y="1326139"/>
            <a:ext cx="3568756" cy="5504783"/>
          </a:xfrm>
          <a:prstGeom prst="rect">
            <a:avLst/>
          </a:prstGeom>
          <a:noFill/>
          <a:ln w="38079" cap="flat" cmpd="sng" algn="ctr">
            <a:solidFill>
              <a:srgbClr val="36B700"/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64" name="TextBox 17463"/>
          <p:cNvSpPr txBox="1"/>
          <p:nvPr/>
        </p:nvSpPr>
        <p:spPr>
          <a:xfrm>
            <a:off x="3047870" y="1426802"/>
            <a:ext cx="2431563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Publisher</a:t>
            </a:r>
          </a:p>
        </p:txBody>
      </p:sp>
      <p:sp>
        <p:nvSpPr>
          <p:cNvPr id="17465" name="TextBox 17464"/>
          <p:cNvSpPr txBox="1"/>
          <p:nvPr/>
        </p:nvSpPr>
        <p:spPr>
          <a:xfrm>
            <a:off x="6762746" y="1446855"/>
            <a:ext cx="3179585" cy="4939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200" b="1" i="0">
                <a:solidFill>
                  <a:schemeClr val="tx1"/>
                </a:solidFill>
                <a:latin typeface="한컴 윤고딕 250"/>
                <a:ea typeface="한컴 윤고딕 250"/>
                <a:sym typeface="Wingdings"/>
              </a:rPr>
              <a:t>Subscriber</a:t>
            </a:r>
          </a:p>
        </p:txBody>
      </p:sp>
      <p:pic>
        <p:nvPicPr>
          <p:cNvPr id="17466" name="그림 17465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07643" y="2461769"/>
            <a:ext cx="1299171" cy="5987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67" name="그림 17466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607643" y="4891713"/>
            <a:ext cx="1299171" cy="6003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xmlns="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구성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xmlns="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BE969F5-FB15-410E-AADE-7370BBD0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506537"/>
            <a:ext cx="5372100" cy="1924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B656010-EB4D-4E99-BE14-21A70ED274A5}"/>
              </a:ext>
            </a:extLst>
          </p:cNvPr>
          <p:cNvSpPr txBox="1"/>
          <p:nvPr/>
        </p:nvSpPr>
        <p:spPr>
          <a:xfrm>
            <a:off x="6284860" y="1730604"/>
            <a:ext cx="5248527" cy="12025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Broker(</a:t>
            </a:r>
            <a:r>
              <a:rPr lang="ko-KR" altLang="en-US" sz="2400" dirty="0" err="1">
                <a:latin typeface="-윤고딕330"/>
                <a:ea typeface="-윤고딕330"/>
                <a:sym typeface="Wingdings"/>
              </a:rPr>
              <a:t>라즈베리파이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3)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를 통해 </a:t>
            </a:r>
            <a:endParaRPr lang="en-US" altLang="ko-KR" sz="2400" dirty="0"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센서와 </a:t>
            </a:r>
            <a:r>
              <a:rPr lang="ko-KR" altLang="en-US" sz="2400" dirty="0" err="1">
                <a:latin typeface="-윤고딕330"/>
                <a:ea typeface="-윤고딕330"/>
                <a:sym typeface="Wingdings"/>
              </a:rPr>
              <a:t>아두이노를</a:t>
            </a:r>
            <a:r>
              <a:rPr lang="ko-KR" altLang="en-US" sz="2400" dirty="0">
                <a:latin typeface="-윤고딕330"/>
                <a:ea typeface="-윤고딕330"/>
                <a:sym typeface="Wingdings"/>
              </a:rPr>
              <a:t> 연결한다</a:t>
            </a:r>
            <a:r>
              <a:rPr lang="en-US" altLang="ko-KR" sz="2400" dirty="0">
                <a:latin typeface="-윤고딕330"/>
                <a:ea typeface="-윤고딕330"/>
                <a:sym typeface="Wingdings"/>
              </a:rPr>
              <a:t>.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각 </a:t>
            </a:r>
            <a:r>
              <a:rPr lang="ko-KR" altLang="en-US" sz="2400" b="0" i="0" dirty="0" err="1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아두이노는</a:t>
            </a:r>
            <a:r>
              <a:rPr lang="ko-KR" altLang="en-US" sz="24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와이파이를 통해 연결</a:t>
            </a:r>
            <a:endParaRPr lang="en-US" altLang="ko-KR" sz="24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56A599-43AF-4AC4-849A-AC07BF290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81" y="3596977"/>
            <a:ext cx="4762500" cy="2914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E01268-A2DE-4800-9612-8F7A1428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81" y="3581647"/>
            <a:ext cx="4762500" cy="2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1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430467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Connect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xmlns="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B656010-EB4D-4E99-BE14-21A70ED274A5}"/>
              </a:ext>
            </a:extLst>
          </p:cNvPr>
          <p:cNvSpPr txBox="1"/>
          <p:nvPr/>
        </p:nvSpPr>
        <p:spPr>
          <a:xfrm>
            <a:off x="1261896" y="1242408"/>
            <a:ext cx="10448990" cy="56344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en-US" altLang="ko-KR" sz="2400" b="1" dirty="0" err="1"/>
              <a:t>ClientId</a:t>
            </a:r>
            <a:endParaRPr lang="en-US" altLang="ko-KR" sz="2400" b="1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ID (</a:t>
            </a:r>
            <a:r>
              <a:rPr lang="ko-KR" altLang="en-US" dirty="0"/>
              <a:t>짧은 </a:t>
            </a:r>
            <a:r>
              <a:rPr lang="en-US" altLang="ko-KR" dirty="0" err="1"/>
              <a:t>ClientId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en-US" altLang="ko-KR" dirty="0"/>
              <a:t>MQTT </a:t>
            </a:r>
            <a:r>
              <a:rPr lang="ko-KR" altLang="en-US" dirty="0"/>
              <a:t>브로커에 연결하는 각 </a:t>
            </a:r>
            <a:r>
              <a:rPr lang="en-US" altLang="ko-KR" dirty="0"/>
              <a:t>MQTT </a:t>
            </a:r>
            <a:r>
              <a:rPr lang="ko-KR" altLang="en-US" dirty="0"/>
              <a:t>클라이언트 의 </a:t>
            </a:r>
            <a:r>
              <a:rPr lang="en-US" altLang="ko-KR" dirty="0"/>
              <a:t>ID</a:t>
            </a:r>
            <a:r>
              <a:rPr lang="ko-KR" altLang="en-US" dirty="0"/>
              <a:t>입니다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식별자는 이미 제시되어 있으므로 브로커별로 </a:t>
            </a:r>
            <a:r>
              <a:rPr lang="ko-KR" altLang="en-US" dirty="0" err="1"/>
              <a:t>고유해야한다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브로커는 이를 사용하여 클라이언트와 클라이언트의 현재 상태를 식별합니다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브로커가 상태를 유지할 필요가 없는 경우</a:t>
            </a:r>
            <a:r>
              <a:rPr lang="en-US" altLang="ko-KR" dirty="0"/>
              <a:t>, MQTT 3.1.1 (</a:t>
            </a:r>
            <a:r>
              <a:rPr lang="ko-KR" altLang="en-US" dirty="0"/>
              <a:t>현재 표준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endParaRPr lang="en-US" altLang="ko-KR" dirty="0"/>
          </a:p>
          <a:p>
            <a:r>
              <a:rPr lang="ko-KR" altLang="en-US" dirty="0"/>
              <a:t>빈 </a:t>
            </a:r>
            <a:r>
              <a:rPr lang="en-US" altLang="ko-KR" dirty="0" err="1"/>
              <a:t>ClientId</a:t>
            </a:r>
            <a:r>
              <a:rPr lang="ko-KR" altLang="en-US" dirty="0"/>
              <a:t>를 전송하여 상태가 없는 연결을 만들 수도 있습니다</a:t>
            </a:r>
            <a:r>
              <a:rPr lang="en-US" altLang="ko-KR" dirty="0"/>
              <a:t>. 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세션이 참이라는 조건이 있습니다</a:t>
            </a:r>
            <a:r>
              <a:rPr lang="en-US" altLang="ko-KR" dirty="0"/>
              <a:t>. </a:t>
            </a:r>
            <a:r>
              <a:rPr lang="ko-KR" altLang="en-US" dirty="0"/>
              <a:t>그렇지 않으면 연결이 거부됩니다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Clean Session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 플래그는 브로커가 클라이언트가 지속적 세션을 설정 할지 여부를 나타냅니다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지속 세션 </a:t>
            </a:r>
            <a:r>
              <a:rPr lang="en-US" altLang="ko-KR" dirty="0"/>
              <a:t>(</a:t>
            </a:r>
            <a:r>
              <a:rPr lang="en-US" altLang="ko-KR" dirty="0" err="1"/>
              <a:t>CleanSession</a:t>
            </a:r>
            <a:r>
              <a:rPr lang="ko-KR" altLang="en-US" dirty="0"/>
              <a:t>이 </a:t>
            </a:r>
            <a:r>
              <a:rPr lang="en-US" altLang="ko-KR" dirty="0"/>
              <a:t>false </a:t>
            </a:r>
            <a:r>
              <a:rPr lang="ko-KR" altLang="en-US" dirty="0"/>
              <a:t>인 경우</a:t>
            </a:r>
            <a:r>
              <a:rPr lang="en-US" altLang="ko-KR" dirty="0"/>
              <a:t>)</a:t>
            </a:r>
            <a:r>
              <a:rPr lang="ko-KR" altLang="en-US" dirty="0"/>
              <a:t>은 </a:t>
            </a:r>
            <a:r>
              <a:rPr lang="en-US" altLang="ko-KR" dirty="0"/>
              <a:t>Quality of Service (QoS)</a:t>
            </a:r>
            <a:r>
              <a:rPr lang="ko-KR" altLang="en-US" dirty="0"/>
              <a:t> 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로 등록 할 때 브로커가 </a:t>
            </a:r>
            <a:endParaRPr lang="en-US" altLang="ko-KR" dirty="0"/>
          </a:p>
          <a:p>
            <a:r>
              <a:rPr lang="ko-KR" altLang="en-US" dirty="0"/>
              <a:t>클라이언트에 대한 모든 가입 및 누락 된 모든 메시지를 저장한다는 것을 의미합니다</a:t>
            </a:r>
            <a:r>
              <a:rPr lang="en-US" altLang="ko-KR" dirty="0"/>
              <a:t>. 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세션이 </a:t>
            </a:r>
            <a:r>
              <a:rPr lang="en-US" altLang="ko-KR" dirty="0"/>
              <a:t>true</a:t>
            </a:r>
            <a:r>
              <a:rPr lang="ko-KR" altLang="en-US" dirty="0"/>
              <a:t>로 설정되면 브로커가 클라이언트를 위해 무엇이든 저장하고 </a:t>
            </a:r>
            <a:endParaRPr lang="en-US" altLang="ko-KR" dirty="0"/>
          </a:p>
          <a:p>
            <a:r>
              <a:rPr lang="ko-KR" altLang="en-US" dirty="0"/>
              <a:t>이전 영구 세션의 모든 정보를 제거합니다</a:t>
            </a:r>
            <a:r>
              <a:rPr lang="en-US" altLang="ko-KR" dirty="0"/>
              <a:t>.</a:t>
            </a:r>
          </a:p>
          <a:p>
            <a:r>
              <a:rPr lang="en-US" altLang="ko-KR" sz="2400" b="1" dirty="0"/>
              <a:t>Username/Password</a:t>
            </a:r>
          </a:p>
          <a:p>
            <a:r>
              <a:rPr lang="en-US" altLang="ko-KR" dirty="0"/>
              <a:t>MQTT</a:t>
            </a:r>
            <a:r>
              <a:rPr lang="ko-KR" altLang="en-US" dirty="0"/>
              <a:t>는 클라이언트 인증 및 권한 부여를 위한 사용자 이름과 암호 를 보낼 수 </a:t>
            </a:r>
            <a:r>
              <a:rPr lang="ko-KR" altLang="en-US" dirty="0" err="1"/>
              <a:t>있게합니다</a:t>
            </a:r>
            <a:r>
              <a:rPr lang="ko-KR" altLang="en-US" dirty="0"/>
              <a:t>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그러나 암호가 구현에 의해 암호화되거나 </a:t>
            </a:r>
            <a:r>
              <a:rPr lang="ko-KR" altLang="en-US" dirty="0" err="1"/>
              <a:t>해시되지</a:t>
            </a:r>
            <a:r>
              <a:rPr lang="ko-KR" altLang="en-US" dirty="0"/>
              <a:t> 않았거나 </a:t>
            </a:r>
            <a:r>
              <a:rPr lang="en-US" altLang="ko-KR" dirty="0"/>
              <a:t>TLS</a:t>
            </a:r>
            <a:r>
              <a:rPr lang="ko-KR" altLang="en-US" dirty="0"/>
              <a:t>가 아래에 사용되는 경우 </a:t>
            </a:r>
            <a:endParaRPr lang="en-US" altLang="ko-KR" dirty="0"/>
          </a:p>
          <a:p>
            <a:r>
              <a:rPr lang="ko-KR" altLang="en-US" dirty="0"/>
              <a:t>일반 텍스트로 암호가 전송됩니다</a:t>
            </a:r>
            <a:r>
              <a:rPr lang="en-US" altLang="ko-KR" dirty="0"/>
              <a:t>. </a:t>
            </a:r>
            <a:r>
              <a:rPr lang="ko-KR" altLang="en-US" dirty="0"/>
              <a:t>사용자 이름과 암호를 안전한 전송과 함께 사용하는 것이 좋습니다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HiveMQ</a:t>
            </a:r>
            <a:r>
              <a:rPr lang="ko-KR" altLang="en-US" dirty="0"/>
              <a:t>와 같은 브로커에서는 </a:t>
            </a:r>
            <a:r>
              <a:rPr lang="en-US" altLang="ko-KR" dirty="0"/>
              <a:t>SSL </a:t>
            </a:r>
            <a:r>
              <a:rPr lang="ko-KR" altLang="en-US" dirty="0"/>
              <a:t>인증서로 클라이언트를 인증 할 수도 있으므로 </a:t>
            </a:r>
            <a:endParaRPr lang="en-US" altLang="ko-KR" dirty="0"/>
          </a:p>
          <a:p>
            <a:r>
              <a:rPr lang="ko-KR" altLang="en-US" dirty="0"/>
              <a:t>사용자 이름과 비밀번호가 필요하지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57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xmlns="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B656010-EB4D-4E99-BE14-21A70ED274A5}"/>
              </a:ext>
            </a:extLst>
          </p:cNvPr>
          <p:cNvSpPr txBox="1"/>
          <p:nvPr/>
        </p:nvSpPr>
        <p:spPr>
          <a:xfrm>
            <a:off x="1137193" y="1822084"/>
            <a:ext cx="10910655" cy="360316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en-US" altLang="ko-KR" sz="2400" b="1" dirty="0"/>
              <a:t>Will Message</a:t>
            </a:r>
          </a:p>
          <a:p>
            <a:r>
              <a:rPr lang="ko-KR" altLang="en-US" dirty="0"/>
              <a:t>유언장 메시지는 </a:t>
            </a:r>
            <a:r>
              <a:rPr lang="en-US" altLang="ko-KR" dirty="0"/>
              <a:t>MQTT</a:t>
            </a:r>
            <a:r>
              <a:rPr lang="ko-KR" altLang="en-US" dirty="0"/>
              <a:t>의 마지막 유언 내용 중 일부입니다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클라이언트가 비정상적으로 연결을 끊을 때 다른 클라이언트에 알릴 수 있습니다 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연결 클라이언트는 </a:t>
            </a:r>
            <a:r>
              <a:rPr lang="en-US" altLang="ko-KR" dirty="0"/>
              <a:t>CONNECT </a:t>
            </a:r>
            <a:r>
              <a:rPr lang="ko-KR" altLang="en-US" dirty="0"/>
              <a:t>메시지에 </a:t>
            </a:r>
            <a:r>
              <a:rPr lang="en-US" altLang="ko-KR" dirty="0"/>
              <a:t>MQTT 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주제 형식을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  <a:r>
              <a:rPr lang="ko-KR" altLang="en-US" dirty="0"/>
              <a:t>이 클라이언트가 비정상적으로 연결 해제되면 브로커는 클라이언트 대신이 메시지를 보냅니다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이에 대해서는 개별 게시물에서 자세히 이야기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 err="1"/>
              <a:t>KeepAlive</a:t>
            </a:r>
            <a:endParaRPr lang="en-US" altLang="ko-KR" sz="2400" b="1" dirty="0"/>
          </a:p>
          <a:p>
            <a:r>
              <a:rPr lang="ko-KR" altLang="en-US" dirty="0"/>
              <a:t>활성 상태는 시간 간격이며 클라이언트는 정기적 인 </a:t>
            </a:r>
            <a:r>
              <a:rPr lang="en-US" altLang="ko-KR" dirty="0"/>
              <a:t>PING </a:t>
            </a:r>
            <a:r>
              <a:rPr lang="ko-KR" altLang="en-US" dirty="0"/>
              <a:t>요청 메시지를 브로커에 보냄으로써 커밋합니다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PING Response </a:t>
            </a:r>
            <a:r>
              <a:rPr lang="ko-KR" altLang="en-US" dirty="0"/>
              <a:t>및이 메커니즘을 사용한 중개인 응답은 양측이 다른 하나가 아직 살아 있고 </a:t>
            </a:r>
            <a:endParaRPr lang="en-US" altLang="ko-KR" dirty="0"/>
          </a:p>
          <a:p>
            <a:r>
              <a:rPr lang="ko-KR" altLang="en-US" dirty="0"/>
              <a:t>도달 가능한지 여부를 결정할 수 </a:t>
            </a:r>
            <a:r>
              <a:rPr lang="ko-KR" altLang="en-US" dirty="0" err="1"/>
              <a:t>있게합니다</a:t>
            </a:r>
            <a:r>
              <a:rPr lang="en-US" altLang="ko-KR" dirty="0"/>
              <a:t>. </a:t>
            </a:r>
            <a:r>
              <a:rPr lang="ko-KR" altLang="en-US" dirty="0"/>
              <a:t>우리는 향후 게시물에서 이에 대해 자세히 이야기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CA2D4C-DD7C-4E20-A330-C6AEACA11C6A}"/>
              </a:ext>
            </a:extLst>
          </p:cNvPr>
          <p:cNvSpPr txBox="1"/>
          <p:nvPr/>
        </p:nvSpPr>
        <p:spPr>
          <a:xfrm>
            <a:off x="5338003" y="433559"/>
            <a:ext cx="430467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Connect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6410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직사각형 14336"/>
          <p:cNvSpPr/>
          <p:nvPr/>
        </p:nvSpPr>
        <p:spPr>
          <a:xfrm>
            <a:off x="4907626" y="1667627"/>
            <a:ext cx="4601036" cy="4764688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4338" name="직사각형 14337"/>
          <p:cNvSpPr/>
          <p:nvPr/>
        </p:nvSpPr>
        <p:spPr>
          <a:xfrm>
            <a:off x="2688851" y="1515141"/>
            <a:ext cx="5296741" cy="4501035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4339" name="TextBox 14338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목차</a:t>
            </a:r>
          </a:p>
        </p:txBody>
      </p:sp>
      <p:sp>
        <p:nvSpPr>
          <p:cNvPr id="14340" name="TextBox 14339"/>
          <p:cNvSpPr txBox="1"/>
          <p:nvPr/>
        </p:nvSpPr>
        <p:spPr>
          <a:xfrm>
            <a:off x="3851448" y="1613634"/>
            <a:ext cx="4201451" cy="43577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종합 설계 개요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관련 연구 및 사례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수행 시나리오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시스템 모듈 상세 설계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환경 및 개발 방법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데모 환경 설계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업무 분담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종합 설계 수행 일정</a:t>
            </a:r>
          </a:p>
          <a:p>
            <a:pPr marL="540000" lvl="0" indent="-54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필요 기술 및 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79CC209-F09E-4D12-B7D5-5C8BB81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2800" b="0" i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</a:t>
            </a:fld>
            <a:endParaRPr lang="ko-KR" sz="28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217484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36867A4-3967-4C73-A7F8-39048F1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0" name="슬라이드 번호 개체 틀 1">
            <a:extLst>
              <a:ext uri="{FF2B5EF4-FFF2-40B4-BE49-F238E27FC236}">
                <a16:creationId xmlns:a16="http://schemas.microsoft.com/office/drawing/2014/main" xmlns="" id="{40B63DB3-205A-4A37-B47E-2E147B57F0C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CA2D4C-DD7C-4E20-A330-C6AEACA11C6A}"/>
              </a:ext>
            </a:extLst>
          </p:cNvPr>
          <p:cNvSpPr txBox="1"/>
          <p:nvPr/>
        </p:nvSpPr>
        <p:spPr>
          <a:xfrm>
            <a:off x="5338003" y="433559"/>
            <a:ext cx="4373609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</a:t>
            </a:r>
            <a:r>
              <a:rPr lang="en-US" altLang="ko-KR" sz="3600" dirty="0" err="1">
                <a:latin typeface="-윤고딕330"/>
                <a:ea typeface="-윤고딕330"/>
                <a:sym typeface="Wingdings"/>
              </a:rPr>
              <a:t>Connack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옵션</a:t>
            </a:r>
            <a:endParaRPr lang="ko-KR" altLang="en-US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1B8EB2-FEC2-4628-82E7-3DBB74142F86}"/>
              </a:ext>
            </a:extLst>
          </p:cNvPr>
          <p:cNvSpPr txBox="1"/>
          <p:nvPr/>
        </p:nvSpPr>
        <p:spPr>
          <a:xfrm>
            <a:off x="1137193" y="1822084"/>
            <a:ext cx="9819009" cy="39724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r>
              <a:rPr lang="ko-KR" altLang="en-US" sz="2400" b="1" dirty="0"/>
              <a:t>세션 존재 플래그</a:t>
            </a:r>
          </a:p>
          <a:p>
            <a:r>
              <a:rPr lang="ko-KR" altLang="en-US" dirty="0"/>
              <a:t>세션 존재 플래그는 브로커가 이미 이전의 상호 작용에서 클라이언트의 지속적인 세션이 있는지 </a:t>
            </a:r>
            <a:endParaRPr lang="en-US" altLang="ko-KR" dirty="0"/>
          </a:p>
          <a:p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ko-KR" altLang="en-US" dirty="0"/>
              <a:t>표시 </a:t>
            </a:r>
            <a:r>
              <a:rPr lang="en-US" altLang="ko-KR" dirty="0"/>
              <a:t>. </a:t>
            </a:r>
            <a:r>
              <a:rPr lang="ko-KR" altLang="en-US" dirty="0"/>
              <a:t>클라이언트가 연결되어 있고 </a:t>
            </a:r>
            <a:r>
              <a:rPr lang="en-US" altLang="ko-KR" dirty="0" err="1"/>
              <a:t>CleanSession</a:t>
            </a:r>
            <a:r>
              <a:rPr lang="ko-KR" altLang="en-US" dirty="0"/>
              <a:t>을 </a:t>
            </a:r>
            <a:r>
              <a:rPr lang="en-US" altLang="ko-KR" dirty="0"/>
              <a:t>true</a:t>
            </a:r>
            <a:r>
              <a:rPr lang="ko-KR" altLang="en-US" dirty="0"/>
              <a:t>로 설정 한 경우 사용할 수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endParaRPr lang="en-US" altLang="ko-KR" dirty="0"/>
          </a:p>
          <a:p>
            <a:r>
              <a:rPr lang="ko-KR" altLang="en-US" dirty="0"/>
              <a:t>세션이 없으므로 이 플래그는 항상 </a:t>
            </a:r>
            <a:r>
              <a:rPr lang="en-US" altLang="ko-KR" dirty="0"/>
              <a:t>false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  <a:r>
              <a:rPr lang="ko-KR" altLang="en-US" dirty="0"/>
              <a:t>클라이언트가 </a:t>
            </a:r>
            <a:r>
              <a:rPr lang="en-US" altLang="ko-KR" dirty="0" err="1"/>
              <a:t>CleanSession</a:t>
            </a:r>
            <a:r>
              <a:rPr lang="ko-KR" altLang="en-US" dirty="0"/>
              <a:t>을 </a:t>
            </a:r>
            <a:r>
              <a:rPr lang="en-US" altLang="ko-KR" dirty="0"/>
              <a:t>false</a:t>
            </a:r>
            <a:r>
              <a:rPr lang="ko-KR" altLang="en-US" dirty="0"/>
              <a:t>로 설정하면 </a:t>
            </a:r>
            <a:endParaRPr lang="en-US" altLang="ko-KR" dirty="0"/>
          </a:p>
          <a:p>
            <a:r>
              <a:rPr lang="en-US" altLang="ko-KR" dirty="0" err="1"/>
              <a:t>ClientId</a:t>
            </a:r>
            <a:r>
              <a:rPr lang="ko-KR" altLang="en-US" dirty="0"/>
              <a:t>에 사용할 수 있는 세션 정보가 있는지 여부에 따라 플래그가 달라집니다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저장된 세션 정보가 있으면 플래그가 </a:t>
            </a:r>
            <a:r>
              <a:rPr lang="en-US" altLang="ko-KR" dirty="0"/>
              <a:t>true</a:t>
            </a:r>
            <a:r>
              <a:rPr lang="ko-KR" altLang="en-US" dirty="0"/>
              <a:t>이고 그렇지 않으면 </a:t>
            </a:r>
            <a:r>
              <a:rPr lang="en-US" altLang="ko-KR" dirty="0"/>
              <a:t>false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 플래그는 </a:t>
            </a:r>
            <a:r>
              <a:rPr lang="en-US" altLang="ko-KR" dirty="0"/>
              <a:t>MQTT 3.1.1</a:t>
            </a:r>
            <a:r>
              <a:rPr lang="ko-KR" altLang="en-US" dirty="0"/>
              <a:t>에 새로 추가되었으며 주제를 </a:t>
            </a:r>
            <a:r>
              <a:rPr lang="ko-KR" altLang="en-US" dirty="0" err="1"/>
              <a:t>등록해야하는지</a:t>
            </a:r>
            <a:r>
              <a:rPr lang="ko-KR" altLang="en-US" dirty="0"/>
              <a:t> 또는 </a:t>
            </a:r>
            <a:endParaRPr lang="en-US" altLang="ko-KR" dirty="0"/>
          </a:p>
          <a:p>
            <a:r>
              <a:rPr lang="ko-KR" altLang="en-US" dirty="0"/>
              <a:t>여전히 세션에 저장되어 있는지 여부를 클라이언트가 판별하는 데 도움이 됩니다</a:t>
            </a:r>
            <a:r>
              <a:rPr lang="en-US" altLang="ko-KR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연결 확인 플래그</a:t>
            </a:r>
          </a:p>
          <a:p>
            <a:r>
              <a:rPr lang="en-US" altLang="ko-KR" dirty="0"/>
              <a:t>CONNACK</a:t>
            </a:r>
            <a:r>
              <a:rPr lang="ko-KR" altLang="en-US" dirty="0"/>
              <a:t> 의 두 번째 플래그 는 연결 확인 플래그입니다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연결 시도가 성공 하면 클라이언트에 신호를 보내고 그렇지 않은 경우에는 문제를 알려줍니다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138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374202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클래스 다이어그램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0324EDB-EDF3-47B6-8829-489C35D4E5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36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5464E2D7-94E9-4FAF-ACDF-887A3E0FB8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29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4919AB16-2E00-43A6-ABC5-21486A229E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05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3225B3ED-0DB8-49B3-963E-9487E7DB48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77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B6A55AFA-131F-4E98-B04D-58AC12CB0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33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903FCCDA-4A51-40A9-A581-77FB0A96C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33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D54B8627-62DE-477F-9EB1-E34BAA157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890" y="1690693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D6333CA-B5CA-4172-8636-ACB5539A08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8257" y="1679602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B32DD2B-0558-470A-8F7B-732808F32D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00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A0F94BC5-A16D-4494-821F-5186CFD95AD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8721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8794BEFB-5A56-4AD6-9019-71298EDE005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34243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BDCCC13F-B6E2-43CD-AA63-056478848DBD}"/>
              </a:ext>
            </a:extLst>
          </p:cNvPr>
          <p:cNvCxnSpPr>
            <a:cxnSpLocks/>
          </p:cNvCxnSpPr>
          <p:nvPr/>
        </p:nvCxnSpPr>
        <p:spPr>
          <a:xfrm flipV="1">
            <a:off x="35840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9237AD7-A775-4DD6-8F2E-03710CEDD6E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50975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BB41AAC7-5DE0-465B-BFBB-F789297A27DC}"/>
              </a:ext>
            </a:extLst>
          </p:cNvPr>
          <p:cNvCxnSpPr>
            <a:cxnSpLocks/>
          </p:cNvCxnSpPr>
          <p:nvPr/>
        </p:nvCxnSpPr>
        <p:spPr>
          <a:xfrm flipH="1">
            <a:off x="23326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1D29DE4-7F63-4A0D-A329-5D1FF841A8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2384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0DA548C-29E0-4BA3-9890-B4769131DB22}"/>
              </a:ext>
            </a:extLst>
          </p:cNvPr>
          <p:cNvCxnSpPr>
            <a:cxnSpLocks/>
            <a:stCxn id="22" idx="1"/>
            <a:endCxn id="34" idx="3"/>
          </p:cNvCxnSpPr>
          <p:nvPr/>
        </p:nvCxnSpPr>
        <p:spPr>
          <a:xfrm flipH="1" flipV="1">
            <a:off x="32384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4A717A3E-FE33-4AA0-B0A5-A90E3E6390A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4040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BC3F3419-9F2C-4849-B92F-08164D55EA7C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1574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2BDD2CBC-FAEE-4B80-B0EC-764D6BE8ACBC}"/>
              </a:ext>
            </a:extLst>
          </p:cNvPr>
          <p:cNvCxnSpPr>
            <a:cxnSpLocks/>
          </p:cNvCxnSpPr>
          <p:nvPr/>
        </p:nvCxnSpPr>
        <p:spPr>
          <a:xfrm flipH="1">
            <a:off x="5707847" y="3722577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D5553481-7547-4CAF-BB53-81C1F23BD14F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6512339" y="3331804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91D6674C-7BDB-40A7-B155-78844DB4D6E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416917" y="2811867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42E2C50-1943-483A-B9F1-280123DC0412}"/>
              </a:ext>
            </a:extLst>
          </p:cNvPr>
          <p:cNvCxnSpPr>
            <a:cxnSpLocks/>
          </p:cNvCxnSpPr>
          <p:nvPr/>
        </p:nvCxnSpPr>
        <p:spPr>
          <a:xfrm flipH="1" flipV="1">
            <a:off x="32355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xmlns="" id="{131CCC31-448D-4CA4-8B7B-BEB16D8453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76477" y="1703393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xmlns="" id="{FA5D6419-BEC0-4104-91D8-ADC9B6E5F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7237" y="2869960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D23798D3-5712-4BB7-8375-B71B8752CBB5}"/>
              </a:ext>
            </a:extLst>
          </p:cNvPr>
          <p:cNvCxnSpPr>
            <a:cxnSpLocks/>
          </p:cNvCxnSpPr>
          <p:nvPr/>
        </p:nvCxnSpPr>
        <p:spPr>
          <a:xfrm flipH="1" flipV="1">
            <a:off x="5718558" y="4270203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18C63755-65C6-4943-9911-E0F6C1E5EEA7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7957762" y="2159840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11B35F69-3106-406F-A00B-977FEB26C2FC}"/>
              </a:ext>
            </a:extLst>
          </p:cNvPr>
          <p:cNvCxnSpPr>
            <a:cxnSpLocks/>
          </p:cNvCxnSpPr>
          <p:nvPr/>
        </p:nvCxnSpPr>
        <p:spPr>
          <a:xfrm flipH="1">
            <a:off x="9717323" y="2623485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xmlns="" id="{BCAFDF9B-11F3-4CE7-9DB8-D27CBDE43D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3596" y="4742562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AD192CD1-7B26-4F95-9D57-585296EE8306}"/>
              </a:ext>
            </a:extLst>
          </p:cNvPr>
          <p:cNvCxnSpPr>
            <a:cxnSpLocks/>
            <a:endCxn id="160" idx="3"/>
          </p:cNvCxnSpPr>
          <p:nvPr/>
        </p:nvCxnSpPr>
        <p:spPr>
          <a:xfrm flipH="1">
            <a:off x="8272905" y="5324476"/>
            <a:ext cx="694332" cy="97943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84756EE4-99DB-43D3-AB2C-FEC48B47D308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5718558" y="4436831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xmlns="" id="{19E4F3B9-FF18-44BC-AD40-ABD0381F74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4609" y="5948029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391C2662-E426-4E00-B9B0-8E26CAD77879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7043918" y="6155556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xmlns="" id="{42A66A4F-5692-4FE6-86E7-7BE2A16A9D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3731" y="3314349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AE757CB-F4A6-400D-A6A0-96E2B8D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9" name="슬라이드 번호 개체 틀 1">
            <a:extLst>
              <a:ext uri="{FF2B5EF4-FFF2-40B4-BE49-F238E27FC236}">
                <a16:creationId xmlns:a16="http://schemas.microsoft.com/office/drawing/2014/main" xmlns="" id="{BA5E8348-E398-4FBC-9F20-58A0406D41C4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1378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 구성도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2048147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SERVER</a:t>
            </a:r>
          </a:p>
        </p:txBody>
      </p:sp>
      <p:sp>
        <p:nvSpPr>
          <p:cNvPr id="17442" name="사각형: 둥근 모서리 17441"/>
          <p:cNvSpPr/>
          <p:nvPr/>
        </p:nvSpPr>
        <p:spPr>
          <a:xfrm>
            <a:off x="2546462" y="1792334"/>
            <a:ext cx="1731167" cy="1081581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사용자</a:t>
            </a: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(APP, WEB)</a:t>
            </a:r>
          </a:p>
        </p:txBody>
      </p:sp>
      <p:sp>
        <p:nvSpPr>
          <p:cNvPr id="17443" name="사각형: 둥근 모서리 17442"/>
          <p:cNvSpPr/>
          <p:nvPr/>
        </p:nvSpPr>
        <p:spPr>
          <a:xfrm>
            <a:off x="6098756" y="1585522"/>
            <a:ext cx="4034086" cy="4899698"/>
          </a:xfrm>
          <a:prstGeom prst="roundRect">
            <a:avLst>
              <a:gd name="adj" fmla="val 18489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44" name="TextBox 17443"/>
          <p:cNvSpPr txBox="1"/>
          <p:nvPr/>
        </p:nvSpPr>
        <p:spPr>
          <a:xfrm>
            <a:off x="7374691" y="1808191"/>
            <a:ext cx="1656517" cy="5241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SERVER</a:t>
            </a:r>
          </a:p>
        </p:txBody>
      </p:sp>
      <p:sp>
        <p:nvSpPr>
          <p:cNvPr id="17445" name="사각형: 둥근 모서리 17444"/>
          <p:cNvSpPr/>
          <p:nvPr/>
        </p:nvSpPr>
        <p:spPr>
          <a:xfrm>
            <a:off x="6510699" y="2484801"/>
            <a:ext cx="1729548" cy="524068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수신</a:t>
            </a:r>
          </a:p>
        </p:txBody>
      </p:sp>
      <p:cxnSp>
        <p:nvCxnSpPr>
          <p:cNvPr id="17446" name="직선 화살표 연결선 17445"/>
          <p:cNvCxnSpPr>
            <a:stCxn id="17442" idx="3"/>
            <a:endCxn id="17445" idx="1"/>
          </p:cNvCxnSpPr>
          <p:nvPr/>
        </p:nvCxnSpPr>
        <p:spPr>
          <a:xfrm>
            <a:off x="4276067" y="2332316"/>
            <a:ext cx="2234632" cy="414519"/>
          </a:xfrm>
          <a:prstGeom prst="straightConnector1">
            <a:avLst/>
          </a:prstGeom>
          <a:ln w="9491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sp>
        <p:nvSpPr>
          <p:cNvPr id="17447" name="사각형: 둥근 모서리 17446"/>
          <p:cNvSpPr/>
          <p:nvPr/>
        </p:nvSpPr>
        <p:spPr>
          <a:xfrm>
            <a:off x="6510699" y="3844274"/>
            <a:ext cx="1729548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처리</a:t>
            </a:r>
          </a:p>
        </p:txBody>
      </p:sp>
      <p:sp>
        <p:nvSpPr>
          <p:cNvPr id="17448" name="사각형: 둥근 모서리 17447"/>
          <p:cNvSpPr/>
          <p:nvPr/>
        </p:nvSpPr>
        <p:spPr>
          <a:xfrm>
            <a:off x="6510699" y="5140174"/>
            <a:ext cx="1729548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데이터 송신</a:t>
            </a:r>
          </a:p>
        </p:txBody>
      </p:sp>
      <p:sp>
        <p:nvSpPr>
          <p:cNvPr id="17449" name="사각형: 둥근 모서리 17448"/>
          <p:cNvSpPr/>
          <p:nvPr/>
        </p:nvSpPr>
        <p:spPr>
          <a:xfrm>
            <a:off x="9051810" y="3844274"/>
            <a:ext cx="865611" cy="524124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DB</a:t>
            </a:r>
          </a:p>
        </p:txBody>
      </p:sp>
      <p:cxnSp>
        <p:nvCxnSpPr>
          <p:cNvPr id="17450" name="직선 화살표 연결선 17449"/>
          <p:cNvCxnSpPr>
            <a:stCxn id="17445" idx="2"/>
            <a:endCxn id="17447" idx="0"/>
          </p:cNvCxnSpPr>
          <p:nvPr/>
        </p:nvCxnSpPr>
        <p:spPr>
          <a:xfrm>
            <a:off x="7374691" y="3008870"/>
            <a:ext cx="0" cy="835404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17451" name="직선 화살표 연결선 17450"/>
          <p:cNvCxnSpPr>
            <a:stCxn id="17447" idx="2"/>
            <a:endCxn id="17448" idx="0"/>
          </p:cNvCxnSpPr>
          <p:nvPr/>
        </p:nvCxnSpPr>
        <p:spPr>
          <a:xfrm>
            <a:off x="7375473" y="4368398"/>
            <a:ext cx="0" cy="771776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17452" name="직선 화살표 연결선 17451"/>
          <p:cNvCxnSpPr>
            <a:stCxn id="17447" idx="3"/>
            <a:endCxn id="17449" idx="1"/>
          </p:cNvCxnSpPr>
          <p:nvPr/>
        </p:nvCxnSpPr>
        <p:spPr>
          <a:xfrm>
            <a:off x="8238683" y="4106364"/>
            <a:ext cx="813126" cy="0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7453" name="사각형: 둥근 모서리 17452"/>
          <p:cNvSpPr/>
          <p:nvPr/>
        </p:nvSpPr>
        <p:spPr>
          <a:xfrm>
            <a:off x="2653039" y="4861465"/>
            <a:ext cx="1729548" cy="1080018"/>
          </a:xfrm>
          <a:prstGeom prst="roundRect">
            <a:avLst>
              <a:gd name="adj" fmla="val 18750"/>
            </a:avLst>
          </a:prstGeom>
          <a:noFill/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 err="1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라즈베리파이</a:t>
            </a:r>
            <a:endParaRPr lang="en-US" altLang="ko-KR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54" name="직선 화살표 연결선 17453"/>
          <p:cNvCxnSpPr>
            <a:stCxn id="17442" idx="2"/>
            <a:endCxn id="17448" idx="1"/>
          </p:cNvCxnSpPr>
          <p:nvPr/>
        </p:nvCxnSpPr>
        <p:spPr>
          <a:xfrm>
            <a:off x="3412046" y="2873915"/>
            <a:ext cx="3098653" cy="2528321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</a:ln>
        </p:spPr>
      </p:cxnSp>
      <p:cxnSp>
        <p:nvCxnSpPr>
          <p:cNvPr id="17455" name="직선 화살표 연결선 17454"/>
          <p:cNvCxnSpPr>
            <a:stCxn id="17453" idx="3"/>
            <a:endCxn id="17448" idx="1"/>
          </p:cNvCxnSpPr>
          <p:nvPr/>
        </p:nvCxnSpPr>
        <p:spPr>
          <a:xfrm>
            <a:off x="4382587" y="5401474"/>
            <a:ext cx="2128112" cy="762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triangle" w="lg" len="lg"/>
          </a:ln>
        </p:spPr>
      </p:cxnSp>
      <p:sp>
        <p:nvSpPr>
          <p:cNvPr id="17456" name="TextBox 17455"/>
          <p:cNvSpPr txBox="1"/>
          <p:nvPr/>
        </p:nvSpPr>
        <p:spPr>
          <a:xfrm>
            <a:off x="7536668" y="3245555"/>
            <a:ext cx="2217850" cy="37001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실내 정보, 요청 정보</a:t>
            </a:r>
          </a:p>
        </p:txBody>
      </p:sp>
      <p:sp>
        <p:nvSpPr>
          <p:cNvPr id="17457" name="TextBox 17456"/>
          <p:cNvSpPr txBox="1"/>
          <p:nvPr/>
        </p:nvSpPr>
        <p:spPr>
          <a:xfrm>
            <a:off x="4452796" y="1725539"/>
            <a:ext cx="1645960" cy="6464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실내 정보 요청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원격 조작 요청</a:t>
            </a:r>
          </a:p>
        </p:txBody>
      </p:sp>
      <p:sp>
        <p:nvSpPr>
          <p:cNvPr id="17458" name="TextBox 17457"/>
          <p:cNvSpPr txBox="1"/>
          <p:nvPr/>
        </p:nvSpPr>
        <p:spPr>
          <a:xfrm>
            <a:off x="7536668" y="4585988"/>
            <a:ext cx="1332026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 발행</a:t>
            </a:r>
          </a:p>
        </p:txBody>
      </p:sp>
      <p:sp>
        <p:nvSpPr>
          <p:cNvPr id="17459" name="TextBox 17458"/>
          <p:cNvSpPr txBox="1"/>
          <p:nvPr/>
        </p:nvSpPr>
        <p:spPr>
          <a:xfrm>
            <a:off x="4858928" y="5064047"/>
            <a:ext cx="626385" cy="36845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응답</a:t>
            </a:r>
          </a:p>
        </p:txBody>
      </p:sp>
      <p:cxnSp>
        <p:nvCxnSpPr>
          <p:cNvPr id="17460" name="직선 화살표 연결선 17459"/>
          <p:cNvCxnSpPr>
            <a:stCxn id="17453" idx="0"/>
          </p:cNvCxnSpPr>
          <p:nvPr/>
        </p:nvCxnSpPr>
        <p:spPr>
          <a:xfrm flipV="1">
            <a:off x="3517032" y="2831748"/>
            <a:ext cx="3104990" cy="2029717"/>
          </a:xfrm>
          <a:prstGeom prst="straightConnector1">
            <a:avLst/>
          </a:prstGeom>
          <a:ln w="25404" cap="flat" cmpd="sng" algn="ctr">
            <a:solidFill>
              <a:srgbClr val="000000">
                <a:alpha val="100000"/>
              </a:srgbClr>
            </a:solidFill>
            <a:prstDash val="solid"/>
            <a:round/>
            <a:tailEnd type="triangle" w="lg" len="lg"/>
          </a:ln>
        </p:spPr>
      </p:cxnSp>
      <p:sp>
        <p:nvSpPr>
          <p:cNvPr id="17461" name="TextBox 17460"/>
          <p:cNvSpPr txBox="1"/>
          <p:nvPr/>
        </p:nvSpPr>
        <p:spPr>
          <a:xfrm>
            <a:off x="2546462" y="4044387"/>
            <a:ext cx="1426381" cy="64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센싱 데이터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각 모듈 상태</a:t>
            </a:r>
          </a:p>
        </p:txBody>
      </p:sp>
      <p:sp>
        <p:nvSpPr>
          <p:cNvPr id="17462" name="TextBox 17461"/>
          <p:cNvSpPr txBox="1"/>
          <p:nvPr/>
        </p:nvSpPr>
        <p:spPr>
          <a:xfrm>
            <a:off x="4649267" y="2583238"/>
            <a:ext cx="1383946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36B700"/>
                </a:solidFill>
                <a:latin typeface="-윤고딕330"/>
                <a:ea typeface="-윤고딕330"/>
                <a:sym typeface="Wingdings"/>
              </a:rPr>
              <a:t>HTTP</a:t>
            </a:r>
            <a:r>
              <a:rPr lang="en-US" altLang="ko-KR" sz="1800" b="0" i="0" kern="1200" spc="5" dirty="0">
                <a:solidFill>
                  <a:srgbClr val="36B700"/>
                </a:solidFill>
                <a:latin typeface="-윤고딕330"/>
                <a:ea typeface="-윤고딕330"/>
                <a:sym typeface="Wingdings"/>
              </a:rPr>
              <a:t>(WEB)</a:t>
            </a:r>
            <a:endParaRPr lang="ko-KR" altLang="en-US" sz="1800" b="0" i="0" kern="1200" spc="5" dirty="0">
              <a:solidFill>
                <a:srgbClr val="36B7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63" name="TextBox 17462"/>
          <p:cNvSpPr txBox="1"/>
          <p:nvPr/>
        </p:nvSpPr>
        <p:spPr>
          <a:xfrm>
            <a:off x="4482544" y="4446232"/>
            <a:ext cx="814303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</a:t>
            </a:r>
            <a:endParaRPr lang="en-US" altLang="ko-KR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E130567-B0D9-434D-8AA5-5C7D65A41FD2}"/>
              </a:ext>
            </a:extLst>
          </p:cNvPr>
          <p:cNvSpPr txBox="1"/>
          <p:nvPr/>
        </p:nvSpPr>
        <p:spPr>
          <a:xfrm>
            <a:off x="4648632" y="2857408"/>
            <a:ext cx="1381830" cy="3715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MQTT</a:t>
            </a:r>
            <a:r>
              <a:rPr lang="en-US" altLang="ko-KR" sz="1800" b="0" i="0" kern="1200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(APP)</a:t>
            </a:r>
            <a:endParaRPr lang="ko-KR" altLang="en-US" sz="1800" b="0" i="0" kern="1200" spc="5" dirty="0">
              <a:solidFill>
                <a:srgbClr val="000000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06123DE-23FC-4C2D-9D45-2273D43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xmlns="" id="{7B70774C-701C-4418-989E-9F0FCDF459E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A60F767-DC1F-41EE-AD99-E9480EA0C256}"/>
              </a:ext>
            </a:extLst>
          </p:cNvPr>
          <p:cNvSpPr txBox="1"/>
          <p:nvPr/>
        </p:nvSpPr>
        <p:spPr>
          <a:xfrm>
            <a:off x="2727989" y="5908157"/>
            <a:ext cx="1186200" cy="92551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Raspbian 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pc="5" dirty="0">
                <a:solidFill>
                  <a:srgbClr val="000000"/>
                </a:solidFill>
                <a:latin typeface="-윤고딕330"/>
                <a:ea typeface="-윤고딕330"/>
                <a:sym typeface="Wingdings"/>
              </a:rPr>
              <a:t>Mosquito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dirty="0" err="1">
                <a:ea typeface="-윤고딕330" panose="02030504000101010101"/>
              </a:rPr>
              <a:t>PyThon</a:t>
            </a:r>
            <a:endParaRPr lang="ko-KR" altLang="en-US" spc="5" dirty="0">
              <a:solidFill>
                <a:srgbClr val="000000"/>
              </a:solidFill>
              <a:latin typeface="-윤고딕330" panose="02030504000101010101"/>
              <a:ea typeface="-윤고딕330" panose="02030504000101010101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통신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90" y="988119"/>
          <a:ext cx="6055012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topic에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데이터를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발</a:t>
                      </a:r>
                      <a:r>
                        <a:rPr lang="ko-KR" altLang="en-US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(“home/room1/window”, “open”);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5" y="3666175"/>
          <a:ext cx="1069309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+setup()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+loop()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+reconnect()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508702"/>
            <a:ext cx="1228987" cy="18930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>
            <a:off x="4106941" y="5091158"/>
            <a:ext cx="90448" cy="2600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857467" y="4372890"/>
            <a:ext cx="724199" cy="6780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74240" y="3113184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4" y="2031811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topic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의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message를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수신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livingroom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/temp”);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2C727B9-CAF0-4670-BA5C-89DF3E6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xmlns="" id="{446AAC84-9257-4478-BA31-455F6767D74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3EF73742-F97F-4B99-93ED-E9455720A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3062264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455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통신을 위한 초기화 작업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909AF455-5A3E-4C20-A5C4-104022877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3601" y="4074461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 확인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접속이 끊어지면 </a:t>
                      </a:r>
                      <a:r>
                        <a:rPr lang="ko-KR" altLang="en-US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재접속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연결되었을 때 주기적으로 메시지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4F2EA8A-7EC3-41CB-B813-FD7612C6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5225092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81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연결하고 특정 토픽 구독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loop()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함수에서 주기적 호출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0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7084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MQTT</a:t>
            </a: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 통신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90" y="988119"/>
          <a:ext cx="6055012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topic에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데이터를</a:t>
                      </a:r>
                      <a:r>
                        <a:rPr lang="en-US" altLang="ko-KR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발</a:t>
                      </a:r>
                      <a:r>
                        <a:rPr lang="ko-KR" altLang="en-US" sz="10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86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(“home/room1/window”, “open”);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53909"/>
              </p:ext>
            </p:extLst>
          </p:nvPr>
        </p:nvGraphicFramePr>
        <p:xfrm>
          <a:off x="3662735" y="3666175"/>
          <a:ext cx="1069309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+setup()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+loop()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+reconnect()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508702"/>
            <a:ext cx="1228987" cy="18930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>
            <a:off x="4106941" y="5091158"/>
            <a:ext cx="90448" cy="2600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857467" y="4372890"/>
            <a:ext cx="724199" cy="6780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74240" y="3113184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4" y="2031811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프로토콜을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활용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topic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의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message를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수신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subMessage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(“home/</a:t>
                      </a: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livingroom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/temp”);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2C727B9-CAF0-4670-BA5C-89DF3E6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7" name="슬라이드 번호 개체 틀 1">
            <a:extLst>
              <a:ext uri="{FF2B5EF4-FFF2-40B4-BE49-F238E27FC236}">
                <a16:creationId xmlns:a16="http://schemas.microsoft.com/office/drawing/2014/main" xmlns="" id="{446AAC84-9257-4478-BA31-455F6767D74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3EF73742-F97F-4B99-93ED-E9455720A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3062264"/>
          <a:ext cx="6055013" cy="1021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4551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통신을 위한 초기화 작업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setup();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909AF455-5A3E-4C20-A5C4-104022877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3601" y="4074461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 확인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접속이 끊어지면 </a:t>
                      </a:r>
                      <a:r>
                        <a:rPr lang="ko-KR" altLang="en-US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재접속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연결되었을 때 주기적으로 메시지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loop();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4F2EA8A-7EC3-41CB-B813-FD7612C6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7083" y="5225092"/>
          <a:ext cx="6055013" cy="11740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81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</a:t>
                      </a: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브로커에 연결하고 특정 토픽 구독</a:t>
                      </a:r>
                      <a:endParaRPr lang="en-US" altLang="ko-KR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loop()</a:t>
                      </a: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함수에서 주기적 호출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34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reconnect();</a:t>
                      </a:r>
                      <a:endParaRPr lang="ko-KR" altLang="en-US" sz="10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056CE9C-A330-48D1-BD1E-BB8691DD7EA0}"/>
              </a:ext>
            </a:extLst>
          </p:cNvPr>
          <p:cNvSpPr/>
          <p:nvPr/>
        </p:nvSpPr>
        <p:spPr>
          <a:xfrm>
            <a:off x="-55785" y="-77002"/>
            <a:ext cx="12309919" cy="697667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Picture 6" descr="C:\Users\종합관417호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02" y="163900"/>
            <a:ext cx="56007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490" y="3862371"/>
            <a:ext cx="4844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subMessage</a:t>
            </a:r>
            <a:r>
              <a:rPr lang="en-US" altLang="ko-KR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/temp”)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ubMessage</a:t>
            </a:r>
            <a:r>
              <a:rPr lang="en-US" altLang="ko-KR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humi</a:t>
            </a:r>
            <a:r>
              <a:rPr lang="en-US" altLang="ko-KR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68029"/>
              </p:ext>
            </p:extLst>
          </p:nvPr>
        </p:nvGraphicFramePr>
        <p:xfrm>
          <a:off x="4541520" y="5758146"/>
          <a:ext cx="2135722" cy="59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572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Broker</a:t>
                      </a:r>
                      <a:endParaRPr lang="ko-KR" altLang="en-US" sz="24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091150" y="4427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pubMessage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/temp”)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pubMessage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(“home/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livingroom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humi</a:t>
            </a:r>
            <a:r>
              <a:rPr lang="en-US" altLang="ko-KR" dirty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12" y="2648123"/>
            <a:ext cx="531106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RaspberryPi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 (Server / Broker)</a:t>
            </a:r>
            <a:endParaRPr lang="ko-KR" altLang="en-US" sz="2400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15152" y="3666175"/>
            <a:ext cx="303320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Arduino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itchFamily="18" charset="-127"/>
                <a:ea typeface="MD아트체" pitchFamily="18" charset="-127"/>
              </a:rPr>
              <a:t> (Sensor)</a:t>
            </a:r>
            <a:endParaRPr lang="ko-KR" altLang="en-US" sz="2400" dirty="0">
              <a:solidFill>
                <a:schemeClr val="bg1"/>
              </a:solidFill>
              <a:latin typeface="MD아트체" pitchFamily="18" charset="-127"/>
              <a:ea typeface="MD아트체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6099174" y="4888959"/>
            <a:ext cx="882197" cy="844184"/>
          </a:xfrm>
          <a:prstGeom prst="straightConnector1">
            <a:avLst/>
          </a:prstGeom>
          <a:ln w="41275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cxnSp>
        <p:nvCxnSpPr>
          <p:cNvPr id="58" name="직선 화살표 연결선 57"/>
          <p:cNvCxnSpPr/>
          <p:nvPr/>
        </p:nvCxnSpPr>
        <p:spPr>
          <a:xfrm flipH="1" flipV="1">
            <a:off x="3413448" y="4603354"/>
            <a:ext cx="1605574" cy="1129789"/>
          </a:xfrm>
          <a:prstGeom prst="straightConnector1">
            <a:avLst/>
          </a:prstGeom>
          <a:ln w="41275" cap="flat" cmpd="sng" algn="ctr">
            <a:solidFill>
              <a:srgbClr val="F69240">
                <a:alpha val="100000"/>
              </a:srgbClr>
            </a:solidFill>
            <a:prstDash val="solid"/>
            <a:round/>
            <a:tailEnd type="triangle" w="lg" len="lg"/>
          </a:ln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6" y="973394"/>
            <a:ext cx="5419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03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92930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2" y="2105584"/>
          <a:ext cx="6055012" cy="178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화재 발생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발생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평상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flame);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2323064D-CE03-4D4A-A5E5-87BECCF38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i="0" dirty="0" err="1">
                          <a:solidFill>
                            <a:srgbClr val="FF0000"/>
                          </a:solidFill>
                        </a:rPr>
                        <a:t>autoOptimization</a:t>
                      </a:r>
                      <a:r>
                        <a:rPr lang="en-US" altLang="ko-KR" sz="1200" b="0" i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F1BB130-8C65-47C0-94C9-E2991AE93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detectFire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2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730772" y="2105584"/>
            <a:ext cx="850894" cy="6819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7030C0F8-3754-4931-A449-10494E6B0C4A}"/>
              </a:ext>
            </a:extLst>
          </p:cNvPr>
          <p:cNvCxnSpPr>
            <a:cxnSpLocks/>
          </p:cNvCxnSpPr>
          <p:nvPr/>
        </p:nvCxnSpPr>
        <p:spPr>
          <a:xfrm>
            <a:off x="4166815" y="2829898"/>
            <a:ext cx="1414851" cy="1934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1" y="4159146"/>
          <a:ext cx="6055013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온도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습도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조도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시각에 따른 실내 환경 최적화 수행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성공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optState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humi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bright, time);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DFDD768-7447-45E0-80C3-9CB8BE9FB95C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57467" y="1368380"/>
            <a:ext cx="850894" cy="9442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0ACA701-FD29-4B55-AAE3-A9042BC1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슬라이드 번호 개체 틀 1">
            <a:extLst>
              <a:ext uri="{FF2B5EF4-FFF2-40B4-BE49-F238E27FC236}">
                <a16:creationId xmlns:a16="http://schemas.microsoft.com/office/drawing/2014/main" xmlns="" id="{F10D757C-04F8-41B2-B8C7-AD74355BC70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3639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2" y="2105584"/>
          <a:ext cx="6055012" cy="178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화재 발생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</a:t>
                      </a: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발생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평상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detectFire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flame);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4C40F0A-E865-4CEB-911E-E0A7FF9A91A8}"/>
              </a:ext>
            </a:extLst>
          </p:cNvPr>
          <p:cNvGraphicFramePr>
            <a:graphicFrameLocks noGrp="1"/>
          </p:cNvGraphicFramePr>
          <p:nvPr/>
        </p:nvGraphicFramePr>
        <p:xfrm>
          <a:off x="3472318" y="5091158"/>
          <a:ext cx="1269247" cy="168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</a:rPr>
                        <a:t>autoOptimization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</a:rPr>
                        <a:t>detectFire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2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4730772" y="2105584"/>
            <a:ext cx="850894" cy="68193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7030C0F8-3754-4931-A449-10494E6B0C4A}"/>
              </a:ext>
            </a:extLst>
          </p:cNvPr>
          <p:cNvCxnSpPr>
            <a:cxnSpLocks/>
          </p:cNvCxnSpPr>
          <p:nvPr/>
        </p:nvCxnSpPr>
        <p:spPr>
          <a:xfrm>
            <a:off x="4166815" y="2829898"/>
            <a:ext cx="1414851" cy="1934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E199C91-3B7E-409F-AA1E-CF28D10BE8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8361" y="4159146"/>
          <a:ext cx="6055013" cy="2027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100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이상이며 온도 센서의 값이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 이상일 때 작동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.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울림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스마트폰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푸쉬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알람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해제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성공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true,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실패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false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optState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autoOptimization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(temp,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humi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bright, time);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304726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DFDD768-7447-45E0-80C3-9CB8BE9FB95C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57467" y="1368380"/>
            <a:ext cx="850894" cy="9442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056CE9C-A330-48D1-BD1E-BB8691DD7EA0}"/>
              </a:ext>
            </a:extLst>
          </p:cNvPr>
          <p:cNvSpPr/>
          <p:nvPr/>
        </p:nvSpPr>
        <p:spPr>
          <a:xfrm>
            <a:off x="-55785" y="-77002"/>
            <a:ext cx="12309919" cy="697667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0DC6A9-F12F-486C-9E88-4AF02F62ABD9}"/>
              </a:ext>
            </a:extLst>
          </p:cNvPr>
          <p:cNvSpPr txBox="1"/>
          <p:nvPr/>
        </p:nvSpPr>
        <p:spPr>
          <a:xfrm>
            <a:off x="1158809" y="1624810"/>
            <a:ext cx="5329594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 = f/F * 100 : 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상대 습도 공식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 :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 중의 수증기압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F :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포화 수증기압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EC8F15-3FB9-42F9-8F98-DF79DD4A3A99}"/>
              </a:ext>
            </a:extLst>
          </p:cNvPr>
          <p:cNvSpPr txBox="1"/>
          <p:nvPr/>
        </p:nvSpPr>
        <p:spPr>
          <a:xfrm>
            <a:off x="1158809" y="2898940"/>
            <a:ext cx="585114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일반적인 권장 습도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30 ~ 50RH%</a:t>
            </a: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이때 적정 온도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약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27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E29CFD7-B926-4FA3-BC63-3BB640501158}"/>
              </a:ext>
            </a:extLst>
          </p:cNvPr>
          <p:cNvSpPr txBox="1"/>
          <p:nvPr/>
        </p:nvSpPr>
        <p:spPr>
          <a:xfrm>
            <a:off x="6200317" y="1618093"/>
            <a:ext cx="5851144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setTempState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(temp &gt; 20 OR temp &lt; 27)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Then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setTempState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(false);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(R &gt;= 30 AND R&lt;= 50)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Then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setHumiState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(false);</a:t>
            </a:r>
          </a:p>
          <a:p>
            <a:pPr algn="l"/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Else </a:t>
            </a:r>
            <a:r>
              <a:rPr lang="en-US" altLang="ko-KR" sz="28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setHumiState</a:t>
            </a:r>
            <a:r>
              <a:rPr lang="en-US" altLang="ko-KR" sz="28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(true);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3ACAC42-2E26-48FB-9FD2-FBB3277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1" name="슬라이드 번호 개체 틀 1">
            <a:extLst>
              <a:ext uri="{FF2B5EF4-FFF2-40B4-BE49-F238E27FC236}">
                <a16:creationId xmlns:a16="http://schemas.microsoft.com/office/drawing/2014/main" xmlns="" id="{EDACA70C-F85E-4003-A433-A206A152ACC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bg2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26</a:t>
            </a:fld>
            <a:endParaRPr lang="ko-KR" altLang="en-US" sz="2800" dirty="0">
              <a:solidFill>
                <a:schemeClr val="bg2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74785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8997" y="3044073"/>
          <a:ext cx="6055012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bool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switchAuto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54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최적화를 수행의 스위치 역할</a:t>
                      </a:r>
                      <a:endParaRPr lang="en-US" altLang="ko-KR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모듈을 켜고 끔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수행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중단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0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switchOpt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=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switchAuto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stateOpt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F846C5C4-FA8F-4031-8366-3BEB4A7E5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4C40F0A-E865-4CEB-911E-E0A7FF9A91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setWindowState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setBoozer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setConflag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2323064D-CE03-4D4A-A5E5-87BECCF38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rgbClr val="FF0000"/>
                          </a:solidFill>
                        </a:rPr>
                        <a:t>switchAuto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E1DDDC4-6EFA-46F8-9629-2CDF1D4CA2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F1BB130-8C65-47C0-94C9-E2991AE93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38B8EDA-F763-4CA3-B504-1F690BA0A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F399F92-81B8-4DF3-B5CC-739CBB911701}"/>
              </a:ext>
            </a:extLst>
          </p:cNvPr>
          <p:cNvCxnSpPr>
            <a:cxnSpLocks/>
          </p:cNvCxnSpPr>
          <p:nvPr/>
        </p:nvCxnSpPr>
        <p:spPr>
          <a:xfrm>
            <a:off x="3726907" y="3011846"/>
            <a:ext cx="1792350" cy="92403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AC32F94-2624-4143-A1CF-09C9B89A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xmlns="" id="{8C78880A-335F-4272-9F82-2A534299B6F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5661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92434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latin typeface="-윤고딕330"/>
                <a:ea typeface="-윤고딕330"/>
                <a:sym typeface="Wingdings"/>
              </a:rPr>
              <a:t>하드웨어 동작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20F520-D670-4D64-9521-ADD5A4122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7283" y="2961769"/>
          <a:ext cx="6055012" cy="15397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set…()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창문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온도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습도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조명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부저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 err="1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도어락</a:t>
                      </a: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화재상황 상태 설정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Set…();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F846C5C4-FA8F-4031-8366-3BEB4A7E516E}"/>
              </a:ext>
            </a:extLst>
          </p:cNvPr>
          <p:cNvGraphicFramePr>
            <a:graphicFrameLocks noGrp="1"/>
          </p:cNvGraphicFramePr>
          <p:nvPr/>
        </p:nvGraphicFramePr>
        <p:xfrm>
          <a:off x="1503052" y="4045980"/>
          <a:ext cx="930696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696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ReadSensor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getFlame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44C40F0A-E865-4CEB-911E-E0A7FF9A91A8}"/>
              </a:ext>
            </a:extLst>
          </p:cNvPr>
          <p:cNvGraphicFramePr>
            <a:graphicFrameLocks noGrp="1"/>
          </p:cNvGraphicFramePr>
          <p:nvPr/>
        </p:nvGraphicFramePr>
        <p:xfrm>
          <a:off x="3472318" y="5091158"/>
          <a:ext cx="1269247" cy="1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4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State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setWindowState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setTempState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setHumiState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setLightState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setBoozer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setDoorLock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setConflag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514456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2323064D-CE03-4D4A-A5E5-87BECCF38291}"/>
              </a:ext>
            </a:extLst>
          </p:cNvPr>
          <p:cNvGraphicFramePr>
            <a:graphicFrameLocks noGrp="1"/>
          </p:cNvGraphicFramePr>
          <p:nvPr/>
        </p:nvGraphicFramePr>
        <p:xfrm>
          <a:off x="2719954" y="2409809"/>
          <a:ext cx="1386988" cy="938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Optimization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autoOptimization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switchAuto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075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E1DDDC4-6EFA-46F8-9629-2CDF1D4CA27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5450596"/>
          <a:ext cx="1456288" cy="1304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288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ReadKma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getMeteoWeather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56646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F1BB130-8C65-47C0-94C9-E2991AE937E3}"/>
              </a:ext>
            </a:extLst>
          </p:cNvPr>
          <p:cNvGraphicFramePr>
            <a:graphicFrameLocks noGrp="1"/>
          </p:cNvGraphicFramePr>
          <p:nvPr/>
        </p:nvGraphicFramePr>
        <p:xfrm>
          <a:off x="3662734" y="1684830"/>
          <a:ext cx="1008164" cy="755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Conflagration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detectFire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7941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4910DA-A06D-4202-8691-B1529D237D86}"/>
              </a:ext>
            </a:extLst>
          </p:cNvPr>
          <p:cNvGraphicFramePr>
            <a:graphicFrameLocks noGrp="1"/>
          </p:cNvGraphicFramePr>
          <p:nvPr/>
        </p:nvGraphicFramePr>
        <p:xfrm>
          <a:off x="3662735" y="3666175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pubMessage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subMessage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38B8EDA-F763-4CA3-B504-1F690BA0A5DB}"/>
              </a:ext>
            </a:extLst>
          </p:cNvPr>
          <p:cNvGraphicFramePr>
            <a:graphicFrameLocks noGrp="1"/>
          </p:cNvGraphicFramePr>
          <p:nvPr/>
        </p:nvGraphicFramePr>
        <p:xfrm>
          <a:off x="1149461" y="1668476"/>
          <a:ext cx="1098423" cy="2218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423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3151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0DA5BB9-B6F5-4E93-8076-7FF6DB5AE69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1527" y="3525366"/>
            <a:ext cx="86873" cy="52061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678B0C29-9CF4-4304-9899-B04ACAB89F9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2433748" y="4234382"/>
            <a:ext cx="1228987" cy="46362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A0EA9E5-12B2-4D12-B186-6DBA9CD37BE3}"/>
              </a:ext>
            </a:extLst>
          </p:cNvPr>
          <p:cNvCxnSpPr>
            <a:cxnSpLocks/>
          </p:cNvCxnSpPr>
          <p:nvPr/>
        </p:nvCxnSpPr>
        <p:spPr>
          <a:xfrm flipV="1">
            <a:off x="2593425" y="4327321"/>
            <a:ext cx="1069309" cy="112327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1FCE112-83F8-40FD-A26B-F93D5D9F2DD3}"/>
              </a:ext>
            </a:extLst>
          </p:cNvPr>
          <p:cNvCxnSpPr>
            <a:cxnSpLocks/>
            <a:stCxn id="31" idx="0"/>
            <a:endCxn id="36" idx="2"/>
          </p:cNvCxnSpPr>
          <p:nvPr/>
        </p:nvCxnSpPr>
        <p:spPr>
          <a:xfrm flipV="1">
            <a:off x="4106941" y="4802589"/>
            <a:ext cx="90448" cy="2885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978BBF-5D93-47FB-BE09-79E460E36F73}"/>
              </a:ext>
            </a:extLst>
          </p:cNvPr>
          <p:cNvCxnSpPr>
            <a:cxnSpLocks/>
          </p:cNvCxnSpPr>
          <p:nvPr/>
        </p:nvCxnSpPr>
        <p:spPr>
          <a:xfrm flipH="1">
            <a:off x="1342055" y="3525365"/>
            <a:ext cx="21376" cy="19252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17D234-CA46-4466-A607-42F862D8FBF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247884" y="2062537"/>
            <a:ext cx="1414850" cy="17753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4F7BB2ED-3D28-4C7A-B682-E30A83A36E28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flipH="1" flipV="1">
            <a:off x="2247884" y="2777703"/>
            <a:ext cx="472070" cy="10125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541B95B-23B7-41E2-832B-B96B8EB7C43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413448" y="3348103"/>
            <a:ext cx="549500" cy="31249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9F819157-1C4A-493B-B30A-64ADC70FF06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4166816" y="2440244"/>
            <a:ext cx="30573" cy="122593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1BABE604-3E06-49BF-A272-D2AA2E7DFCAF}"/>
              </a:ext>
            </a:extLst>
          </p:cNvPr>
          <p:cNvCxnSpPr>
            <a:cxnSpLocks/>
          </p:cNvCxnSpPr>
          <p:nvPr/>
        </p:nvCxnSpPr>
        <p:spPr>
          <a:xfrm flipH="1" flipV="1">
            <a:off x="2244960" y="3113184"/>
            <a:ext cx="1417774" cy="69142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7030C0F8-3754-4931-A449-10494E6B0C4A}"/>
              </a:ext>
            </a:extLst>
          </p:cNvPr>
          <p:cNvCxnSpPr>
            <a:cxnSpLocks/>
          </p:cNvCxnSpPr>
          <p:nvPr/>
        </p:nvCxnSpPr>
        <p:spPr>
          <a:xfrm flipV="1">
            <a:off x="4829609" y="4335891"/>
            <a:ext cx="707426" cy="108692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BA52398-7931-47BE-8031-4B458D94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xmlns="" id="{489F3206-8221-4A34-B8DA-EBD2B40225C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4177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5821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DB Access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9E576740-6CF3-4F5A-B373-F9023E9D8C47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4216581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57993B35-98E4-4CF0-9B43-74D9F0DB25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9630" y="3895276"/>
          <a:ext cx="1408070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dbUrl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sql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sendDateBase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receiveDataBase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077B1857-3CEF-4294-BC04-4F9754DF42C4}"/>
              </a:ext>
            </a:extLst>
          </p:cNvPr>
          <p:cNvGraphicFramePr>
            <a:graphicFrameLocks noGrp="1"/>
          </p:cNvGraphicFramePr>
          <p:nvPr/>
        </p:nvGraphicFramePr>
        <p:xfrm>
          <a:off x="3975217" y="2241099"/>
          <a:ext cx="1361897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9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E8AABB42-3358-4DC2-86F8-5BDAACF2D7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2230008"/>
          <a:ext cx="1008164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+time : 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B6FD3AD-1222-4C58-B538-613D27233579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 flipV="1">
            <a:off x="2206446" y="4784788"/>
            <a:ext cx="843184" cy="241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6EF3BB8A-F93C-44A9-BEFE-A140DF78FF33}"/>
              </a:ext>
            </a:extLst>
          </p:cNvPr>
          <p:cNvCxnSpPr>
            <a:cxnSpLocks/>
            <a:stCxn id="61" idx="2"/>
          </p:cNvCxnSpPr>
          <p:nvPr/>
        </p:nvCxnSpPr>
        <p:spPr>
          <a:xfrm flipV="1">
            <a:off x="2996141" y="3882210"/>
            <a:ext cx="367608" cy="20049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16C6F67F-3672-4A9D-AC5E-DFB669387921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975219" y="3362273"/>
            <a:ext cx="680946" cy="53300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83F7BD3-87C6-4CB8-9B7B-32E52E0396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660" y="2230008"/>
          <a:ext cx="6055012" cy="1295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sendDataBase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에 데이터를 전송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sendDataBase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sql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9A692A0-5DC4-4FD8-BE1A-D283EDCDBC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0660" y="4601908"/>
          <a:ext cx="6055012" cy="1295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43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함수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형식</a:t>
                      </a: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1" kern="1200" cap="none" dirty="0" err="1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receiveDataBase</a:t>
                      </a:r>
                      <a:r>
                        <a:rPr lang="en-US" altLang="ko-KR" sz="1600" b="1" kern="1200" cap="none" dirty="0">
                          <a:solidFill>
                            <a:srgbClr val="FFFFFF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</a:t>
                      </a:r>
                      <a:endParaRPr lang="ko-KR" altLang="en-US" sz="1600" b="1" kern="1200" cap="none" dirty="0">
                        <a:solidFill>
                          <a:srgbClr val="FFFFFF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23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chemeClr val="dk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로부터 데이터 수신</a:t>
                      </a:r>
                    </a:p>
                  </a:txBody>
                  <a:tcPr marL="76893" marR="76893" marT="40071" marB="40071"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반환 값</a:t>
                      </a: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없음</a:t>
                      </a: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43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수행 예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void </a:t>
                      </a:r>
                      <a:r>
                        <a:rPr lang="en-US" altLang="ko-KR" sz="1600" b="0" kern="1200" cap="none" dirty="0" err="1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receiveDataBase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();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76893" marR="76893" marT="40071" marB="400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775459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4A7289-9B50-4DEB-B4C9-0998CD536527}"/>
              </a:ext>
            </a:extLst>
          </p:cNvPr>
          <p:cNvCxnSpPr>
            <a:cxnSpLocks/>
          </p:cNvCxnSpPr>
          <p:nvPr/>
        </p:nvCxnSpPr>
        <p:spPr>
          <a:xfrm flipV="1">
            <a:off x="4533900" y="3009900"/>
            <a:ext cx="1143000" cy="197733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3480D0C-2DF2-4B1D-B7D0-31DD008450EB}"/>
              </a:ext>
            </a:extLst>
          </p:cNvPr>
          <p:cNvCxnSpPr>
            <a:cxnSpLocks/>
          </p:cNvCxnSpPr>
          <p:nvPr/>
        </p:nvCxnSpPr>
        <p:spPr>
          <a:xfrm>
            <a:off x="4533900" y="5257800"/>
            <a:ext cx="113347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F528E44-BB8A-4A48-8C73-E81200B1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xmlns="" id="{77F52460-9DC3-4451-AB2B-44705AF15889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29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301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14338"/>
          <p:cNvSpPr txBox="1"/>
          <p:nvPr/>
        </p:nvSpPr>
        <p:spPr>
          <a:xfrm>
            <a:off x="1147220" y="1"/>
            <a:ext cx="3881600" cy="692982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지적사항 및 답변</a:t>
            </a:r>
          </a:p>
        </p:txBody>
      </p:sp>
      <p:graphicFrame>
        <p:nvGraphicFramePr>
          <p:cNvPr id="14343" name="표 14342"/>
          <p:cNvGraphicFramePr/>
          <p:nvPr>
            <p:extLst>
              <p:ext uri="{D42A27DB-BD31-4B8C-83A1-F6EECF244321}">
                <p14:modId xmlns:p14="http://schemas.microsoft.com/office/powerpoint/2010/main" val="4285520284"/>
              </p:ext>
            </p:extLst>
          </p:nvPr>
        </p:nvGraphicFramePr>
        <p:xfrm>
          <a:off x="2336842" y="2318399"/>
          <a:ext cx="7596534" cy="2287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67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596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지적사항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답변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7407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1. </a:t>
                      </a:r>
                      <a:r>
                        <a:rPr lang="ko-KR" altLang="en-US" sz="18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구현 현황 제시 필요 및 늦음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구현중이고</a:t>
                      </a:r>
                      <a:r>
                        <a:rPr lang="ko-KR" altLang="en-US" dirty="0" smtClean="0"/>
                        <a:t> 부분적으로 구현완료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1837">
                <a:tc>
                  <a:txBody>
                    <a:bodyPr/>
                    <a:lstStyle/>
                    <a:p>
                      <a:pPr marL="0" lvl="0" indent="0" algn="l" defTabSz="943938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2. </a:t>
                      </a:r>
                      <a:r>
                        <a:rPr lang="ko-KR" altLang="en-US" sz="18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  <a:sym typeface="Wingdings"/>
                        </a:rPr>
                        <a:t>통신테스트 결과 제시 필요</a:t>
                      </a:r>
                      <a:endParaRPr 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sym typeface="Wingdings"/>
                      </a:endParaRPr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보유하고 있는 </a:t>
                      </a:r>
                      <a:r>
                        <a:rPr lang="ko-KR" altLang="en-US" dirty="0" err="1" smtClean="0"/>
                        <a:t>온습도</a:t>
                      </a:r>
                      <a:r>
                        <a:rPr lang="ko-KR" altLang="en-US" dirty="0" smtClean="0"/>
                        <a:t> 센서와 </a:t>
                      </a:r>
                      <a:r>
                        <a:rPr lang="en-US" altLang="ko-KR" dirty="0" err="1" smtClean="0"/>
                        <a:t>Nodemcu</a:t>
                      </a:r>
                      <a:r>
                        <a:rPr lang="ko-KR" altLang="en-US" dirty="0" smtClean="0"/>
                        <a:t>를 활용한 </a:t>
                      </a:r>
                      <a:r>
                        <a:rPr lang="en-US" altLang="ko-KR" dirty="0" smtClean="0"/>
                        <a:t>MQTT </a:t>
                      </a:r>
                      <a:r>
                        <a:rPr lang="ko-KR" altLang="en-US" dirty="0" smtClean="0"/>
                        <a:t>통신 함수 설명 및 테스트 제시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0006" marR="90006" marT="46789" marB="46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DC6140E-2F31-476B-96E9-2B41684C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xmlns="" id="{A5465F21-7FE5-4843-909B-1AFFBDC5BD1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458213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DB Access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67" name="Group 1188">
            <a:extLst>
              <a:ext uri="{FF2B5EF4-FFF2-40B4-BE49-F238E27FC236}">
                <a16:creationId xmlns:a16="http://schemas.microsoft.com/office/drawing/2014/main" xmlns="" id="{85AD6079-AC87-46F1-9B49-DFE1E596F5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9175" y="2007163"/>
          <a:ext cx="4740275" cy="1749744"/>
        </p:xfrm>
        <a:graphic>
          <a:graphicData uri="http://schemas.openxmlformats.org/drawingml/2006/table">
            <a:tbl>
              <a:tblPr/>
              <a:tblGrid>
                <a:gridCol w="1145389">
                  <a:extLst>
                    <a:ext uri="{9D8B030D-6E8A-4147-A177-3AD203B41FA5}">
                      <a16:colId xmlns:a16="http://schemas.microsoft.com/office/drawing/2014/main" xmlns="" val="1596901767"/>
                    </a:ext>
                  </a:extLst>
                </a:gridCol>
                <a:gridCol w="1125754">
                  <a:extLst>
                    <a:ext uri="{9D8B030D-6E8A-4147-A177-3AD203B41FA5}">
                      <a16:colId xmlns:a16="http://schemas.microsoft.com/office/drawing/2014/main" xmlns="" val="3887213879"/>
                    </a:ext>
                  </a:extLst>
                </a:gridCol>
                <a:gridCol w="1592091">
                  <a:extLst>
                    <a:ext uri="{9D8B030D-6E8A-4147-A177-3AD203B41FA5}">
                      <a16:colId xmlns:a16="http://schemas.microsoft.com/office/drawing/2014/main" xmlns="" val="2784832533"/>
                    </a:ext>
                  </a:extLst>
                </a:gridCol>
                <a:gridCol w="877041">
                  <a:extLst>
                    <a:ext uri="{9D8B030D-6E8A-4147-A177-3AD203B41FA5}">
                      <a16:colId xmlns:a16="http://schemas.microsoft.com/office/drawing/2014/main" xmlns="" val="202813764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컬럼명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속성명</a:t>
                      </a:r>
                      <a:endParaRPr kumimoji="1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데이터타입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길이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0392179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uid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Uid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8504156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admin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아이디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archar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0733153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assw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or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d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비밀번호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archar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4198360"/>
                  </a:ext>
                </a:extLst>
              </a:tr>
            </a:tbl>
          </a:graphicData>
        </a:graphic>
      </p:graphicFrame>
      <p:graphicFrame>
        <p:nvGraphicFramePr>
          <p:cNvPr id="68" name="Group 1031">
            <a:extLst>
              <a:ext uri="{FF2B5EF4-FFF2-40B4-BE49-F238E27FC236}">
                <a16:creationId xmlns:a16="http://schemas.microsoft.com/office/drawing/2014/main" xmlns="" id="{AFA21113-C432-410F-AFF1-17B6AB40FC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9175" y="3838400"/>
          <a:ext cx="3891142" cy="2589216"/>
        </p:xfrm>
        <a:graphic>
          <a:graphicData uri="http://schemas.openxmlformats.org/drawingml/2006/table">
            <a:tbl>
              <a:tblPr/>
              <a:tblGrid>
                <a:gridCol w="1162246">
                  <a:extLst>
                    <a:ext uri="{9D8B030D-6E8A-4147-A177-3AD203B41FA5}">
                      <a16:colId xmlns:a16="http://schemas.microsoft.com/office/drawing/2014/main" xmlns="" val="350687808"/>
                    </a:ext>
                  </a:extLst>
                </a:gridCol>
                <a:gridCol w="1109642">
                  <a:extLst>
                    <a:ext uri="{9D8B030D-6E8A-4147-A177-3AD203B41FA5}">
                      <a16:colId xmlns:a16="http://schemas.microsoft.com/office/drawing/2014/main" xmlns="" val="1456043732"/>
                    </a:ext>
                  </a:extLst>
                </a:gridCol>
                <a:gridCol w="1619254">
                  <a:extLst>
                    <a:ext uri="{9D8B030D-6E8A-4147-A177-3AD203B41FA5}">
                      <a16:colId xmlns:a16="http://schemas.microsoft.com/office/drawing/2014/main" xmlns="" val="223223033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컬럼명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속성명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데이터타입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564625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t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emp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온도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Float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10475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h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umi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습도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3574927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right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조도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59418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dust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먼지농도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64883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weather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날씨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Int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05998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time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HNC_GO_B_HINT_GS"/>
                          <a:cs typeface="HNC_GO_B_HINT_GS"/>
                        </a:rPr>
                        <a:t>일시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NC_GO_B_HINT_GS"/>
                          <a:ea typeface="굴림" panose="020B0600000101010101" pitchFamily="50" charset="-127"/>
                        </a:rPr>
                        <a:t>Char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NC_GO_B_HINT_GS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318556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FDB80D54-5EED-4B71-9F42-EF82AD6AA1F8}"/>
              </a:ext>
            </a:extLst>
          </p:cNvPr>
          <p:cNvGraphicFramePr>
            <a:graphicFrameLocks noGrp="1"/>
          </p:cNvGraphicFramePr>
          <p:nvPr/>
        </p:nvGraphicFramePr>
        <p:xfrm>
          <a:off x="1137137" y="4216581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831262AF-FCBB-4B52-95B7-B3AD07DEFC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9630" y="3895276"/>
          <a:ext cx="1408070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dbUrl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sql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61163DA1-078F-4C39-B62F-7615C96C0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75217" y="2241099"/>
          <a:ext cx="1361897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897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uid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E7A5C24F-CC18-43EE-8316-ED4F76A445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2230008"/>
          <a:ext cx="1008164" cy="185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+bright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+dust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+weather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+time : 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219EA4B-E3B1-4CD6-980B-DAED76B5C396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 flipV="1">
            <a:off x="2206446" y="4784788"/>
            <a:ext cx="843184" cy="241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E0155B8E-630A-4A9C-AE1B-999462D2CB2D}"/>
              </a:ext>
            </a:extLst>
          </p:cNvPr>
          <p:cNvCxnSpPr>
            <a:cxnSpLocks/>
            <a:stCxn id="72" idx="2"/>
          </p:cNvCxnSpPr>
          <p:nvPr/>
        </p:nvCxnSpPr>
        <p:spPr>
          <a:xfrm flipV="1">
            <a:off x="2996141" y="3882210"/>
            <a:ext cx="367608" cy="20049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2F2E0DAB-E38E-43D9-A1B2-3628999DE3C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975219" y="3362273"/>
            <a:ext cx="680946" cy="53300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B3A7097-8D56-49E1-B86A-2EDB6838E0FB}"/>
              </a:ext>
            </a:extLst>
          </p:cNvPr>
          <p:cNvCxnSpPr>
            <a:cxnSpLocks/>
          </p:cNvCxnSpPr>
          <p:nvPr/>
        </p:nvCxnSpPr>
        <p:spPr>
          <a:xfrm>
            <a:off x="5448300" y="2847975"/>
            <a:ext cx="5334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D2E1CA13-49BB-4EEE-B230-76BBA2B19AE1}"/>
              </a:ext>
            </a:extLst>
          </p:cNvPr>
          <p:cNvCxnSpPr>
            <a:cxnSpLocks/>
          </p:cNvCxnSpPr>
          <p:nvPr/>
        </p:nvCxnSpPr>
        <p:spPr>
          <a:xfrm>
            <a:off x="3619500" y="3362326"/>
            <a:ext cx="2362200" cy="92392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EFC6238-B6C7-4FB9-BB9D-3CBAEA5A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7" name="슬라이드 번호 개체 틀 1">
            <a:extLst>
              <a:ext uri="{FF2B5EF4-FFF2-40B4-BE49-F238E27FC236}">
                <a16:creationId xmlns:a16="http://schemas.microsoft.com/office/drawing/2014/main" xmlns="" id="{22666E1D-724B-4B69-AE4E-AB274445342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75199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243B1FC-D231-4483-948A-6DABCF472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4009"/>
              </p:ext>
            </p:extLst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checkUser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19C4681-506E-49F2-98AF-B36D7F0DC7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019A9032-268C-468B-A3E7-C1CBF3C2B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CCECC2C-A4DC-4524-8A5B-1AFFDE858FB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081411" y="2170434"/>
            <a:ext cx="1317574" cy="164123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6DAAD2C-1597-4556-96A7-48F4EDD9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8" name="슬라이드 번호 개체 틀 1">
            <a:extLst>
              <a:ext uri="{FF2B5EF4-FFF2-40B4-BE49-F238E27FC236}">
                <a16:creationId xmlns:a16="http://schemas.microsoft.com/office/drawing/2014/main" xmlns="" id="{4862BEEE-3AD0-4FA6-B62C-E14B9B95F79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29" y="1306507"/>
            <a:ext cx="2888052" cy="4848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92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243B1FC-D231-4483-948A-6DABCF472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19C4681-506E-49F2-98AF-B36D7F0DC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41699"/>
              </p:ext>
            </p:extLst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+bright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+flame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kDust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kWeather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getABright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getAFlame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getAMeteoTemp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getAMeteoDust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getAMeteoHumi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getAMeteoWeather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selectMenu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019A9032-268C-468B-A3E7-C1CBF3C2B6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stt</a:t>
                      </a:r>
                      <a:r>
                        <a:rPr lang="en-US" altLang="ko-KR" sz="1200" dirty="0"/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onHotLine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onOptSwitch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onConflag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onTempState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onHumiState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onLightState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onDoorLock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onSTT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CCECC2C-A4DC-4524-8A5B-1AFFDE858FBF}"/>
              </a:ext>
            </a:extLst>
          </p:cNvPr>
          <p:cNvCxnSpPr>
            <a:cxnSpLocks/>
          </p:cNvCxnSpPr>
          <p:nvPr/>
        </p:nvCxnSpPr>
        <p:spPr>
          <a:xfrm flipV="1">
            <a:off x="7113069" y="3811670"/>
            <a:ext cx="1285916" cy="78920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DF4C6EF-13A1-4AB3-8607-D2A591DF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8" name="슬라이드 번호 개체 틀 1">
            <a:extLst>
              <a:ext uri="{FF2B5EF4-FFF2-40B4-BE49-F238E27FC236}">
                <a16:creationId xmlns:a16="http://schemas.microsoft.com/office/drawing/2014/main" xmlns="" id="{E3A8A7DE-5C69-4978-8200-B36DE7DCDC91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1319651"/>
            <a:ext cx="2889668" cy="482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65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endParaRPr lang="ko-KR" altLang="en-US" sz="3600" dirty="0">
              <a:solidFill>
                <a:srgbClr val="000000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8F5A6-5B6A-4902-A73F-17A6116694AB}"/>
              </a:ext>
            </a:extLst>
          </p:cNvPr>
          <p:cNvSpPr txBox="1"/>
          <p:nvPr/>
        </p:nvSpPr>
        <p:spPr>
          <a:xfrm>
            <a:off x="5338003" y="433559"/>
            <a:ext cx="2831392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Android App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86FE4E33-040A-4101-AB7C-F7F4EDF8E7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137" y="3656550"/>
          <a:ext cx="1069309" cy="1136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MessageBus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pubMessage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subMessage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2989DD2E-5B7D-4356-BFC0-71653DD35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692" y="1681068"/>
          <a:ext cx="1475822" cy="1121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582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uid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+admin : varchar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+password : varchar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756F4AC5-EAFF-41A1-8A9C-85FB3CD8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2059" y="1669977"/>
          <a:ext cx="1008164" cy="1669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64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DBEnvEntry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+dust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+weather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579127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64023C3-684F-41C4-9C50-F3D9F2DC091D}"/>
              </a:ext>
            </a:extLst>
          </p:cNvPr>
          <p:cNvCxnSpPr>
            <a:cxnSpLocks/>
          </p:cNvCxnSpPr>
          <p:nvPr/>
        </p:nvCxnSpPr>
        <p:spPr>
          <a:xfrm flipH="1">
            <a:off x="2191649" y="3712952"/>
            <a:ext cx="857981" cy="820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60D7CBA0-D345-4751-9135-40B3ED4CD5B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2996141" y="3322179"/>
            <a:ext cx="367608" cy="1761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6D566DC-AD34-454A-ACD3-BA40026A945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00719" y="2802242"/>
            <a:ext cx="524884" cy="51993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243B1FC-D231-4483-948A-6DABCF472A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0279" y="1693768"/>
          <a:ext cx="1290932" cy="912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093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+id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+pass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checkUser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19C4681-506E-49F2-98AF-B36D7F0DC7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1039" y="2860335"/>
          <a:ext cx="1500172" cy="3656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72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+temp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+bright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+flame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kTemp</a:t>
                      </a:r>
                      <a:r>
                        <a:rPr lang="en-US" altLang="ko-KR" sz="1200" dirty="0"/>
                        <a:t> : float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kHumi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kDust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kWeather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en-US" altLang="ko-KR" sz="1200" dirty="0" err="1"/>
                        <a:t>int</a:t>
                      </a:r>
                      <a:endParaRPr lang="en-US" altLang="ko-KR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getABright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getAFlame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getAMeteoTemp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getAMeteoDust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getAMeteoHumi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getAMeteoWeather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selectMenu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1B1D174-AC2A-40EA-9B42-E19D9FAB4936}"/>
              </a:ext>
            </a:extLst>
          </p:cNvPr>
          <p:cNvCxnSpPr>
            <a:cxnSpLocks/>
          </p:cNvCxnSpPr>
          <p:nvPr/>
        </p:nvCxnSpPr>
        <p:spPr>
          <a:xfrm flipH="1" flipV="1">
            <a:off x="2202360" y="4260578"/>
            <a:ext cx="3251575" cy="25139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98EDCA5-BCA2-4871-B429-F2D30E93ED9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441564" y="2150215"/>
            <a:ext cx="1218715" cy="166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8CDCC7B0-EF32-42D8-B527-1AAB286FE915}"/>
              </a:ext>
            </a:extLst>
          </p:cNvPr>
          <p:cNvCxnSpPr>
            <a:cxnSpLocks/>
          </p:cNvCxnSpPr>
          <p:nvPr/>
        </p:nvCxnSpPr>
        <p:spPr>
          <a:xfrm flipH="1">
            <a:off x="6201125" y="2613860"/>
            <a:ext cx="104620" cy="25367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019A9032-268C-468B-A3E7-C1CBF3C2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86696"/>
              </p:ext>
            </p:extLst>
          </p:nvPr>
        </p:nvGraphicFramePr>
        <p:xfrm>
          <a:off x="3687398" y="4732937"/>
          <a:ext cx="1069309" cy="3122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DeviceControl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stt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: String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onHotLine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onOptSwitch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onConflag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onTempState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onHumiState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onLightState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onDoorLock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onSTT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algn="l" latinLnBrk="1"/>
                      <a:endParaRPr lang="en-US" altLang="ko-KR" sz="100" dirty="0">
                        <a:solidFill>
                          <a:srgbClr val="FF0000"/>
                        </a:solidFill>
                      </a:endParaRP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3DD5B29-E28E-4D15-B90D-7ADD5AA6A2C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02360" y="4427206"/>
            <a:ext cx="1485038" cy="186707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090FEC98-3224-4E83-942A-F648B27AC3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8411" y="5938404"/>
          <a:ext cx="1069309" cy="4150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09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GoogleSttApi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05186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683BEA2-AE0D-48F2-9EAD-5B47D90AC3D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7720" y="6145931"/>
            <a:ext cx="167377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F1BD89F-AFC6-49CA-B287-8F092AD58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7533" y="3304724"/>
          <a:ext cx="1408070" cy="1461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8070">
                  <a:extLst>
                    <a:ext uri="{9D8B030D-6E8A-4147-A177-3AD203B41FA5}">
                      <a16:colId xmlns:a16="http://schemas.microsoft.com/office/drawing/2014/main" xmlns="" val="300404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AccessDB</a:t>
                      </a:r>
                      <a:endParaRPr lang="ko-KR" altLang="en-US" sz="1200" dirty="0"/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driverName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78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sendDateBase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+</a:t>
                      </a:r>
                      <a:r>
                        <a:rPr lang="en-US" altLang="ko-KR" sz="1200" dirty="0" err="1"/>
                        <a:t>receiveDataBase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60457" marR="60457" marT="30229" marB="30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925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7788582C-D72F-40E9-8823-A9DA30CE234A}"/>
              </a:ext>
            </a:extLst>
          </p:cNvPr>
          <p:cNvCxnSpPr>
            <a:cxnSpLocks/>
          </p:cNvCxnSpPr>
          <p:nvPr/>
        </p:nvCxnSpPr>
        <p:spPr>
          <a:xfrm flipH="1">
            <a:off x="4752621" y="5450370"/>
            <a:ext cx="694332" cy="43079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CCECC2C-A4DC-4524-8A5B-1AFFDE858FBF}"/>
              </a:ext>
            </a:extLst>
          </p:cNvPr>
          <p:cNvCxnSpPr>
            <a:cxnSpLocks/>
          </p:cNvCxnSpPr>
          <p:nvPr/>
        </p:nvCxnSpPr>
        <p:spPr>
          <a:xfrm flipV="1">
            <a:off x="4899259" y="3811670"/>
            <a:ext cx="3499726" cy="18508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DCD6C14-F36A-422C-BFA8-CCC6F37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42" name="슬라이드 번호 개체 틀 1">
            <a:extLst>
              <a:ext uri="{FF2B5EF4-FFF2-40B4-BE49-F238E27FC236}">
                <a16:creationId xmlns:a16="http://schemas.microsoft.com/office/drawing/2014/main" xmlns="" id="{EC2DE18E-4C89-4A74-A37F-49FF94F429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1317414"/>
            <a:ext cx="2889668" cy="489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3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7440" name="그림 174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166" y="2036123"/>
            <a:ext cx="4393881" cy="3960495"/>
          </a:xfrm>
          <a:prstGeom prst="rect">
            <a:avLst/>
          </a:prstGeom>
        </p:spPr>
      </p:pic>
      <p:graphicFrame>
        <p:nvGraphicFramePr>
          <p:cNvPr id="17441" name="Group 9"/>
          <p:cNvGraphicFramePr>
            <a:graphicFrameLocks noGrp="1"/>
          </p:cNvGraphicFramePr>
          <p:nvPr/>
        </p:nvGraphicFramePr>
        <p:xfrm>
          <a:off x="5831681" y="4097337"/>
          <a:ext cx="5122863" cy="1654176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DB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에 등록되어 있는 아이디와 패스워드를 검색하여 일치 시 로그인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성공 시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객체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login()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808663" y="2065337"/>
          <a:ext cx="5160962" cy="1651001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DB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에 유저를 등록, 아이디 중복 불가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성공 시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User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객체를 반환,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login() 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 작동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signUp.php, User register()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D1F889-30DD-46AC-BFBB-FAC3DDC20948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34445D9-A662-4B00-B2A4-31B07266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xmlns="" id="{CB2584CF-3D7E-4F6C-955C-6929A57FDE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1802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770563" y="2493962"/>
          <a:ext cx="5160962" cy="1651001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963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실시간 집안의 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습도 센서를 통해 값을 받아와 웹페이지의 현재 환경을 간략히 알 수 있도록 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getMyHEco()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7445" name="그림 174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1096" y="2129472"/>
            <a:ext cx="3417569" cy="373380"/>
          </a:xfrm>
          <a:prstGeom prst="rect">
            <a:avLst/>
          </a:prstGeom>
        </p:spPr>
      </p:pic>
      <p:pic>
        <p:nvPicPr>
          <p:cNvPr id="17446" name="그림 174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69206" y="3569652"/>
            <a:ext cx="2438400" cy="617220"/>
          </a:xfrm>
          <a:prstGeom prst="rect">
            <a:avLst/>
          </a:prstGeom>
        </p:spPr>
      </p:pic>
      <p:pic>
        <p:nvPicPr>
          <p:cNvPr id="17447" name="그림 174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5386" y="2561907"/>
            <a:ext cx="2529840" cy="868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0E3F42-910E-4C14-A871-4B26B1417D95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A3889C2-0FF9-4561-966B-CFFBB4A2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xmlns="" id="{AD8E0658-665D-4113-80EE-411B93D3AC2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32109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003" y="433559"/>
            <a:ext cx="3336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478800" y="1565100"/>
            <a:ext cx="11210400" cy="4990274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17442" name="Group 39"/>
          <p:cNvGraphicFramePr>
            <a:graphicFrameLocks noGrp="1"/>
          </p:cNvGraphicFramePr>
          <p:nvPr/>
        </p:nvGraphicFramePr>
        <p:xfrm>
          <a:off x="5256214" y="2312987"/>
          <a:ext cx="2581591" cy="3568065"/>
        </p:xfrm>
        <a:graphic>
          <a:graphicData uri="http://schemas.openxmlformats.org/drawingml/2006/table">
            <a:tbl>
              <a:tblPr/>
              <a:tblGrid>
                <a:gridCol w="60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7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665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6815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온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습도 센서를 통해 실시간 받아온 값의 최고치와 최저 그리고 평균적인 값을 계산해 줌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40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getMaxtemp(), getMintemp()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getAvgtemp()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getMaxhum(), getMinhum()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getAvghum()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7444" name="그림 174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191" y="2217103"/>
            <a:ext cx="3402329" cy="4046220"/>
          </a:xfrm>
          <a:prstGeom prst="rect">
            <a:avLst/>
          </a:prstGeom>
        </p:spPr>
      </p:pic>
      <p:pic>
        <p:nvPicPr>
          <p:cNvPr id="17445" name="그림 174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1096" y="1872297"/>
            <a:ext cx="3379470" cy="373380"/>
          </a:xfrm>
          <a:prstGeom prst="rect">
            <a:avLst/>
          </a:prstGeom>
        </p:spPr>
      </p:pic>
      <p:graphicFrame>
        <p:nvGraphicFramePr>
          <p:cNvPr id="17446" name="Group 9"/>
          <p:cNvGraphicFramePr>
            <a:graphicFrameLocks noGrp="1"/>
          </p:cNvGraphicFramePr>
          <p:nvPr/>
        </p:nvGraphicFramePr>
        <p:xfrm>
          <a:off x="8355806" y="2316163"/>
          <a:ext cx="2667317" cy="3543616"/>
        </p:xfrm>
        <a:graphic>
          <a:graphicData uri="http://schemas.openxmlformats.org/drawingml/2006/table">
            <a:tbl>
              <a:tblPr/>
              <a:tblGrid>
                <a:gridCol w="648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8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9203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800" b="1" i="0" u="none" strike="noStrike" cap="none" normalizeH="0" baseline="0">
                        <a:solidFill>
                          <a:srgbClr val="FFFFFF"/>
                        </a:solidFill>
                        <a:effectLst/>
                        <a:latin typeface="-윤고딕330"/>
                        <a:ea typeface="-윤고딕33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3192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설명</a:t>
                      </a:r>
                      <a:endParaRPr kumimoji="1" lang="ko-KR" altLang="ko-KR" sz="1800" b="0" i="0" u="none" strike="noStrike" cap="none" normalizeH="0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cs typeface="HNC_GO_B_HINT_G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시간에 따라 누적되는 데이터를 한눈에 알아 보기 쉽게 라이브 그래프로 보여줌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1221"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  <a:cs typeface="HNC_GO_B_HINT_GS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1pPr>
                      <a:lvl2pPr marL="989013" indent="-449263" defTabSz="898525">
                        <a:lnSpc>
                          <a:spcPct val="110000"/>
                        </a:lnSpc>
                        <a:buFont typeface="HNC_GO_B_HINT_GS"/>
                        <a:defRPr sz="24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2pPr>
                      <a:lvl3pPr marL="1528763" indent="-449263" defTabSz="898525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HNC_GO_B_HINT_GS"/>
                        <a:defRPr sz="2000"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3pPr>
                      <a:lvl4pPr marL="206851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4pPr>
                      <a:lvl5pPr marL="2608263" indent="-449263" defTabSz="898525">
                        <a:lnSpc>
                          <a:spcPct val="110000"/>
                        </a:lnSpc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5pPr>
                      <a:lvl6pPr marL="30654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6pPr>
                      <a:lvl7pPr marL="35226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7pPr>
                      <a:lvl8pPr marL="39798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8pPr>
                      <a:lvl9pPr marL="4437063" indent="-449263" defTabSz="898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HNC_GO_B_HINT_GS"/>
                        <a:defRPr>
                          <a:solidFill>
                            <a:schemeClr val="tx1"/>
                          </a:solidFill>
                          <a:latin typeface="HNC_GO_B_HINT_GS"/>
                          <a:ea typeface="HNC_GO_B_HINT_GS"/>
                          <a:cs typeface="HNC_GO_B_HINT_GS"/>
                          <a:sym typeface="HNC_GO_B_HINT_GS"/>
                        </a:defRPr>
                      </a:lvl9pPr>
                    </a:lstStyle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graph_loading()</a:t>
                      </a:r>
                    </a:p>
                    <a:p>
                      <a:pPr marL="0" marR="0" lvl="0" indent="0" algn="l" defTabSz="898525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graph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_</a:t>
                      </a:r>
                      <a:r>
                        <a:rPr kumimoji="1" lang="ko-KR" altLang="ko-KR" sz="18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-윤고딕330"/>
                          <a:ea typeface="-윤고딕330"/>
                        </a:rPr>
                        <a:t>Start()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3F80636-C4F2-48D9-A4AD-ED06909BE847}"/>
              </a:ext>
            </a:extLst>
          </p:cNvPr>
          <p:cNvSpPr txBox="1"/>
          <p:nvPr/>
        </p:nvSpPr>
        <p:spPr>
          <a:xfrm>
            <a:off x="5338003" y="433559"/>
            <a:ext cx="113714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3600" dirty="0">
                <a:latin typeface="-윤고딕330"/>
                <a:ea typeface="-윤고딕330"/>
                <a:sym typeface="Wingdings"/>
              </a:rPr>
              <a:t>WEB</a:t>
            </a:r>
            <a:endParaRPr lang="ko-KR" altLang="en-US" sz="3600" dirty="0"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0ACC780-ACC5-42D9-ADD7-7215E7F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xmlns="" id="{E4E93FAC-1B10-48B5-A94C-11304C10E9EC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5303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6" y="434095"/>
            <a:ext cx="4915129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조도센서 빛 조절 회로도</a:t>
            </a:r>
          </a:p>
        </p:txBody>
      </p:sp>
      <p:pic>
        <p:nvPicPr>
          <p:cNvPr id="17416" name="그림 17415" descr="C:/Users/H/AppData/Roaming/PolarisOffice/ETemp/3644_4587984/fImage12185111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55" y="1616311"/>
            <a:ext cx="6914250" cy="5130132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F7399C5-A10C-4A6D-9D2E-9B093F5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xmlns="" id="{9EA24AF1-F68C-49A5-9004-4E18877C6CBD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98547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6" y="434095"/>
            <a:ext cx="5339870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화재감지 경보 알림 회로도</a:t>
            </a:r>
          </a:p>
        </p:txBody>
      </p:sp>
      <p:pic>
        <p:nvPicPr>
          <p:cNvPr id="17413" name="그림 17412" descr="C:/Users/H/AppData/Roaming/PolarisOffice/ETemp/3644_4587984/fImage1703611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79" y="1587740"/>
            <a:ext cx="6848854" cy="5032355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271A127-2778-4226-AA53-4DB3D24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xmlns="" id="{06E2CFC3-03F7-4013-BD5A-048336D45A7F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48049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>
            <a:spLocks/>
          </p:cNvSpPr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0" name="도형 17409"/>
          <p:cNvSpPr>
            <a:spLocks/>
          </p:cNvSpPr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/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411" name="텍스트 상자 17410"/>
          <p:cNvSpPr txBox="1">
            <a:spLocks/>
          </p:cNvSpPr>
          <p:nvPr/>
        </p:nvSpPr>
        <p:spPr>
          <a:xfrm>
            <a:off x="1137137" y="446"/>
            <a:ext cx="3882520" cy="1516183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numCol="1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시스템</a:t>
            </a:r>
            <a:endParaRPr lang="en-US" altLang="ko-KR" sz="360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모듈</a:t>
            </a:r>
            <a:r>
              <a:rPr lang="en-US" altLang="ko-KR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 </a:t>
            </a: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상세 설계</a:t>
            </a:r>
          </a:p>
        </p:txBody>
      </p:sp>
      <p:sp>
        <p:nvSpPr>
          <p:cNvPr id="17412" name="텍스트 상자 17411"/>
          <p:cNvSpPr txBox="1">
            <a:spLocks/>
          </p:cNvSpPr>
          <p:nvPr/>
        </p:nvSpPr>
        <p:spPr>
          <a:xfrm>
            <a:off x="5337115" y="434095"/>
            <a:ext cx="4040260" cy="6488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/>
            <a:r>
              <a:rPr lang="en-US" altLang="ko-KR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Dc</a:t>
            </a:r>
            <a:r>
              <a:rPr lang="ko-KR" altLang="en-US" sz="3600" dirty="0">
                <a:solidFill>
                  <a:srgbClr val="000000"/>
                </a:solidFill>
                <a:latin typeface="-윤고딕330" charset="0"/>
                <a:ea typeface="-윤고딕330" charset="0"/>
              </a:rPr>
              <a:t>모터 제어 회로도</a:t>
            </a:r>
          </a:p>
        </p:txBody>
      </p:sp>
      <p:pic>
        <p:nvPicPr>
          <p:cNvPr id="17413" name="그림 17412" descr="C:/Users/H/AppData/Roaming/PolarisOffice/ETemp/3644_4587984/fImage110691113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1714089"/>
            <a:ext cx="7755516" cy="4751087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0795500-1792-402A-A6CA-BCAF9B81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xmlns="" id="{E6807802-600A-49B7-B7B7-F961A1A7E22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39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10545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직사각형 15360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5362" name="직사각형 15361"/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5363" name="TextBox 15362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5364" name="TextBox 15363"/>
          <p:cNvSpPr txBox="1"/>
          <p:nvPr/>
        </p:nvSpPr>
        <p:spPr>
          <a:xfrm>
            <a:off x="5338003" y="433559"/>
            <a:ext cx="30863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pic>
        <p:nvPicPr>
          <p:cNvPr id="15365" name="그림 15364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47250" y="2132956"/>
            <a:ext cx="3239999" cy="31637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5366" name="그림 15365" descr="그림 7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10263" y="2132956"/>
            <a:ext cx="3429001" cy="31637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15367" name="직선 연결선 15366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B48E68D-312B-484D-A5F6-1667C8E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xmlns="" id="{82C6DD12-5461-4842-BCCA-1A9B798FEACF}"/>
              </a:ext>
            </a:extLst>
          </p:cNvPr>
          <p:cNvSpPr txBox="1">
            <a:spLocks/>
          </p:cNvSpPr>
          <p:nvPr/>
        </p:nvSpPr>
        <p:spPr>
          <a:xfrm>
            <a:off x="8766919" y="6521252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도형 17408"/>
          <p:cNvSpPr/>
          <p:nvPr/>
        </p:nvSpPr>
        <p:spPr>
          <a:xfrm>
            <a:off x="4024106" y="1718533"/>
            <a:ext cx="4148550" cy="4325057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>
              <a:defRPr/>
            </a:pP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7410" name="도형 17409"/>
          <p:cNvSpPr/>
          <p:nvPr/>
        </p:nvSpPr>
        <p:spPr>
          <a:xfrm>
            <a:off x="2522527" y="1990278"/>
            <a:ext cx="7151709" cy="3806964"/>
          </a:xfrm>
          <a:prstGeom prst="rect">
            <a:avLst/>
          </a:prstGeom>
          <a:solidFill>
            <a:schemeClr val="bg1"/>
          </a:solidFill>
          <a:ln w="1206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07949">
              <a:defRPr/>
            </a:pP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7411" name="텍스트 상자 17410"/>
          <p:cNvSpPr txBox="1"/>
          <p:nvPr/>
        </p:nvSpPr>
        <p:spPr>
          <a:xfrm>
            <a:off x="1137137" y="447"/>
            <a:ext cx="3881885" cy="1515548"/>
          </a:xfrm>
          <a:prstGeom prst="rect">
            <a:avLst/>
          </a:prstGeom>
          <a:solidFill>
            <a:schemeClr val="tx1"/>
          </a:solidFill>
          <a:ln w="1206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90158" tIns="46984" rIns="90158" bIns="46984" anchor="ctr">
            <a:noAutofit/>
          </a:bodyPr>
          <a:lstStyle/>
          <a:p>
            <a:pPr algn="ctr" defTabSz="914309" eaLnBrk="0">
              <a:defRPr/>
            </a:pPr>
            <a:r>
              <a:rPr lang="ko-KR" altLang="en-US" sz="3600">
                <a:solidFill>
                  <a:srgbClr val="FFFFFF"/>
                </a:solidFill>
                <a:latin typeface="-윤고딕330"/>
                <a:ea typeface="-윤고딕330"/>
              </a:rPr>
              <a:t>데모 환경 설계</a:t>
            </a:r>
          </a:p>
        </p:txBody>
      </p:sp>
      <p:sp>
        <p:nvSpPr>
          <p:cNvPr id="17412" name="텍스트 상자 17411"/>
          <p:cNvSpPr txBox="1"/>
          <p:nvPr/>
        </p:nvSpPr>
        <p:spPr>
          <a:xfrm>
            <a:off x="5337115" y="434095"/>
            <a:ext cx="182142" cy="648812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58" tIns="46984" rIns="90158" bIns="46984" anchor="t">
            <a:spAutoFit/>
          </a:bodyPr>
          <a:lstStyle/>
          <a:p>
            <a:pPr defTabSz="914309" eaLnBrk="0">
              <a:defRPr/>
            </a:pPr>
            <a:endParaRPr lang="ko-KR" altLang="en-US" sz="3600">
              <a:solidFill>
                <a:srgbClr val="000000"/>
              </a:solidFill>
              <a:latin typeface="-윤고딕330"/>
              <a:ea typeface="-윤고딕330"/>
            </a:endParaRPr>
          </a:p>
        </p:txBody>
      </p:sp>
      <p:cxnSp>
        <p:nvCxnSpPr>
          <p:cNvPr id="17415" name="도형 17414"/>
          <p:cNvCxnSpPr/>
          <p:nvPr/>
        </p:nvCxnSpPr>
        <p:spPr>
          <a:xfrm flipV="1">
            <a:off x="8172021" y="753459"/>
            <a:ext cx="966344" cy="966344"/>
          </a:xfrm>
          <a:prstGeom prst="line">
            <a:avLst/>
          </a:prstGeom>
          <a:ln w="1206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8" name="그림 174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8070" y="1990278"/>
            <a:ext cx="823480" cy="957017"/>
          </a:xfrm>
          <a:prstGeom prst="rect">
            <a:avLst/>
          </a:prstGeom>
        </p:spPr>
      </p:pic>
      <p:pic>
        <p:nvPicPr>
          <p:cNvPr id="17419" name="그림 174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2527" y="2429985"/>
            <a:ext cx="1192928" cy="1234541"/>
          </a:xfrm>
          <a:prstGeom prst="rect">
            <a:avLst/>
          </a:prstGeom>
        </p:spPr>
      </p:pic>
      <p:pic>
        <p:nvPicPr>
          <p:cNvPr id="17420" name="그림 174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8070" y="4365317"/>
            <a:ext cx="1001364" cy="1152560"/>
          </a:xfrm>
          <a:prstGeom prst="rect">
            <a:avLst/>
          </a:prstGeom>
        </p:spPr>
      </p:pic>
      <p:pic>
        <p:nvPicPr>
          <p:cNvPr id="17421" name="그림 174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8070" y="5517879"/>
            <a:ext cx="1043804" cy="1051422"/>
          </a:xfrm>
          <a:prstGeom prst="rect">
            <a:avLst/>
          </a:prstGeom>
        </p:spPr>
      </p:pic>
      <p:pic>
        <p:nvPicPr>
          <p:cNvPr id="17422" name="그림 174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66517" y="4621545"/>
            <a:ext cx="1248936" cy="1175696"/>
          </a:xfrm>
          <a:prstGeom prst="rect">
            <a:avLst/>
          </a:prstGeom>
        </p:spPr>
      </p:pic>
      <p:cxnSp>
        <p:nvCxnSpPr>
          <p:cNvPr id="17426" name="직선 화살표 연결선 17425"/>
          <p:cNvCxnSpPr>
            <a:stCxn id="17422" idx="0"/>
            <a:endCxn id="17419" idx="2"/>
          </p:cNvCxnSpPr>
          <p:nvPr/>
        </p:nvCxnSpPr>
        <p:spPr>
          <a:xfrm rot="5400000" flipH="1" flipV="1">
            <a:off x="2626479" y="4129034"/>
            <a:ext cx="957017" cy="28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8" name="그림 174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10319" y="2613103"/>
            <a:ext cx="3169773" cy="2641478"/>
          </a:xfrm>
          <a:prstGeom prst="rect">
            <a:avLst/>
          </a:prstGeom>
        </p:spPr>
      </p:pic>
      <p:cxnSp>
        <p:nvCxnSpPr>
          <p:cNvPr id="17429" name="연결선: 꺾임 17428"/>
          <p:cNvCxnSpPr/>
          <p:nvPr/>
        </p:nvCxnSpPr>
        <p:spPr>
          <a:xfrm>
            <a:off x="3715453" y="3047256"/>
            <a:ext cx="1101829" cy="6172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0" name="연결선: 꺾임 17429"/>
          <p:cNvCxnSpPr/>
          <p:nvPr/>
        </p:nvCxnSpPr>
        <p:spPr>
          <a:xfrm flipV="1">
            <a:off x="6809610" y="2613104"/>
            <a:ext cx="2108461" cy="13207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31" name="그림 174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17383" y="1788155"/>
            <a:ext cx="719345" cy="680631"/>
          </a:xfrm>
          <a:prstGeom prst="rect">
            <a:avLst/>
          </a:prstGeom>
        </p:spPr>
      </p:pic>
      <p:cxnSp>
        <p:nvCxnSpPr>
          <p:cNvPr id="17432" name="연결선: 꺾임 17431"/>
          <p:cNvCxnSpPr>
            <a:endCxn id="17431" idx="1"/>
          </p:cNvCxnSpPr>
          <p:nvPr/>
        </p:nvCxnSpPr>
        <p:spPr>
          <a:xfrm rot="5400000" flipH="1" flipV="1">
            <a:off x="5557440" y="2213531"/>
            <a:ext cx="1145003" cy="97488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3" name="연결선: 꺾임 17432"/>
          <p:cNvCxnSpPr/>
          <p:nvPr/>
        </p:nvCxnSpPr>
        <p:spPr>
          <a:xfrm>
            <a:off x="5337118" y="4621547"/>
            <a:ext cx="3580953" cy="8963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B03C22B-F24F-4CE8-898E-E0D9A3D795C8}"/>
              </a:ext>
            </a:extLst>
          </p:cNvPr>
          <p:cNvSpPr txBox="1"/>
          <p:nvPr/>
        </p:nvSpPr>
        <p:spPr>
          <a:xfrm>
            <a:off x="5338003" y="433559"/>
            <a:ext cx="1618048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홈 구성</a:t>
            </a:r>
            <a:endParaRPr lang="en-US" altLang="ko-KR" sz="3600" b="0" i="0" dirty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1F9C35C-51F9-4880-865B-1B79ED90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40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xmlns="" id="{44DAD421-12B3-4DD8-826B-C55719F3D9B0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40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1469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1C3E56D-2808-4397-92AA-920C4796BCE0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내용</a:t>
            </a: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2081680" y="2101147"/>
            <a:ext cx="7909835" cy="329539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MQTT 프로토콜을 이용하기위한 대표적인 서버인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구축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라즈베리파이3와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, 조도센서, 온도센서, 화재감지센서를 이용한 데이터 전송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음성인식 API 사용하여 각각의 명령을 처리할 수 있게끔 설계 및 구현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조도센서, 온도센서, 화재감지센서와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연결하여 각 데이터를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Broker인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Mosquitto에게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전송하여 데이터를 받은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Mosquitto는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각각에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topic에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맞는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제어시스템에게 전달하여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처리하는것을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- 각 센싱 데이터 바탕으로 사용자에게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현재 환경 (온도, 습도, 조도)</a:t>
            </a:r>
            <a:r>
              <a:rPr lang="ko-KR" altLang="en-US" sz="160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환경에 따른 주의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</a:t>
            </a:r>
            <a:r>
              <a:rPr lang="ko-KR" sz="1600" b="1" i="0" dirty="0" err="1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사항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알림. 또한 기상청 </a:t>
            </a: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기후 정보에 따른 적정 온도, 온도에 따른 적정 습도, 불쾌 지수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dirty="0">
                <a:solidFill>
                  <a:srgbClr val="36B700">
                    <a:alpha val="100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등을 계산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, 자동으로 창문 개폐 등을 이용하여 실내환경 개선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024382-2069-4B4A-8949-5BCA1F79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xmlns="" id="{F9741FC1-4C4F-400E-8904-26C2F3F22C99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41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2B03109-F482-41B0-AB1D-1E734E88C721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내용</a:t>
            </a:r>
            <a:endParaRPr lang="ko-KR" altLang="en-US" sz="3600" b="0" i="0" dirty="0">
              <a:solidFill>
                <a:srgbClr val="FFFFFF">
                  <a:alpha val="100000"/>
                </a:srgbClr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3218985" y="2110011"/>
            <a:ext cx="5758791" cy="30491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창문 : 어플리케이션에서 자동으로 설정 시 특정 시간을 정해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열고 닫히게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아두이노에서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설계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기상정보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RSS파싱을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통해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밖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의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기상상황에 따라 닫을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것인지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각각의 창문을 개별적으로 제어할 수 있도록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설계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DC모터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전등 : 조도센서,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APP을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자동으로 설정하거나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직접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APP를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이용해 각각의 전등을 개별적으로 제어할 수 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</a:t>
            </a:r>
            <a:endParaRPr lang="en-US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있도록 설계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화재 : 화재경보 발생 시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Mosquitto를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거쳐 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도어락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자동으로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       </a:t>
            </a:r>
            <a:r>
              <a:rPr lang="ko-KR" altLang="en-US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문 개폐 및 </a:t>
            </a:r>
            <a:r>
              <a:rPr lang="ko-KR" sz="1600" b="0" i="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비상음</a:t>
            </a:r>
            <a:r>
              <a:rPr lang="ko-KR" sz="1600" b="0" i="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발생</a:t>
            </a:r>
            <a:endParaRPr lang="ko-KR" altLang="en-US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A3F155F-1994-4889-8FB8-100F2AE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42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xmlns="" id="{61927BA1-3E18-428B-AC4D-0946CCBDF3A3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42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개발 환경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5622532" y="3143358"/>
            <a:ext cx="5431696" cy="156016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언어 : c/c++, java, SqlLite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프로그램 : 아두이노, eclipse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             Android Studio,MySQL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개발 운영체제 : Windows 10, 리눅스</a:t>
            </a:r>
          </a:p>
        </p:txBody>
      </p: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17089" y="1911996"/>
            <a:ext cx="2893765" cy="401180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E22C3B-A7C7-44A6-8DC9-7381C09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43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xmlns="" id="{756C146D-50E4-4106-AAD6-F6AAB34E5F9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43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업무 분담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graphicFrame>
        <p:nvGraphicFramePr>
          <p:cNvPr id="17421" name="표 17420"/>
          <p:cNvGraphicFramePr/>
          <p:nvPr/>
        </p:nvGraphicFramePr>
        <p:xfrm>
          <a:off x="1703361" y="2091566"/>
          <a:ext cx="8790789" cy="3530563"/>
        </p:xfrm>
        <a:graphic>
          <a:graphicData uri="http://schemas.openxmlformats.org/drawingml/2006/table">
            <a:tbl>
              <a:tblPr firstRow="1" bandRow="1"/>
              <a:tblGrid>
                <a:gridCol w="1060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7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43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0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377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8211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1" i="0" kern="1200" spc="5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고상욱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김우조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고귀영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1" i="0" kern="1200" spc="5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이종현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267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자료수집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MQTT, MySQL, 아두이노, 라즈베리파이, 안드로이드 API 기술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4388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설계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DB기능설계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프로토콜 서버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H/W 전체적인 구성 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Application 기능 설계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5404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구현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DB기능구현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프로토콜 서버 통신 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각종 센서 및 아두이노 보드와의 통신 구현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Application 구현 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4293"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테스트</a:t>
                      </a:r>
                    </a:p>
                  </a:txBody>
                  <a:tcPr marL="90006" marR="90006" marT="46789" marB="46789" anchor="ctr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L>
                      <a:noFill/>
                    </a:lnL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통합테스트 유지보수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spc="5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어플리케이션 작동 테스트</a:t>
                      </a:r>
                    </a:p>
                  </a:txBody>
                  <a:tcPr marL="90006" marR="90006" marT="46789" marB="46789" anchor="ctr"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CA31DB-4350-47B1-B6C8-CEC60E4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44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xmlns="" id="{61DA7BAB-019C-4DCE-B728-5E2C403A776E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44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종합 설계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수행 일정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graphicFrame>
        <p:nvGraphicFramePr>
          <p:cNvPr id="17421" name="표 17420"/>
          <p:cNvGraphicFramePr/>
          <p:nvPr>
            <p:extLst>
              <p:ext uri="{D42A27DB-BD31-4B8C-83A1-F6EECF244321}">
                <p14:modId xmlns:p14="http://schemas.microsoft.com/office/powerpoint/2010/main" val="1518579506"/>
              </p:ext>
            </p:extLst>
          </p:nvPr>
        </p:nvGraphicFramePr>
        <p:xfrm>
          <a:off x="2441687" y="1920674"/>
          <a:ext cx="7314138" cy="3907014"/>
        </p:xfrm>
        <a:graphic>
          <a:graphicData uri="http://schemas.openxmlformats.org/drawingml/2006/table">
            <a:tbl>
              <a:tblPr firstRow="1" bandRow="1"/>
              <a:tblGrid>
                <a:gridCol w="1849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6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19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 dirty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연구내용 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12월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1월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2월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3월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4월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5월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6월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7-9월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주제 정하기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설계 계획서 발표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MQTT 조사 및 개발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highlight>
                          <a:srgbClr val="000000"/>
                        </a:highlight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highlight>
                          <a:srgbClr val="000000"/>
                        </a:highlight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151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각종 센서 서버 연결 및 동작 테스트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모바일 어플리케이션 개발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시스템 통합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098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테스트 및 보완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632"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300" b="0" i="0" kern="1200" spc="5" baseline="0">
                          <a:solidFill>
                            <a:srgbClr val="000000"/>
                          </a:solidFill>
                          <a:latin typeface="-윤고딕330"/>
                          <a:ea typeface="-윤고딕330"/>
                          <a:sym typeface="Wingdings"/>
                        </a:rPr>
                        <a:t>최종보고서 작성</a:t>
                      </a: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84478" marR="84478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300" b="0" i="0" kern="1200" spc="5" baseline="0" dirty="0">
                        <a:solidFill>
                          <a:srgbClr val="000000"/>
                        </a:solidFill>
                        <a:latin typeface="-윤고딕330"/>
                        <a:ea typeface="-윤고딕330"/>
                        <a:sym typeface="Wingdings"/>
                      </a:endParaRPr>
                    </a:p>
                  </a:txBody>
                  <a:tcPr marL="23339" marR="23339" marT="23339" marB="2333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35D02B2-D7CB-4251-B842-948CBA0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xmlns="" id="{242DBC7D-47C4-4BB4-A767-83840962BB67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Github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0" name="TextBox 17419"/>
          <p:cNvSpPr txBox="1"/>
          <p:nvPr/>
        </p:nvSpPr>
        <p:spPr>
          <a:xfrm>
            <a:off x="1754474" y="1829153"/>
            <a:ext cx="4583926" cy="449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https://github.com/C4-LJH/C4.git</a:t>
            </a:r>
            <a:endParaRPr lang="ko-KR" altLang="ko-KR" sz="1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475049" y="2258481"/>
            <a:ext cx="4904444" cy="35655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TextBox 17421"/>
          <p:cNvSpPr txBox="1"/>
          <p:nvPr/>
        </p:nvSpPr>
        <p:spPr>
          <a:xfrm>
            <a:off x="6778795" y="2127532"/>
            <a:ext cx="3814933" cy="3389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깃허브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고상욱 : kosanguk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김우조 : U-Zo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고귀영 : GoGwiYeong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4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이종현 : C4-LJH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2AC7535-F774-45F1-93AA-4320944C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xmlns="" id="{076EC93D-7E19-49E6-8570-EAA3E76E5FA5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7410" name="직사각형 17409"/>
          <p:cNvSpPr/>
          <p:nvPr/>
        </p:nvSpPr>
        <p:spPr>
          <a:xfrm>
            <a:off x="2522881" y="1989837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참고기술 및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참고문헌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0" name="그림 1741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33929" y="3702308"/>
            <a:ext cx="1483427" cy="17867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1" name="TextBox 17420"/>
          <p:cNvSpPr txBox="1"/>
          <p:nvPr/>
        </p:nvSpPr>
        <p:spPr>
          <a:xfrm>
            <a:off x="4148915" y="3430564"/>
            <a:ext cx="6017796" cy="7786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Rasberry pi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http://www.rasplay.org/</a:t>
            </a:r>
          </a:p>
        </p:txBody>
      </p:sp>
      <p:sp>
        <p:nvSpPr>
          <p:cNvPr id="17422" name="TextBox 17421"/>
          <p:cNvSpPr txBox="1"/>
          <p:nvPr/>
        </p:nvSpPr>
        <p:spPr>
          <a:xfrm>
            <a:off x="4122017" y="2084392"/>
            <a:ext cx="4898080" cy="10831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MQTT 관련 논문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- MQTT 기반의 스마트홈에서 실시간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      수요반응 게이트웨이 설계 및 구현</a:t>
            </a:r>
            <a:endParaRPr lang="ko-KR" altLang="ko-KR" sz="2500" b="1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pic>
        <p:nvPicPr>
          <p:cNvPr id="17423" name="그림 1742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543250" y="2152679"/>
            <a:ext cx="2202862" cy="96086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4" name="TextBox 17423"/>
          <p:cNvSpPr txBox="1"/>
          <p:nvPr/>
        </p:nvSpPr>
        <p:spPr>
          <a:xfrm>
            <a:off x="4139973" y="4477045"/>
            <a:ext cx="4899698" cy="123539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o  MQTT, CoAP 통신 프로토콜 사용 전력량 비교에 관한 연구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500" b="1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-김현근-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DFF79D9-FC55-4318-905F-83E185E8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xmlns="" id="{D8AAE33A-9139-4BA3-A818-0FBD459D40E8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00DAE5A-76F0-4C8E-B95A-7DF3875DFBE5}"/>
              </a:ext>
            </a:extLst>
          </p:cNvPr>
          <p:cNvSpPr/>
          <p:nvPr/>
        </p:nvSpPr>
        <p:spPr>
          <a:xfrm>
            <a:off x="7331619" y="3430588"/>
            <a:ext cx="2707946" cy="26809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00D9B5C-683A-4CC7-8852-EA004C5D4EAD}"/>
              </a:ext>
            </a:extLst>
          </p:cNvPr>
          <p:cNvSpPr/>
          <p:nvPr/>
        </p:nvSpPr>
        <p:spPr>
          <a:xfrm>
            <a:off x="7266516" y="3430588"/>
            <a:ext cx="1396045" cy="1016422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062742B-EB7B-4072-B5AD-5EC33B526287}"/>
              </a:ext>
            </a:extLst>
          </p:cNvPr>
          <p:cNvSpPr/>
          <p:nvPr/>
        </p:nvSpPr>
        <p:spPr>
          <a:xfrm>
            <a:off x="1519238" y="1"/>
            <a:ext cx="4572000" cy="4575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ED5DC9-F1F0-4725-A5DB-BDCC495F35CF}"/>
              </a:ext>
            </a:extLst>
          </p:cNvPr>
          <p:cNvSpPr txBox="1"/>
          <p:nvPr/>
        </p:nvSpPr>
        <p:spPr>
          <a:xfrm>
            <a:off x="4459755" y="3014195"/>
            <a:ext cx="4225837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</a:t>
            </a:r>
            <a:r>
              <a:rPr lang="ko-KR" altLang="en-US" sz="6000" dirty="0"/>
              <a:t>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8BA09D3-6BCE-4120-AF09-958AC11C3DAE}"/>
              </a:ext>
            </a:extLst>
          </p:cNvPr>
          <p:cNvCxnSpPr/>
          <p:nvPr/>
        </p:nvCxnSpPr>
        <p:spPr>
          <a:xfrm flipV="1">
            <a:off x="10039565" y="246497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xmlns="" id="{B618D5D9-8D49-4864-AB12-ED5C9C27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xmlns="" id="{36165F4D-98B5-4F82-B343-4940A47B7A96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48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990899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직사각형 16384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6386" name="직사각형 16385"/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6387" name="TextBox 16386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6388" name="TextBox 16387"/>
          <p:cNvSpPr txBox="1"/>
          <p:nvPr/>
        </p:nvSpPr>
        <p:spPr>
          <a:xfrm>
            <a:off x="5338003" y="433559"/>
            <a:ext cx="30863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sp>
        <p:nvSpPr>
          <p:cNvPr id="16389" name="TextBox 16388"/>
          <p:cNvSpPr txBox="1"/>
          <p:nvPr/>
        </p:nvSpPr>
        <p:spPr>
          <a:xfrm>
            <a:off x="3708511" y="2920734"/>
            <a:ext cx="4811114" cy="20123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디바이스의 전력 소모 문제</a:t>
            </a:r>
          </a:p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디바이스의 낮은 성능</a:t>
            </a:r>
          </a:p>
          <a:p>
            <a:pPr marL="450000" lvl="0" indent="-45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 lang="ko-KR" altLang="en-US"/>
            </a:pPr>
            <a:r>
              <a:rPr lang="ko-KR" sz="28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신뢰할 수 없는 인터넷 환경</a:t>
            </a:r>
          </a:p>
        </p:txBody>
      </p:sp>
      <p:sp>
        <p:nvSpPr>
          <p:cNvPr id="16390" name="TextBox 16389"/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IoT 구축의 대표적 문제점</a:t>
            </a:r>
          </a:p>
        </p:txBody>
      </p:sp>
      <p:cxnSp>
        <p:nvCxnSpPr>
          <p:cNvPr id="16391" name="직선 연결선 16390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C021FED-95BA-4F68-A0E3-5824572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xmlns="" id="{1D676EFF-BE1E-4035-9BBC-CCF71A9840EA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5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4F10B4F-26A2-4528-9F11-6722ADAB8370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06863" y="2903277"/>
            <a:ext cx="4178274" cy="25179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422" name="TextBox 17421"/>
          <p:cNvSpPr txBox="1"/>
          <p:nvPr/>
        </p:nvSpPr>
        <p:spPr>
          <a:xfrm>
            <a:off x="3041778" y="5394558"/>
            <a:ext cx="5915997" cy="36724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>
                <a:solidFill>
                  <a:srgbClr val="36B700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신뢰성 있는 COAP_CON 통신 대비 MQTT가 고효율을 보임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5338003" y="433559"/>
            <a:ext cx="3428916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배경</a:t>
            </a:r>
          </a:p>
        </p:txBody>
      </p:sp>
      <p:sp>
        <p:nvSpPr>
          <p:cNvPr id="17425" name="TextBox 17424"/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프로토콜 선정 이유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E85937E-238F-4621-A5E2-6C3CABFA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6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xmlns="" id="{4705917E-3918-45F3-979D-86A0FEC65DF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6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93D6E0F-FACC-425D-BA28-C81C60EA4C2E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2" name="TextBox 17421"/>
          <p:cNvSpPr txBox="1"/>
          <p:nvPr/>
        </p:nvSpPr>
        <p:spPr>
          <a:xfrm>
            <a:off x="2694447" y="2938851"/>
            <a:ext cx="6807868" cy="3649579"/>
          </a:xfrm>
          <a:prstGeom prst="rect">
            <a:avLst/>
          </a:prstGeom>
        </p:spPr>
        <p:txBody>
          <a:bodyPr wrap="square"/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Broker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통해 송신자가 특정 메시지를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publish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하고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수신자가 메시지를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subscribe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방식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초당 1000 단위의 메시지 전송이 될 수 있어 가볍고 빠르다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제한된 장치, 낮은 대역폭 환경에 최적화된 프로토콜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자체적으로 차지하고 있는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리소소를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최소화하여 저전력이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장점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신뢰성 있는 메시징을 위한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Qos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제공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메시지 길이가 작게는 2바이트까지 가능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5338003" y="433559"/>
            <a:ext cx="327651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</a:t>
            </a:r>
            <a:r>
              <a:rPr lang="ko-KR" altLang="en-US" sz="3600" b="0" i="0" dirty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29F86A-76A7-411E-AB04-4365676041E5}"/>
              </a:ext>
            </a:extLst>
          </p:cNvPr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MQTT </a:t>
            </a: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프로토콜 선정 이유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95D7B57-95A3-4B25-8A94-23874DFA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7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xmlns="" id="{CD438B4A-F13B-4BB1-A352-584A9CF8A772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7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D3C2E7F-B1B7-4F0A-81AB-C30BC51470AF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종</a:t>
            </a:r>
            <a:r>
              <a:rPr lang="ko-KR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합 설계 개요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17424" name="TextBox 17423"/>
          <p:cNvSpPr txBox="1"/>
          <p:nvPr/>
        </p:nvSpPr>
        <p:spPr>
          <a:xfrm>
            <a:off x="5338003" y="433559"/>
            <a:ext cx="3428916" cy="64851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연구 개발 </a:t>
            </a:r>
            <a:r>
              <a:rPr lang="ko-KR" altLang="en-US" sz="3600" b="0" i="0">
                <a:solidFill>
                  <a:schemeClr val="tx1"/>
                </a:solidFill>
                <a:latin typeface="-윤고딕330"/>
                <a:ea typeface="-윤고딕330"/>
                <a:sym typeface="Wingdings"/>
              </a:rPr>
              <a:t>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732835-F6AB-44A4-A200-204600A53754}"/>
              </a:ext>
            </a:extLst>
          </p:cNvPr>
          <p:cNvSpPr txBox="1"/>
          <p:nvPr/>
        </p:nvSpPr>
        <p:spPr>
          <a:xfrm>
            <a:off x="3154181" y="2210790"/>
            <a:ext cx="5889152" cy="528870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89999" tIns="46800" rIns="89999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0" i="0" dirty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연구 개발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78A73E-F771-4B27-8F84-00915AB0984D}"/>
              </a:ext>
            </a:extLst>
          </p:cNvPr>
          <p:cNvSpPr txBox="1"/>
          <p:nvPr/>
        </p:nvSpPr>
        <p:spPr>
          <a:xfrm>
            <a:off x="3175048" y="3176865"/>
            <a:ext cx="5846665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스마트폰으로 제어 가능해 편리함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IoT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 기술로 시장 진입의 활성화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경량성과 효율성으로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모니터링되거나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제어할 수 있는 데이터의 양 현저하게 증가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사용해서 수집되는 데이터의 공유성 확장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전력 소모 감소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CC4227F-5D53-4BB9-8AB6-79600E4E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8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xmlns="" id="{7B059899-5DCC-4853-9257-8853AD651A3B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8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직사각형 17408"/>
          <p:cNvSpPr/>
          <p:nvPr/>
        </p:nvSpPr>
        <p:spPr>
          <a:xfrm>
            <a:off x="4024538" y="1718436"/>
            <a:ext cx="4148436" cy="4324763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46A3FD3-6797-4E66-B193-FD1A6C8494EB}"/>
              </a:ext>
            </a:extLst>
          </p:cNvPr>
          <p:cNvSpPr/>
          <p:nvPr/>
        </p:nvSpPr>
        <p:spPr>
          <a:xfrm>
            <a:off x="2962052" y="1921732"/>
            <a:ext cx="7151751" cy="3807004"/>
          </a:xfrm>
          <a:prstGeom prst="rect">
            <a:avLst/>
          </a:prstGeom>
          <a:solidFill>
            <a:schemeClr val="bg1"/>
          </a:solidFill>
          <a:ln w="12674" cap="flat" cmpd="sng" algn="ctr">
            <a:solidFill>
              <a:schemeClr val="bg1"/>
            </a:solidFill>
            <a:prstDash val="solid"/>
            <a:round/>
          </a:ln>
        </p:spPr>
      </p:sp>
      <p:sp>
        <p:nvSpPr>
          <p:cNvPr id="17411" name="TextBox 17410"/>
          <p:cNvSpPr txBox="1"/>
          <p:nvPr/>
        </p:nvSpPr>
        <p:spPr>
          <a:xfrm>
            <a:off x="1137193" y="0"/>
            <a:ext cx="3881600" cy="1515141"/>
          </a:xfrm>
          <a:prstGeom prst="rect">
            <a:avLst/>
          </a:prstGeom>
          <a:solidFill>
            <a:schemeClr val="tx1"/>
          </a:solidFill>
          <a:ln w="1267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>
                <a:solidFill>
                  <a:srgbClr val="FFFFFF">
                    <a:alpha val="100000"/>
                  </a:srgbClr>
                </a:solidFill>
                <a:latin typeface="-윤고딕330"/>
                <a:ea typeface="-윤고딕330"/>
                <a:sym typeface="Wingdings"/>
              </a:rPr>
              <a:t>관련 연구 및 사례</a:t>
            </a:r>
          </a:p>
        </p:txBody>
      </p:sp>
      <p:sp>
        <p:nvSpPr>
          <p:cNvPr id="17412" name="TextBox 17411"/>
          <p:cNvSpPr txBox="1"/>
          <p:nvPr/>
        </p:nvSpPr>
        <p:spPr>
          <a:xfrm>
            <a:off x="5338003" y="433559"/>
            <a:ext cx="305072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3600" b="0" i="0">
              <a:solidFill>
                <a:schemeClr val="tx1"/>
              </a:solidFill>
              <a:latin typeface="-윤고딕330"/>
              <a:ea typeface="-윤고딕330"/>
              <a:sym typeface="Wingdings"/>
            </a:endParaRPr>
          </a:p>
        </p:txBody>
      </p:sp>
      <p:cxnSp>
        <p:nvCxnSpPr>
          <p:cNvPr id="17415" name="직선 연결선 17414"/>
          <p:cNvCxnSpPr/>
          <p:nvPr/>
        </p:nvCxnSpPr>
        <p:spPr>
          <a:xfrm flipV="1">
            <a:off x="8172974" y="752824"/>
            <a:ext cx="965668" cy="965612"/>
          </a:xfrm>
          <a:prstGeom prst="line">
            <a:avLst/>
          </a:prstGeom>
          <a:ln w="12674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17421" name="그림 1742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562447" y="1978294"/>
            <a:ext cx="3495668" cy="26237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7422" name="그림 1742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56891" y="1962437"/>
            <a:ext cx="3530621" cy="269359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FDD3B0-9485-46F8-A4C6-75F6F907FAC5}"/>
              </a:ext>
            </a:extLst>
          </p:cNvPr>
          <p:cNvSpPr txBox="1"/>
          <p:nvPr/>
        </p:nvSpPr>
        <p:spPr>
          <a:xfrm>
            <a:off x="3463685" y="4778850"/>
            <a:ext cx="5269391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수많은 사용자가 동시에 메시지를 전송하더라도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짧은 시간 내에 메시지가 전송될 수 있는 구조를 위해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  <a:p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mqtt</a:t>
            </a:r>
            <a:r>
              <a:rPr lang="ko-KR" altLang="ko-KR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 프로토콜을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사용한 </a:t>
            </a:r>
            <a:r>
              <a:rPr lang="ko-KR" altLang="ko-KR" dirty="0" err="1"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t>FaceBook</a:t>
            </a:r>
            <a:endParaRPr lang="ko-KR" altLang="ko-KR" dirty="0"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D23AFB20-83E0-45BC-B972-D750BC4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altLang="ko-KR" sz="1200" b="0" i="0" smtClean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pPr lvl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9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xmlns="" id="{06185286-484E-48DE-9719-F2AEA665FD3C}"/>
              </a:ext>
            </a:extLst>
          </p:cNvPr>
          <p:cNvSpPr txBox="1">
            <a:spLocks/>
          </p:cNvSpPr>
          <p:nvPr/>
        </p:nvSpPr>
        <p:spPr>
          <a:xfrm>
            <a:off x="8766919" y="65116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AD22CD3B-FDDF-4998-970C-76E6E0BEC65F}" type="slidenum">
              <a:rPr lang="en-US" altLang="ko-KR" sz="280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9</a:t>
            </a:fld>
            <a:endParaRPr lang="ko-KR" altLang="en-US" sz="2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3375</Words>
  <Application>Microsoft Office PowerPoint</Application>
  <PresentationFormat>사용자 지정</PresentationFormat>
  <Paragraphs>1201</Paragraphs>
  <Slides>48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우조 김</dc:creator>
  <cp:lastModifiedBy>종합관417호</cp:lastModifiedBy>
  <cp:revision>59</cp:revision>
  <dcterms:created xsi:type="dcterms:W3CDTF">2018-02-06T22:07:24Z</dcterms:created>
  <dcterms:modified xsi:type="dcterms:W3CDTF">2018-03-20T09:49:41Z</dcterms:modified>
  <cp:version>0906.0100.01</cp:version>
</cp:coreProperties>
</file>