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1" r:id="rId1"/>
  </p:sldMasterIdLst>
  <p:notesMasterIdLst>
    <p:notesMasterId r:id="rId52"/>
  </p:notesMasterIdLst>
  <p:sldIdLst>
    <p:sldId id="256" r:id="rId2"/>
    <p:sldId id="257" r:id="rId3"/>
    <p:sldId id="258" r:id="rId4"/>
    <p:sldId id="278" r:id="rId5"/>
    <p:sldId id="315" r:id="rId6"/>
    <p:sldId id="259" r:id="rId7"/>
    <p:sldId id="260" r:id="rId8"/>
    <p:sldId id="261" r:id="rId9"/>
    <p:sldId id="262" r:id="rId10"/>
    <p:sldId id="263" r:id="rId11"/>
    <p:sldId id="264" r:id="rId12"/>
    <p:sldId id="274" r:id="rId13"/>
    <p:sldId id="275" r:id="rId14"/>
    <p:sldId id="265" r:id="rId15"/>
    <p:sldId id="266" r:id="rId16"/>
    <p:sldId id="267" r:id="rId17"/>
    <p:sldId id="268" r:id="rId18"/>
    <p:sldId id="272" r:id="rId19"/>
    <p:sldId id="269" r:id="rId20"/>
    <p:sldId id="270" r:id="rId21"/>
    <p:sldId id="271" r:id="rId22"/>
    <p:sldId id="309" r:id="rId23"/>
    <p:sldId id="310" r:id="rId24"/>
    <p:sldId id="311" r:id="rId25"/>
    <p:sldId id="312" r:id="rId26"/>
    <p:sldId id="294" r:id="rId27"/>
    <p:sldId id="313" r:id="rId28"/>
    <p:sldId id="295" r:id="rId29"/>
    <p:sldId id="296" r:id="rId30"/>
    <p:sldId id="297" r:id="rId31"/>
    <p:sldId id="299" r:id="rId32"/>
    <p:sldId id="300" r:id="rId33"/>
    <p:sldId id="301" r:id="rId34"/>
    <p:sldId id="302" r:id="rId35"/>
    <p:sldId id="307" r:id="rId36"/>
    <p:sldId id="308" r:id="rId37"/>
    <p:sldId id="303" r:id="rId38"/>
    <p:sldId id="304" r:id="rId39"/>
    <p:sldId id="305" r:id="rId40"/>
    <p:sldId id="289" r:id="rId41"/>
    <p:sldId id="290" r:id="rId42"/>
    <p:sldId id="291" r:id="rId43"/>
    <p:sldId id="292" r:id="rId44"/>
    <p:sldId id="276" r:id="rId45"/>
    <p:sldId id="277" r:id="rId46"/>
    <p:sldId id="279" r:id="rId47"/>
    <p:sldId id="280" r:id="rId48"/>
    <p:sldId id="316" r:id="rId49"/>
    <p:sldId id="317" r:id="rId50"/>
    <p:sldId id="306" r:id="rId51"/>
  </p:sldIdLst>
  <p:sldSz cx="12196763" cy="68611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8" userDrawn="1">
          <p15:clr>
            <a:srgbClr val="A4A3A4"/>
          </p15:clr>
        </p15:guide>
        <p15:guide id="2" pos="4613" userDrawn="1">
          <p15:clr>
            <a:srgbClr val="A4A3A4"/>
          </p15:clr>
        </p15:guide>
        <p15:guide id="3" pos="5474" userDrawn="1">
          <p15:clr>
            <a:srgbClr val="A4A3A4"/>
          </p15:clr>
        </p15:guide>
        <p15:guide id="4" orient="horz" pos="833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pos="5431">
          <p15:clr>
            <a:srgbClr val="A4A3A4"/>
          </p15:clr>
        </p15:guide>
        <p15:guide id="7" pos="72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>
        <a:alpha val="10000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4"/>
    <p:restoredTop sz="89971" autoAdjust="0"/>
  </p:normalViewPr>
  <p:slideViewPr>
    <p:cSldViewPr snapToGrid="0">
      <p:cViewPr varScale="1">
        <p:scale>
          <a:sx n="65" d="100"/>
          <a:sy n="65" d="100"/>
        </p:scale>
        <p:origin x="936" y="48"/>
      </p:cViewPr>
      <p:guideLst>
        <p:guide orient="horz" pos="2138"/>
        <p:guide pos="4613"/>
        <p:guide pos="5474"/>
        <p:guide orient="horz" pos="833"/>
        <p:guide orient="horz" pos="3888"/>
        <p:guide pos="5431"/>
        <p:guide pos="72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2018-04-25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12" y="685800"/>
            <a:ext cx="6095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5843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11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3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151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547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078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343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7061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406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783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11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480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214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044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592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252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62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E3DC-AF89-411A-BC6A-6604D0D09C98}" type="datetime1">
              <a:rPr lang="en-US" altLang="ko-KR" smtClean="0"/>
              <a:t>4/25/2018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236" y="2130425"/>
            <a:ext cx="9144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A18945B8-A4C0-4B42-93D2-3609B2D51698}" type="datetime1">
              <a:rPr lang="en-US" altLang="ko-KR" smtClean="0"/>
              <a:t>4/25/2018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144492" y="2196090"/>
            <a:ext cx="4856400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F4C0-BB27-42AB-ADEA-CD9CDEF64130}" type="datetime1">
              <a:rPr lang="en-US" altLang="ko-KR" smtClean="0"/>
              <a:t>4/25/2018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A518-3EE6-472B-85E1-D2DC6E11DBD7}" type="datetime1">
              <a:rPr lang="en-US" altLang="ko-KR" smtClean="0"/>
              <a:t>4/25/2018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4BE5-3312-44C9-B737-DDBFB0E83ECC}" type="datetime1">
              <a:rPr lang="en-US" altLang="ko-KR" smtClean="0"/>
              <a:t>4/25/2018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6221-40EB-4278-813A-6D2589EBEE92}" type="datetime1">
              <a:rPr lang="en-US" altLang="ko-KR" smtClean="0"/>
              <a:t>4/25/2018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F5E2-CE48-4694-AC15-4ED23E635533}" type="datetime1">
              <a:rPr lang="en-US" altLang="ko-KR" smtClean="0"/>
              <a:t>4/25/2018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D39B-CE06-4208-917C-E5EF6A9BB721}" type="datetime1">
              <a:rPr lang="en-US" altLang="ko-KR" smtClean="0"/>
              <a:t>4/25/2018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3073-640F-4C9A-888A-96F9D588C549}" type="datetime1">
              <a:rPr lang="en-US" altLang="ko-KR" smtClean="0"/>
              <a:t>4/25/2018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5763-6BB4-435E-8A99-5F6D55CD16D9}" type="datetime1">
              <a:rPr lang="en-US" altLang="ko-KR" smtClean="0"/>
              <a:t>4/25/2018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875" y="1600930"/>
            <a:ext cx="5387235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00402" y="1600930"/>
            <a:ext cx="5387235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8312" y="3986037"/>
            <a:ext cx="5387235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8839" y="3986037"/>
            <a:ext cx="5387235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587" y="6359227"/>
            <a:ext cx="2744462" cy="365273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35E89DF4-1B57-4B4D-9AA9-DDFF6E6D460E}" type="datetime1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4/25/2018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40451" y="6359227"/>
            <a:ext cx="4116666" cy="365273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4519" y="6359227"/>
            <a:ext cx="2744462" cy="365273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ko-KR" sz="1200" b="0" i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AB21FCE9-269F-4EDB-9283-0DC6AA698DEB}" type="datetime1">
              <a:rPr lang="en-US" altLang="ko-KR" smtClean="0"/>
              <a:t>4/25/2018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587" y="365273"/>
            <a:ext cx="10520394" cy="1326195"/>
          </a:xfrm>
          <a:prstGeom prst="rect">
            <a:avLst/>
          </a:prstGeom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4400" b="0" i="0">
                <a:solidFill>
                  <a:schemeClr val="tx1"/>
                </a:solidFill>
                <a:latin typeface="맑은 고딕"/>
                <a:ea typeface="맑은 고딕"/>
                <a:sym typeface="Wingdings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875" y="1600930"/>
            <a:ext cx="10977761" cy="452802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587" y="63592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1B2594D9-2130-40E9-A8B9-2C72A4164C89}" type="datetime1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4/25/2018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40451" y="6359227"/>
            <a:ext cx="4116666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4519" y="63592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ko-KR" sz="1200" b="0" i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3" Type="http://schemas.openxmlformats.org/officeDocument/2006/relationships/image" Target="../media/image50.png"/><Relationship Id="rId7" Type="http://schemas.openxmlformats.org/officeDocument/2006/relationships/image" Target="../media/image54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직사각형 13312"/>
          <p:cNvSpPr/>
          <p:nvPr/>
        </p:nvSpPr>
        <p:spPr>
          <a:xfrm>
            <a:off x="6098756" y="4083332"/>
            <a:ext cx="2707946" cy="2680922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 lang="ko-KR" altLang="en-US"/>
            </a:pPr>
            <a:endParaRPr lang="ko-KR"/>
          </a:p>
        </p:txBody>
      </p:sp>
      <p:sp>
        <p:nvSpPr>
          <p:cNvPr id="13314" name="직사각형 13313"/>
          <p:cNvSpPr/>
          <p:nvPr/>
        </p:nvSpPr>
        <p:spPr>
          <a:xfrm>
            <a:off x="6033653" y="4083332"/>
            <a:ext cx="1396045" cy="1016422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  <p:txBody>
          <a:bodyPr anchor="ctr"/>
          <a:lstStyle/>
          <a:p>
            <a:pPr>
              <a:defRPr lang="ko-KR" altLang="en-US"/>
            </a:pPr>
            <a:endParaRPr lang="ko-KR"/>
          </a:p>
        </p:txBody>
      </p:sp>
      <p:sp>
        <p:nvSpPr>
          <p:cNvPr id="13315" name="직사각형 13314"/>
          <p:cNvSpPr/>
          <p:nvPr/>
        </p:nvSpPr>
        <p:spPr>
          <a:xfrm>
            <a:off x="1137193" y="0"/>
            <a:ext cx="3879981" cy="4472447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anchor="ctr"/>
          <a:lstStyle/>
          <a:p>
            <a:pPr>
              <a:defRPr lang="ko-KR" altLang="en-US"/>
            </a:pPr>
            <a:endParaRPr lang="ko-KR"/>
          </a:p>
        </p:txBody>
      </p:sp>
      <p:sp>
        <p:nvSpPr>
          <p:cNvPr id="13316" name="TextBox 13315"/>
          <p:cNvSpPr txBox="1"/>
          <p:nvPr/>
        </p:nvSpPr>
        <p:spPr>
          <a:xfrm>
            <a:off x="2841336" y="1727984"/>
            <a:ext cx="2335014" cy="283366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6000" b="0" i="0">
                <a:solidFill>
                  <a:schemeClr val="bg1"/>
                </a:solidFill>
                <a:latin typeface="-윤고딕330"/>
                <a:ea typeface="-윤고딕330"/>
                <a:sym typeface="Wingdings"/>
              </a:rPr>
              <a:t>MQTT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6000" b="0" i="0">
                <a:solidFill>
                  <a:schemeClr val="bg1"/>
                </a:solidFill>
                <a:latin typeface="-윤고딕330"/>
                <a:ea typeface="-윤고딕330"/>
                <a:sym typeface="Wingdings"/>
              </a:rPr>
              <a:t>기반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6000" b="0" i="0">
                <a:solidFill>
                  <a:schemeClr val="bg1"/>
                </a:solidFill>
                <a:latin typeface="-윤고딕330"/>
                <a:ea typeface="-윤고딕330"/>
                <a:sym typeface="Wingdings"/>
              </a:rPr>
              <a:t>IoT 홈</a:t>
            </a:r>
          </a:p>
        </p:txBody>
      </p:sp>
      <p:sp>
        <p:nvSpPr>
          <p:cNvPr id="13317" name="TextBox 13316"/>
          <p:cNvSpPr txBox="1"/>
          <p:nvPr/>
        </p:nvSpPr>
        <p:spPr>
          <a:xfrm>
            <a:off x="5017175" y="3575066"/>
            <a:ext cx="2407075" cy="100563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60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시스템</a:t>
            </a:r>
          </a:p>
        </p:txBody>
      </p:sp>
      <p:sp>
        <p:nvSpPr>
          <p:cNvPr id="13318" name="TextBox 13317"/>
          <p:cNvSpPr txBox="1"/>
          <p:nvPr/>
        </p:nvSpPr>
        <p:spPr>
          <a:xfrm>
            <a:off x="7328078" y="2201298"/>
            <a:ext cx="3732297" cy="528870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2018.02.22 | 발표 : </a:t>
            </a:r>
            <a:r>
              <a:rPr lang="ko-KR" altLang="en-US" sz="1800" b="0" i="0" dirty="0" err="1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고상욱</a:t>
            </a:r>
            <a:endParaRPr lang="ko-KR" sz="1800" b="0" i="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</p:txBody>
      </p:sp>
      <p:sp>
        <p:nvSpPr>
          <p:cNvPr id="13319" name="TextBox 13318"/>
          <p:cNvSpPr txBox="1"/>
          <p:nvPr/>
        </p:nvSpPr>
        <p:spPr>
          <a:xfrm>
            <a:off x="7310925" y="802071"/>
            <a:ext cx="3778037" cy="118782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컴퓨터공학전공 2011150002 </a:t>
            </a:r>
            <a:r>
              <a:rPr lang="ko-KR" sz="1800" b="0" i="0" dirty="0" err="1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고상욱</a:t>
            </a:r>
            <a:endParaRPr lang="ko-KR" sz="1800" b="0" i="0" dirty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2013150006 김우조</a:t>
            </a:r>
          </a:p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2013152001 </a:t>
            </a:r>
            <a:r>
              <a:rPr lang="ko-KR" sz="1800" b="0" i="0" dirty="0" err="1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고귀영</a:t>
            </a:r>
            <a:endParaRPr lang="ko-KR" sz="1800" b="0" i="0" dirty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2013154024 이종현</a:t>
            </a:r>
          </a:p>
        </p:txBody>
      </p:sp>
      <p:sp>
        <p:nvSpPr>
          <p:cNvPr id="13320" name="TextBox 13319"/>
          <p:cNvSpPr txBox="1"/>
          <p:nvPr/>
        </p:nvSpPr>
        <p:spPr>
          <a:xfrm>
            <a:off x="2841336" y="4591544"/>
            <a:ext cx="3592314" cy="3700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Based on MQTT Iot home system</a:t>
            </a:r>
          </a:p>
        </p:txBody>
      </p:sp>
      <p:cxnSp>
        <p:nvCxnSpPr>
          <p:cNvPr id="13321" name="직선 연결선 13320"/>
          <p:cNvCxnSpPr/>
          <p:nvPr/>
        </p:nvCxnSpPr>
        <p:spPr>
          <a:xfrm flipV="1">
            <a:off x="8806703" y="3216157"/>
            <a:ext cx="867175" cy="867175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E1801AC-6DB5-4ECE-9F3A-B0756186AF48}"/>
              </a:ext>
            </a:extLst>
          </p:cNvPr>
          <p:cNvSpPr txBox="1"/>
          <p:nvPr/>
        </p:nvSpPr>
        <p:spPr>
          <a:xfrm>
            <a:off x="9554568" y="511706"/>
            <a:ext cx="153439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최진구</a:t>
            </a:r>
            <a:r>
              <a:rPr lang="ko-KR" altLang="en-US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교수님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직사각형 17408"/>
          <p:cNvSpPr/>
          <p:nvPr/>
        </p:nvSpPr>
        <p:spPr>
          <a:xfrm>
            <a:off x="4024538" y="1718436"/>
            <a:ext cx="4148436" cy="4324763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endParaRPr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3C2E7F-B1B7-4F0A-81AB-C30BC51470AF}"/>
              </a:ext>
            </a:extLst>
          </p:cNvPr>
          <p:cNvSpPr/>
          <p:nvPr/>
        </p:nvSpPr>
        <p:spPr>
          <a:xfrm>
            <a:off x="2962052" y="1921732"/>
            <a:ext cx="7151751" cy="3807004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</p:sp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89999" tIns="46800" rIns="89999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종</a:t>
            </a:r>
            <a:r>
              <a:rPr lang="ko-KR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합 설계 개요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305072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36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cxnSp>
        <p:nvCxnSpPr>
          <p:cNvPr id="17415" name="직선 연결선 17414"/>
          <p:cNvCxnSpPr/>
          <p:nvPr/>
        </p:nvCxnSpPr>
        <p:spPr>
          <a:xfrm flipV="1">
            <a:off x="8172974" y="752824"/>
            <a:ext cx="965668" cy="965612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sp>
        <p:nvSpPr>
          <p:cNvPr id="17424" name="TextBox 17423"/>
          <p:cNvSpPr txBox="1"/>
          <p:nvPr/>
        </p:nvSpPr>
        <p:spPr>
          <a:xfrm>
            <a:off x="5338003" y="433559"/>
            <a:ext cx="3428916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6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연구 개발 </a:t>
            </a:r>
            <a:r>
              <a:rPr lang="ko-KR" altLang="en-US" sz="36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효과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732835-F6AB-44A4-A200-204600A53754}"/>
              </a:ext>
            </a:extLst>
          </p:cNvPr>
          <p:cNvSpPr txBox="1"/>
          <p:nvPr/>
        </p:nvSpPr>
        <p:spPr>
          <a:xfrm>
            <a:off x="3154181" y="2210790"/>
            <a:ext cx="5889152" cy="528870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89999" tIns="46800" rIns="89999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200" b="0" i="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연구 개발 효과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78A73E-F771-4B27-8F84-00915AB0984D}"/>
              </a:ext>
            </a:extLst>
          </p:cNvPr>
          <p:cNvSpPr txBox="1"/>
          <p:nvPr/>
        </p:nvSpPr>
        <p:spPr>
          <a:xfrm>
            <a:off x="3175048" y="3176865"/>
            <a:ext cx="5846665" cy="193899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스마트폰으로 제어 가능해 편리함</a:t>
            </a:r>
          </a:p>
          <a:p>
            <a:pPr marL="285750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IoT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기반 기술로 시장 진입의 활성화</a:t>
            </a:r>
          </a:p>
          <a:p>
            <a:pPr marL="285750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MQTT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의 경량성과 효율성으로 </a:t>
            </a:r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모니터링되거나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defRPr lang="ko-KR" altLang="en-US"/>
            </a:pP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 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제어할 수 있는 데이터의 양 현저하게 증가</a:t>
            </a:r>
          </a:p>
          <a:p>
            <a:pPr marL="285750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MQTT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를 사용해서 수집되는 데이터의 공유성 확장</a:t>
            </a:r>
          </a:p>
          <a:p>
            <a:pPr marL="285750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전력 소모 감소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C4227F-5D53-4BB9-8AB6-79600E4E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10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2" name="슬라이드 번호 개체 틀 1">
            <a:extLst>
              <a:ext uri="{FF2B5EF4-FFF2-40B4-BE49-F238E27FC236}">
                <a16:creationId xmlns:a16="http://schemas.microsoft.com/office/drawing/2014/main" id="{7B059899-5DCC-4853-9257-8853AD651A3B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10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직사각형 17408"/>
          <p:cNvSpPr/>
          <p:nvPr/>
        </p:nvSpPr>
        <p:spPr>
          <a:xfrm>
            <a:off x="4024538" y="1718436"/>
            <a:ext cx="4148436" cy="4324763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6A3FD3-6797-4E66-B193-FD1A6C8494EB}"/>
              </a:ext>
            </a:extLst>
          </p:cNvPr>
          <p:cNvSpPr/>
          <p:nvPr/>
        </p:nvSpPr>
        <p:spPr>
          <a:xfrm>
            <a:off x="2962052" y="1921732"/>
            <a:ext cx="7151751" cy="3807004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</p:sp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관련 연구 및 사례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305072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36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cxnSp>
        <p:nvCxnSpPr>
          <p:cNvPr id="17415" name="직선 연결선 17414"/>
          <p:cNvCxnSpPr/>
          <p:nvPr/>
        </p:nvCxnSpPr>
        <p:spPr>
          <a:xfrm flipV="1">
            <a:off x="8172974" y="752824"/>
            <a:ext cx="965668" cy="965612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pic>
        <p:nvPicPr>
          <p:cNvPr id="17421" name="그림 17420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6562447" y="1978294"/>
            <a:ext cx="3495668" cy="26237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22" name="그림 17421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2456891" y="1962437"/>
            <a:ext cx="3530621" cy="269359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FDD3B0-9485-46F8-A4C6-75F6F907FAC5}"/>
              </a:ext>
            </a:extLst>
          </p:cNvPr>
          <p:cNvSpPr txBox="1"/>
          <p:nvPr/>
        </p:nvSpPr>
        <p:spPr>
          <a:xfrm>
            <a:off x="3463685" y="4778850"/>
            <a:ext cx="5269391" cy="9233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수많은 사용자가 동시에 메시지를 전송하더라도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  <a:p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짧은 시간 내에 메시지가 전송될 수 있는 구조를 위해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  <a:p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mqtt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프로토콜을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사용한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FaceBook</a:t>
            </a:r>
            <a:endParaRPr lang="ko-KR" altLang="ko-KR" dirty="0"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23AFB20-83E0-45BC-B972-D750BC48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11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1" name="슬라이드 번호 개체 틀 1">
            <a:extLst>
              <a:ext uri="{FF2B5EF4-FFF2-40B4-BE49-F238E27FC236}">
                <a16:creationId xmlns:a16="http://schemas.microsoft.com/office/drawing/2014/main" id="{06185286-484E-48DE-9719-F2AEA665FD3C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11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직사각형 17408"/>
          <p:cNvSpPr/>
          <p:nvPr/>
        </p:nvSpPr>
        <p:spPr>
          <a:xfrm>
            <a:off x="4024538" y="1718436"/>
            <a:ext cx="4148436" cy="4324763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C3E56D-2808-4397-92AA-920C4796BCE0}"/>
              </a:ext>
            </a:extLst>
          </p:cNvPr>
          <p:cNvSpPr/>
          <p:nvPr/>
        </p:nvSpPr>
        <p:spPr>
          <a:xfrm>
            <a:off x="2962052" y="1921732"/>
            <a:ext cx="7151751" cy="3807004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</p:sp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개발 내용</a:t>
            </a:r>
          </a:p>
        </p:txBody>
      </p:sp>
      <p:cxnSp>
        <p:nvCxnSpPr>
          <p:cNvPr id="17415" name="직선 연결선 17414"/>
          <p:cNvCxnSpPr/>
          <p:nvPr/>
        </p:nvCxnSpPr>
        <p:spPr>
          <a:xfrm flipV="1">
            <a:off x="8172974" y="752824"/>
            <a:ext cx="965668" cy="965612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sp>
        <p:nvSpPr>
          <p:cNvPr id="17422" name="TextBox 17421"/>
          <p:cNvSpPr txBox="1"/>
          <p:nvPr/>
        </p:nvSpPr>
        <p:spPr>
          <a:xfrm>
            <a:off x="2081680" y="2101147"/>
            <a:ext cx="7909835" cy="329539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- MQTT 프로토콜을 이용하기위한 대표적인 서버인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Mosquitto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구축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1600" b="0" i="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- 라즈베리파이3와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아두이노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, 조도센서, 온도센서, 화재감지센서를 이용한 데이터 전송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1600" b="0" i="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- 음성인식 API 사용하여 각각의 명령을 처리할 수 있게끔 설계 및 구현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1600" b="0" i="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- 조도센서, 온도센서, 화재감지센서와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아두이노를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연결하여 각 데이터를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Broker인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Mosquitto에게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전송하여 데이터를 받은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Mosquitto는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각각에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topic에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맞는 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 제어시스템에게 전달하여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처리하는것을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설계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1600" b="0" i="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- 각 센싱 데이터 바탕으로 사용자에게 </a:t>
            </a:r>
            <a:r>
              <a:rPr lang="ko-KR" sz="1600" b="1" i="0" dirty="0">
                <a:solidFill>
                  <a:srgbClr val="36B700">
                    <a:alpha val="100000"/>
                  </a:srgb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현재 환경 (온도, 습도, 조도)</a:t>
            </a:r>
            <a:r>
              <a:rPr lang="ko-KR" altLang="en-US" sz="1600" dirty="0">
                <a:solidFill>
                  <a:srgbClr val="36B700">
                    <a:alpha val="100000"/>
                  </a:srgb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</a:t>
            </a:r>
            <a:r>
              <a:rPr lang="ko-KR" sz="1600" b="1" i="0" dirty="0">
                <a:solidFill>
                  <a:srgbClr val="36B700">
                    <a:alpha val="100000"/>
                  </a:srgb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환경에 따른 주의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1" i="0" dirty="0">
                <a:solidFill>
                  <a:srgbClr val="36B700">
                    <a:alpha val="100000"/>
                  </a:srgb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 </a:t>
            </a:r>
            <a:r>
              <a:rPr lang="ko-KR" sz="1600" b="1" i="0" dirty="0" err="1">
                <a:solidFill>
                  <a:srgbClr val="36B700">
                    <a:alpha val="100000"/>
                  </a:srgb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사항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를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알림. 또한 기상청 </a:t>
            </a:r>
            <a:r>
              <a:rPr lang="ko-KR" sz="1600" b="1" i="0" dirty="0">
                <a:solidFill>
                  <a:srgbClr val="36B700">
                    <a:alpha val="100000"/>
                  </a:srgb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기후 정보에 따른 적정 온도, 온도에 따른 적정 습도, 불쾌 지수 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1" i="0" dirty="0">
                <a:solidFill>
                  <a:srgbClr val="36B700">
                    <a:alpha val="100000"/>
                  </a:srgb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 등을 계산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, 자동으로 창문 개폐 등을 이용하여 실내환경 개선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B024382-2069-4B4A-8949-5BCA1F79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12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F9741FC1-4C4F-400E-8904-26C2F3F22C99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12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직사각형 17408"/>
          <p:cNvSpPr/>
          <p:nvPr/>
        </p:nvSpPr>
        <p:spPr>
          <a:xfrm>
            <a:off x="4024538" y="1718436"/>
            <a:ext cx="4148436" cy="4324763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B03109-F482-41B0-AB1D-1E734E88C721}"/>
              </a:ext>
            </a:extLst>
          </p:cNvPr>
          <p:cNvSpPr/>
          <p:nvPr/>
        </p:nvSpPr>
        <p:spPr>
          <a:xfrm>
            <a:off x="2962052" y="1921732"/>
            <a:ext cx="7151751" cy="3807004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</p:sp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개발 내용</a:t>
            </a:r>
            <a:endParaRPr lang="ko-KR" altLang="en-US" sz="3600" b="0" i="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</p:txBody>
      </p:sp>
      <p:cxnSp>
        <p:nvCxnSpPr>
          <p:cNvPr id="17415" name="직선 연결선 17414"/>
          <p:cNvCxnSpPr/>
          <p:nvPr/>
        </p:nvCxnSpPr>
        <p:spPr>
          <a:xfrm flipV="1">
            <a:off x="8172974" y="752824"/>
            <a:ext cx="965668" cy="965612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sp>
        <p:nvSpPr>
          <p:cNvPr id="17422" name="TextBox 17421"/>
          <p:cNvSpPr txBox="1"/>
          <p:nvPr/>
        </p:nvSpPr>
        <p:spPr>
          <a:xfrm>
            <a:off x="3218985" y="2110011"/>
            <a:ext cx="5758791" cy="304916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600" b="0" i="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창문 : 어플리케이션에서 자동으로 설정 시 특정 시간을 정해</a:t>
            </a:r>
            <a:endParaRPr lang="en-US" altLang="ko-KR" sz="1600" b="0" i="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       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열고 닫히게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아두이노에서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설계</a:t>
            </a:r>
            <a:r>
              <a:rPr lang="ko-KR" altLang="en-US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기상정보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RSS파싱을</a:t>
            </a:r>
            <a:r>
              <a:rPr lang="ko-KR" altLang="en-US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통해</a:t>
            </a:r>
            <a:endParaRPr lang="en-US" altLang="ko-KR" sz="1600" b="0" i="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       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밖</a:t>
            </a:r>
            <a:r>
              <a:rPr lang="ko-KR" altLang="en-US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의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기상상황에 따라 닫을</a:t>
            </a:r>
            <a:r>
              <a:rPr lang="ko-KR" altLang="en-US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것인지 설계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      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App을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이용해 각각의 창문을 개별적으로 제어할 수 있도록</a:t>
            </a:r>
            <a:endParaRPr lang="en-US" altLang="ko-KR" sz="1600" b="0" i="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       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설계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DC모터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이용 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전등 : 조도센서,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APP을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이용해 자동으로 설정하거나 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       직접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APP를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이용해 각각의 전등을 개별적으로 제어할 수 </a:t>
            </a:r>
            <a:r>
              <a:rPr lang="ko-KR" altLang="en-US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    </a:t>
            </a:r>
            <a:endParaRPr lang="en-US" altLang="ko-KR" sz="1600" b="0" i="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       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있도록 설계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화재 : 화재경보 발생 시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Mosquitto를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거쳐 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도어락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자동으로 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       </a:t>
            </a:r>
            <a:r>
              <a:rPr lang="ko-KR" altLang="en-US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문 개폐 및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비상음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발생</a:t>
            </a:r>
            <a:endParaRPr lang="ko-KR" altLang="en-US" sz="1600" b="0" i="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1600" b="0" i="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3F155F-1994-4889-8FB8-100F2AE6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13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61927BA1-3E18-428B-AC4D-0946CCBDF3A3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13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직사각형 17408"/>
          <p:cNvSpPr/>
          <p:nvPr/>
        </p:nvSpPr>
        <p:spPr>
          <a:xfrm>
            <a:off x="4024538" y="1718436"/>
            <a:ext cx="4148436" cy="4324763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F4EEA5-D7FD-4F18-A18E-9CB6A0271644}"/>
              </a:ext>
            </a:extLst>
          </p:cNvPr>
          <p:cNvSpPr/>
          <p:nvPr/>
        </p:nvSpPr>
        <p:spPr>
          <a:xfrm>
            <a:off x="2962052" y="1921732"/>
            <a:ext cx="7151751" cy="3807004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</p:sp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 수행</a:t>
            </a: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시나리오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305072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36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cxnSp>
        <p:nvCxnSpPr>
          <p:cNvPr id="17415" name="직선 연결선 17414"/>
          <p:cNvCxnSpPr/>
          <p:nvPr/>
        </p:nvCxnSpPr>
        <p:spPr>
          <a:xfrm flipV="1">
            <a:off x="8172974" y="752824"/>
            <a:ext cx="965668" cy="965612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sp>
        <p:nvSpPr>
          <p:cNvPr id="17420" name="TextBox 17419"/>
          <p:cNvSpPr txBox="1"/>
          <p:nvPr/>
        </p:nvSpPr>
        <p:spPr>
          <a:xfrm>
            <a:off x="2979755" y="4878229"/>
            <a:ext cx="1316684" cy="46384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4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창문제어</a:t>
            </a:r>
          </a:p>
        </p:txBody>
      </p:sp>
      <p:sp>
        <p:nvSpPr>
          <p:cNvPr id="17421" name="TextBox 17420"/>
          <p:cNvSpPr txBox="1"/>
          <p:nvPr/>
        </p:nvSpPr>
        <p:spPr>
          <a:xfrm>
            <a:off x="5440038" y="4878229"/>
            <a:ext cx="1316684" cy="46384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4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전등제어</a:t>
            </a:r>
          </a:p>
        </p:txBody>
      </p:sp>
      <p:sp>
        <p:nvSpPr>
          <p:cNvPr id="17422" name="TextBox 17421"/>
          <p:cNvSpPr txBox="1"/>
          <p:nvPr/>
        </p:nvSpPr>
        <p:spPr>
          <a:xfrm>
            <a:off x="7997466" y="4878229"/>
            <a:ext cx="1316684" cy="46384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4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화재대피</a:t>
            </a:r>
          </a:p>
        </p:txBody>
      </p:sp>
      <p:sp>
        <p:nvSpPr>
          <p:cNvPr id="17423" name="사각형: 둥근 모서리 17422"/>
          <p:cNvSpPr/>
          <p:nvPr/>
        </p:nvSpPr>
        <p:spPr>
          <a:xfrm>
            <a:off x="2570810" y="2368307"/>
            <a:ext cx="2134576" cy="2133012"/>
          </a:xfrm>
          <a:prstGeom prst="roundRect">
            <a:avLst>
              <a:gd name="adj" fmla="val 18489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7424" name="사각형: 둥근 모서리 17423"/>
          <p:cNvSpPr/>
          <p:nvPr/>
        </p:nvSpPr>
        <p:spPr>
          <a:xfrm>
            <a:off x="5031092" y="2353725"/>
            <a:ext cx="2134576" cy="2134576"/>
          </a:xfrm>
          <a:prstGeom prst="roundRect">
            <a:avLst>
              <a:gd name="adj" fmla="val 18489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7425" name="사각형: 둥근 모서리 17424"/>
          <p:cNvSpPr/>
          <p:nvPr/>
        </p:nvSpPr>
        <p:spPr>
          <a:xfrm>
            <a:off x="7491374" y="2362466"/>
            <a:ext cx="2132956" cy="2134576"/>
          </a:xfrm>
          <a:prstGeom prst="roundRect">
            <a:avLst>
              <a:gd name="adj" fmla="val 18489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pic>
        <p:nvPicPr>
          <p:cNvPr id="17426" name="그림 1742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814586" y="2644576"/>
            <a:ext cx="1647023" cy="164696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27" name="그림 17426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5198654" y="2521262"/>
            <a:ext cx="1799453" cy="1797890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</a:ln>
        </p:spPr>
      </p:pic>
      <p:pic>
        <p:nvPicPr>
          <p:cNvPr id="17428" name="그림 17427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7766347" y="2491110"/>
            <a:ext cx="1580300" cy="187728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A7E59FA-564B-4D51-9223-58689FE1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14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7" name="슬라이드 번호 개체 틀 1">
            <a:extLst>
              <a:ext uri="{FF2B5EF4-FFF2-40B4-BE49-F238E27FC236}">
                <a16:creationId xmlns:a16="http://schemas.microsoft.com/office/drawing/2014/main" id="{FC3A38A7-8C44-4981-B9C1-123CCB06F66D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14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 수행</a:t>
            </a: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시나리오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3972197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창문 제어 시나리오</a:t>
            </a:r>
          </a:p>
        </p:txBody>
      </p:sp>
      <p:sp>
        <p:nvSpPr>
          <p:cNvPr id="17420" name="사각형: 둥근 모서리 17419"/>
          <p:cNvSpPr/>
          <p:nvPr/>
        </p:nvSpPr>
        <p:spPr>
          <a:xfrm>
            <a:off x="4574848" y="1705762"/>
            <a:ext cx="1081581" cy="1045065"/>
          </a:xfrm>
          <a:prstGeom prst="roundRect">
            <a:avLst>
              <a:gd name="adj" fmla="val 18750"/>
            </a:avLst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pic>
        <p:nvPicPr>
          <p:cNvPr id="17421" name="그림 17420" descr="그림 11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4795620" y="1907494"/>
            <a:ext cx="625799" cy="62574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7422" name="사각형: 둥근 모서리 17421"/>
          <p:cNvSpPr/>
          <p:nvPr/>
        </p:nvSpPr>
        <p:spPr>
          <a:xfrm>
            <a:off x="4505198" y="4595253"/>
            <a:ext cx="1081581" cy="1045009"/>
          </a:xfrm>
          <a:prstGeom prst="roundRect">
            <a:avLst>
              <a:gd name="adj" fmla="val 18750"/>
            </a:avLst>
          </a:prstGeom>
          <a:solidFill>
            <a:schemeClr val="bg1"/>
          </a:solidFill>
          <a:ln w="25404" cap="flat" cmpd="sng" algn="ctr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pic>
        <p:nvPicPr>
          <p:cNvPr id="17423" name="그림 17422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4767033" y="4953690"/>
            <a:ext cx="624180" cy="62418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24" name="그림 17423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581966" y="3016044"/>
            <a:ext cx="862373" cy="82903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cxnSp>
        <p:nvCxnSpPr>
          <p:cNvPr id="17425" name="직선 화살표 연결선 17424"/>
          <p:cNvCxnSpPr/>
          <p:nvPr/>
        </p:nvCxnSpPr>
        <p:spPr>
          <a:xfrm flipH="1" flipV="1">
            <a:off x="7413003" y="2580866"/>
            <a:ext cx="1168963" cy="849698"/>
          </a:xfrm>
          <a:prstGeom prst="straightConnector1">
            <a:avLst/>
          </a:prstGeom>
          <a:ln w="38079" cap="flat" cmpd="sng" algn="ctr">
            <a:solidFill>
              <a:schemeClr val="bg1"/>
            </a:solidFill>
            <a:prstDash val="solid"/>
            <a:round/>
            <a:tailEnd type="arrow" w="med" len="med"/>
          </a:ln>
        </p:spPr>
      </p:cxnSp>
      <p:sp>
        <p:nvSpPr>
          <p:cNvPr id="17426" name="TextBox 17425"/>
          <p:cNvSpPr txBox="1"/>
          <p:nvPr/>
        </p:nvSpPr>
        <p:spPr>
          <a:xfrm>
            <a:off x="8299273" y="5350733"/>
            <a:ext cx="1280075" cy="87672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700" b="0" i="0">
                <a:solidFill>
                  <a:schemeClr val="bg1"/>
                </a:solidFill>
                <a:latin typeface="한컴 윤고딕 250"/>
                <a:ea typeface="한컴 윤고딕 250"/>
                <a:sym typeface="Wingdings"/>
              </a:rPr>
              <a:t>열기 / 닫기 메세지전송</a:t>
            </a:r>
          </a:p>
        </p:txBody>
      </p:sp>
      <p:pic>
        <p:nvPicPr>
          <p:cNvPr id="17427" name="그림 17426" descr="그래픽 44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9325244" y="1666063"/>
            <a:ext cx="1079962" cy="107996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28" name="그림 17427" descr="그래픽 44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9322061" y="4672560"/>
            <a:ext cx="1078399" cy="108001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7429" name="사각형: 둥근 모서리 17428"/>
          <p:cNvSpPr/>
          <p:nvPr/>
        </p:nvSpPr>
        <p:spPr>
          <a:xfrm>
            <a:off x="6552193" y="1850319"/>
            <a:ext cx="1689905" cy="741657"/>
          </a:xfrm>
          <a:prstGeom prst="roundRect">
            <a:avLst>
              <a:gd name="adj" fmla="val 1875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MQTT Broker</a:t>
            </a:r>
          </a:p>
        </p:txBody>
      </p:sp>
      <p:cxnSp>
        <p:nvCxnSpPr>
          <p:cNvPr id="17430" name="직선 화살표 연결선 17429"/>
          <p:cNvCxnSpPr/>
          <p:nvPr/>
        </p:nvCxnSpPr>
        <p:spPr>
          <a:xfrm>
            <a:off x="8197200" y="2203200"/>
            <a:ext cx="1396800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cxnSp>
        <p:nvCxnSpPr>
          <p:cNvPr id="17431" name="직선 화살표 연결선 17430"/>
          <p:cNvCxnSpPr>
            <a:stCxn id="17429" idx="1"/>
            <a:endCxn id="17420" idx="3"/>
          </p:cNvCxnSpPr>
          <p:nvPr/>
        </p:nvCxnSpPr>
        <p:spPr>
          <a:xfrm rot="10800000" flipV="1">
            <a:off x="5656430" y="2221148"/>
            <a:ext cx="895763" cy="7147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sp>
        <p:nvSpPr>
          <p:cNvPr id="17432" name="사각형: 둥근 모서리 17431"/>
          <p:cNvSpPr/>
          <p:nvPr/>
        </p:nvSpPr>
        <p:spPr>
          <a:xfrm>
            <a:off x="6552193" y="4888586"/>
            <a:ext cx="1689905" cy="741657"/>
          </a:xfrm>
          <a:prstGeom prst="roundRect">
            <a:avLst>
              <a:gd name="adj" fmla="val 1875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MQTT Broker</a:t>
            </a:r>
          </a:p>
        </p:txBody>
      </p:sp>
      <p:cxnSp>
        <p:nvCxnSpPr>
          <p:cNvPr id="17433" name="직선 화살표 연결선 17432"/>
          <p:cNvCxnSpPr/>
          <p:nvPr/>
        </p:nvCxnSpPr>
        <p:spPr>
          <a:xfrm rot="10800000">
            <a:off x="8184923" y="5230018"/>
            <a:ext cx="1397608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cxnSp>
        <p:nvCxnSpPr>
          <p:cNvPr id="17434" name="직선 화살표 연결선 17433"/>
          <p:cNvCxnSpPr/>
          <p:nvPr/>
        </p:nvCxnSpPr>
        <p:spPr>
          <a:xfrm flipH="1">
            <a:off x="5645320" y="5222089"/>
            <a:ext cx="906873" cy="9547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sp>
        <p:nvSpPr>
          <p:cNvPr id="17435" name="TextBox 17434"/>
          <p:cNvSpPr txBox="1"/>
          <p:nvPr/>
        </p:nvSpPr>
        <p:spPr>
          <a:xfrm>
            <a:off x="8419933" y="1831223"/>
            <a:ext cx="1162598" cy="44790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700" b="1" i="0">
                <a:solidFill>
                  <a:schemeClr val="bg1"/>
                </a:solidFill>
                <a:latin typeface="한컴 윤고딕 250"/>
                <a:ea typeface="한컴 윤고딕 250"/>
                <a:sym typeface="Wingdings"/>
              </a:rPr>
              <a:t>기상정보</a:t>
            </a:r>
          </a:p>
        </p:txBody>
      </p:sp>
      <p:sp>
        <p:nvSpPr>
          <p:cNvPr id="17436" name="TextBox 17435"/>
          <p:cNvSpPr txBox="1"/>
          <p:nvPr/>
        </p:nvSpPr>
        <p:spPr>
          <a:xfrm rot="18360000">
            <a:off x="7182866" y="3125649"/>
            <a:ext cx="1240376" cy="93864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eaVert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기상정보</a:t>
            </a:r>
          </a:p>
        </p:txBody>
      </p:sp>
      <p:sp>
        <p:nvSpPr>
          <p:cNvPr id="17437" name="TextBox 17436"/>
          <p:cNvSpPr txBox="1"/>
          <p:nvPr/>
        </p:nvSpPr>
        <p:spPr>
          <a:xfrm>
            <a:off x="5567485" y="1829660"/>
            <a:ext cx="1184820" cy="44785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700" b="1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자동닫기</a:t>
            </a:r>
          </a:p>
        </p:txBody>
      </p:sp>
      <p:pic>
        <p:nvPicPr>
          <p:cNvPr id="17438" name="그림 17437"/>
          <p:cNvPicPr/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1644622" y="1666063"/>
            <a:ext cx="2709510" cy="408489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cxnSp>
        <p:nvCxnSpPr>
          <p:cNvPr id="17439" name="직선 화살표 연결선 17438"/>
          <p:cNvCxnSpPr/>
          <p:nvPr/>
        </p:nvCxnSpPr>
        <p:spPr>
          <a:xfrm rot="10800000" flipV="1">
            <a:off x="8184923" y="2401411"/>
            <a:ext cx="1394425" cy="9547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sp>
        <p:nvSpPr>
          <p:cNvPr id="17440" name="TextBox 17439"/>
          <p:cNvSpPr txBox="1"/>
          <p:nvPr/>
        </p:nvSpPr>
        <p:spPr>
          <a:xfrm>
            <a:off x="8346901" y="2520508"/>
            <a:ext cx="1184820" cy="44790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700" b="1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자동설정</a:t>
            </a:r>
          </a:p>
        </p:txBody>
      </p:sp>
      <p:sp>
        <p:nvSpPr>
          <p:cNvPr id="17441" name="TextBox 17440"/>
          <p:cNvSpPr txBox="1"/>
          <p:nvPr/>
        </p:nvSpPr>
        <p:spPr>
          <a:xfrm>
            <a:off x="5404698" y="5661002"/>
            <a:ext cx="1388116" cy="8751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700" b="0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열기 / 닫기</a:t>
            </a:r>
          </a:p>
        </p:txBody>
      </p:sp>
      <p:sp>
        <p:nvSpPr>
          <p:cNvPr id="17442" name="TextBox 17441"/>
          <p:cNvSpPr txBox="1"/>
          <p:nvPr/>
        </p:nvSpPr>
        <p:spPr>
          <a:xfrm>
            <a:off x="8295092" y="5469830"/>
            <a:ext cx="1280075" cy="87672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700" b="0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열기 / 닫기 메세지전송</a:t>
            </a:r>
          </a:p>
        </p:txBody>
      </p:sp>
      <p:cxnSp>
        <p:nvCxnSpPr>
          <p:cNvPr id="17444" name="직선 화살표 연결선 17443"/>
          <p:cNvCxnSpPr/>
          <p:nvPr/>
        </p:nvCxnSpPr>
        <p:spPr>
          <a:xfrm flipH="1" flipV="1">
            <a:off x="7418848" y="2580866"/>
            <a:ext cx="1168963" cy="849698"/>
          </a:xfrm>
          <a:prstGeom prst="straightConnector1">
            <a:avLst/>
          </a:prstGeom>
          <a:ln w="38079" cap="flat" cmpd="sng" algn="ctr">
            <a:solidFill>
              <a:srgbClr val="000000">
                <a:alpha val="100000"/>
              </a:srgbClr>
            </a:solidFill>
            <a:prstDash val="solid"/>
            <a:round/>
            <a:tailEnd type="arrow" w="med" len="med"/>
          </a:ln>
        </p:spPr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CCE3C0C-5A6B-4539-A35A-A7B02A94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15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29" name="슬라이드 번호 개체 틀 1">
            <a:extLst>
              <a:ext uri="{FF2B5EF4-FFF2-40B4-BE49-F238E27FC236}">
                <a16:creationId xmlns:a16="http://schemas.microsoft.com/office/drawing/2014/main" id="{555BE695-CD0B-4041-9864-E02B8C1D067D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15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 수행</a:t>
            </a: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시나리오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3972197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전등 제어 시나리오</a:t>
            </a:r>
          </a:p>
        </p:txBody>
      </p:sp>
      <p:sp>
        <p:nvSpPr>
          <p:cNvPr id="17420" name="사각형: 둥근 모서리 17419"/>
          <p:cNvSpPr/>
          <p:nvPr/>
        </p:nvSpPr>
        <p:spPr>
          <a:xfrm>
            <a:off x="6635394" y="1756572"/>
            <a:ext cx="1691468" cy="741713"/>
          </a:xfrm>
          <a:prstGeom prst="roundRect">
            <a:avLst>
              <a:gd name="adj" fmla="val 1875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MQTT Broker</a:t>
            </a:r>
          </a:p>
        </p:txBody>
      </p:sp>
      <p:pic>
        <p:nvPicPr>
          <p:cNvPr id="17422" name="그림 17421" descr="그림 26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4602493" y="1664444"/>
            <a:ext cx="906873" cy="9068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7423" name="TextBox 17422"/>
          <p:cNvSpPr txBox="1"/>
          <p:nvPr/>
        </p:nvSpPr>
        <p:spPr>
          <a:xfrm>
            <a:off x="4600873" y="2582428"/>
            <a:ext cx="1072880" cy="3700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조도센서</a:t>
            </a:r>
          </a:p>
        </p:txBody>
      </p:sp>
      <p:cxnSp>
        <p:nvCxnSpPr>
          <p:cNvPr id="17424" name="직선 화살표 연결선 17423"/>
          <p:cNvCxnSpPr>
            <a:endCxn id="17420" idx="3"/>
          </p:cNvCxnSpPr>
          <p:nvPr/>
        </p:nvCxnSpPr>
        <p:spPr>
          <a:xfrm rot="10800000" flipV="1">
            <a:off x="8326862" y="2126647"/>
            <a:ext cx="1188003" cy="781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tailEnd type="triangle" w="lg" len="lg"/>
          </a:ln>
        </p:spPr>
      </p:cxnSp>
      <p:cxnSp>
        <p:nvCxnSpPr>
          <p:cNvPr id="17425" name="직선 화살표 연결선 17424"/>
          <p:cNvCxnSpPr>
            <a:endCxn id="17420" idx="1"/>
          </p:cNvCxnSpPr>
          <p:nvPr/>
        </p:nvCxnSpPr>
        <p:spPr>
          <a:xfrm>
            <a:off x="5507748" y="2117099"/>
            <a:ext cx="1127646" cy="10329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tailEnd type="triangle" w="lg" len="lg"/>
          </a:ln>
        </p:spPr>
      </p:cxnSp>
      <p:cxnSp>
        <p:nvCxnSpPr>
          <p:cNvPr id="17426" name="직선 화살표 연결선 17425"/>
          <p:cNvCxnSpPr>
            <a:stCxn id="17420" idx="2"/>
          </p:cNvCxnSpPr>
          <p:nvPr/>
        </p:nvCxnSpPr>
        <p:spPr>
          <a:xfrm rot="16200000" flipH="1">
            <a:off x="7421161" y="2558253"/>
            <a:ext cx="649585" cy="529651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tailEnd type="triangle" w="lg" len="lg"/>
          </a:ln>
        </p:spPr>
      </p:cxnSp>
      <p:pic>
        <p:nvPicPr>
          <p:cNvPr id="17427" name="그림 17426" descr="그래픽 44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9514866" y="1586610"/>
            <a:ext cx="1079962" cy="108001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7428" name="TextBox 17427"/>
          <p:cNvSpPr txBox="1"/>
          <p:nvPr/>
        </p:nvSpPr>
        <p:spPr>
          <a:xfrm>
            <a:off x="8207709" y="3065235"/>
            <a:ext cx="1264416" cy="36532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켜짐 / 꺼짐</a:t>
            </a:r>
          </a:p>
        </p:txBody>
      </p:sp>
      <p:pic>
        <p:nvPicPr>
          <p:cNvPr id="17429" name="그림 17428" descr="그래픽 57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9514866" y="4696346"/>
            <a:ext cx="1079962" cy="107839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cxnSp>
        <p:nvCxnSpPr>
          <p:cNvPr id="17430" name="직선 화살표 연결선 17429"/>
          <p:cNvCxnSpPr/>
          <p:nvPr/>
        </p:nvCxnSpPr>
        <p:spPr>
          <a:xfrm flipH="1">
            <a:off x="8380811" y="5234400"/>
            <a:ext cx="1134000" cy="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tailEnd type="triangle" w="lg" len="lg"/>
          </a:ln>
        </p:spPr>
      </p:cxnSp>
      <p:sp>
        <p:nvSpPr>
          <p:cNvPr id="17431" name="사각형: 둥근 모서리 17430"/>
          <p:cNvSpPr/>
          <p:nvPr/>
        </p:nvSpPr>
        <p:spPr>
          <a:xfrm>
            <a:off x="6689386" y="4864689"/>
            <a:ext cx="1691468" cy="741713"/>
          </a:xfrm>
          <a:prstGeom prst="roundRect">
            <a:avLst>
              <a:gd name="adj" fmla="val 1875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MQTT Broker</a:t>
            </a:r>
          </a:p>
        </p:txBody>
      </p:sp>
      <p:cxnSp>
        <p:nvCxnSpPr>
          <p:cNvPr id="17432" name="직선 화살표 연결선 17431"/>
          <p:cNvCxnSpPr/>
          <p:nvPr/>
        </p:nvCxnSpPr>
        <p:spPr>
          <a:xfrm flipH="1">
            <a:off x="5704308" y="5234400"/>
            <a:ext cx="986400" cy="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tailEnd type="triangle" w="lg" len="lg"/>
          </a:ln>
        </p:spPr>
      </p:cxnSp>
      <p:pic>
        <p:nvPicPr>
          <p:cNvPr id="17433" name="그림 17432" descr="그래픽 70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4551627" y="4658266"/>
            <a:ext cx="1154669" cy="115461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7434" name="TextBox 17433"/>
          <p:cNvSpPr txBox="1"/>
          <p:nvPr/>
        </p:nvSpPr>
        <p:spPr>
          <a:xfrm>
            <a:off x="5466484" y="5411035"/>
            <a:ext cx="1264544" cy="3700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켜짐 / 꺼짐</a:t>
            </a:r>
          </a:p>
        </p:txBody>
      </p:sp>
      <p:sp>
        <p:nvSpPr>
          <p:cNvPr id="17435" name="TextBox 17434"/>
          <p:cNvSpPr txBox="1"/>
          <p:nvPr/>
        </p:nvSpPr>
        <p:spPr>
          <a:xfrm>
            <a:off x="8326862" y="5411035"/>
            <a:ext cx="1356916" cy="64604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켜짐 / 꺼짐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메시지 전송</a:t>
            </a:r>
          </a:p>
        </p:txBody>
      </p:sp>
      <p:sp>
        <p:nvSpPr>
          <p:cNvPr id="17436" name="TextBox 17435"/>
          <p:cNvSpPr txBox="1"/>
          <p:nvPr/>
        </p:nvSpPr>
        <p:spPr>
          <a:xfrm>
            <a:off x="5603057" y="2234632"/>
            <a:ext cx="908896" cy="36689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빛 감지</a:t>
            </a:r>
          </a:p>
        </p:txBody>
      </p:sp>
      <p:sp>
        <p:nvSpPr>
          <p:cNvPr id="17437" name="TextBox 17436"/>
          <p:cNvSpPr txBox="1"/>
          <p:nvPr/>
        </p:nvSpPr>
        <p:spPr>
          <a:xfrm>
            <a:off x="8380854" y="2199679"/>
            <a:ext cx="1141000" cy="3700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자동 설정</a:t>
            </a:r>
          </a:p>
        </p:txBody>
      </p:sp>
      <p:pic>
        <p:nvPicPr>
          <p:cNvPr id="17438" name="그림 17437"/>
          <p:cNvPicPr/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1865959" y="1756572"/>
            <a:ext cx="2603088" cy="408645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39" name="그림 17438" descr="그래픽 70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7340949" y="3116218"/>
            <a:ext cx="1154669" cy="115461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0CDB13-B28C-493B-8290-4BDE3644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16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24" name="슬라이드 번호 개체 틀 1">
            <a:extLst>
              <a:ext uri="{FF2B5EF4-FFF2-40B4-BE49-F238E27FC236}">
                <a16:creationId xmlns:a16="http://schemas.microsoft.com/office/drawing/2014/main" id="{F00500C4-0987-43D1-BDE2-B86EC8448613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16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 수행</a:t>
            </a: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시나리오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3972197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화재 발생 시나리오</a:t>
            </a:r>
          </a:p>
        </p:txBody>
      </p:sp>
      <p:sp>
        <p:nvSpPr>
          <p:cNvPr id="17435" name="사각형: 둥근 모서리 17434"/>
          <p:cNvSpPr/>
          <p:nvPr/>
        </p:nvSpPr>
        <p:spPr>
          <a:xfrm>
            <a:off x="6479756" y="2849544"/>
            <a:ext cx="1691468" cy="743332"/>
          </a:xfrm>
          <a:prstGeom prst="roundRect">
            <a:avLst>
              <a:gd name="adj" fmla="val 1875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MQTT Broker</a:t>
            </a:r>
          </a:p>
        </p:txBody>
      </p:sp>
      <p:sp>
        <p:nvSpPr>
          <p:cNvPr id="17436" name="TextBox 17435"/>
          <p:cNvSpPr txBox="1"/>
          <p:nvPr/>
        </p:nvSpPr>
        <p:spPr>
          <a:xfrm>
            <a:off x="5118664" y="2900409"/>
            <a:ext cx="1137556" cy="36935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화재 감지</a:t>
            </a:r>
          </a:p>
        </p:txBody>
      </p:sp>
      <p:cxnSp>
        <p:nvCxnSpPr>
          <p:cNvPr id="17437" name="직선 화살표 연결선 17436"/>
          <p:cNvCxnSpPr/>
          <p:nvPr/>
        </p:nvCxnSpPr>
        <p:spPr>
          <a:xfrm flipH="1" flipV="1">
            <a:off x="5851259" y="2378541"/>
            <a:ext cx="745200" cy="52200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</a:ln>
        </p:spPr>
      </p:cxnSp>
      <p:cxnSp>
        <p:nvCxnSpPr>
          <p:cNvPr id="17438" name="직선 화살표 연결선 17437"/>
          <p:cNvCxnSpPr/>
          <p:nvPr/>
        </p:nvCxnSpPr>
        <p:spPr>
          <a:xfrm flipV="1">
            <a:off x="8171225" y="2387396"/>
            <a:ext cx="921167" cy="490734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tailEnd type="triangle" w="lg" len="lg"/>
          </a:ln>
        </p:spPr>
      </p:cxnSp>
      <p:cxnSp>
        <p:nvCxnSpPr>
          <p:cNvPr id="17439" name="직선 화살표 연결선 17438"/>
          <p:cNvCxnSpPr>
            <a:endCxn id="17435" idx="2"/>
          </p:cNvCxnSpPr>
          <p:nvPr/>
        </p:nvCxnSpPr>
        <p:spPr>
          <a:xfrm rot="16200000" flipV="1">
            <a:off x="6770015" y="4148352"/>
            <a:ext cx="1124463" cy="13512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</a:ln>
        </p:spPr>
      </p:cxnSp>
      <p:sp>
        <p:nvSpPr>
          <p:cNvPr id="17440" name="TextBox 17439"/>
          <p:cNvSpPr txBox="1"/>
          <p:nvPr/>
        </p:nvSpPr>
        <p:spPr>
          <a:xfrm>
            <a:off x="8569888" y="2674891"/>
            <a:ext cx="1140362" cy="36683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화재 발생</a:t>
            </a:r>
          </a:p>
        </p:txBody>
      </p:sp>
      <p:sp>
        <p:nvSpPr>
          <p:cNvPr id="17441" name="TextBox 17440"/>
          <p:cNvSpPr txBox="1"/>
          <p:nvPr/>
        </p:nvSpPr>
        <p:spPr>
          <a:xfrm>
            <a:off x="7362844" y="4101087"/>
            <a:ext cx="1141276" cy="6450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잠금 해제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부저 작동</a:t>
            </a:r>
          </a:p>
        </p:txBody>
      </p:sp>
      <p:pic>
        <p:nvPicPr>
          <p:cNvPr id="17442" name="그림 17441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4658080" y="2697114"/>
            <a:ext cx="611450" cy="61145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43" name="그림 17442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480943" y="4059770"/>
            <a:ext cx="611450" cy="611506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</a:ln>
        </p:spPr>
      </p:pic>
      <p:pic>
        <p:nvPicPr>
          <p:cNvPr id="17444" name="그림 17443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9092393" y="4059770"/>
            <a:ext cx="611450" cy="61150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45" name="그림 17444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9614954" y="2635137"/>
            <a:ext cx="609831" cy="61150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46" name="그림 17445" descr="그림 40"/>
          <p:cNvPicPr/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9160680" y="1593310"/>
            <a:ext cx="906873" cy="9068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47" name="그림 17446" descr="그림 42"/>
          <p:cNvPicPr/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4945576" y="1926813"/>
            <a:ext cx="906873" cy="9068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48" name="그림 17447" descr="그림 44"/>
          <p:cNvPicPr/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6792656" y="4806285"/>
            <a:ext cx="1062542" cy="106410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49" name="그림 17448"/>
          <p:cNvPicPr/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1480058" y="1807716"/>
            <a:ext cx="2855630" cy="409757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423D99-DA7C-499C-83AF-2ABAC722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17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20" name="슬라이드 번호 개체 틀 1">
            <a:extLst>
              <a:ext uri="{FF2B5EF4-FFF2-40B4-BE49-F238E27FC236}">
                <a16:creationId xmlns:a16="http://schemas.microsoft.com/office/drawing/2014/main" id="{AAB7E39A-6AE2-4B66-9C72-5E17C4EA0186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17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 구성도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2048147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6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SERVER</a:t>
            </a:r>
          </a:p>
        </p:txBody>
      </p:sp>
      <p:sp>
        <p:nvSpPr>
          <p:cNvPr id="17442" name="사각형: 둥근 모서리 17441"/>
          <p:cNvSpPr/>
          <p:nvPr/>
        </p:nvSpPr>
        <p:spPr>
          <a:xfrm>
            <a:off x="2546462" y="1792334"/>
            <a:ext cx="1731167" cy="1081581"/>
          </a:xfrm>
          <a:prstGeom prst="roundRect">
            <a:avLst>
              <a:gd name="adj" fmla="val 18750"/>
            </a:avLst>
          </a:prstGeom>
          <a:noFill/>
          <a:ln w="25404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사용자</a:t>
            </a:r>
          </a:p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(APP, WEB)</a:t>
            </a:r>
          </a:p>
        </p:txBody>
      </p:sp>
      <p:sp>
        <p:nvSpPr>
          <p:cNvPr id="17443" name="사각형: 둥근 모서리 17442"/>
          <p:cNvSpPr/>
          <p:nvPr/>
        </p:nvSpPr>
        <p:spPr>
          <a:xfrm>
            <a:off x="6098756" y="1585522"/>
            <a:ext cx="4034086" cy="4899698"/>
          </a:xfrm>
          <a:prstGeom prst="roundRect">
            <a:avLst>
              <a:gd name="adj" fmla="val 18489"/>
            </a:avLst>
          </a:prstGeom>
          <a:noFill/>
          <a:ln w="25404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7444" name="TextBox 17443"/>
          <p:cNvSpPr txBox="1"/>
          <p:nvPr/>
        </p:nvSpPr>
        <p:spPr>
          <a:xfrm>
            <a:off x="7374691" y="1808191"/>
            <a:ext cx="1656517" cy="52412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800" b="0" i="0" kern="1200" spc="5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SERVER</a:t>
            </a:r>
          </a:p>
        </p:txBody>
      </p:sp>
      <p:sp>
        <p:nvSpPr>
          <p:cNvPr id="17445" name="사각형: 둥근 모서리 17444"/>
          <p:cNvSpPr/>
          <p:nvPr/>
        </p:nvSpPr>
        <p:spPr>
          <a:xfrm>
            <a:off x="6510699" y="2484801"/>
            <a:ext cx="1729548" cy="524068"/>
          </a:xfrm>
          <a:prstGeom prst="roundRect">
            <a:avLst>
              <a:gd name="adj" fmla="val 18750"/>
            </a:avLst>
          </a:prstGeom>
          <a:noFill/>
          <a:ln w="25404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 dirty="0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데이터 수신</a:t>
            </a:r>
          </a:p>
        </p:txBody>
      </p:sp>
      <p:cxnSp>
        <p:nvCxnSpPr>
          <p:cNvPr id="17446" name="직선 화살표 연결선 17445"/>
          <p:cNvCxnSpPr>
            <a:stCxn id="17442" idx="3"/>
            <a:endCxn id="17445" idx="1"/>
          </p:cNvCxnSpPr>
          <p:nvPr/>
        </p:nvCxnSpPr>
        <p:spPr>
          <a:xfrm>
            <a:off x="4276067" y="2332316"/>
            <a:ext cx="2234632" cy="414519"/>
          </a:xfrm>
          <a:prstGeom prst="straightConnector1">
            <a:avLst/>
          </a:prstGeom>
          <a:ln w="9491" cap="flat" cmpd="sng" algn="ctr">
            <a:solidFill>
              <a:srgbClr val="F69240">
                <a:alpha val="100000"/>
              </a:srgbClr>
            </a:solidFill>
            <a:prstDash val="solid"/>
            <a:round/>
            <a:tailEnd type="triangle" w="lg" len="lg"/>
          </a:ln>
        </p:spPr>
      </p:cxnSp>
      <p:sp>
        <p:nvSpPr>
          <p:cNvPr id="17447" name="사각형: 둥근 모서리 17446"/>
          <p:cNvSpPr/>
          <p:nvPr/>
        </p:nvSpPr>
        <p:spPr>
          <a:xfrm>
            <a:off x="6510699" y="3844274"/>
            <a:ext cx="1729548" cy="524124"/>
          </a:xfrm>
          <a:prstGeom prst="roundRect">
            <a:avLst>
              <a:gd name="adj" fmla="val 18750"/>
            </a:avLst>
          </a:prstGeom>
          <a:noFill/>
          <a:ln w="25404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데이터 처리</a:t>
            </a:r>
          </a:p>
        </p:txBody>
      </p:sp>
      <p:sp>
        <p:nvSpPr>
          <p:cNvPr id="17448" name="사각형: 둥근 모서리 17447"/>
          <p:cNvSpPr/>
          <p:nvPr/>
        </p:nvSpPr>
        <p:spPr>
          <a:xfrm>
            <a:off x="6510699" y="5140174"/>
            <a:ext cx="1729548" cy="524124"/>
          </a:xfrm>
          <a:prstGeom prst="roundRect">
            <a:avLst>
              <a:gd name="adj" fmla="val 18750"/>
            </a:avLst>
          </a:prstGeom>
          <a:noFill/>
          <a:ln w="25404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데이터 송신</a:t>
            </a:r>
          </a:p>
        </p:txBody>
      </p:sp>
      <p:sp>
        <p:nvSpPr>
          <p:cNvPr id="17449" name="사각형: 둥근 모서리 17448"/>
          <p:cNvSpPr/>
          <p:nvPr/>
        </p:nvSpPr>
        <p:spPr>
          <a:xfrm>
            <a:off x="9051810" y="3844274"/>
            <a:ext cx="865611" cy="524124"/>
          </a:xfrm>
          <a:prstGeom prst="roundRect">
            <a:avLst>
              <a:gd name="adj" fmla="val 18750"/>
            </a:avLst>
          </a:prstGeom>
          <a:noFill/>
          <a:ln w="25404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DB</a:t>
            </a:r>
          </a:p>
        </p:txBody>
      </p:sp>
      <p:cxnSp>
        <p:nvCxnSpPr>
          <p:cNvPr id="17450" name="직선 화살표 연결선 17449"/>
          <p:cNvCxnSpPr>
            <a:stCxn id="17445" idx="2"/>
            <a:endCxn id="17447" idx="0"/>
          </p:cNvCxnSpPr>
          <p:nvPr/>
        </p:nvCxnSpPr>
        <p:spPr>
          <a:xfrm>
            <a:off x="7374691" y="3008870"/>
            <a:ext cx="0" cy="835404"/>
          </a:xfrm>
          <a:prstGeom prst="straightConnector1">
            <a:avLst/>
          </a:prstGeom>
          <a:ln w="25404" cap="flat" cmpd="sng" algn="ctr">
            <a:solidFill>
              <a:srgbClr val="000000">
                <a:alpha val="100000"/>
              </a:srgbClr>
            </a:solidFill>
            <a:prstDash val="solid"/>
            <a:round/>
            <a:tailEnd type="triangle" w="lg" len="lg"/>
          </a:ln>
        </p:spPr>
      </p:cxnSp>
      <p:cxnSp>
        <p:nvCxnSpPr>
          <p:cNvPr id="17451" name="직선 화살표 연결선 17450"/>
          <p:cNvCxnSpPr>
            <a:stCxn id="17447" idx="2"/>
            <a:endCxn id="17448" idx="0"/>
          </p:cNvCxnSpPr>
          <p:nvPr/>
        </p:nvCxnSpPr>
        <p:spPr>
          <a:xfrm>
            <a:off x="7375473" y="4368398"/>
            <a:ext cx="0" cy="771776"/>
          </a:xfrm>
          <a:prstGeom prst="straightConnector1">
            <a:avLst/>
          </a:prstGeom>
          <a:ln w="25404" cap="flat" cmpd="sng" algn="ctr">
            <a:solidFill>
              <a:srgbClr val="000000">
                <a:alpha val="100000"/>
              </a:srgbClr>
            </a:solidFill>
            <a:prstDash val="solid"/>
            <a:round/>
            <a:tailEnd type="triangle" w="lg" len="lg"/>
          </a:ln>
        </p:spPr>
      </p:cxnSp>
      <p:cxnSp>
        <p:nvCxnSpPr>
          <p:cNvPr id="17452" name="직선 화살표 연결선 17451"/>
          <p:cNvCxnSpPr>
            <a:stCxn id="17447" idx="3"/>
            <a:endCxn id="17449" idx="1"/>
          </p:cNvCxnSpPr>
          <p:nvPr/>
        </p:nvCxnSpPr>
        <p:spPr>
          <a:xfrm>
            <a:off x="8238683" y="4106364"/>
            <a:ext cx="813126" cy="0"/>
          </a:xfrm>
          <a:prstGeom prst="straightConnector1">
            <a:avLst/>
          </a:prstGeom>
          <a:ln w="25404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17453" name="사각형: 둥근 모서리 17452"/>
          <p:cNvSpPr/>
          <p:nvPr/>
        </p:nvSpPr>
        <p:spPr>
          <a:xfrm>
            <a:off x="2653039" y="4861465"/>
            <a:ext cx="1729548" cy="1080018"/>
          </a:xfrm>
          <a:prstGeom prst="roundRect">
            <a:avLst>
              <a:gd name="adj" fmla="val 18750"/>
            </a:avLst>
          </a:prstGeom>
          <a:noFill/>
          <a:ln w="25404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 dirty="0" err="1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라즈베리파이</a:t>
            </a:r>
            <a:endParaRPr lang="en-US" altLang="ko-KR" sz="1800" b="0" i="0" kern="1200" spc="5" dirty="0">
              <a:solidFill>
                <a:srgbClr val="000000"/>
              </a:solidFill>
              <a:latin typeface="-윤고딕330"/>
              <a:ea typeface="-윤고딕330"/>
              <a:sym typeface="Wingdings"/>
            </a:endParaRPr>
          </a:p>
        </p:txBody>
      </p:sp>
      <p:cxnSp>
        <p:nvCxnSpPr>
          <p:cNvPr id="17454" name="직선 화살표 연결선 17453"/>
          <p:cNvCxnSpPr>
            <a:stCxn id="17442" idx="2"/>
            <a:endCxn id="17448" idx="1"/>
          </p:cNvCxnSpPr>
          <p:nvPr/>
        </p:nvCxnSpPr>
        <p:spPr>
          <a:xfrm>
            <a:off x="3412046" y="2873915"/>
            <a:ext cx="3098653" cy="2528321"/>
          </a:xfrm>
          <a:prstGeom prst="straightConnector1">
            <a:avLst/>
          </a:prstGeom>
          <a:ln w="25404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triangle" w="lg" len="lg"/>
          </a:ln>
        </p:spPr>
      </p:cxnSp>
      <p:cxnSp>
        <p:nvCxnSpPr>
          <p:cNvPr id="17455" name="직선 화살표 연결선 17454"/>
          <p:cNvCxnSpPr>
            <a:stCxn id="17453" idx="3"/>
            <a:endCxn id="17448" idx="1"/>
          </p:cNvCxnSpPr>
          <p:nvPr/>
        </p:nvCxnSpPr>
        <p:spPr>
          <a:xfrm>
            <a:off x="4382587" y="5401474"/>
            <a:ext cx="2128112" cy="762"/>
          </a:xfrm>
          <a:prstGeom prst="straightConnector1">
            <a:avLst/>
          </a:prstGeom>
          <a:ln w="25404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triangle" w="lg" len="lg"/>
          </a:ln>
        </p:spPr>
      </p:cxnSp>
      <p:sp>
        <p:nvSpPr>
          <p:cNvPr id="17456" name="TextBox 17455"/>
          <p:cNvSpPr txBox="1"/>
          <p:nvPr/>
        </p:nvSpPr>
        <p:spPr>
          <a:xfrm>
            <a:off x="7536668" y="3245555"/>
            <a:ext cx="2217850" cy="37001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실내 정보, 요청 정보</a:t>
            </a:r>
          </a:p>
        </p:txBody>
      </p:sp>
      <p:sp>
        <p:nvSpPr>
          <p:cNvPr id="17457" name="TextBox 17456"/>
          <p:cNvSpPr txBox="1"/>
          <p:nvPr/>
        </p:nvSpPr>
        <p:spPr>
          <a:xfrm>
            <a:off x="4452796" y="1725539"/>
            <a:ext cx="1645960" cy="64640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 dirty="0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실내 정보 요청</a:t>
            </a:r>
          </a:p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 dirty="0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원격 조작 요청</a:t>
            </a:r>
          </a:p>
        </p:txBody>
      </p:sp>
      <p:sp>
        <p:nvSpPr>
          <p:cNvPr id="17458" name="TextBox 17457"/>
          <p:cNvSpPr txBox="1"/>
          <p:nvPr/>
        </p:nvSpPr>
        <p:spPr>
          <a:xfrm>
            <a:off x="7536668" y="4585988"/>
            <a:ext cx="1332026" cy="3700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MQTT 발행</a:t>
            </a:r>
          </a:p>
        </p:txBody>
      </p:sp>
      <p:sp>
        <p:nvSpPr>
          <p:cNvPr id="17459" name="TextBox 17458"/>
          <p:cNvSpPr txBox="1"/>
          <p:nvPr/>
        </p:nvSpPr>
        <p:spPr>
          <a:xfrm>
            <a:off x="4858928" y="5064047"/>
            <a:ext cx="626385" cy="36845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응답</a:t>
            </a:r>
          </a:p>
        </p:txBody>
      </p:sp>
      <p:cxnSp>
        <p:nvCxnSpPr>
          <p:cNvPr id="17460" name="직선 화살표 연결선 17459"/>
          <p:cNvCxnSpPr>
            <a:stCxn id="17453" idx="0"/>
          </p:cNvCxnSpPr>
          <p:nvPr/>
        </p:nvCxnSpPr>
        <p:spPr>
          <a:xfrm flipV="1">
            <a:off x="3517032" y="2831748"/>
            <a:ext cx="3104990" cy="2029717"/>
          </a:xfrm>
          <a:prstGeom prst="straightConnector1">
            <a:avLst/>
          </a:prstGeom>
          <a:ln w="25404" cap="flat" cmpd="sng" algn="ctr">
            <a:solidFill>
              <a:srgbClr val="000000">
                <a:alpha val="100000"/>
              </a:srgbClr>
            </a:solidFill>
            <a:prstDash val="solid"/>
            <a:round/>
            <a:tailEnd type="triangle" w="lg" len="lg"/>
          </a:ln>
        </p:spPr>
      </p:cxnSp>
      <p:sp>
        <p:nvSpPr>
          <p:cNvPr id="17461" name="TextBox 17460"/>
          <p:cNvSpPr txBox="1"/>
          <p:nvPr/>
        </p:nvSpPr>
        <p:spPr>
          <a:xfrm>
            <a:off x="2546462" y="4044387"/>
            <a:ext cx="1426381" cy="64645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센싱 데이터</a:t>
            </a:r>
          </a:p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각 모듈 상태</a:t>
            </a:r>
          </a:p>
        </p:txBody>
      </p:sp>
      <p:sp>
        <p:nvSpPr>
          <p:cNvPr id="17462" name="TextBox 17461"/>
          <p:cNvSpPr txBox="1"/>
          <p:nvPr/>
        </p:nvSpPr>
        <p:spPr>
          <a:xfrm>
            <a:off x="4649267" y="2583238"/>
            <a:ext cx="1383946" cy="37151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 dirty="0">
                <a:solidFill>
                  <a:srgbClr val="36B700"/>
                </a:solidFill>
                <a:latin typeface="-윤고딕330"/>
                <a:ea typeface="-윤고딕330"/>
                <a:sym typeface="Wingdings"/>
              </a:rPr>
              <a:t>HTTP</a:t>
            </a:r>
            <a:r>
              <a:rPr lang="en-US" altLang="ko-KR" sz="1800" b="0" i="0" kern="1200" spc="5" dirty="0">
                <a:solidFill>
                  <a:srgbClr val="36B700"/>
                </a:solidFill>
                <a:latin typeface="-윤고딕330"/>
                <a:ea typeface="-윤고딕330"/>
                <a:sym typeface="Wingdings"/>
              </a:rPr>
              <a:t>(WEB)</a:t>
            </a:r>
            <a:endParaRPr lang="ko-KR" altLang="en-US" sz="1800" b="0" i="0" kern="1200" spc="5" dirty="0">
              <a:solidFill>
                <a:srgbClr val="36B700"/>
              </a:solidFill>
              <a:latin typeface="-윤고딕330"/>
              <a:ea typeface="-윤고딕330"/>
              <a:sym typeface="Wingdings"/>
            </a:endParaRPr>
          </a:p>
        </p:txBody>
      </p:sp>
      <p:sp>
        <p:nvSpPr>
          <p:cNvPr id="17463" name="TextBox 17462"/>
          <p:cNvSpPr txBox="1"/>
          <p:nvPr/>
        </p:nvSpPr>
        <p:spPr>
          <a:xfrm>
            <a:off x="4482544" y="4446232"/>
            <a:ext cx="814303" cy="37151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 dirty="0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MQTT</a:t>
            </a:r>
            <a:endParaRPr lang="en-US" altLang="ko-KR" sz="1800" b="0" i="0" kern="1200" spc="5" dirty="0">
              <a:solidFill>
                <a:srgbClr val="000000"/>
              </a:solidFill>
              <a:latin typeface="-윤고딕330"/>
              <a:ea typeface="-윤고딕330"/>
              <a:sym typeface="Wingding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130567-B0D9-434D-8AA5-5C7D65A41FD2}"/>
              </a:ext>
            </a:extLst>
          </p:cNvPr>
          <p:cNvSpPr txBox="1"/>
          <p:nvPr/>
        </p:nvSpPr>
        <p:spPr>
          <a:xfrm>
            <a:off x="4648632" y="2857408"/>
            <a:ext cx="1381830" cy="37151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 dirty="0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MQTT</a:t>
            </a:r>
            <a:r>
              <a:rPr lang="en-US" altLang="ko-KR" sz="1800" b="0" i="0" kern="1200" spc="5" dirty="0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(APP)</a:t>
            </a:r>
            <a:endParaRPr lang="ko-KR" altLang="en-US" sz="1800" b="0" i="0" kern="1200" spc="5" dirty="0">
              <a:solidFill>
                <a:srgbClr val="000000"/>
              </a:solidFill>
              <a:latin typeface="-윤고딕330"/>
              <a:ea typeface="-윤고딕330"/>
              <a:sym typeface="Wingding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06123DE-23FC-4C2D-9D45-2273D434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18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29" name="슬라이드 번호 개체 틀 1">
            <a:extLst>
              <a:ext uri="{FF2B5EF4-FFF2-40B4-BE49-F238E27FC236}">
                <a16:creationId xmlns:a16="http://schemas.microsoft.com/office/drawing/2014/main" id="{7B70774C-701C-4418-989E-9F0FCDF459E1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18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60F767-DC1F-41EE-AD99-E9480EA0C256}"/>
              </a:ext>
            </a:extLst>
          </p:cNvPr>
          <p:cNvSpPr txBox="1"/>
          <p:nvPr/>
        </p:nvSpPr>
        <p:spPr>
          <a:xfrm>
            <a:off x="2727989" y="5908157"/>
            <a:ext cx="1186200" cy="92551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pc="5" dirty="0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Raspbian </a:t>
            </a:r>
          </a:p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pc="5" dirty="0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Mosquito</a:t>
            </a:r>
          </a:p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dirty="0" err="1">
                <a:ea typeface="-윤고딕330" panose="02030504000101010101"/>
              </a:rPr>
              <a:t>PyThon</a:t>
            </a:r>
            <a:endParaRPr lang="ko-KR" altLang="en-US" spc="5" dirty="0">
              <a:solidFill>
                <a:srgbClr val="000000"/>
              </a:solidFill>
              <a:latin typeface="-윤고딕330" panose="02030504000101010101"/>
              <a:ea typeface="-윤고딕330" panose="02030504000101010101"/>
              <a:sym typeface="Wingdings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 구성도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1476647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6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MQTT</a:t>
            </a:r>
          </a:p>
        </p:txBody>
      </p:sp>
      <p:sp>
        <p:nvSpPr>
          <p:cNvPr id="17420" name="사각형: 둥근 모서리 17419"/>
          <p:cNvSpPr/>
          <p:nvPr/>
        </p:nvSpPr>
        <p:spPr>
          <a:xfrm>
            <a:off x="2939774" y="1773648"/>
            <a:ext cx="1512014" cy="721054"/>
          </a:xfrm>
          <a:prstGeom prst="roundRect">
            <a:avLst>
              <a:gd name="adj" fmla="val 1875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맑은 고딕"/>
                <a:ea typeface="맑은 고딕"/>
                <a:sym typeface="Wingdings"/>
              </a:rPr>
              <a:t>Publisher</a:t>
            </a:r>
          </a:p>
        </p:txBody>
      </p:sp>
      <p:sp>
        <p:nvSpPr>
          <p:cNvPr id="17421" name="사각형: 둥근 모서리 17420"/>
          <p:cNvSpPr/>
          <p:nvPr/>
        </p:nvSpPr>
        <p:spPr>
          <a:xfrm>
            <a:off x="5156931" y="1773648"/>
            <a:ext cx="1512014" cy="721054"/>
          </a:xfrm>
          <a:prstGeom prst="roundRect">
            <a:avLst>
              <a:gd name="adj" fmla="val 1875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맑은 고딕"/>
                <a:ea typeface="맑은 고딕"/>
                <a:sym typeface="Wingdings"/>
              </a:rPr>
              <a:t>Broker</a:t>
            </a:r>
          </a:p>
        </p:txBody>
      </p:sp>
      <p:sp>
        <p:nvSpPr>
          <p:cNvPr id="17422" name="사각형: 둥근 모서리 17421"/>
          <p:cNvSpPr/>
          <p:nvPr/>
        </p:nvSpPr>
        <p:spPr>
          <a:xfrm>
            <a:off x="7374087" y="1773648"/>
            <a:ext cx="1513578" cy="721054"/>
          </a:xfrm>
          <a:prstGeom prst="roundRect">
            <a:avLst>
              <a:gd name="adj" fmla="val 1875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맑은 고딕"/>
                <a:ea typeface="맑은 고딕"/>
                <a:sym typeface="Wingdings"/>
              </a:rPr>
              <a:t>Subscriber</a:t>
            </a:r>
          </a:p>
        </p:txBody>
      </p:sp>
      <p:cxnSp>
        <p:nvCxnSpPr>
          <p:cNvPr id="17423" name="직선 화살표 연결선 17422"/>
          <p:cNvCxnSpPr>
            <a:stCxn id="17420" idx="2"/>
          </p:cNvCxnSpPr>
          <p:nvPr/>
        </p:nvCxnSpPr>
        <p:spPr>
          <a:xfrm rot="16200000" flipH="1" flipV="1">
            <a:off x="2051158" y="4139325"/>
            <a:ext cx="3289245" cy="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</a:ln>
        </p:spPr>
      </p:cxnSp>
      <p:cxnSp>
        <p:nvCxnSpPr>
          <p:cNvPr id="17424" name="직선 화살표 연결선 17423"/>
          <p:cNvCxnSpPr>
            <a:stCxn id="17422" idx="2"/>
          </p:cNvCxnSpPr>
          <p:nvPr/>
        </p:nvCxnSpPr>
        <p:spPr>
          <a:xfrm rot="5400000">
            <a:off x="6485862" y="4138935"/>
            <a:ext cx="3289245" cy="782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</a:ln>
        </p:spPr>
      </p:cxnSp>
      <p:cxnSp>
        <p:nvCxnSpPr>
          <p:cNvPr id="17425" name="직선 화살표 연결선 17424"/>
          <p:cNvCxnSpPr>
            <a:stCxn id="17421" idx="2"/>
          </p:cNvCxnSpPr>
          <p:nvPr/>
        </p:nvCxnSpPr>
        <p:spPr>
          <a:xfrm rot="16200000" flipH="1">
            <a:off x="4268315" y="4139326"/>
            <a:ext cx="3289245" cy="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</a:ln>
        </p:spPr>
      </p:cxnSp>
      <p:cxnSp>
        <p:nvCxnSpPr>
          <p:cNvPr id="17426" name="직선 화살표 연결선 17425"/>
          <p:cNvCxnSpPr/>
          <p:nvPr/>
        </p:nvCxnSpPr>
        <p:spPr>
          <a:xfrm>
            <a:off x="3695781" y="3920955"/>
            <a:ext cx="2140941" cy="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tailEnd type="triangle" w="lg" len="lg"/>
          </a:ln>
        </p:spPr>
      </p:cxnSp>
      <p:sp>
        <p:nvSpPr>
          <p:cNvPr id="17427" name="TextBox 17426"/>
          <p:cNvSpPr txBox="1"/>
          <p:nvPr/>
        </p:nvSpPr>
        <p:spPr>
          <a:xfrm>
            <a:off x="3843521" y="3550879"/>
            <a:ext cx="1795400" cy="36908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Pub(topic, data)</a:t>
            </a:r>
          </a:p>
        </p:txBody>
      </p:sp>
      <p:sp>
        <p:nvSpPr>
          <p:cNvPr id="17428" name="TextBox 17427"/>
          <p:cNvSpPr txBox="1"/>
          <p:nvPr/>
        </p:nvSpPr>
        <p:spPr>
          <a:xfrm>
            <a:off x="6437061" y="2674212"/>
            <a:ext cx="1225314" cy="37001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Sub(topic)</a:t>
            </a:r>
          </a:p>
        </p:txBody>
      </p:sp>
      <p:cxnSp>
        <p:nvCxnSpPr>
          <p:cNvPr id="17429" name="직선 화살표 연결선 17428"/>
          <p:cNvCxnSpPr/>
          <p:nvPr/>
        </p:nvCxnSpPr>
        <p:spPr>
          <a:xfrm>
            <a:off x="5989208" y="3047415"/>
            <a:ext cx="2140885" cy="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</a:ln>
        </p:spPr>
      </p:cxnSp>
      <p:sp>
        <p:nvSpPr>
          <p:cNvPr id="17430" name="TextBox 17429"/>
          <p:cNvSpPr txBox="1"/>
          <p:nvPr/>
        </p:nvSpPr>
        <p:spPr>
          <a:xfrm>
            <a:off x="6098756" y="4227490"/>
            <a:ext cx="1797589" cy="37001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Pub(topic, data)</a:t>
            </a:r>
          </a:p>
        </p:txBody>
      </p:sp>
      <p:cxnSp>
        <p:nvCxnSpPr>
          <p:cNvPr id="17431" name="직선 화살표 연결선 17430"/>
          <p:cNvCxnSpPr/>
          <p:nvPr/>
        </p:nvCxnSpPr>
        <p:spPr>
          <a:xfrm>
            <a:off x="5919303" y="4600692"/>
            <a:ext cx="2140941" cy="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tailEnd type="triangle" w="lg" len="lg"/>
          </a:ln>
        </p:spPr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5FA30D0-16FC-4B44-8A01-A2AC79DB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19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7" name="슬라이드 번호 개체 틀 1">
            <a:extLst>
              <a:ext uri="{FF2B5EF4-FFF2-40B4-BE49-F238E27FC236}">
                <a16:creationId xmlns:a16="http://schemas.microsoft.com/office/drawing/2014/main" id="{49DCF28D-3E78-4518-B304-D36B6F4B23B2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19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직사각형 14336"/>
          <p:cNvSpPr/>
          <p:nvPr/>
        </p:nvSpPr>
        <p:spPr>
          <a:xfrm>
            <a:off x="4907626" y="1667627"/>
            <a:ext cx="4601036" cy="4764688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</p:sp>
      <p:sp>
        <p:nvSpPr>
          <p:cNvPr id="14338" name="직사각형 14337"/>
          <p:cNvSpPr/>
          <p:nvPr/>
        </p:nvSpPr>
        <p:spPr>
          <a:xfrm>
            <a:off x="2688851" y="1515141"/>
            <a:ext cx="5296741" cy="4501035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</p:sp>
      <p:sp>
        <p:nvSpPr>
          <p:cNvPr id="14339" name="TextBox 14338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600" b="0" i="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목차</a:t>
            </a:r>
          </a:p>
        </p:txBody>
      </p:sp>
      <p:sp>
        <p:nvSpPr>
          <p:cNvPr id="14340" name="TextBox 14339"/>
          <p:cNvSpPr txBox="1"/>
          <p:nvPr/>
        </p:nvSpPr>
        <p:spPr>
          <a:xfrm>
            <a:off x="3851448" y="1613634"/>
            <a:ext cx="4201451" cy="435771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540000" lvl="0" indent="-540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lang="ko-KR" altLang="en-US"/>
            </a:pPr>
            <a:r>
              <a:rPr lang="ko-KR" sz="2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종합 설계 개요</a:t>
            </a:r>
          </a:p>
          <a:p>
            <a:pPr marL="540000" lvl="0" indent="-540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lang="ko-KR" altLang="en-US"/>
            </a:pPr>
            <a:r>
              <a:rPr lang="ko-KR" sz="2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관련 연구 및 사례</a:t>
            </a:r>
          </a:p>
          <a:p>
            <a:pPr marL="540000" lvl="0" indent="-540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lang="ko-KR" altLang="en-US"/>
            </a:pPr>
            <a:r>
              <a:rPr lang="ko-KR" sz="2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시스템 수행 시나리오</a:t>
            </a:r>
          </a:p>
          <a:p>
            <a:pPr marL="540000" lvl="0" indent="-540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lang="ko-KR" altLang="en-US"/>
            </a:pPr>
            <a:r>
              <a:rPr lang="ko-KR" sz="2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시스템 구성도</a:t>
            </a:r>
          </a:p>
          <a:p>
            <a:pPr marL="540000" lvl="0" indent="-540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lang="ko-KR" altLang="en-US"/>
            </a:pPr>
            <a:r>
              <a:rPr lang="ko-KR" sz="2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시스템 모듈 상세 설계</a:t>
            </a:r>
          </a:p>
          <a:p>
            <a:pPr marL="540000" lvl="0" indent="-540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lang="ko-KR" altLang="en-US"/>
            </a:pPr>
            <a:r>
              <a:rPr lang="ko-KR" sz="2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개발 환경 및 개발 방법</a:t>
            </a:r>
          </a:p>
          <a:p>
            <a:pPr marL="540000" lvl="0" indent="-540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lang="ko-KR" altLang="en-US"/>
            </a:pPr>
            <a:r>
              <a:rPr lang="ko-KR" sz="2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데모 환경 설계</a:t>
            </a:r>
          </a:p>
          <a:p>
            <a:pPr marL="540000" lvl="0" indent="-540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lang="ko-KR" altLang="en-US"/>
            </a:pPr>
            <a:r>
              <a:rPr lang="ko-KR" sz="2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업무 분담</a:t>
            </a:r>
          </a:p>
          <a:p>
            <a:pPr marL="540000" lvl="0" indent="-540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lang="ko-KR" altLang="en-US"/>
            </a:pPr>
            <a:r>
              <a:rPr lang="ko-KR" sz="2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종합 설계 수행 일정</a:t>
            </a:r>
          </a:p>
          <a:p>
            <a:pPr marL="540000" lvl="0" indent="-540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lang="ko-KR" altLang="en-US"/>
            </a:pPr>
            <a:r>
              <a:rPr lang="ko-KR" sz="2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필요 기술 및 참고 문헌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9CC209-F09E-4D12-B7D5-5C8BB815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2800" b="0" i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</a:t>
            </a:fld>
            <a:endParaRPr lang="ko-KR" sz="2800" b="0" i="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17410"/>
          <p:cNvSpPr txBox="1"/>
          <p:nvPr/>
        </p:nvSpPr>
        <p:spPr>
          <a:xfrm>
            <a:off x="1137193" y="0"/>
            <a:ext cx="3881600" cy="929750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 구성도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67768" y="245043"/>
            <a:ext cx="4341779" cy="64551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전체 시스템 구성도1</a:t>
            </a:r>
          </a:p>
        </p:txBody>
      </p:sp>
      <p:pic>
        <p:nvPicPr>
          <p:cNvPr id="17476" name="그림 1747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966693" y="1553276"/>
            <a:ext cx="544783" cy="54478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77" name="그림 17476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966693" y="2669811"/>
            <a:ext cx="544783" cy="54472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78" name="그림 17477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3087974" y="1889962"/>
            <a:ext cx="878286" cy="5987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79" name="그림 17478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3267428" y="4149999"/>
            <a:ext cx="878286" cy="5987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80" name="그림 17479"/>
          <p:cNvPicPr/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1858708" y="4069038"/>
            <a:ext cx="760753" cy="76231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81" name="그림 17480"/>
          <p:cNvPicPr/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3219801" y="5384067"/>
            <a:ext cx="975160" cy="97516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7482" name="TextBox 17481"/>
          <p:cNvSpPr txBox="1"/>
          <p:nvPr/>
        </p:nvSpPr>
        <p:spPr>
          <a:xfrm>
            <a:off x="1858708" y="2098059"/>
            <a:ext cx="868738" cy="30016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1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온도센서</a:t>
            </a:r>
          </a:p>
        </p:txBody>
      </p:sp>
      <p:sp>
        <p:nvSpPr>
          <p:cNvPr id="17483" name="TextBox 17482"/>
          <p:cNvSpPr txBox="1"/>
          <p:nvPr/>
        </p:nvSpPr>
        <p:spPr>
          <a:xfrm>
            <a:off x="1806279" y="3214538"/>
            <a:ext cx="1626364" cy="43199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1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화재감지센서</a:t>
            </a:r>
          </a:p>
        </p:txBody>
      </p:sp>
      <p:sp>
        <p:nvSpPr>
          <p:cNvPr id="17484" name="TextBox 17483"/>
          <p:cNvSpPr txBox="1"/>
          <p:nvPr/>
        </p:nvSpPr>
        <p:spPr>
          <a:xfrm>
            <a:off x="1858708" y="4942523"/>
            <a:ext cx="1229265" cy="44154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1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조도센서</a:t>
            </a:r>
          </a:p>
        </p:txBody>
      </p:sp>
      <p:sp>
        <p:nvSpPr>
          <p:cNvPr id="17485" name="TextBox 17484"/>
          <p:cNvSpPr txBox="1"/>
          <p:nvPr/>
        </p:nvSpPr>
        <p:spPr>
          <a:xfrm>
            <a:off x="3363345" y="6369253"/>
            <a:ext cx="152625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1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RSS</a:t>
            </a:r>
          </a:p>
        </p:txBody>
      </p:sp>
      <p:cxnSp>
        <p:nvCxnSpPr>
          <p:cNvPr id="17486" name="직선 연결선 17485"/>
          <p:cNvCxnSpPr/>
          <p:nvPr/>
        </p:nvCxnSpPr>
        <p:spPr>
          <a:xfrm>
            <a:off x="2511477" y="1824858"/>
            <a:ext cx="215970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</a:ln>
        </p:spPr>
      </p:cxnSp>
      <p:cxnSp>
        <p:nvCxnSpPr>
          <p:cNvPr id="17487" name="직선 연결선 17486"/>
          <p:cNvCxnSpPr/>
          <p:nvPr/>
        </p:nvCxnSpPr>
        <p:spPr>
          <a:xfrm>
            <a:off x="2511477" y="2941393"/>
            <a:ext cx="215970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</a:ln>
        </p:spPr>
      </p:cxnSp>
      <p:cxnSp>
        <p:nvCxnSpPr>
          <p:cNvPr id="17488" name="직선 연결선 17487"/>
          <p:cNvCxnSpPr/>
          <p:nvPr/>
        </p:nvCxnSpPr>
        <p:spPr>
          <a:xfrm rot="16200000" flipH="1">
            <a:off x="2169207" y="2383097"/>
            <a:ext cx="1116478" cy="55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</a:ln>
        </p:spPr>
      </p:cxnSp>
      <p:cxnSp>
        <p:nvCxnSpPr>
          <p:cNvPr id="17489" name="직선 화살표 연결선 17488"/>
          <p:cNvCxnSpPr>
            <a:stCxn id="17482" idx="3"/>
          </p:cNvCxnSpPr>
          <p:nvPr/>
        </p:nvCxnSpPr>
        <p:spPr>
          <a:xfrm>
            <a:off x="2727447" y="2247306"/>
            <a:ext cx="360527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cxnSp>
        <p:nvCxnSpPr>
          <p:cNvPr id="17490" name="직선 화살표 연결선 17489"/>
          <p:cNvCxnSpPr/>
          <p:nvPr/>
        </p:nvCxnSpPr>
        <p:spPr>
          <a:xfrm>
            <a:off x="2619462" y="4450169"/>
            <a:ext cx="647966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sp>
        <p:nvSpPr>
          <p:cNvPr id="17491" name="TextBox 17490"/>
          <p:cNvSpPr txBox="1"/>
          <p:nvPr/>
        </p:nvSpPr>
        <p:spPr>
          <a:xfrm>
            <a:off x="3191213" y="2576119"/>
            <a:ext cx="1548530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0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아두이노</a:t>
            </a:r>
          </a:p>
        </p:txBody>
      </p:sp>
      <p:sp>
        <p:nvSpPr>
          <p:cNvPr id="17492" name="TextBox 17491"/>
          <p:cNvSpPr txBox="1"/>
          <p:nvPr/>
        </p:nvSpPr>
        <p:spPr>
          <a:xfrm>
            <a:off x="3370667" y="4829792"/>
            <a:ext cx="1550150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0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아두이노</a:t>
            </a:r>
          </a:p>
        </p:txBody>
      </p:sp>
      <p:cxnSp>
        <p:nvCxnSpPr>
          <p:cNvPr id="17493" name="직선 화살표 연결선 17492"/>
          <p:cNvCxnSpPr/>
          <p:nvPr/>
        </p:nvCxnSpPr>
        <p:spPr>
          <a:xfrm rot="16200000" flipH="1">
            <a:off x="3851128" y="2302136"/>
            <a:ext cx="1421450" cy="1194312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cxnSp>
        <p:nvCxnSpPr>
          <p:cNvPr id="17494" name="직선 화살표 연결선 17493"/>
          <p:cNvCxnSpPr/>
          <p:nvPr/>
        </p:nvCxnSpPr>
        <p:spPr>
          <a:xfrm flipV="1">
            <a:off x="4145714" y="3610018"/>
            <a:ext cx="1013295" cy="84015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cxnSp>
        <p:nvCxnSpPr>
          <p:cNvPr id="17495" name="직선 화살표 연결선 17494"/>
          <p:cNvCxnSpPr/>
          <p:nvPr/>
        </p:nvCxnSpPr>
        <p:spPr>
          <a:xfrm rot="5400000" flipH="1" flipV="1">
            <a:off x="3546157" y="4258822"/>
            <a:ext cx="2261656" cy="96404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sp>
        <p:nvSpPr>
          <p:cNvPr id="17496" name="직사각형 17495"/>
          <p:cNvSpPr/>
          <p:nvPr/>
        </p:nvSpPr>
        <p:spPr>
          <a:xfrm>
            <a:off x="1502927" y="1037081"/>
            <a:ext cx="3657701" cy="5824048"/>
          </a:xfrm>
          <a:prstGeom prst="rect">
            <a:avLst/>
          </a:prstGeom>
          <a:noFill/>
          <a:ln w="38079" cap="flat" cmpd="sng" algn="ctr">
            <a:solidFill>
              <a:srgbClr val="36B700"/>
            </a:solidFill>
            <a:prstDash val="solid"/>
            <a:round/>
          </a:ln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7497" name="TextBox 17496"/>
          <p:cNvSpPr txBox="1"/>
          <p:nvPr/>
        </p:nvSpPr>
        <p:spPr>
          <a:xfrm>
            <a:off x="3087974" y="1147770"/>
            <a:ext cx="2431563" cy="78934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200" b="1" i="0">
                <a:solidFill>
                  <a:schemeClr val="bg1"/>
                </a:solidFill>
                <a:latin typeface="한컴 윤고딕 250"/>
                <a:ea typeface="한컴 윤고딕 250"/>
                <a:sym typeface="Wingdings"/>
              </a:rPr>
              <a:t>Publisher</a:t>
            </a:r>
          </a:p>
        </p:txBody>
      </p:sp>
      <p:pic>
        <p:nvPicPr>
          <p:cNvPr id="17498" name="그림 17497"/>
          <p:cNvPicPr/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7120497" y="5139509"/>
            <a:ext cx="1297551" cy="73216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cxnSp>
        <p:nvCxnSpPr>
          <p:cNvPr id="17499" name="직선 화살표 연결선 17498"/>
          <p:cNvCxnSpPr/>
          <p:nvPr/>
        </p:nvCxnSpPr>
        <p:spPr>
          <a:xfrm rot="16200000" flipH="1">
            <a:off x="6478058" y="3847429"/>
            <a:ext cx="1450037" cy="1134066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cxnSp>
        <p:nvCxnSpPr>
          <p:cNvPr id="17500" name="직선 화살표 연결선 17499"/>
          <p:cNvCxnSpPr/>
          <p:nvPr/>
        </p:nvCxnSpPr>
        <p:spPr>
          <a:xfrm>
            <a:off x="8419668" y="5504783"/>
            <a:ext cx="527250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sp>
        <p:nvSpPr>
          <p:cNvPr id="17501" name="TextBox 17500"/>
          <p:cNvSpPr txBox="1"/>
          <p:nvPr/>
        </p:nvSpPr>
        <p:spPr>
          <a:xfrm>
            <a:off x="5060573" y="4069038"/>
            <a:ext cx="1675555" cy="5622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1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Mosquitto</a:t>
            </a:r>
          </a:p>
        </p:txBody>
      </p:sp>
      <p:cxnSp>
        <p:nvCxnSpPr>
          <p:cNvPr id="17502" name="직선 화살표 연결선 17501"/>
          <p:cNvCxnSpPr/>
          <p:nvPr/>
        </p:nvCxnSpPr>
        <p:spPr>
          <a:xfrm rot="5400000" flipH="1" flipV="1">
            <a:off x="6122277" y="2530837"/>
            <a:ext cx="1594594" cy="56700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cxnSp>
        <p:nvCxnSpPr>
          <p:cNvPr id="17503" name="직선 화살표 연결선 17502"/>
          <p:cNvCxnSpPr/>
          <p:nvPr/>
        </p:nvCxnSpPr>
        <p:spPr>
          <a:xfrm flipV="1">
            <a:off x="6636072" y="3579867"/>
            <a:ext cx="1011676" cy="3177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pic>
        <p:nvPicPr>
          <p:cNvPr id="17504" name="그림 17503"/>
          <p:cNvPicPr/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8989800" y="1735913"/>
            <a:ext cx="713125" cy="60514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505" name="그림 17504" descr="그래픽 44"/>
          <p:cNvPicPr/>
          <p:nvPr/>
        </p:nvPicPr>
        <p:blipFill rotWithShape="1">
          <a:blip r:embed="rId9">
            <a:lum/>
          </a:blip>
          <a:stretch>
            <a:fillRect/>
          </a:stretch>
        </p:blipFill>
        <p:spPr>
          <a:xfrm>
            <a:off x="5502061" y="1226082"/>
            <a:ext cx="792523" cy="790960"/>
          </a:xfrm>
          <a:prstGeom prst="rect">
            <a:avLst/>
          </a:prstGeom>
          <a:noFill/>
          <a:ln w="9491" cap="flat" cmpd="sng" algn="ctr">
            <a:solidFill>
              <a:schemeClr val="bg1"/>
            </a:solidFill>
            <a:prstDash val="solid"/>
            <a:round/>
          </a:ln>
        </p:spPr>
      </p:pic>
      <p:cxnSp>
        <p:nvCxnSpPr>
          <p:cNvPr id="17506" name="직선 화살표 연결선 17505"/>
          <p:cNvCxnSpPr/>
          <p:nvPr/>
        </p:nvCxnSpPr>
        <p:spPr>
          <a:xfrm flipV="1">
            <a:off x="8086109" y="2039265"/>
            <a:ext cx="903691" cy="3182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pic>
        <p:nvPicPr>
          <p:cNvPr id="17507" name="그림 17506"/>
          <p:cNvPicPr/>
          <p:nvPr/>
        </p:nvPicPr>
        <p:blipFill rotWithShape="1">
          <a:blip r:embed="rId10">
            <a:lum/>
          </a:blip>
          <a:stretch>
            <a:fillRect/>
          </a:stretch>
        </p:blipFill>
        <p:spPr>
          <a:xfrm>
            <a:off x="9304264" y="3281261"/>
            <a:ext cx="597212" cy="59715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cxnSp>
        <p:nvCxnSpPr>
          <p:cNvPr id="17508" name="직선 화살표 연결선 17507"/>
          <p:cNvCxnSpPr/>
          <p:nvPr/>
        </p:nvCxnSpPr>
        <p:spPr>
          <a:xfrm>
            <a:off x="8526034" y="3579867"/>
            <a:ext cx="778229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sp>
        <p:nvSpPr>
          <p:cNvPr id="17509" name="TextBox 17508"/>
          <p:cNvSpPr txBox="1"/>
          <p:nvPr/>
        </p:nvSpPr>
        <p:spPr>
          <a:xfrm>
            <a:off x="7203077" y="5947890"/>
            <a:ext cx="1982090" cy="41133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0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라즈베리파이</a:t>
            </a:r>
          </a:p>
        </p:txBody>
      </p:sp>
      <p:sp>
        <p:nvSpPr>
          <p:cNvPr id="17510" name="TextBox 17509"/>
          <p:cNvSpPr txBox="1"/>
          <p:nvPr/>
        </p:nvSpPr>
        <p:spPr>
          <a:xfrm>
            <a:off x="8791307" y="2369641"/>
            <a:ext cx="1110169" cy="32557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1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DC모터제어</a:t>
            </a:r>
          </a:p>
        </p:txBody>
      </p:sp>
      <p:sp>
        <p:nvSpPr>
          <p:cNvPr id="17511" name="TextBox 17510"/>
          <p:cNvSpPr txBox="1"/>
          <p:nvPr/>
        </p:nvSpPr>
        <p:spPr>
          <a:xfrm>
            <a:off x="9347145" y="3946704"/>
            <a:ext cx="962485" cy="38436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1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점등</a:t>
            </a:r>
          </a:p>
        </p:txBody>
      </p:sp>
      <p:sp>
        <p:nvSpPr>
          <p:cNvPr id="17512" name="TextBox 17511"/>
          <p:cNvSpPr txBox="1"/>
          <p:nvPr/>
        </p:nvSpPr>
        <p:spPr>
          <a:xfrm>
            <a:off x="8683266" y="5947890"/>
            <a:ext cx="1459585" cy="41133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1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PUSH알람</a:t>
            </a:r>
          </a:p>
        </p:txBody>
      </p:sp>
      <p:sp>
        <p:nvSpPr>
          <p:cNvPr id="17513" name="직사각형 17512"/>
          <p:cNvSpPr/>
          <p:nvPr/>
        </p:nvSpPr>
        <p:spPr>
          <a:xfrm>
            <a:off x="6636072" y="1037081"/>
            <a:ext cx="3675122" cy="5824048"/>
          </a:xfrm>
          <a:prstGeom prst="rect">
            <a:avLst/>
          </a:prstGeom>
          <a:noFill/>
          <a:ln w="38079" cap="flat" cmpd="sng" algn="ctr">
            <a:solidFill>
              <a:srgbClr val="36B700"/>
            </a:solidFill>
            <a:prstDash val="solid"/>
            <a:round/>
          </a:ln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7514" name="TextBox 17513"/>
          <p:cNvSpPr txBox="1"/>
          <p:nvPr/>
        </p:nvSpPr>
        <p:spPr>
          <a:xfrm>
            <a:off x="6910836" y="1157796"/>
            <a:ext cx="3181204" cy="4939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200" b="1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Subscriber</a:t>
            </a:r>
          </a:p>
        </p:txBody>
      </p:sp>
      <p:pic>
        <p:nvPicPr>
          <p:cNvPr id="17515" name="그림 17514"/>
          <p:cNvPicPr/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5159010" y="3311468"/>
            <a:ext cx="1477061" cy="73216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516" name="그림 17515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7647748" y="3281261"/>
            <a:ext cx="878286" cy="5987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517" name="그림 17516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7209443" y="1742278"/>
            <a:ext cx="878286" cy="5987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7518" name="TextBox 17517"/>
          <p:cNvSpPr txBox="1"/>
          <p:nvPr/>
        </p:nvSpPr>
        <p:spPr>
          <a:xfrm>
            <a:off x="7312681" y="3910187"/>
            <a:ext cx="1548474" cy="36532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0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아두이노</a:t>
            </a:r>
          </a:p>
        </p:txBody>
      </p:sp>
      <p:sp>
        <p:nvSpPr>
          <p:cNvPr id="17519" name="TextBox 17518"/>
          <p:cNvSpPr txBox="1"/>
          <p:nvPr/>
        </p:nvSpPr>
        <p:spPr>
          <a:xfrm>
            <a:off x="6918765" y="2449039"/>
            <a:ext cx="1550094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0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아두이노</a:t>
            </a:r>
          </a:p>
        </p:txBody>
      </p:sp>
      <p:cxnSp>
        <p:nvCxnSpPr>
          <p:cNvPr id="17520" name="직선 화살표 연결선 17519"/>
          <p:cNvCxnSpPr/>
          <p:nvPr/>
        </p:nvCxnSpPr>
        <p:spPr>
          <a:xfrm rot="16200000" flipH="1">
            <a:off x="5426628" y="2840554"/>
            <a:ext cx="941826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pic>
        <p:nvPicPr>
          <p:cNvPr id="17521" name="그림 17520" descr="그래픽 44"/>
          <p:cNvPicPr/>
          <p:nvPr/>
        </p:nvPicPr>
        <p:blipFill rotWithShape="1">
          <a:blip r:embed="rId9">
            <a:lum/>
          </a:blip>
          <a:stretch>
            <a:fillRect/>
          </a:stretch>
        </p:blipFill>
        <p:spPr>
          <a:xfrm>
            <a:off x="8810346" y="5079151"/>
            <a:ext cx="792523" cy="792523"/>
          </a:xfrm>
          <a:prstGeom prst="rect">
            <a:avLst/>
          </a:prstGeom>
          <a:noFill/>
          <a:ln w="9491" cap="flat" cmpd="sng" algn="ctr">
            <a:solidFill>
              <a:schemeClr val="bg1"/>
            </a:solidFill>
            <a:prstDash val="solid"/>
            <a:round/>
          </a:ln>
        </p:spPr>
      </p:pic>
      <p:sp>
        <p:nvSpPr>
          <p:cNvPr id="17522" name="TextBox 17521"/>
          <p:cNvSpPr txBox="1"/>
          <p:nvPr/>
        </p:nvSpPr>
        <p:spPr>
          <a:xfrm>
            <a:off x="5502061" y="2098059"/>
            <a:ext cx="790960" cy="27158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1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App</a:t>
            </a:r>
          </a:p>
        </p:txBody>
      </p:sp>
      <p:pic>
        <p:nvPicPr>
          <p:cNvPr id="17523" name="그림 17522"/>
          <p:cNvPicPr/>
          <p:nvPr/>
        </p:nvPicPr>
        <p:blipFill rotWithShape="1">
          <a:blip r:embed="rId11">
            <a:lum/>
          </a:blip>
          <a:stretch>
            <a:fillRect/>
          </a:stretch>
        </p:blipFill>
        <p:spPr>
          <a:xfrm>
            <a:off x="5517974" y="5384067"/>
            <a:ext cx="759134" cy="75918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7524" name="TextBox 17523"/>
          <p:cNvSpPr txBox="1"/>
          <p:nvPr/>
        </p:nvSpPr>
        <p:spPr>
          <a:xfrm>
            <a:off x="5510045" y="6176590"/>
            <a:ext cx="775047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0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DB </a:t>
            </a:r>
            <a:r>
              <a:rPr lang="ko-KR" sz="1300" b="0" i="0">
                <a:solidFill>
                  <a:schemeClr val="bg1"/>
                </a:solidFill>
                <a:latin typeface="한컴 윤고딕 250"/>
                <a:ea typeface="한컴 윤고딕 250"/>
                <a:sym typeface="Wingdings"/>
              </a:rPr>
              <a:t>&amp;</a:t>
            </a: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0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SERVER</a:t>
            </a:r>
          </a:p>
        </p:txBody>
      </p:sp>
      <p:cxnSp>
        <p:nvCxnSpPr>
          <p:cNvPr id="17525" name="직선 화살표 연결선 17524"/>
          <p:cNvCxnSpPr>
            <a:stCxn id="17501" idx="2"/>
          </p:cNvCxnSpPr>
          <p:nvPr/>
        </p:nvCxnSpPr>
        <p:spPr>
          <a:xfrm rot="16200000" flipH="1">
            <a:off x="5521156" y="5007627"/>
            <a:ext cx="752768" cy="5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17526" name="직사각형 17525"/>
          <p:cNvSpPr/>
          <p:nvPr/>
        </p:nvSpPr>
        <p:spPr>
          <a:xfrm>
            <a:off x="5159010" y="2900075"/>
            <a:ext cx="1477061" cy="3961054"/>
          </a:xfrm>
          <a:prstGeom prst="rect">
            <a:avLst/>
          </a:prstGeom>
          <a:noFill/>
          <a:ln w="38079" cap="flat" cmpd="sng" algn="ctr">
            <a:solidFill>
              <a:srgbClr val="0000FF"/>
            </a:solidFill>
            <a:prstDash val="solid"/>
            <a:round/>
          </a:ln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7527" name="TextBox 17526"/>
          <p:cNvSpPr txBox="1"/>
          <p:nvPr/>
        </p:nvSpPr>
        <p:spPr>
          <a:xfrm>
            <a:off x="5166994" y="6456101"/>
            <a:ext cx="1337251" cy="49079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1" i="0">
                <a:solidFill>
                  <a:srgbClr val="0000FF">
                    <a:alpha val="100000"/>
                  </a:srgbClr>
                </a:solidFill>
                <a:latin typeface="한컴 윤고딕 250"/>
                <a:ea typeface="한컴 윤고딕 250"/>
                <a:sym typeface="Wingdings"/>
              </a:rPr>
              <a:t>iot open platform</a:t>
            </a:r>
          </a:p>
        </p:txBody>
      </p:sp>
      <p:sp>
        <p:nvSpPr>
          <p:cNvPr id="1752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889657" y="6359227"/>
            <a:ext cx="2134576" cy="365273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2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20</a:t>
            </a:fld>
            <a:endParaRPr lang="en-US" sz="12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pic>
        <p:nvPicPr>
          <p:cNvPr id="17529" name="그림 17528" descr="그림 2"/>
          <p:cNvPicPr/>
          <p:nvPr/>
        </p:nvPicPr>
        <p:blipFill rotWithShape="1">
          <a:blip r:embed="rId12">
            <a:lum/>
          </a:blip>
          <a:stretch>
            <a:fillRect/>
          </a:stretch>
        </p:blipFill>
        <p:spPr>
          <a:xfrm>
            <a:off x="1936543" y="5384067"/>
            <a:ext cx="714689" cy="71468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cxnSp>
        <p:nvCxnSpPr>
          <p:cNvPr id="17530" name="직선 화살표 연결선 17529"/>
          <p:cNvCxnSpPr/>
          <p:nvPr/>
        </p:nvCxnSpPr>
        <p:spPr>
          <a:xfrm flipV="1">
            <a:off x="2651232" y="4799585"/>
            <a:ext cx="616196" cy="941826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sp>
        <p:nvSpPr>
          <p:cNvPr id="17531" name="TextBox 17530"/>
          <p:cNvSpPr txBox="1"/>
          <p:nvPr/>
        </p:nvSpPr>
        <p:spPr>
          <a:xfrm>
            <a:off x="1847597" y="6198813"/>
            <a:ext cx="1229265" cy="43992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1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습도센서</a:t>
            </a:r>
          </a:p>
        </p:txBody>
      </p:sp>
      <p:sp>
        <p:nvSpPr>
          <p:cNvPr id="60" name="슬라이드 번호 개체 틀 1">
            <a:extLst>
              <a:ext uri="{FF2B5EF4-FFF2-40B4-BE49-F238E27FC236}">
                <a16:creationId xmlns:a16="http://schemas.microsoft.com/office/drawing/2014/main" id="{C7834D35-8AC9-43FC-8E01-74C369466AC3}"/>
              </a:ext>
            </a:extLst>
          </p:cNvPr>
          <p:cNvSpPr txBox="1">
            <a:spLocks/>
          </p:cNvSpPr>
          <p:nvPr/>
        </p:nvSpPr>
        <p:spPr>
          <a:xfrm>
            <a:off x="8614519" y="63592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20</a:t>
            </a:fld>
            <a:endParaRPr lang="ko-KR" altLang="en-US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61" name="슬라이드 번호 개체 틀 1">
            <a:extLst>
              <a:ext uri="{FF2B5EF4-FFF2-40B4-BE49-F238E27FC236}">
                <a16:creationId xmlns:a16="http://schemas.microsoft.com/office/drawing/2014/main" id="{9D6FD677-7366-4225-B7FF-ED69CEB2E3AD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20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17410"/>
          <p:cNvSpPr txBox="1"/>
          <p:nvPr/>
        </p:nvSpPr>
        <p:spPr>
          <a:xfrm>
            <a:off x="1137193" y="0"/>
            <a:ext cx="3881600" cy="1217484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89999" tIns="46800" rIns="89999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 구성도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4124597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전체 시스템 구성도2</a:t>
            </a:r>
          </a:p>
        </p:txBody>
      </p:sp>
      <p:pic>
        <p:nvPicPr>
          <p:cNvPr id="17443" name="그림 17442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029350" y="2053080"/>
            <a:ext cx="1264218" cy="126421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44" name="그림 17443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2002860" y="4367589"/>
            <a:ext cx="1335687" cy="133730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7445" name="사각형: 둥근 모서리 17444"/>
          <p:cNvSpPr/>
          <p:nvPr/>
        </p:nvSpPr>
        <p:spPr>
          <a:xfrm>
            <a:off x="5068800" y="3326400"/>
            <a:ext cx="1476000" cy="1152000"/>
          </a:xfrm>
          <a:prstGeom prst="roundRect">
            <a:avLst>
              <a:gd name="adj" fmla="val 1875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9999" tIns="46800" rIns="89999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맑은 고딕"/>
                <a:ea typeface="맑은 고딕"/>
                <a:sym typeface="Wingdings"/>
              </a:rPr>
              <a:t>MQTT Broker</a:t>
            </a:r>
          </a:p>
        </p:txBody>
      </p:sp>
      <p:pic>
        <p:nvPicPr>
          <p:cNvPr id="17446" name="그림 17445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9259414" y="2391864"/>
            <a:ext cx="714689" cy="60508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47" name="그림 17446"/>
          <p:cNvPicPr/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9318152" y="4891713"/>
            <a:ext cx="597212" cy="59715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cxnSp>
        <p:nvCxnSpPr>
          <p:cNvPr id="17448" name="직선 연결선 17447"/>
          <p:cNvCxnSpPr/>
          <p:nvPr/>
        </p:nvCxnSpPr>
        <p:spPr>
          <a:xfrm>
            <a:off x="3303594" y="2695216"/>
            <a:ext cx="644783" cy="0"/>
          </a:xfrm>
          <a:prstGeom prst="line">
            <a:avLst/>
          </a:prstGeom>
          <a:ln w="38079" cap="flat" cmpd="sng" algn="ctr">
            <a:solidFill>
              <a:schemeClr val="tx1"/>
            </a:solidFill>
            <a:prstDash val="solid"/>
            <a:round/>
          </a:ln>
        </p:spPr>
      </p:cxnSp>
      <p:cxnSp>
        <p:nvCxnSpPr>
          <p:cNvPr id="17449" name="직선 연결선 17448"/>
          <p:cNvCxnSpPr/>
          <p:nvPr/>
        </p:nvCxnSpPr>
        <p:spPr>
          <a:xfrm>
            <a:off x="3338547" y="5036270"/>
            <a:ext cx="609831" cy="0"/>
          </a:xfrm>
          <a:prstGeom prst="line">
            <a:avLst/>
          </a:prstGeom>
          <a:ln w="38079" cap="flat" cmpd="sng" algn="ctr">
            <a:solidFill>
              <a:schemeClr val="tx1"/>
            </a:solidFill>
            <a:prstDash val="solid"/>
            <a:round/>
          </a:ln>
        </p:spPr>
      </p:cxnSp>
      <p:cxnSp>
        <p:nvCxnSpPr>
          <p:cNvPr id="17450" name="직선 연결선 17449"/>
          <p:cNvCxnSpPr/>
          <p:nvPr/>
        </p:nvCxnSpPr>
        <p:spPr>
          <a:xfrm rot="16200000" flipH="1">
            <a:off x="2777851" y="3865743"/>
            <a:ext cx="2341054" cy="0"/>
          </a:xfrm>
          <a:prstGeom prst="line">
            <a:avLst/>
          </a:prstGeom>
          <a:ln w="38079" cap="flat" cmpd="sng" algn="ctr">
            <a:solidFill>
              <a:schemeClr val="tx1"/>
            </a:solidFill>
            <a:prstDash val="solid"/>
            <a:round/>
          </a:ln>
        </p:spPr>
      </p:cxnSp>
      <p:cxnSp>
        <p:nvCxnSpPr>
          <p:cNvPr id="17451" name="직선 화살표 연결선 17450"/>
          <p:cNvCxnSpPr>
            <a:endCxn id="17445" idx="1"/>
          </p:cNvCxnSpPr>
          <p:nvPr/>
        </p:nvCxnSpPr>
        <p:spPr>
          <a:xfrm flipV="1">
            <a:off x="3948378" y="3902400"/>
            <a:ext cx="1120422" cy="1423"/>
          </a:xfrm>
          <a:prstGeom prst="straightConnector1">
            <a:avLst/>
          </a:prstGeom>
          <a:ln w="38079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cxnSp>
        <p:nvCxnSpPr>
          <p:cNvPr id="17452" name="직선 화살표 연결선 17451"/>
          <p:cNvCxnSpPr>
            <a:stCxn id="17445" idx="3"/>
          </p:cNvCxnSpPr>
          <p:nvPr/>
        </p:nvCxnSpPr>
        <p:spPr>
          <a:xfrm rot="5400000" flipH="1" flipV="1">
            <a:off x="6472630" y="2767386"/>
            <a:ext cx="1207183" cy="1062843"/>
          </a:xfrm>
          <a:prstGeom prst="straightConnector1">
            <a:avLst/>
          </a:prstGeom>
          <a:ln w="38079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cxnSp>
        <p:nvCxnSpPr>
          <p:cNvPr id="17453" name="직선 화살표 연결선 17452"/>
          <p:cNvCxnSpPr>
            <a:stCxn id="17445" idx="3"/>
          </p:cNvCxnSpPr>
          <p:nvPr/>
        </p:nvCxnSpPr>
        <p:spPr>
          <a:xfrm rot="16200000" flipH="1">
            <a:off x="6432262" y="4014938"/>
            <a:ext cx="1287920" cy="1062843"/>
          </a:xfrm>
          <a:prstGeom prst="straightConnector1">
            <a:avLst/>
          </a:prstGeom>
          <a:ln w="38079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cxnSp>
        <p:nvCxnSpPr>
          <p:cNvPr id="17454" name="직선 화살표 연결선 17453"/>
          <p:cNvCxnSpPr/>
          <p:nvPr/>
        </p:nvCxnSpPr>
        <p:spPr>
          <a:xfrm>
            <a:off x="8906814" y="2695216"/>
            <a:ext cx="352598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cxnSp>
        <p:nvCxnSpPr>
          <p:cNvPr id="17455" name="직선 화살표 연결선 17454"/>
          <p:cNvCxnSpPr/>
          <p:nvPr/>
        </p:nvCxnSpPr>
        <p:spPr>
          <a:xfrm>
            <a:off x="8906814" y="5190320"/>
            <a:ext cx="411337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sp>
        <p:nvSpPr>
          <p:cNvPr id="17456" name="TextBox 17455"/>
          <p:cNvSpPr txBox="1"/>
          <p:nvPr/>
        </p:nvSpPr>
        <p:spPr>
          <a:xfrm>
            <a:off x="2002860" y="3430564"/>
            <a:ext cx="1335687" cy="4351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99" tIns="46800" rIns="89999" bIns="46800" anchor="t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터치</a:t>
            </a:r>
          </a:p>
        </p:txBody>
      </p:sp>
      <p:sp>
        <p:nvSpPr>
          <p:cNvPr id="17457" name="TextBox 17456"/>
          <p:cNvSpPr txBox="1"/>
          <p:nvPr/>
        </p:nvSpPr>
        <p:spPr>
          <a:xfrm>
            <a:off x="2039376" y="5881167"/>
            <a:ext cx="1299171" cy="43199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99" tIns="46800" rIns="89999" bIns="46800" anchor="t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음성인식</a:t>
            </a:r>
          </a:p>
        </p:txBody>
      </p:sp>
      <p:sp>
        <p:nvSpPr>
          <p:cNvPr id="17458" name="TextBox 17457"/>
          <p:cNvSpPr txBox="1"/>
          <p:nvPr/>
        </p:nvSpPr>
        <p:spPr>
          <a:xfrm>
            <a:off x="7361466" y="3120847"/>
            <a:ext cx="1980527" cy="41133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99" tIns="46800" rIns="89999" bIns="46800" anchor="t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0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아두이노</a:t>
            </a:r>
          </a:p>
        </p:txBody>
      </p:sp>
      <p:sp>
        <p:nvSpPr>
          <p:cNvPr id="17459" name="TextBox 17458"/>
          <p:cNvSpPr txBox="1"/>
          <p:nvPr/>
        </p:nvSpPr>
        <p:spPr>
          <a:xfrm>
            <a:off x="7361466" y="5512711"/>
            <a:ext cx="1980527" cy="41133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99" tIns="46800" rIns="89999" bIns="46800" anchor="t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0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아두이노</a:t>
            </a:r>
          </a:p>
        </p:txBody>
      </p:sp>
      <p:sp>
        <p:nvSpPr>
          <p:cNvPr id="17460" name="TextBox 17459"/>
          <p:cNvSpPr txBox="1"/>
          <p:nvPr/>
        </p:nvSpPr>
        <p:spPr>
          <a:xfrm>
            <a:off x="9113293" y="3060489"/>
            <a:ext cx="1108606" cy="32557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99" tIns="46800" rIns="89999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1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DC모터제어</a:t>
            </a:r>
          </a:p>
        </p:txBody>
      </p:sp>
      <p:sp>
        <p:nvSpPr>
          <p:cNvPr id="17461" name="TextBox 17460"/>
          <p:cNvSpPr txBox="1"/>
          <p:nvPr/>
        </p:nvSpPr>
        <p:spPr>
          <a:xfrm>
            <a:off x="9113293" y="5557212"/>
            <a:ext cx="1108606" cy="32395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99" tIns="46800" rIns="89999" bIns="46800" anchor="t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0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점/소등</a:t>
            </a:r>
          </a:p>
        </p:txBody>
      </p:sp>
      <p:sp>
        <p:nvSpPr>
          <p:cNvPr id="17462" name="직사각형 17461"/>
          <p:cNvSpPr/>
          <p:nvPr/>
        </p:nvSpPr>
        <p:spPr>
          <a:xfrm>
            <a:off x="1499339" y="1326139"/>
            <a:ext cx="3568756" cy="5504783"/>
          </a:xfrm>
          <a:prstGeom prst="rect">
            <a:avLst/>
          </a:prstGeom>
          <a:noFill/>
          <a:ln w="38079" cap="flat" cmpd="sng" algn="ctr">
            <a:solidFill>
              <a:srgbClr val="36B700"/>
            </a:solidFill>
            <a:prstDash val="solid"/>
            <a:round/>
          </a:ln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7463" name="직사각형 17462"/>
          <p:cNvSpPr/>
          <p:nvPr/>
        </p:nvSpPr>
        <p:spPr>
          <a:xfrm>
            <a:off x="6567380" y="1326139"/>
            <a:ext cx="3568756" cy="5504783"/>
          </a:xfrm>
          <a:prstGeom prst="rect">
            <a:avLst/>
          </a:prstGeom>
          <a:noFill/>
          <a:ln w="38079" cap="flat" cmpd="sng" algn="ctr">
            <a:solidFill>
              <a:srgbClr val="36B700"/>
            </a:solidFill>
            <a:prstDash val="solid"/>
            <a:round/>
          </a:ln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7464" name="TextBox 17463"/>
          <p:cNvSpPr txBox="1"/>
          <p:nvPr/>
        </p:nvSpPr>
        <p:spPr>
          <a:xfrm>
            <a:off x="3047870" y="1426802"/>
            <a:ext cx="2431563" cy="78934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99" tIns="46800" rIns="89999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200" b="1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Publisher</a:t>
            </a:r>
          </a:p>
        </p:txBody>
      </p:sp>
      <p:sp>
        <p:nvSpPr>
          <p:cNvPr id="17465" name="TextBox 17464"/>
          <p:cNvSpPr txBox="1"/>
          <p:nvPr/>
        </p:nvSpPr>
        <p:spPr>
          <a:xfrm>
            <a:off x="6762746" y="1446855"/>
            <a:ext cx="3179585" cy="4939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99" tIns="46800" rIns="89999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200" b="1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Subscriber</a:t>
            </a:r>
          </a:p>
        </p:txBody>
      </p:sp>
      <p:pic>
        <p:nvPicPr>
          <p:cNvPr id="17466" name="그림 17465"/>
          <p:cNvPicPr/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7607643" y="2461769"/>
            <a:ext cx="1299171" cy="59871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67" name="그림 17466"/>
          <p:cNvPicPr/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7607643" y="4891713"/>
            <a:ext cx="1299171" cy="60033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36867A4-3967-4C73-A7F8-39048F1C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21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30" name="슬라이드 번호 개체 틀 1">
            <a:extLst>
              <a:ext uri="{FF2B5EF4-FFF2-40B4-BE49-F238E27FC236}">
                <a16:creationId xmlns:a16="http://schemas.microsoft.com/office/drawing/2014/main" id="{40B63DB3-205A-4A37-B47E-2E147B57F0C2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21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17410"/>
          <p:cNvSpPr txBox="1"/>
          <p:nvPr/>
        </p:nvSpPr>
        <p:spPr>
          <a:xfrm>
            <a:off x="1137193" y="0"/>
            <a:ext cx="3881600" cy="1217484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89999" tIns="46800" rIns="89999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 구성도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2470844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6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MQTT </a:t>
            </a:r>
            <a:r>
              <a:rPr lang="ko-KR" altLang="en-US" sz="3600" dirty="0">
                <a:latin typeface="-윤고딕330"/>
                <a:ea typeface="-윤고딕330"/>
                <a:sym typeface="Wingdings"/>
              </a:rPr>
              <a:t>구성</a:t>
            </a:r>
            <a:endParaRPr lang="ko-KR" altLang="en-US" sz="3600" b="0" i="0" dirty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36867A4-3967-4C73-A7F8-39048F1C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22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30" name="슬라이드 번호 개체 틀 1">
            <a:extLst>
              <a:ext uri="{FF2B5EF4-FFF2-40B4-BE49-F238E27FC236}">
                <a16:creationId xmlns:a16="http://schemas.microsoft.com/office/drawing/2014/main" id="{40B63DB3-205A-4A37-B47E-2E147B57F0C2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22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BE969F5-FB15-410E-AADE-7370BBD04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81" y="1506537"/>
            <a:ext cx="5372100" cy="19240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B656010-EB4D-4E99-BE14-21A70ED274A5}"/>
              </a:ext>
            </a:extLst>
          </p:cNvPr>
          <p:cNvSpPr txBox="1"/>
          <p:nvPr/>
        </p:nvSpPr>
        <p:spPr>
          <a:xfrm>
            <a:off x="6284860" y="1730604"/>
            <a:ext cx="5248527" cy="120251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24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MQTT</a:t>
            </a:r>
            <a:r>
              <a:rPr lang="ko-KR" altLang="en-US" sz="2400" dirty="0">
                <a:latin typeface="-윤고딕330"/>
                <a:ea typeface="-윤고딕330"/>
                <a:sym typeface="Wingdings"/>
              </a:rPr>
              <a:t> </a:t>
            </a:r>
            <a:r>
              <a:rPr lang="en-US" altLang="ko-KR" sz="2400" dirty="0">
                <a:latin typeface="-윤고딕330"/>
                <a:ea typeface="-윤고딕330"/>
                <a:sym typeface="Wingdings"/>
              </a:rPr>
              <a:t>Broker(</a:t>
            </a:r>
            <a:r>
              <a:rPr lang="ko-KR" altLang="en-US" sz="2400" dirty="0" err="1">
                <a:latin typeface="-윤고딕330"/>
                <a:ea typeface="-윤고딕330"/>
                <a:sym typeface="Wingdings"/>
              </a:rPr>
              <a:t>라즈베리파이</a:t>
            </a:r>
            <a:r>
              <a:rPr lang="en-US" altLang="ko-KR" sz="2400" dirty="0">
                <a:latin typeface="-윤고딕330"/>
                <a:ea typeface="-윤고딕330"/>
                <a:sym typeface="Wingdings"/>
              </a:rPr>
              <a:t>3)</a:t>
            </a:r>
            <a:r>
              <a:rPr lang="ko-KR" altLang="en-US" sz="2400" dirty="0">
                <a:latin typeface="-윤고딕330"/>
                <a:ea typeface="-윤고딕330"/>
                <a:sym typeface="Wingdings"/>
              </a:rPr>
              <a:t>를 통해 </a:t>
            </a:r>
            <a:endParaRPr lang="en-US" altLang="ko-KR" sz="2400" dirty="0">
              <a:latin typeface="-윤고딕330"/>
              <a:ea typeface="-윤고딕330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 dirty="0">
                <a:latin typeface="-윤고딕330"/>
                <a:ea typeface="-윤고딕330"/>
                <a:sym typeface="Wingdings"/>
              </a:rPr>
              <a:t>센서와 </a:t>
            </a:r>
            <a:r>
              <a:rPr lang="ko-KR" altLang="en-US" sz="2400" dirty="0" err="1">
                <a:latin typeface="-윤고딕330"/>
                <a:ea typeface="-윤고딕330"/>
                <a:sym typeface="Wingdings"/>
              </a:rPr>
              <a:t>아두이노를</a:t>
            </a:r>
            <a:r>
              <a:rPr lang="ko-KR" altLang="en-US" sz="2400" dirty="0">
                <a:latin typeface="-윤고딕330"/>
                <a:ea typeface="-윤고딕330"/>
                <a:sym typeface="Wingdings"/>
              </a:rPr>
              <a:t> 연결한다</a:t>
            </a:r>
            <a:r>
              <a:rPr lang="en-US" altLang="ko-KR" sz="2400" dirty="0">
                <a:latin typeface="-윤고딕330"/>
                <a:ea typeface="-윤고딕330"/>
                <a:sym typeface="Wingdings"/>
              </a:rPr>
              <a:t>.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각 </a:t>
            </a:r>
            <a:r>
              <a:rPr lang="ko-KR" altLang="en-US" sz="2400" b="0" i="0" dirty="0" err="1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아두이노는</a:t>
            </a:r>
            <a:r>
              <a:rPr lang="ko-KR" altLang="en-US" sz="24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 와이파이를 통해 연결</a:t>
            </a:r>
            <a:endParaRPr lang="en-US" altLang="ko-KR" sz="2400" b="0" i="0" dirty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56A599-43AF-4AC4-849A-AC07BF290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481" y="3596977"/>
            <a:ext cx="4762500" cy="29146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AE01268-A2DE-4800-9612-8F7A14286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381" y="3581647"/>
            <a:ext cx="4762500" cy="291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1184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17410"/>
          <p:cNvSpPr txBox="1"/>
          <p:nvPr/>
        </p:nvSpPr>
        <p:spPr>
          <a:xfrm>
            <a:off x="1137193" y="0"/>
            <a:ext cx="3881600" cy="1217484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89999" tIns="46800" rIns="89999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 구성도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4304679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600" dirty="0">
                <a:latin typeface="-윤고딕330"/>
                <a:ea typeface="-윤고딕330"/>
                <a:sym typeface="Wingdings"/>
              </a:rPr>
              <a:t>MQTT</a:t>
            </a:r>
            <a:r>
              <a:rPr lang="ko-KR" altLang="en-US" sz="3600" dirty="0">
                <a:latin typeface="-윤고딕330"/>
                <a:ea typeface="-윤고딕330"/>
                <a:sym typeface="Wingdings"/>
              </a:rPr>
              <a:t> </a:t>
            </a:r>
            <a:r>
              <a:rPr lang="en-US" altLang="ko-KR" sz="3600" dirty="0">
                <a:latin typeface="-윤고딕330"/>
                <a:ea typeface="-윤고딕330"/>
                <a:sym typeface="Wingdings"/>
              </a:rPr>
              <a:t>Connect</a:t>
            </a:r>
            <a:r>
              <a:rPr lang="ko-KR" altLang="en-US" sz="3600" dirty="0">
                <a:latin typeface="-윤고딕330"/>
                <a:ea typeface="-윤고딕330"/>
                <a:sym typeface="Wingdings"/>
              </a:rPr>
              <a:t> 옵션</a:t>
            </a:r>
            <a:endParaRPr lang="ko-KR" altLang="en-US" sz="3600" b="0" i="0" dirty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36867A4-3967-4C73-A7F8-39048F1C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23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30" name="슬라이드 번호 개체 틀 1">
            <a:extLst>
              <a:ext uri="{FF2B5EF4-FFF2-40B4-BE49-F238E27FC236}">
                <a16:creationId xmlns:a16="http://schemas.microsoft.com/office/drawing/2014/main" id="{40B63DB3-205A-4A37-B47E-2E147B57F0C2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23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656010-EB4D-4E99-BE14-21A70ED274A5}"/>
              </a:ext>
            </a:extLst>
          </p:cNvPr>
          <p:cNvSpPr txBox="1"/>
          <p:nvPr/>
        </p:nvSpPr>
        <p:spPr>
          <a:xfrm>
            <a:off x="1261896" y="1242408"/>
            <a:ext cx="10448990" cy="563449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r>
              <a:rPr lang="en-US" altLang="ko-KR" sz="2400" b="1" dirty="0" err="1"/>
              <a:t>ClientId</a:t>
            </a:r>
            <a:endParaRPr lang="en-US" altLang="ko-KR" sz="2400" b="1" dirty="0"/>
          </a:p>
          <a:p>
            <a:r>
              <a:rPr lang="ko-KR" altLang="en-US" dirty="0"/>
              <a:t>클라이언트 </a:t>
            </a:r>
            <a:r>
              <a:rPr lang="en-US" altLang="ko-KR" dirty="0"/>
              <a:t>ID (</a:t>
            </a:r>
            <a:r>
              <a:rPr lang="ko-KR" altLang="en-US" dirty="0"/>
              <a:t>짧은 </a:t>
            </a:r>
            <a:r>
              <a:rPr lang="en-US" altLang="ko-KR" dirty="0" err="1"/>
              <a:t>ClientId</a:t>
            </a:r>
            <a:r>
              <a:rPr lang="en-US" altLang="ko-KR" dirty="0"/>
              <a:t>)</a:t>
            </a:r>
            <a:r>
              <a:rPr lang="ko-KR" altLang="en-US" dirty="0"/>
              <a:t>는 </a:t>
            </a:r>
            <a:r>
              <a:rPr lang="en-US" altLang="ko-KR" dirty="0"/>
              <a:t>MQTT </a:t>
            </a:r>
            <a:r>
              <a:rPr lang="ko-KR" altLang="en-US" dirty="0"/>
              <a:t>브로커에 연결하는 각 </a:t>
            </a:r>
            <a:r>
              <a:rPr lang="en-US" altLang="ko-KR" dirty="0"/>
              <a:t>MQTT </a:t>
            </a:r>
            <a:r>
              <a:rPr lang="ko-KR" altLang="en-US" dirty="0"/>
              <a:t>클라이언트 의 </a:t>
            </a:r>
            <a:r>
              <a:rPr lang="en-US" altLang="ko-KR" dirty="0"/>
              <a:t>ID</a:t>
            </a:r>
            <a:r>
              <a:rPr lang="ko-KR" altLang="en-US" dirty="0"/>
              <a:t>입니다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식별자는 이미 제시되어 있으므로 브로커별로 </a:t>
            </a:r>
            <a:r>
              <a:rPr lang="ko-KR" altLang="en-US" dirty="0" err="1"/>
              <a:t>고유해야한다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브로커는 이를 사용하여 클라이언트와 클라이언트의 현재 상태를 식별합니다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브로커가 상태를 유지할 필요가 없는 경우</a:t>
            </a:r>
            <a:r>
              <a:rPr lang="en-US" altLang="ko-KR" dirty="0"/>
              <a:t>, MQTT 3.1.1 (</a:t>
            </a:r>
            <a:r>
              <a:rPr lang="ko-KR" altLang="en-US" dirty="0"/>
              <a:t>현재 표준</a:t>
            </a:r>
            <a:r>
              <a:rPr lang="en-US" altLang="ko-KR" dirty="0"/>
              <a:t>)</a:t>
            </a:r>
            <a:r>
              <a:rPr lang="ko-KR" altLang="en-US" dirty="0"/>
              <a:t>에서는 </a:t>
            </a:r>
            <a:endParaRPr lang="en-US" altLang="ko-KR" dirty="0"/>
          </a:p>
          <a:p>
            <a:r>
              <a:rPr lang="ko-KR" altLang="en-US" dirty="0"/>
              <a:t>빈 </a:t>
            </a:r>
            <a:r>
              <a:rPr lang="en-US" altLang="ko-KR" dirty="0" err="1"/>
              <a:t>ClientId</a:t>
            </a:r>
            <a:r>
              <a:rPr lang="ko-KR" altLang="en-US" dirty="0"/>
              <a:t>를 전송하여 상태가 없는 연결을 만들 수도 있습니다</a:t>
            </a:r>
            <a:r>
              <a:rPr lang="en-US" altLang="ko-KR" dirty="0"/>
              <a:t>. </a:t>
            </a:r>
          </a:p>
          <a:p>
            <a:r>
              <a:rPr lang="ko-KR" altLang="en-US" dirty="0" err="1"/>
              <a:t>클린</a:t>
            </a:r>
            <a:r>
              <a:rPr lang="ko-KR" altLang="en-US" dirty="0"/>
              <a:t> 세션이 참이라는 조건이 있습니다</a:t>
            </a:r>
            <a:r>
              <a:rPr lang="en-US" altLang="ko-KR" dirty="0"/>
              <a:t>. </a:t>
            </a:r>
            <a:r>
              <a:rPr lang="ko-KR" altLang="en-US" dirty="0"/>
              <a:t>그렇지 않으면 연결이 거부됩니다</a:t>
            </a:r>
            <a:r>
              <a:rPr lang="en-US" altLang="ko-KR" dirty="0"/>
              <a:t>.</a:t>
            </a:r>
          </a:p>
          <a:p>
            <a:r>
              <a:rPr lang="en-US" altLang="ko-KR" sz="2400" b="1" dirty="0"/>
              <a:t>Clean Session</a:t>
            </a:r>
          </a:p>
          <a:p>
            <a:r>
              <a:rPr lang="ko-KR" altLang="en-US" dirty="0" err="1"/>
              <a:t>클린</a:t>
            </a:r>
            <a:r>
              <a:rPr lang="ko-KR" altLang="en-US" dirty="0"/>
              <a:t> 세션 플래그는 브로커가 클라이언트가 지속적 세션을 설정 할지 여부를 나타냅니다 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지속 세션 </a:t>
            </a:r>
            <a:r>
              <a:rPr lang="en-US" altLang="ko-KR" dirty="0"/>
              <a:t>(</a:t>
            </a:r>
            <a:r>
              <a:rPr lang="en-US" altLang="ko-KR" dirty="0" err="1"/>
              <a:t>CleanSession</a:t>
            </a:r>
            <a:r>
              <a:rPr lang="ko-KR" altLang="en-US" dirty="0"/>
              <a:t>이 </a:t>
            </a:r>
            <a:r>
              <a:rPr lang="en-US" altLang="ko-KR" dirty="0"/>
              <a:t>false </a:t>
            </a:r>
            <a:r>
              <a:rPr lang="ko-KR" altLang="en-US" dirty="0"/>
              <a:t>인 경우</a:t>
            </a:r>
            <a:r>
              <a:rPr lang="en-US" altLang="ko-KR" dirty="0"/>
              <a:t>)</a:t>
            </a:r>
            <a:r>
              <a:rPr lang="ko-KR" altLang="en-US" dirty="0"/>
              <a:t>은 </a:t>
            </a:r>
            <a:r>
              <a:rPr lang="en-US" altLang="ko-KR" dirty="0"/>
              <a:t>Quality of Service (QoS)</a:t>
            </a:r>
            <a:r>
              <a:rPr lang="ko-KR" altLang="en-US" dirty="0"/>
              <a:t> </a:t>
            </a:r>
            <a:r>
              <a:rPr lang="en-US" altLang="ko-KR" dirty="0"/>
              <a:t>1 </a:t>
            </a:r>
            <a:r>
              <a:rPr lang="ko-KR" altLang="en-US" dirty="0"/>
              <a:t>또는 </a:t>
            </a:r>
            <a:r>
              <a:rPr lang="en-US" altLang="ko-KR" dirty="0"/>
              <a:t>2</a:t>
            </a:r>
            <a:r>
              <a:rPr lang="ko-KR" altLang="en-US" dirty="0"/>
              <a:t>로 등록 할 때 브로커가 </a:t>
            </a:r>
            <a:endParaRPr lang="en-US" altLang="ko-KR" dirty="0"/>
          </a:p>
          <a:p>
            <a:r>
              <a:rPr lang="ko-KR" altLang="en-US" dirty="0"/>
              <a:t>클라이언트에 대한 모든 가입 및 누락 된 모든 메시지를 저장한다는 것을 의미합니다</a:t>
            </a:r>
            <a:r>
              <a:rPr lang="en-US" altLang="ko-KR" dirty="0"/>
              <a:t>. </a:t>
            </a:r>
          </a:p>
          <a:p>
            <a:r>
              <a:rPr lang="ko-KR" altLang="en-US" dirty="0" err="1"/>
              <a:t>클린</a:t>
            </a:r>
            <a:r>
              <a:rPr lang="ko-KR" altLang="en-US" dirty="0"/>
              <a:t> 세션이 </a:t>
            </a:r>
            <a:r>
              <a:rPr lang="en-US" altLang="ko-KR" dirty="0"/>
              <a:t>true</a:t>
            </a:r>
            <a:r>
              <a:rPr lang="ko-KR" altLang="en-US" dirty="0"/>
              <a:t>로 설정되면 브로커가 클라이언트를 위해 무엇이든 저장하고 </a:t>
            </a:r>
            <a:endParaRPr lang="en-US" altLang="ko-KR" dirty="0"/>
          </a:p>
          <a:p>
            <a:r>
              <a:rPr lang="ko-KR" altLang="en-US" dirty="0"/>
              <a:t>이전 영구 세션의 모든 정보를 제거합니다</a:t>
            </a:r>
            <a:r>
              <a:rPr lang="en-US" altLang="ko-KR" dirty="0"/>
              <a:t>.</a:t>
            </a:r>
          </a:p>
          <a:p>
            <a:r>
              <a:rPr lang="en-US" altLang="ko-KR" sz="2400" b="1" dirty="0"/>
              <a:t>Username/Password</a:t>
            </a:r>
          </a:p>
          <a:p>
            <a:r>
              <a:rPr lang="en-US" altLang="ko-KR" dirty="0"/>
              <a:t>MQTT</a:t>
            </a:r>
            <a:r>
              <a:rPr lang="ko-KR" altLang="en-US" dirty="0"/>
              <a:t>는 클라이언트 인증 및 권한 부여를 위한 사용자 이름과 암호 를 보낼 수 </a:t>
            </a:r>
            <a:r>
              <a:rPr lang="ko-KR" altLang="en-US" dirty="0" err="1"/>
              <a:t>있게합니다</a:t>
            </a:r>
            <a:r>
              <a:rPr lang="ko-KR" altLang="en-US" dirty="0"/>
              <a:t> 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그러나 암호가 구현에 의해 암호화되거나 </a:t>
            </a:r>
            <a:r>
              <a:rPr lang="ko-KR" altLang="en-US" dirty="0" err="1"/>
              <a:t>해시되지</a:t>
            </a:r>
            <a:r>
              <a:rPr lang="ko-KR" altLang="en-US" dirty="0"/>
              <a:t> 않았거나 </a:t>
            </a:r>
            <a:r>
              <a:rPr lang="en-US" altLang="ko-KR" dirty="0"/>
              <a:t>TLS</a:t>
            </a:r>
            <a:r>
              <a:rPr lang="ko-KR" altLang="en-US" dirty="0"/>
              <a:t>가 아래에 사용되는 경우 </a:t>
            </a:r>
            <a:endParaRPr lang="en-US" altLang="ko-KR" dirty="0"/>
          </a:p>
          <a:p>
            <a:r>
              <a:rPr lang="ko-KR" altLang="en-US" dirty="0"/>
              <a:t>일반 텍스트로 암호가 전송됩니다</a:t>
            </a:r>
            <a:r>
              <a:rPr lang="en-US" altLang="ko-KR" dirty="0"/>
              <a:t>. </a:t>
            </a:r>
            <a:r>
              <a:rPr lang="ko-KR" altLang="en-US" dirty="0"/>
              <a:t>사용자 이름과 암호를 안전한 전송과 함께 사용하는 것이 좋습니다</a:t>
            </a:r>
            <a:r>
              <a:rPr lang="en-US" altLang="ko-KR" dirty="0"/>
              <a:t>. </a:t>
            </a:r>
          </a:p>
          <a:p>
            <a:r>
              <a:rPr lang="en-US" altLang="ko-KR" dirty="0" err="1"/>
              <a:t>HiveMQ</a:t>
            </a:r>
            <a:r>
              <a:rPr lang="ko-KR" altLang="en-US" dirty="0"/>
              <a:t>와 같은 브로커에서는 </a:t>
            </a:r>
            <a:r>
              <a:rPr lang="en-US" altLang="ko-KR" dirty="0"/>
              <a:t>SSL </a:t>
            </a:r>
            <a:r>
              <a:rPr lang="ko-KR" altLang="en-US" dirty="0"/>
              <a:t>인증서로 클라이언트를 인증 할 수도 있으므로 </a:t>
            </a:r>
            <a:endParaRPr lang="en-US" altLang="ko-KR" dirty="0"/>
          </a:p>
          <a:p>
            <a:r>
              <a:rPr lang="ko-KR" altLang="en-US" dirty="0"/>
              <a:t>사용자 이름과 비밀번호가 필요하지 않습니다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75721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17410"/>
          <p:cNvSpPr txBox="1"/>
          <p:nvPr/>
        </p:nvSpPr>
        <p:spPr>
          <a:xfrm>
            <a:off x="1137193" y="0"/>
            <a:ext cx="3881600" cy="1217484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89999" tIns="46800" rIns="89999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 구성도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36867A4-3967-4C73-A7F8-39048F1C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24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30" name="슬라이드 번호 개체 틀 1">
            <a:extLst>
              <a:ext uri="{FF2B5EF4-FFF2-40B4-BE49-F238E27FC236}">
                <a16:creationId xmlns:a16="http://schemas.microsoft.com/office/drawing/2014/main" id="{40B63DB3-205A-4A37-B47E-2E147B57F0C2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24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656010-EB4D-4E99-BE14-21A70ED274A5}"/>
              </a:ext>
            </a:extLst>
          </p:cNvPr>
          <p:cNvSpPr txBox="1"/>
          <p:nvPr/>
        </p:nvSpPr>
        <p:spPr>
          <a:xfrm>
            <a:off x="1137193" y="1822084"/>
            <a:ext cx="10910655" cy="360316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r>
              <a:rPr lang="en-US" altLang="ko-KR" sz="2400" b="1" dirty="0"/>
              <a:t>Will Message</a:t>
            </a:r>
          </a:p>
          <a:p>
            <a:r>
              <a:rPr lang="ko-KR" altLang="en-US" dirty="0"/>
              <a:t>유언장 메시지는 </a:t>
            </a:r>
            <a:r>
              <a:rPr lang="en-US" altLang="ko-KR" dirty="0"/>
              <a:t>MQTT</a:t>
            </a:r>
            <a:r>
              <a:rPr lang="ko-KR" altLang="en-US" dirty="0"/>
              <a:t>의 마지막 유언 내용 중 일부입니다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클라이언트가 비정상적으로 연결을 끊을 때 다른 클라이언트에 알릴 수 있습니다 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연결 클라이언트는 </a:t>
            </a:r>
            <a:r>
              <a:rPr lang="en-US" altLang="ko-KR" dirty="0"/>
              <a:t>CONNECT </a:t>
            </a:r>
            <a:r>
              <a:rPr lang="ko-KR" altLang="en-US" dirty="0"/>
              <a:t>메시지에 </a:t>
            </a:r>
            <a:r>
              <a:rPr lang="en-US" altLang="ko-KR" dirty="0"/>
              <a:t>MQTT </a:t>
            </a:r>
            <a:r>
              <a:rPr lang="ko-KR" altLang="en-US" dirty="0"/>
              <a:t>메시지</a:t>
            </a:r>
            <a:r>
              <a:rPr lang="en-US" altLang="ko-KR" dirty="0"/>
              <a:t> </a:t>
            </a:r>
            <a:r>
              <a:rPr lang="ko-KR" altLang="en-US" dirty="0"/>
              <a:t>주제 형식을 제공합니다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  <a:r>
              <a:rPr lang="ko-KR" altLang="en-US" dirty="0"/>
              <a:t>이 클라이언트가 비정상적으로 연결 해제되면 브로커는 클라이언트 대신이 메시지를 보냅니다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이에 대해서는 개별 게시물에서 자세히 이야기 할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2400" b="1" dirty="0" err="1"/>
              <a:t>KeepAlive</a:t>
            </a:r>
            <a:endParaRPr lang="en-US" altLang="ko-KR" sz="2400" b="1" dirty="0"/>
          </a:p>
          <a:p>
            <a:r>
              <a:rPr lang="ko-KR" altLang="en-US" dirty="0"/>
              <a:t>활성 상태는 시간 간격이며 클라이언트는 정기적 인 </a:t>
            </a:r>
            <a:r>
              <a:rPr lang="en-US" altLang="ko-KR" dirty="0"/>
              <a:t>PING </a:t>
            </a:r>
            <a:r>
              <a:rPr lang="ko-KR" altLang="en-US" dirty="0"/>
              <a:t>요청 메시지를 브로커에 보냄으로써 커밋합니다</a:t>
            </a:r>
            <a:r>
              <a:rPr lang="en-US" altLang="ko-KR" dirty="0"/>
              <a:t>. </a:t>
            </a:r>
          </a:p>
          <a:p>
            <a:r>
              <a:rPr lang="en-US" altLang="ko-KR" dirty="0"/>
              <a:t>PING Response </a:t>
            </a:r>
            <a:r>
              <a:rPr lang="ko-KR" altLang="en-US" dirty="0"/>
              <a:t>및이 메커니즘을 사용한 중개인 응답은 양측이 다른 하나가 아직 살아 있고 </a:t>
            </a:r>
            <a:endParaRPr lang="en-US" altLang="ko-KR" dirty="0"/>
          </a:p>
          <a:p>
            <a:r>
              <a:rPr lang="ko-KR" altLang="en-US" dirty="0"/>
              <a:t>도달 가능한지 여부를 결정할 수 </a:t>
            </a:r>
            <a:r>
              <a:rPr lang="ko-KR" altLang="en-US" dirty="0" err="1"/>
              <a:t>있게합니다</a:t>
            </a:r>
            <a:r>
              <a:rPr lang="en-US" altLang="ko-KR" dirty="0"/>
              <a:t>. </a:t>
            </a:r>
            <a:r>
              <a:rPr lang="ko-KR" altLang="en-US" dirty="0"/>
              <a:t>우리는 향후 게시물에서 이에 대해 자세히 이야기 할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CA2D4C-DD7C-4E20-A330-C6AEACA11C6A}"/>
              </a:ext>
            </a:extLst>
          </p:cNvPr>
          <p:cNvSpPr txBox="1"/>
          <p:nvPr/>
        </p:nvSpPr>
        <p:spPr>
          <a:xfrm>
            <a:off x="5338003" y="433559"/>
            <a:ext cx="4304679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600" dirty="0">
                <a:latin typeface="-윤고딕330"/>
                <a:ea typeface="-윤고딕330"/>
                <a:sym typeface="Wingdings"/>
              </a:rPr>
              <a:t>MQTT</a:t>
            </a:r>
            <a:r>
              <a:rPr lang="ko-KR" altLang="en-US" sz="3600" dirty="0">
                <a:latin typeface="-윤고딕330"/>
                <a:ea typeface="-윤고딕330"/>
                <a:sym typeface="Wingdings"/>
              </a:rPr>
              <a:t> </a:t>
            </a:r>
            <a:r>
              <a:rPr lang="en-US" altLang="ko-KR" sz="3600" dirty="0">
                <a:latin typeface="-윤고딕330"/>
                <a:ea typeface="-윤고딕330"/>
                <a:sym typeface="Wingdings"/>
              </a:rPr>
              <a:t>Connect</a:t>
            </a:r>
            <a:r>
              <a:rPr lang="ko-KR" altLang="en-US" sz="3600" dirty="0">
                <a:latin typeface="-윤고딕330"/>
                <a:ea typeface="-윤고딕330"/>
                <a:sym typeface="Wingdings"/>
              </a:rPr>
              <a:t> 옵션</a:t>
            </a:r>
            <a:endParaRPr lang="ko-KR" altLang="en-US" sz="3600" b="0" i="0" dirty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16410126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17410"/>
          <p:cNvSpPr txBox="1"/>
          <p:nvPr/>
        </p:nvSpPr>
        <p:spPr>
          <a:xfrm>
            <a:off x="1137193" y="0"/>
            <a:ext cx="3881600" cy="1217484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89999" tIns="46800" rIns="89999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 구성도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36867A4-3967-4C73-A7F8-39048F1C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25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30" name="슬라이드 번호 개체 틀 1">
            <a:extLst>
              <a:ext uri="{FF2B5EF4-FFF2-40B4-BE49-F238E27FC236}">
                <a16:creationId xmlns:a16="http://schemas.microsoft.com/office/drawing/2014/main" id="{40B63DB3-205A-4A37-B47E-2E147B57F0C2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25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CA2D4C-DD7C-4E20-A330-C6AEACA11C6A}"/>
              </a:ext>
            </a:extLst>
          </p:cNvPr>
          <p:cNvSpPr txBox="1"/>
          <p:nvPr/>
        </p:nvSpPr>
        <p:spPr>
          <a:xfrm>
            <a:off x="5338003" y="433559"/>
            <a:ext cx="4373609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600" dirty="0">
                <a:latin typeface="-윤고딕330"/>
                <a:ea typeface="-윤고딕330"/>
                <a:sym typeface="Wingdings"/>
              </a:rPr>
              <a:t>MQTT</a:t>
            </a:r>
            <a:r>
              <a:rPr lang="ko-KR" altLang="en-US" sz="3600" dirty="0">
                <a:latin typeface="-윤고딕330"/>
                <a:ea typeface="-윤고딕330"/>
                <a:sym typeface="Wingdings"/>
              </a:rPr>
              <a:t> </a:t>
            </a:r>
            <a:r>
              <a:rPr lang="en-US" altLang="ko-KR" sz="3600" dirty="0" err="1">
                <a:latin typeface="-윤고딕330"/>
                <a:ea typeface="-윤고딕330"/>
                <a:sym typeface="Wingdings"/>
              </a:rPr>
              <a:t>Connack</a:t>
            </a:r>
            <a:r>
              <a:rPr lang="ko-KR" altLang="en-US" sz="3600" dirty="0">
                <a:latin typeface="-윤고딕330"/>
                <a:ea typeface="-윤고딕330"/>
                <a:sym typeface="Wingdings"/>
              </a:rPr>
              <a:t> 옵션</a:t>
            </a:r>
            <a:endParaRPr lang="ko-KR" altLang="en-US" sz="3600" b="0" i="0" dirty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B8EB2-FEC2-4628-82E7-3DBB74142F86}"/>
              </a:ext>
            </a:extLst>
          </p:cNvPr>
          <p:cNvSpPr txBox="1"/>
          <p:nvPr/>
        </p:nvSpPr>
        <p:spPr>
          <a:xfrm>
            <a:off x="1137193" y="1822084"/>
            <a:ext cx="9819009" cy="397249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r>
              <a:rPr lang="ko-KR" altLang="en-US" sz="2400" b="1" dirty="0"/>
              <a:t>세션 존재 플래그</a:t>
            </a:r>
          </a:p>
          <a:p>
            <a:r>
              <a:rPr lang="ko-KR" altLang="en-US" dirty="0"/>
              <a:t>세션 존재 플래그는 브로커가 이미 이전의 상호 작용에서 클라이언트의 지속적인 세션이 있는지 </a:t>
            </a:r>
            <a:endParaRPr lang="en-US" altLang="ko-KR" dirty="0"/>
          </a:p>
          <a:p>
            <a:r>
              <a:rPr lang="ko-KR" altLang="en-US" dirty="0"/>
              <a:t>여부</a:t>
            </a:r>
            <a:r>
              <a:rPr lang="en-US" altLang="ko-KR" dirty="0"/>
              <a:t>, </a:t>
            </a:r>
            <a:r>
              <a:rPr lang="ko-KR" altLang="en-US" dirty="0"/>
              <a:t>표시 </a:t>
            </a:r>
            <a:r>
              <a:rPr lang="en-US" altLang="ko-KR" dirty="0"/>
              <a:t>. </a:t>
            </a:r>
            <a:r>
              <a:rPr lang="ko-KR" altLang="en-US" dirty="0"/>
              <a:t>클라이언트가 연결되어 있고 </a:t>
            </a:r>
            <a:r>
              <a:rPr lang="en-US" altLang="ko-KR" dirty="0" err="1"/>
              <a:t>CleanSession</a:t>
            </a:r>
            <a:r>
              <a:rPr lang="ko-KR" altLang="en-US" dirty="0"/>
              <a:t>을 </a:t>
            </a:r>
            <a:r>
              <a:rPr lang="en-US" altLang="ko-KR" dirty="0"/>
              <a:t>true</a:t>
            </a:r>
            <a:r>
              <a:rPr lang="ko-KR" altLang="en-US" dirty="0"/>
              <a:t>로 설정 한 경우 사용할 수</a:t>
            </a:r>
            <a:r>
              <a:rPr lang="en-US" altLang="ko-KR" dirty="0"/>
              <a:t> </a:t>
            </a:r>
            <a:r>
              <a:rPr lang="ko-KR" altLang="en-US" dirty="0"/>
              <a:t>있는 </a:t>
            </a:r>
            <a:endParaRPr lang="en-US" altLang="ko-KR" dirty="0"/>
          </a:p>
          <a:p>
            <a:r>
              <a:rPr lang="ko-KR" altLang="en-US" dirty="0"/>
              <a:t>세션이 없으므로 이 플래그는 항상 </a:t>
            </a:r>
            <a:r>
              <a:rPr lang="en-US" altLang="ko-KR" dirty="0"/>
              <a:t>false</a:t>
            </a:r>
            <a:r>
              <a:rPr lang="ko-KR" altLang="en-US" dirty="0"/>
              <a:t>입니다</a:t>
            </a:r>
            <a:r>
              <a:rPr lang="en-US" altLang="ko-KR" dirty="0"/>
              <a:t>. </a:t>
            </a:r>
            <a:r>
              <a:rPr lang="ko-KR" altLang="en-US" dirty="0"/>
              <a:t>클라이언트가 </a:t>
            </a:r>
            <a:r>
              <a:rPr lang="en-US" altLang="ko-KR" dirty="0" err="1"/>
              <a:t>CleanSession</a:t>
            </a:r>
            <a:r>
              <a:rPr lang="ko-KR" altLang="en-US" dirty="0"/>
              <a:t>을 </a:t>
            </a:r>
            <a:r>
              <a:rPr lang="en-US" altLang="ko-KR" dirty="0"/>
              <a:t>false</a:t>
            </a:r>
            <a:r>
              <a:rPr lang="ko-KR" altLang="en-US" dirty="0"/>
              <a:t>로 설정하면 </a:t>
            </a:r>
            <a:endParaRPr lang="en-US" altLang="ko-KR" dirty="0"/>
          </a:p>
          <a:p>
            <a:r>
              <a:rPr lang="en-US" altLang="ko-KR" dirty="0" err="1"/>
              <a:t>ClientId</a:t>
            </a:r>
            <a:r>
              <a:rPr lang="ko-KR" altLang="en-US" dirty="0"/>
              <a:t>에 사용할 수 있는 세션 정보가 있는지 여부에 따라 플래그가 달라집니다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저장된 세션 정보가 있으면 플래그가 </a:t>
            </a:r>
            <a:r>
              <a:rPr lang="en-US" altLang="ko-KR" dirty="0"/>
              <a:t>true</a:t>
            </a:r>
            <a:r>
              <a:rPr lang="ko-KR" altLang="en-US" dirty="0"/>
              <a:t>이고 그렇지 않으면 </a:t>
            </a:r>
            <a:r>
              <a:rPr lang="en-US" altLang="ko-KR" dirty="0"/>
              <a:t>false</a:t>
            </a:r>
            <a:r>
              <a:rPr lang="ko-KR" altLang="en-US" dirty="0"/>
              <a:t>입니다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이 플래그는 </a:t>
            </a:r>
            <a:r>
              <a:rPr lang="en-US" altLang="ko-KR" dirty="0"/>
              <a:t>MQTT 3.1.1</a:t>
            </a:r>
            <a:r>
              <a:rPr lang="ko-KR" altLang="en-US" dirty="0"/>
              <a:t>에 새로 추가되었으며 주제를 </a:t>
            </a:r>
            <a:r>
              <a:rPr lang="ko-KR" altLang="en-US" dirty="0" err="1"/>
              <a:t>등록해야하는지</a:t>
            </a:r>
            <a:r>
              <a:rPr lang="ko-KR" altLang="en-US" dirty="0"/>
              <a:t> 또는 </a:t>
            </a:r>
            <a:endParaRPr lang="en-US" altLang="ko-KR" dirty="0"/>
          </a:p>
          <a:p>
            <a:r>
              <a:rPr lang="ko-KR" altLang="en-US" dirty="0"/>
              <a:t>여전히 세션에 저장되어 있는지 여부를 클라이언트가 판별하는 데 도움이 됩니다</a:t>
            </a:r>
            <a:r>
              <a:rPr lang="en-US" altLang="ko-KR" dirty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연결 확인 플래그</a:t>
            </a:r>
          </a:p>
          <a:p>
            <a:r>
              <a:rPr lang="en-US" altLang="ko-KR" dirty="0"/>
              <a:t>CONNACK</a:t>
            </a:r>
            <a:r>
              <a:rPr lang="ko-KR" altLang="en-US" dirty="0"/>
              <a:t> 의 두 번째 플래그 는 연결 확인 플래그입니다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연결 시도가 성공 하면 클라이언트에 신호를 보내고 그렇지 않은 경우에는 문제를 알려줍니다 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138484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텍스트 상자 17410"/>
          <p:cNvSpPr txBox="1">
            <a:spLocks/>
          </p:cNvSpPr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>
            <a:spLocks/>
          </p:cNvSpPr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/>
            <a:endParaRPr lang="ko-KR" altLang="en-US" sz="3600" dirty="0">
              <a:solidFill>
                <a:srgbClr val="000000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08F5A6-5B6A-4902-A73F-17A6116694AB}"/>
              </a:ext>
            </a:extLst>
          </p:cNvPr>
          <p:cNvSpPr txBox="1"/>
          <p:nvPr/>
        </p:nvSpPr>
        <p:spPr>
          <a:xfrm>
            <a:off x="5338003" y="433559"/>
            <a:ext cx="3742026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클래스 다이어그램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0324EDB-EDF3-47B6-8829-489C35D4E5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93652" y="4045980"/>
          <a:ext cx="930696" cy="1304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0696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ReadSensor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getBright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getFlame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431514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464E2D7-94E9-4FAF-ACDF-887A3E0FB8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62918" y="5091158"/>
          <a:ext cx="1269247" cy="1867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9247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State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setWindowState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setTempState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setHumiState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setLightState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setBoozer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setDoorLock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setConflag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4456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919AB16-2E00-43A6-ABC5-21486A229E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10554" y="2409809"/>
          <a:ext cx="1386988" cy="938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6988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Optimization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autoOptimization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switchAuto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0755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225B3ED-0DB8-49B3-963E-9487E7DB48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27737" y="5450596"/>
          <a:ext cx="1456288" cy="1304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6288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ReadKma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getMeteoDust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getMeteoWeather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566466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6A55AFA-131F-4E98-B04D-58AC12CB07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53334" y="1684830"/>
          <a:ext cx="1008164" cy="755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64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Conflagration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detectFire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412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903FCCDA-4A51-40A9-A581-77FB0A96CD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53335" y="3666175"/>
          <a:ext cx="1069309" cy="1136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MessageBus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pubMessage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18693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54B8627-62DE-477F-9EB1-E34BAA1577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03890" y="1690693"/>
          <a:ext cx="1475822" cy="11211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5822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Admin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uid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+admin : varchar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+password : varchar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791278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BD6333CA-B5CA-4172-8636-ACB5539A08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08257" y="1679602"/>
          <a:ext cx="1008164" cy="16698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64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DBEnvEntry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+bright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+dust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+weather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791278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BB32DD2B-0558-470A-8F7B-732808F32D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40061" y="1668476"/>
          <a:ext cx="1098423" cy="22184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8423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EnvEntry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+bright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+flame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kTemp</a:t>
                      </a:r>
                      <a:r>
                        <a:rPr lang="en-US" altLang="ko-KR" sz="1200" dirty="0"/>
                        <a:t>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kDust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kWeather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431514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0F94BC5-A16D-4494-821F-5186CFD95AD2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872127" y="3525366"/>
            <a:ext cx="86873" cy="520614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794BEFB-5A56-4AD6-9019-71298EDE0050}"/>
              </a:ext>
            </a:extLst>
          </p:cNvPr>
          <p:cNvCxnSpPr>
            <a:cxnSpLocks/>
            <a:stCxn id="2" idx="3"/>
            <a:endCxn id="25" idx="1"/>
          </p:cNvCxnSpPr>
          <p:nvPr/>
        </p:nvCxnSpPr>
        <p:spPr>
          <a:xfrm flipV="1">
            <a:off x="3424348" y="4234382"/>
            <a:ext cx="1228987" cy="463625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DCCC13F-B6E2-43CD-AA63-056478848DBD}"/>
              </a:ext>
            </a:extLst>
          </p:cNvPr>
          <p:cNvCxnSpPr>
            <a:cxnSpLocks/>
          </p:cNvCxnSpPr>
          <p:nvPr/>
        </p:nvCxnSpPr>
        <p:spPr>
          <a:xfrm flipV="1">
            <a:off x="3584025" y="4327321"/>
            <a:ext cx="1069309" cy="112327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9237AD7-A775-4DD6-8F2E-03710CEDD6E6}"/>
              </a:ext>
            </a:extLst>
          </p:cNvPr>
          <p:cNvCxnSpPr>
            <a:cxnSpLocks/>
            <a:stCxn id="21" idx="0"/>
            <a:endCxn id="25" idx="2"/>
          </p:cNvCxnSpPr>
          <p:nvPr/>
        </p:nvCxnSpPr>
        <p:spPr>
          <a:xfrm flipV="1">
            <a:off x="5097541" y="4802589"/>
            <a:ext cx="90448" cy="28856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B41AAC7-5DE0-465B-BFBB-F789297A27DC}"/>
              </a:ext>
            </a:extLst>
          </p:cNvPr>
          <p:cNvCxnSpPr>
            <a:cxnSpLocks/>
          </p:cNvCxnSpPr>
          <p:nvPr/>
        </p:nvCxnSpPr>
        <p:spPr>
          <a:xfrm flipH="1">
            <a:off x="2332655" y="3525365"/>
            <a:ext cx="21376" cy="1925231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1D29DE4-7F63-4A0D-A329-5D1FF841A8FE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3238484" y="2062537"/>
            <a:ext cx="1414850" cy="177534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0DA548C-29E0-4BA3-9890-B4769131DB22}"/>
              </a:ext>
            </a:extLst>
          </p:cNvPr>
          <p:cNvCxnSpPr>
            <a:cxnSpLocks/>
            <a:stCxn id="22" idx="1"/>
            <a:endCxn id="34" idx="3"/>
          </p:cNvCxnSpPr>
          <p:nvPr/>
        </p:nvCxnSpPr>
        <p:spPr>
          <a:xfrm flipH="1" flipV="1">
            <a:off x="3238484" y="2777703"/>
            <a:ext cx="472070" cy="101253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A717A3E-FE33-4AA0-B0A5-A90E3E6390AC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4404048" y="3348103"/>
            <a:ext cx="549500" cy="31249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BC3F3419-9F2C-4849-B92F-08164D55EA7C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H="1" flipV="1">
            <a:off x="5157416" y="2440244"/>
            <a:ext cx="30573" cy="1225931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2BDD2CBC-FAEE-4B80-B0EC-764D6BE8ACBC}"/>
              </a:ext>
            </a:extLst>
          </p:cNvPr>
          <p:cNvCxnSpPr>
            <a:cxnSpLocks/>
          </p:cNvCxnSpPr>
          <p:nvPr/>
        </p:nvCxnSpPr>
        <p:spPr>
          <a:xfrm flipH="1">
            <a:off x="5707847" y="3722577"/>
            <a:ext cx="857981" cy="8203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D5553481-7547-4CAF-BB53-81C1F23BD14F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6512339" y="3331804"/>
            <a:ext cx="367608" cy="17612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91D6674C-7BDB-40A7-B155-78844DB4D6EC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7416917" y="2811867"/>
            <a:ext cx="524884" cy="519937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042E2C50-1943-483A-B9F1-280123DC0412}"/>
              </a:ext>
            </a:extLst>
          </p:cNvPr>
          <p:cNvCxnSpPr>
            <a:cxnSpLocks/>
          </p:cNvCxnSpPr>
          <p:nvPr/>
        </p:nvCxnSpPr>
        <p:spPr>
          <a:xfrm flipH="1" flipV="1">
            <a:off x="3235560" y="3113184"/>
            <a:ext cx="1417774" cy="691428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5" name="표 144">
            <a:extLst>
              <a:ext uri="{FF2B5EF4-FFF2-40B4-BE49-F238E27FC236}">
                <a16:creationId xmlns:a16="http://schemas.microsoft.com/office/drawing/2014/main" id="{131CCC31-448D-4CA4-8B7B-BEB16D84535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76477" y="1703393"/>
          <a:ext cx="1290932" cy="9128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0932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Login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+id : String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+pass : String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checkUser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009253"/>
                  </a:ext>
                </a:extLst>
              </a:tr>
            </a:tbl>
          </a:graphicData>
        </a:graphic>
      </p:graphicFrame>
      <p:graphicFrame>
        <p:nvGraphicFramePr>
          <p:cNvPr id="146" name="표 145">
            <a:extLst>
              <a:ext uri="{FF2B5EF4-FFF2-40B4-BE49-F238E27FC236}">
                <a16:creationId xmlns:a16="http://schemas.microsoft.com/office/drawing/2014/main" id="{FA5D6419-BEC0-4104-91D8-ADC9B6E5FA1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67237" y="2869960"/>
          <a:ext cx="1500172" cy="36560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0172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Main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+bright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+flame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kTemp</a:t>
                      </a:r>
                      <a:r>
                        <a:rPr lang="en-US" altLang="ko-KR" sz="1200" dirty="0"/>
                        <a:t>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kDust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kWeather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getABright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getAFlame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getAMeteoTemp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getAMeteoDust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getAMeteoHumi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getAMeteoWeather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selectMenu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009253"/>
                  </a:ext>
                </a:extLst>
              </a:tr>
            </a:tbl>
          </a:graphicData>
        </a:graphic>
      </p:graphicFrame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23798D3-5712-4BB7-8375-B71B8752CBB5}"/>
              </a:ext>
            </a:extLst>
          </p:cNvPr>
          <p:cNvCxnSpPr>
            <a:cxnSpLocks/>
          </p:cNvCxnSpPr>
          <p:nvPr/>
        </p:nvCxnSpPr>
        <p:spPr>
          <a:xfrm flipH="1" flipV="1">
            <a:off x="5718558" y="4270203"/>
            <a:ext cx="3251575" cy="251393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18C63755-65C6-4943-9911-E0F6C1E5EEA7}"/>
              </a:ext>
            </a:extLst>
          </p:cNvPr>
          <p:cNvCxnSpPr>
            <a:cxnSpLocks/>
            <a:endCxn id="145" idx="1"/>
          </p:cNvCxnSpPr>
          <p:nvPr/>
        </p:nvCxnSpPr>
        <p:spPr>
          <a:xfrm flipV="1">
            <a:off x="7957762" y="2159840"/>
            <a:ext cx="1218715" cy="16614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11B35F69-3106-406F-A00B-977FEB26C2FC}"/>
              </a:ext>
            </a:extLst>
          </p:cNvPr>
          <p:cNvCxnSpPr>
            <a:cxnSpLocks/>
          </p:cNvCxnSpPr>
          <p:nvPr/>
        </p:nvCxnSpPr>
        <p:spPr>
          <a:xfrm flipH="1">
            <a:off x="9717323" y="2623485"/>
            <a:ext cx="104620" cy="25367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0" name="표 159">
            <a:extLst>
              <a:ext uri="{FF2B5EF4-FFF2-40B4-BE49-F238E27FC236}">
                <a16:creationId xmlns:a16="http://schemas.microsoft.com/office/drawing/2014/main" id="{BCAFDF9B-11F3-4CE7-9DB8-D27CBDE43DE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03596" y="4742562"/>
          <a:ext cx="1069309" cy="31226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DeviceControl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stt</a:t>
                      </a:r>
                      <a:r>
                        <a:rPr lang="en-US" altLang="ko-KR" sz="1200" dirty="0"/>
                        <a:t> : String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onHotLine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onOptSwitch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onConflag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onTempState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onHumiState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onLightState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onDoorLock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onSTT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18693"/>
                  </a:ext>
                </a:extLst>
              </a:tr>
            </a:tbl>
          </a:graphicData>
        </a:graphic>
      </p:graphicFrame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AD192CD1-7B26-4F95-9D57-585296EE8306}"/>
              </a:ext>
            </a:extLst>
          </p:cNvPr>
          <p:cNvCxnSpPr>
            <a:cxnSpLocks/>
            <a:endCxn id="160" idx="3"/>
          </p:cNvCxnSpPr>
          <p:nvPr/>
        </p:nvCxnSpPr>
        <p:spPr>
          <a:xfrm flipH="1">
            <a:off x="8272905" y="5324476"/>
            <a:ext cx="694332" cy="97943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84756EE4-99DB-43D3-AB2C-FEC48B47D308}"/>
              </a:ext>
            </a:extLst>
          </p:cNvPr>
          <p:cNvCxnSpPr>
            <a:cxnSpLocks/>
            <a:stCxn id="160" idx="1"/>
          </p:cNvCxnSpPr>
          <p:nvPr/>
        </p:nvCxnSpPr>
        <p:spPr>
          <a:xfrm flipH="1" flipV="1">
            <a:off x="5718558" y="4436831"/>
            <a:ext cx="1485038" cy="1867078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7" name="표 166">
            <a:extLst>
              <a:ext uri="{FF2B5EF4-FFF2-40B4-BE49-F238E27FC236}">
                <a16:creationId xmlns:a16="http://schemas.microsoft.com/office/drawing/2014/main" id="{19E4F3B9-FF18-44BC-AD40-ABD0381F74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74609" y="5948029"/>
          <a:ext cx="1069309" cy="597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GoogleSttApi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18693"/>
                  </a:ext>
                </a:extLst>
              </a:tr>
            </a:tbl>
          </a:graphicData>
        </a:graphic>
      </p:graphicFrame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391C2662-E426-4E00-B9B0-8E26CAD77879}"/>
              </a:ext>
            </a:extLst>
          </p:cNvPr>
          <p:cNvCxnSpPr>
            <a:cxnSpLocks/>
            <a:stCxn id="167" idx="3"/>
          </p:cNvCxnSpPr>
          <p:nvPr/>
        </p:nvCxnSpPr>
        <p:spPr>
          <a:xfrm flipV="1">
            <a:off x="7043918" y="6155556"/>
            <a:ext cx="167377" cy="9144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4" name="표 173">
            <a:extLst>
              <a:ext uri="{FF2B5EF4-FFF2-40B4-BE49-F238E27FC236}">
                <a16:creationId xmlns:a16="http://schemas.microsoft.com/office/drawing/2014/main" id="{42A66A4F-5692-4FE6-86E7-7BE2A16A9D4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3731" y="3314349"/>
          <a:ext cx="1408070" cy="14615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8070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AccessDB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driverName</a:t>
                      </a:r>
                      <a:r>
                        <a:rPr lang="en-US" altLang="ko-KR" sz="12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…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sendDateBase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receiveDataBase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009253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AE757CB-F4A6-400D-A6A0-96E2B8D6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26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39" name="슬라이드 번호 개체 틀 1">
            <a:extLst>
              <a:ext uri="{FF2B5EF4-FFF2-40B4-BE49-F238E27FC236}">
                <a16:creationId xmlns:a16="http://schemas.microsoft.com/office/drawing/2014/main" id="{BA5E8348-E398-4FBC-9F20-58A0406D41C4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26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51378438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텍스트 상자 17410"/>
          <p:cNvSpPr txBox="1">
            <a:spLocks/>
          </p:cNvSpPr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>
            <a:spLocks/>
          </p:cNvSpPr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/>
            <a:endParaRPr lang="ko-KR" altLang="en-US" sz="3600" dirty="0">
              <a:solidFill>
                <a:srgbClr val="000000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08F5A6-5B6A-4902-A73F-17A6116694AB}"/>
              </a:ext>
            </a:extLst>
          </p:cNvPr>
          <p:cNvSpPr txBox="1"/>
          <p:nvPr/>
        </p:nvSpPr>
        <p:spPr>
          <a:xfrm>
            <a:off x="5338003" y="433559"/>
            <a:ext cx="2470844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3600" dirty="0">
                <a:latin typeface="-윤고딕330"/>
                <a:ea typeface="-윤고딕330"/>
                <a:sym typeface="Wingdings"/>
              </a:rPr>
              <a:t>MQTT</a:t>
            </a:r>
            <a:r>
              <a:rPr lang="ko-KR" altLang="en-US" sz="3600" dirty="0">
                <a:latin typeface="-윤고딕330"/>
                <a:ea typeface="-윤고딕330"/>
                <a:sym typeface="Wingdings"/>
              </a:rPr>
              <a:t> 통신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C20F520-D670-4D64-9521-ADD5A41221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07090" y="988119"/>
          <a:ext cx="6055012" cy="102160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61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</a:t>
                      </a: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pubMessage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6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err="1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Mqtt</a:t>
                      </a:r>
                      <a:r>
                        <a:rPr lang="en-US" altLang="ko-KR" sz="10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en-US" altLang="ko-KR" sz="1000" b="0" kern="1200" cap="none" dirty="0" err="1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프로토콜을</a:t>
                      </a:r>
                      <a:r>
                        <a:rPr lang="en-US" altLang="ko-KR" sz="10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en-US" altLang="ko-KR" sz="1000" b="0" kern="1200" cap="none" dirty="0" err="1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활용</a:t>
                      </a:r>
                      <a:r>
                        <a:rPr lang="en-US" altLang="ko-KR" sz="10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en-US" altLang="ko-KR" sz="1000" b="0" kern="1200" cap="none" dirty="0" err="1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topic에</a:t>
                      </a:r>
                      <a:r>
                        <a:rPr lang="en-US" altLang="ko-KR" sz="10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en-US" altLang="ko-KR" sz="1000" b="0" kern="1200" cap="none" dirty="0" err="1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데이터를</a:t>
                      </a:r>
                      <a:r>
                        <a:rPr lang="en-US" altLang="ko-KR" sz="10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발</a:t>
                      </a:r>
                      <a:r>
                        <a:rPr lang="ko-KR" altLang="en-US" sz="10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행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86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없음</a:t>
                      </a: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86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pubMessage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(“home/room1/window”, “open”);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75459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F846C5C4-FA8F-4031-8366-3BEB4A7E516E}"/>
              </a:ext>
            </a:extLst>
          </p:cNvPr>
          <p:cNvGraphicFramePr>
            <a:graphicFrameLocks noGrp="1"/>
          </p:cNvGraphicFramePr>
          <p:nvPr/>
        </p:nvGraphicFramePr>
        <p:xfrm>
          <a:off x="1503052" y="4045980"/>
          <a:ext cx="930696" cy="1304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0696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ReadSensor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getBright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getFlame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431514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44C40F0A-E865-4CEB-911E-E0A7FF9A91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72318" y="5091158"/>
          <a:ext cx="1269247" cy="1867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9247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State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setWindowState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setTempState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setHumiState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setLightState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setBoozer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setDoorLock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setConflag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4456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2323064D-CE03-4D4A-A5E5-87BECCF38291}"/>
              </a:ext>
            </a:extLst>
          </p:cNvPr>
          <p:cNvGraphicFramePr>
            <a:graphicFrameLocks noGrp="1"/>
          </p:cNvGraphicFramePr>
          <p:nvPr/>
        </p:nvGraphicFramePr>
        <p:xfrm>
          <a:off x="2719954" y="2409809"/>
          <a:ext cx="1386988" cy="938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6988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Optimization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autoOptimization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switchAuto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0755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6E1DDDC4-6EFA-46F8-9629-2CDF1D4CA277}"/>
              </a:ext>
            </a:extLst>
          </p:cNvPr>
          <p:cNvGraphicFramePr>
            <a:graphicFrameLocks noGrp="1"/>
          </p:cNvGraphicFramePr>
          <p:nvPr/>
        </p:nvGraphicFramePr>
        <p:xfrm>
          <a:off x="1137137" y="5450596"/>
          <a:ext cx="1456288" cy="1304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6288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ReadKma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getMeteoDust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getMeteoWeather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566466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AF1BB130-8C65-47C0-94C9-E2991AE937E3}"/>
              </a:ext>
            </a:extLst>
          </p:cNvPr>
          <p:cNvGraphicFramePr>
            <a:graphicFrameLocks noGrp="1"/>
          </p:cNvGraphicFramePr>
          <p:nvPr/>
        </p:nvGraphicFramePr>
        <p:xfrm>
          <a:off x="3662734" y="1684830"/>
          <a:ext cx="1008164" cy="755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64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Conflagration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detectFire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412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234910DA-A06D-4202-8691-B1529D237D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62735" y="3666175"/>
          <a:ext cx="1069309" cy="1685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MessageBus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b="0" dirty="0" err="1">
                          <a:solidFill>
                            <a:srgbClr val="FF0000"/>
                          </a:solidFill>
                        </a:rPr>
                        <a:t>pubMessage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b="0" dirty="0" err="1">
                          <a:solidFill>
                            <a:srgbClr val="FF0000"/>
                          </a:solidFill>
                        </a:rPr>
                        <a:t>subMessage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+setup()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+loop()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+reconnect()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18693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D38B8EDA-F763-4CA3-B504-1F690BA0A5DB}"/>
              </a:ext>
            </a:extLst>
          </p:cNvPr>
          <p:cNvGraphicFramePr>
            <a:graphicFrameLocks noGrp="1"/>
          </p:cNvGraphicFramePr>
          <p:nvPr/>
        </p:nvGraphicFramePr>
        <p:xfrm>
          <a:off x="1149461" y="1668476"/>
          <a:ext cx="1098423" cy="22184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8423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EnvEntry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+bright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+flame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kTemp</a:t>
                      </a:r>
                      <a:r>
                        <a:rPr lang="en-US" altLang="ko-KR" sz="1200" dirty="0"/>
                        <a:t>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kDust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kWeather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431514"/>
                  </a:ext>
                </a:extLst>
              </a:tr>
            </a:tbl>
          </a:graphicData>
        </a:graphic>
      </p:graphicFrame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0DA5BB9-B6F5-4E93-8076-7FF6DB5AE699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881527" y="3525366"/>
            <a:ext cx="86873" cy="520614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78B0C29-9CF4-4304-9899-B04ACAB89F94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2433748" y="4508702"/>
            <a:ext cx="1228987" cy="189305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A0EA9E5-12B2-4D12-B186-6DBA9CD37BE3}"/>
              </a:ext>
            </a:extLst>
          </p:cNvPr>
          <p:cNvCxnSpPr>
            <a:cxnSpLocks/>
          </p:cNvCxnSpPr>
          <p:nvPr/>
        </p:nvCxnSpPr>
        <p:spPr>
          <a:xfrm flipV="1">
            <a:off x="2593425" y="4327321"/>
            <a:ext cx="1069309" cy="112327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1FCE112-83F8-40FD-A26B-F93D5D9F2DD3}"/>
              </a:ext>
            </a:extLst>
          </p:cNvPr>
          <p:cNvCxnSpPr>
            <a:cxnSpLocks/>
            <a:stCxn id="31" idx="0"/>
            <a:endCxn id="36" idx="2"/>
          </p:cNvCxnSpPr>
          <p:nvPr/>
        </p:nvCxnSpPr>
        <p:spPr>
          <a:xfrm>
            <a:off x="4106941" y="5091158"/>
            <a:ext cx="90448" cy="26007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2978BBF-5D93-47FB-BE09-79E460E36F73}"/>
              </a:ext>
            </a:extLst>
          </p:cNvPr>
          <p:cNvCxnSpPr>
            <a:cxnSpLocks/>
          </p:cNvCxnSpPr>
          <p:nvPr/>
        </p:nvCxnSpPr>
        <p:spPr>
          <a:xfrm flipH="1">
            <a:off x="1342055" y="3525365"/>
            <a:ext cx="21376" cy="1925231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C17D234-CA46-4466-A607-42F862D8FBFA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2247884" y="2062537"/>
            <a:ext cx="1414850" cy="177534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F7BB2ED-3D28-4C7A-B682-E30A83A36E28}"/>
              </a:ext>
            </a:extLst>
          </p:cNvPr>
          <p:cNvCxnSpPr>
            <a:cxnSpLocks/>
            <a:stCxn id="32" idx="1"/>
            <a:endCxn id="37" idx="3"/>
          </p:cNvCxnSpPr>
          <p:nvPr/>
        </p:nvCxnSpPr>
        <p:spPr>
          <a:xfrm flipH="1" flipV="1">
            <a:off x="2247884" y="2777703"/>
            <a:ext cx="472070" cy="101253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541B95B-23B7-41E2-832B-B96B8EB7C435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3413448" y="3348103"/>
            <a:ext cx="549500" cy="31249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F819157-1C4A-493B-B30A-64ADC70FF063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H="1" flipV="1">
            <a:off x="4166816" y="2440244"/>
            <a:ext cx="30573" cy="1225931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BABE604-3E06-49BF-A272-D2AA2E7DFCAF}"/>
              </a:ext>
            </a:extLst>
          </p:cNvPr>
          <p:cNvCxnSpPr>
            <a:cxnSpLocks/>
          </p:cNvCxnSpPr>
          <p:nvPr/>
        </p:nvCxnSpPr>
        <p:spPr>
          <a:xfrm flipH="1" flipV="1">
            <a:off x="2244960" y="3113184"/>
            <a:ext cx="1417774" cy="691428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F399F92-81B8-4DF3-B5CC-739CBB911701}"/>
              </a:ext>
            </a:extLst>
          </p:cNvPr>
          <p:cNvCxnSpPr>
            <a:cxnSpLocks/>
          </p:cNvCxnSpPr>
          <p:nvPr/>
        </p:nvCxnSpPr>
        <p:spPr>
          <a:xfrm>
            <a:off x="4857467" y="4372890"/>
            <a:ext cx="724199" cy="67806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030C0F8-3754-4931-A449-10494E6B0C4A}"/>
              </a:ext>
            </a:extLst>
          </p:cNvPr>
          <p:cNvCxnSpPr>
            <a:cxnSpLocks/>
          </p:cNvCxnSpPr>
          <p:nvPr/>
        </p:nvCxnSpPr>
        <p:spPr>
          <a:xfrm flipV="1">
            <a:off x="4874240" y="3113184"/>
            <a:ext cx="707426" cy="1086922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1E199C91-3B7E-409F-AA1E-CF28D10BE8A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07084" y="2031811"/>
          <a:ext cx="6055013" cy="102160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1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</a:t>
                      </a: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subMessage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Mqtt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프로토콜을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활용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topic</a:t>
                      </a: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의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message를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수신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없음</a:t>
                      </a: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subMessage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(“home/</a:t>
                      </a: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livingroom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/temp”);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304726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2C727B9-CAF0-4670-BA5C-89DF3E6C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27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27" name="슬라이드 번호 개체 틀 1">
            <a:extLst>
              <a:ext uri="{FF2B5EF4-FFF2-40B4-BE49-F238E27FC236}">
                <a16:creationId xmlns:a16="http://schemas.microsoft.com/office/drawing/2014/main" id="{446AAC84-9257-4478-BA31-455F6767D74B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27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EF73742-F97F-4B99-93ED-E9455720A5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07083" y="3062264"/>
          <a:ext cx="6055013" cy="102160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1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551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setup()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Mqtt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통신을 위한 초기화 작업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없음</a:t>
                      </a: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setup();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304726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909AF455-5A3E-4C20-A5C4-10402287763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23601" y="4074461"/>
          <a:ext cx="6055013" cy="117400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1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loop()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Mqtt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브로커에 연결 확인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접속이 끊어지면 </a:t>
                      </a:r>
                      <a:r>
                        <a:rPr lang="ko-KR" altLang="en-US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재접속</a:t>
                      </a:r>
                      <a:endParaRPr lang="en-US" altLang="ko-KR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연결되었을 때 주기적으로 메시지 전송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없음</a:t>
                      </a: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loop();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304726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A4F2EA8A-7EC3-41CB-B813-FD7612C6101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07083" y="5225092"/>
          <a:ext cx="6055013" cy="117400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1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814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reconnect()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459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Mqtt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브로커에 연결하고 특정 토픽 구독</a:t>
                      </a:r>
                      <a:endParaRPr lang="en-US" altLang="ko-KR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loop()</a:t>
                      </a: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함수에서 주기적 호출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346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없음</a:t>
                      </a: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346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reconnect();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304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60331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텍스트 상자 17410"/>
          <p:cNvSpPr txBox="1">
            <a:spLocks/>
          </p:cNvSpPr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>
            <a:spLocks/>
          </p:cNvSpPr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/>
            <a:endParaRPr lang="ko-KR" altLang="en-US" sz="3600" dirty="0">
              <a:solidFill>
                <a:srgbClr val="000000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08F5A6-5B6A-4902-A73F-17A6116694AB}"/>
              </a:ext>
            </a:extLst>
          </p:cNvPr>
          <p:cNvSpPr txBox="1"/>
          <p:nvPr/>
        </p:nvSpPr>
        <p:spPr>
          <a:xfrm>
            <a:off x="5338003" y="433559"/>
            <a:ext cx="2929303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하드웨어 동작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C20F520-D670-4D64-9521-ADD5A41221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08362" y="2105584"/>
          <a:ext cx="6055012" cy="178360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bool </a:t>
                      </a: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detectFire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4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화재 센서의 값이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100 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이상이며 온도 센서의 값이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40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도 이상일 때 화재 발생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.</a:t>
                      </a:r>
                    </a:p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부저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울림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스마트폰 </a:t>
                      </a:r>
                      <a:r>
                        <a:rPr lang="ko-KR" altLang="en-US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푸쉬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알람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도어락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해제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화재 발생 시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true, 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평상 시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false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stateFire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= </a:t>
                      </a: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detectFire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(temp, flame);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75459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F846C5C4-FA8F-4031-8366-3BEB4A7E516E}"/>
              </a:ext>
            </a:extLst>
          </p:cNvPr>
          <p:cNvGraphicFramePr>
            <a:graphicFrameLocks noGrp="1"/>
          </p:cNvGraphicFramePr>
          <p:nvPr/>
        </p:nvGraphicFramePr>
        <p:xfrm>
          <a:off x="1503052" y="4045980"/>
          <a:ext cx="930696" cy="1304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0696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ReadSensor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getBright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getFlame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431514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44C40F0A-E865-4CEB-911E-E0A7FF9A91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72318" y="5091158"/>
          <a:ext cx="1269247" cy="1867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9247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State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setWindowState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setTempState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setHumiState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setLightState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setBoozer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setDoorLock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setConflag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4456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2323064D-CE03-4D4A-A5E5-87BECCF3829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19954" y="2409809"/>
          <a:ext cx="1386988" cy="938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6988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Optimization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i="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b="0" i="0" dirty="0" err="1">
                          <a:solidFill>
                            <a:srgbClr val="FF0000"/>
                          </a:solidFill>
                        </a:rPr>
                        <a:t>autoOptimization</a:t>
                      </a:r>
                      <a:r>
                        <a:rPr lang="en-US" altLang="ko-KR" sz="1200" b="0" i="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switchAuto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0755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6E1DDDC4-6EFA-46F8-9629-2CDF1D4CA277}"/>
              </a:ext>
            </a:extLst>
          </p:cNvPr>
          <p:cNvGraphicFramePr>
            <a:graphicFrameLocks noGrp="1"/>
          </p:cNvGraphicFramePr>
          <p:nvPr/>
        </p:nvGraphicFramePr>
        <p:xfrm>
          <a:off x="1137137" y="5450596"/>
          <a:ext cx="1456288" cy="1304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6288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ReadKma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getMeteoDust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getMeteoWeather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566466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AF1BB130-8C65-47C0-94C9-E2991AE937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62734" y="1684830"/>
          <a:ext cx="1008164" cy="755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64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Conflagration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b="0" dirty="0" err="1">
                          <a:solidFill>
                            <a:srgbClr val="FF0000"/>
                          </a:solidFill>
                        </a:rPr>
                        <a:t>detectFire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412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234910DA-A06D-4202-8691-B1529D237D86}"/>
              </a:ext>
            </a:extLst>
          </p:cNvPr>
          <p:cNvGraphicFramePr>
            <a:graphicFrameLocks noGrp="1"/>
          </p:cNvGraphicFramePr>
          <p:nvPr/>
        </p:nvGraphicFramePr>
        <p:xfrm>
          <a:off x="3662735" y="3666175"/>
          <a:ext cx="1069309" cy="1136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MessageBus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pubMessage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18693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D38B8EDA-F763-4CA3-B504-1F690BA0A5DB}"/>
              </a:ext>
            </a:extLst>
          </p:cNvPr>
          <p:cNvGraphicFramePr>
            <a:graphicFrameLocks noGrp="1"/>
          </p:cNvGraphicFramePr>
          <p:nvPr/>
        </p:nvGraphicFramePr>
        <p:xfrm>
          <a:off x="1149461" y="1668476"/>
          <a:ext cx="1098423" cy="22184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8423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EnvEntry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+bright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+flame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kTemp</a:t>
                      </a:r>
                      <a:r>
                        <a:rPr lang="en-US" altLang="ko-KR" sz="1200" dirty="0"/>
                        <a:t>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kDust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kWeather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431514"/>
                  </a:ext>
                </a:extLst>
              </a:tr>
            </a:tbl>
          </a:graphicData>
        </a:graphic>
      </p:graphicFrame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0DA5BB9-B6F5-4E93-8076-7FF6DB5AE699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881527" y="3525366"/>
            <a:ext cx="86873" cy="520614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78B0C29-9CF4-4304-9899-B04ACAB89F94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2433748" y="4234382"/>
            <a:ext cx="1228987" cy="463625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A0EA9E5-12B2-4D12-B186-6DBA9CD37BE3}"/>
              </a:ext>
            </a:extLst>
          </p:cNvPr>
          <p:cNvCxnSpPr>
            <a:cxnSpLocks/>
          </p:cNvCxnSpPr>
          <p:nvPr/>
        </p:nvCxnSpPr>
        <p:spPr>
          <a:xfrm flipV="1">
            <a:off x="2593425" y="4327321"/>
            <a:ext cx="1069309" cy="112327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1FCE112-83F8-40FD-A26B-F93D5D9F2DD3}"/>
              </a:ext>
            </a:extLst>
          </p:cNvPr>
          <p:cNvCxnSpPr>
            <a:cxnSpLocks/>
            <a:stCxn id="31" idx="0"/>
            <a:endCxn id="36" idx="2"/>
          </p:cNvCxnSpPr>
          <p:nvPr/>
        </p:nvCxnSpPr>
        <p:spPr>
          <a:xfrm flipV="1">
            <a:off x="4106941" y="4802589"/>
            <a:ext cx="90448" cy="28856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2978BBF-5D93-47FB-BE09-79E460E36F73}"/>
              </a:ext>
            </a:extLst>
          </p:cNvPr>
          <p:cNvCxnSpPr>
            <a:cxnSpLocks/>
          </p:cNvCxnSpPr>
          <p:nvPr/>
        </p:nvCxnSpPr>
        <p:spPr>
          <a:xfrm flipH="1">
            <a:off x="1342055" y="3525365"/>
            <a:ext cx="21376" cy="1925231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C17D234-CA46-4466-A607-42F862D8FBFA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2247884" y="2062537"/>
            <a:ext cx="1414850" cy="177534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F7BB2ED-3D28-4C7A-B682-E30A83A36E28}"/>
              </a:ext>
            </a:extLst>
          </p:cNvPr>
          <p:cNvCxnSpPr>
            <a:cxnSpLocks/>
            <a:stCxn id="32" idx="1"/>
            <a:endCxn id="37" idx="3"/>
          </p:cNvCxnSpPr>
          <p:nvPr/>
        </p:nvCxnSpPr>
        <p:spPr>
          <a:xfrm flipH="1" flipV="1">
            <a:off x="2247884" y="2777703"/>
            <a:ext cx="472070" cy="101253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541B95B-23B7-41E2-832B-B96B8EB7C435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3413448" y="3348103"/>
            <a:ext cx="549502" cy="31249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F819157-1C4A-493B-B30A-64ADC70FF063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H="1" flipV="1">
            <a:off x="4166816" y="2440244"/>
            <a:ext cx="30573" cy="1225931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BABE604-3E06-49BF-A272-D2AA2E7DFCAF}"/>
              </a:ext>
            </a:extLst>
          </p:cNvPr>
          <p:cNvCxnSpPr>
            <a:cxnSpLocks/>
          </p:cNvCxnSpPr>
          <p:nvPr/>
        </p:nvCxnSpPr>
        <p:spPr>
          <a:xfrm flipH="1" flipV="1">
            <a:off x="2244960" y="3113184"/>
            <a:ext cx="1417774" cy="691428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F399F92-81B8-4DF3-B5CC-739CBB911701}"/>
              </a:ext>
            </a:extLst>
          </p:cNvPr>
          <p:cNvCxnSpPr>
            <a:cxnSpLocks/>
          </p:cNvCxnSpPr>
          <p:nvPr/>
        </p:nvCxnSpPr>
        <p:spPr>
          <a:xfrm>
            <a:off x="4730772" y="2105584"/>
            <a:ext cx="850894" cy="681932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030C0F8-3754-4931-A449-10494E6B0C4A}"/>
              </a:ext>
            </a:extLst>
          </p:cNvPr>
          <p:cNvCxnSpPr>
            <a:cxnSpLocks/>
          </p:cNvCxnSpPr>
          <p:nvPr/>
        </p:nvCxnSpPr>
        <p:spPr>
          <a:xfrm>
            <a:off x="4166815" y="2829898"/>
            <a:ext cx="1414851" cy="1934095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1E199C91-3B7E-409F-AA1E-CF28D10BE8A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08361" y="4159146"/>
          <a:ext cx="6055013" cy="153976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1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bool </a:t>
                      </a: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autoOptimization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온도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습도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조도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시각에 따른 실내 환경 최적화 수행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성공 시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true, 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실패 시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false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optState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= </a:t>
                      </a: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autoOptimization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(temp, </a:t>
                      </a: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humi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bright, time);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304726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8DFDD768-7447-45E0-80C3-9CB8BE9FB95C}"/>
              </a:ext>
            </a:extLst>
          </p:cNvPr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857467" y="1368380"/>
            <a:ext cx="850894" cy="94425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0ACA701-FD29-4B55-AAE3-A9042BC1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28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28" name="슬라이드 번호 개체 틀 1">
            <a:extLst>
              <a:ext uri="{FF2B5EF4-FFF2-40B4-BE49-F238E27FC236}">
                <a16:creationId xmlns:a16="http://schemas.microsoft.com/office/drawing/2014/main" id="{F10D757C-04F8-41B2-B8C7-AD74355BC70B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28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83639078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텍스트 상자 17410"/>
          <p:cNvSpPr txBox="1">
            <a:spLocks/>
          </p:cNvSpPr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>
            <a:spLocks/>
          </p:cNvSpPr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/>
            <a:endParaRPr lang="ko-KR" altLang="en-US" sz="3600" dirty="0">
              <a:solidFill>
                <a:srgbClr val="000000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08F5A6-5B6A-4902-A73F-17A6116694AB}"/>
              </a:ext>
            </a:extLst>
          </p:cNvPr>
          <p:cNvSpPr txBox="1"/>
          <p:nvPr/>
        </p:nvSpPr>
        <p:spPr>
          <a:xfrm>
            <a:off x="5338003" y="433559"/>
            <a:ext cx="2892434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latin typeface="-윤고딕330"/>
                <a:ea typeface="-윤고딕330"/>
                <a:sym typeface="Wingdings"/>
              </a:rPr>
              <a:t>하드웨어 동작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C20F520-D670-4D64-9521-ADD5A41221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08362" y="2105584"/>
          <a:ext cx="6055012" cy="178360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bool </a:t>
                      </a: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detectFire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4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화재 센서의 값이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100 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이상이며 온도 센서의 값이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40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도 이상일 때 화재 발생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.</a:t>
                      </a:r>
                    </a:p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부저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울림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스마트폰 </a:t>
                      </a:r>
                      <a:r>
                        <a:rPr lang="ko-KR" altLang="en-US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푸쉬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알람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도어락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해제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화재 발생 시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true, 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평상 시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false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stateFire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= </a:t>
                      </a: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detectFire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(temp, flame);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75459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F846C5C4-FA8F-4031-8366-3BEB4A7E516E}"/>
              </a:ext>
            </a:extLst>
          </p:cNvPr>
          <p:cNvGraphicFramePr>
            <a:graphicFrameLocks noGrp="1"/>
          </p:cNvGraphicFramePr>
          <p:nvPr/>
        </p:nvGraphicFramePr>
        <p:xfrm>
          <a:off x="1503052" y="4045980"/>
          <a:ext cx="930696" cy="1304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0696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ReadSensor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getBright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getFlame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431514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44C40F0A-E865-4CEB-911E-E0A7FF9A91A8}"/>
              </a:ext>
            </a:extLst>
          </p:cNvPr>
          <p:cNvGraphicFramePr>
            <a:graphicFrameLocks noGrp="1"/>
          </p:cNvGraphicFramePr>
          <p:nvPr/>
        </p:nvGraphicFramePr>
        <p:xfrm>
          <a:off x="3472318" y="5091158"/>
          <a:ext cx="1269247" cy="1685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9247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State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setWindowState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setTempState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setLightState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setBoozer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setDoorLock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setConflag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4456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2323064D-CE03-4D4A-A5E5-87BECCF38291}"/>
              </a:ext>
            </a:extLst>
          </p:cNvPr>
          <p:cNvGraphicFramePr>
            <a:graphicFrameLocks noGrp="1"/>
          </p:cNvGraphicFramePr>
          <p:nvPr/>
        </p:nvGraphicFramePr>
        <p:xfrm>
          <a:off x="2719954" y="2409809"/>
          <a:ext cx="1386988" cy="938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6988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Optimization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b="1" dirty="0" err="1">
                          <a:solidFill>
                            <a:srgbClr val="FF0000"/>
                          </a:solidFill>
                        </a:rPr>
                        <a:t>autoOptimization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switchAuto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0755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6E1DDDC4-6EFA-46F8-9629-2CDF1D4CA277}"/>
              </a:ext>
            </a:extLst>
          </p:cNvPr>
          <p:cNvGraphicFramePr>
            <a:graphicFrameLocks noGrp="1"/>
          </p:cNvGraphicFramePr>
          <p:nvPr/>
        </p:nvGraphicFramePr>
        <p:xfrm>
          <a:off x="1137137" y="5450596"/>
          <a:ext cx="1456288" cy="1304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6288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ReadKma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getMeteoDust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getMeteoWeather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566466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AF1BB130-8C65-47C0-94C9-E2991AE937E3}"/>
              </a:ext>
            </a:extLst>
          </p:cNvPr>
          <p:cNvGraphicFramePr>
            <a:graphicFrameLocks noGrp="1"/>
          </p:cNvGraphicFramePr>
          <p:nvPr/>
        </p:nvGraphicFramePr>
        <p:xfrm>
          <a:off x="3662734" y="1684830"/>
          <a:ext cx="1008164" cy="755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64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Conflagration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b="1" dirty="0" err="1">
                          <a:solidFill>
                            <a:srgbClr val="FF0000"/>
                          </a:solidFill>
                        </a:rPr>
                        <a:t>detectFire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412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234910DA-A06D-4202-8691-B1529D237D86}"/>
              </a:ext>
            </a:extLst>
          </p:cNvPr>
          <p:cNvGraphicFramePr>
            <a:graphicFrameLocks noGrp="1"/>
          </p:cNvGraphicFramePr>
          <p:nvPr/>
        </p:nvGraphicFramePr>
        <p:xfrm>
          <a:off x="3662735" y="3666175"/>
          <a:ext cx="1069309" cy="1136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MessageBus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pubMessage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18693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D38B8EDA-F763-4CA3-B504-1F690BA0A5DB}"/>
              </a:ext>
            </a:extLst>
          </p:cNvPr>
          <p:cNvGraphicFramePr>
            <a:graphicFrameLocks noGrp="1"/>
          </p:cNvGraphicFramePr>
          <p:nvPr/>
        </p:nvGraphicFramePr>
        <p:xfrm>
          <a:off x="1149461" y="1668476"/>
          <a:ext cx="1098423" cy="22184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8423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EnvEntry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+bright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+flame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kTemp</a:t>
                      </a:r>
                      <a:r>
                        <a:rPr lang="en-US" altLang="ko-KR" sz="1200" dirty="0"/>
                        <a:t>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kDust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kWeather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431514"/>
                  </a:ext>
                </a:extLst>
              </a:tr>
            </a:tbl>
          </a:graphicData>
        </a:graphic>
      </p:graphicFrame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0DA5BB9-B6F5-4E93-8076-7FF6DB5AE699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881527" y="3525366"/>
            <a:ext cx="86873" cy="520614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78B0C29-9CF4-4304-9899-B04ACAB89F94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2433748" y="4234382"/>
            <a:ext cx="1228987" cy="463625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A0EA9E5-12B2-4D12-B186-6DBA9CD37BE3}"/>
              </a:ext>
            </a:extLst>
          </p:cNvPr>
          <p:cNvCxnSpPr>
            <a:cxnSpLocks/>
          </p:cNvCxnSpPr>
          <p:nvPr/>
        </p:nvCxnSpPr>
        <p:spPr>
          <a:xfrm flipV="1">
            <a:off x="2593425" y="4327321"/>
            <a:ext cx="1069309" cy="112327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1FCE112-83F8-40FD-A26B-F93D5D9F2DD3}"/>
              </a:ext>
            </a:extLst>
          </p:cNvPr>
          <p:cNvCxnSpPr>
            <a:cxnSpLocks/>
            <a:stCxn id="31" idx="0"/>
            <a:endCxn id="36" idx="2"/>
          </p:cNvCxnSpPr>
          <p:nvPr/>
        </p:nvCxnSpPr>
        <p:spPr>
          <a:xfrm flipV="1">
            <a:off x="4106941" y="4802589"/>
            <a:ext cx="90448" cy="28856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2978BBF-5D93-47FB-BE09-79E460E36F73}"/>
              </a:ext>
            </a:extLst>
          </p:cNvPr>
          <p:cNvCxnSpPr>
            <a:cxnSpLocks/>
          </p:cNvCxnSpPr>
          <p:nvPr/>
        </p:nvCxnSpPr>
        <p:spPr>
          <a:xfrm flipH="1">
            <a:off x="1342055" y="3525365"/>
            <a:ext cx="21376" cy="1925231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C17D234-CA46-4466-A607-42F862D8FBFA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2247884" y="2062537"/>
            <a:ext cx="1414850" cy="177534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F7BB2ED-3D28-4C7A-B682-E30A83A36E28}"/>
              </a:ext>
            </a:extLst>
          </p:cNvPr>
          <p:cNvCxnSpPr>
            <a:cxnSpLocks/>
            <a:stCxn id="32" idx="1"/>
            <a:endCxn id="37" idx="3"/>
          </p:cNvCxnSpPr>
          <p:nvPr/>
        </p:nvCxnSpPr>
        <p:spPr>
          <a:xfrm flipH="1" flipV="1">
            <a:off x="2247884" y="2777703"/>
            <a:ext cx="472070" cy="101253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541B95B-23B7-41E2-832B-B96B8EB7C435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3413448" y="3348103"/>
            <a:ext cx="549502" cy="31249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F819157-1C4A-493B-B30A-64ADC70FF063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H="1" flipV="1">
            <a:off x="4166816" y="2440244"/>
            <a:ext cx="30573" cy="1225931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BABE604-3E06-49BF-A272-D2AA2E7DFCAF}"/>
              </a:ext>
            </a:extLst>
          </p:cNvPr>
          <p:cNvCxnSpPr>
            <a:cxnSpLocks/>
          </p:cNvCxnSpPr>
          <p:nvPr/>
        </p:nvCxnSpPr>
        <p:spPr>
          <a:xfrm flipH="1" flipV="1">
            <a:off x="2244960" y="3113184"/>
            <a:ext cx="1417774" cy="691428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F399F92-81B8-4DF3-B5CC-739CBB911701}"/>
              </a:ext>
            </a:extLst>
          </p:cNvPr>
          <p:cNvCxnSpPr>
            <a:cxnSpLocks/>
          </p:cNvCxnSpPr>
          <p:nvPr/>
        </p:nvCxnSpPr>
        <p:spPr>
          <a:xfrm>
            <a:off x="4730772" y="2105584"/>
            <a:ext cx="850894" cy="681932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030C0F8-3754-4931-A449-10494E6B0C4A}"/>
              </a:ext>
            </a:extLst>
          </p:cNvPr>
          <p:cNvCxnSpPr>
            <a:cxnSpLocks/>
          </p:cNvCxnSpPr>
          <p:nvPr/>
        </p:nvCxnSpPr>
        <p:spPr>
          <a:xfrm>
            <a:off x="4166815" y="2829898"/>
            <a:ext cx="1414851" cy="1934095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1E199C91-3B7E-409F-AA1E-CF28D10BE8A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08361" y="4159146"/>
          <a:ext cx="6055013" cy="202744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1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bool </a:t>
                      </a: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autoOptimization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4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화재 센서의 값이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100 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이상이며 온도 센서의 값이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40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도 이상일 때 작동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. </a:t>
                      </a:r>
                      <a:r>
                        <a:rPr lang="ko-KR" altLang="en-US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부저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울림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스마트폰 </a:t>
                      </a:r>
                      <a:r>
                        <a:rPr lang="ko-KR" altLang="en-US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푸쉬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알람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도어락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해제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성공 시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true, 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실패 시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false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optState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= </a:t>
                      </a: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autoOptimization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(temp, </a:t>
                      </a: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humi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bright, time);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304726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8DFDD768-7447-45E0-80C3-9CB8BE9FB95C}"/>
              </a:ext>
            </a:extLst>
          </p:cNvPr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857467" y="1368380"/>
            <a:ext cx="850894" cy="94425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056CE9C-A330-48D1-BD1E-BB8691DD7EA0}"/>
              </a:ext>
            </a:extLst>
          </p:cNvPr>
          <p:cNvSpPr/>
          <p:nvPr/>
        </p:nvSpPr>
        <p:spPr>
          <a:xfrm>
            <a:off x="-55785" y="-77002"/>
            <a:ext cx="12309919" cy="6976678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0DC6A9-F12F-486C-9E88-4AF02F62ABD9}"/>
              </a:ext>
            </a:extLst>
          </p:cNvPr>
          <p:cNvSpPr txBox="1"/>
          <p:nvPr/>
        </p:nvSpPr>
        <p:spPr>
          <a:xfrm>
            <a:off x="1158809" y="1624810"/>
            <a:ext cx="5329594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R = f/F * 100 : </a:t>
            </a:r>
            <a:r>
              <a:rPr lang="ko-KR" altLang="en-US" sz="28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상대 습도 공식</a:t>
            </a:r>
            <a:endParaRPr lang="en-US" altLang="ko-KR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l"/>
            <a:endParaRPr lang="en-US" altLang="ko-KR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(f : </a:t>
            </a:r>
            <a:r>
              <a: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대기 중의 수증기압</a:t>
            </a:r>
            <a:r>
              <a:rPr lang="en-US" altLang="ko-KR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F : </a:t>
            </a:r>
            <a:r>
              <a: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포화 수증기압</a:t>
            </a:r>
            <a:r>
              <a:rPr lang="en-US" altLang="ko-KR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EC8F15-3FB9-42F9-8F98-DF79DD4A3A99}"/>
              </a:ext>
            </a:extLst>
          </p:cNvPr>
          <p:cNvSpPr txBox="1"/>
          <p:nvPr/>
        </p:nvSpPr>
        <p:spPr>
          <a:xfrm>
            <a:off x="1158809" y="2898940"/>
            <a:ext cx="5851144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일반적인 권장 습도 </a:t>
            </a:r>
            <a:r>
              <a:rPr lang="en-US" altLang="ko-KR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30 ~ 50RH%</a:t>
            </a:r>
          </a:p>
          <a:p>
            <a:pPr algn="l"/>
            <a:r>
              <a: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이때 적정 온도 </a:t>
            </a:r>
            <a:r>
              <a:rPr lang="en-US" altLang="ko-KR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약 </a:t>
            </a:r>
            <a:r>
              <a:rPr lang="en-US" altLang="ko-KR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27</a:t>
            </a:r>
            <a:r>
              <a: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도</a:t>
            </a:r>
            <a:endParaRPr lang="en-US" altLang="ko-KR" sz="16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29CFD7-B926-4FA3-BC63-3BB640501158}"/>
              </a:ext>
            </a:extLst>
          </p:cNvPr>
          <p:cNvSpPr txBox="1"/>
          <p:nvPr/>
        </p:nvSpPr>
        <p:spPr>
          <a:xfrm>
            <a:off x="6200317" y="1618093"/>
            <a:ext cx="5851144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 err="1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setTempState</a:t>
            </a:r>
            <a:r>
              <a:rPr lang="en-US" altLang="ko-KR" sz="2800" dirty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();</a:t>
            </a:r>
          </a:p>
          <a:p>
            <a:pPr algn="l"/>
            <a:r>
              <a:rPr lang="en-US" altLang="ko-KR" sz="2800" dirty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If (temp &gt; 20 OR temp &lt; 27)</a:t>
            </a:r>
          </a:p>
          <a:p>
            <a:pPr algn="l"/>
            <a:r>
              <a:rPr lang="en-US" altLang="ko-KR" sz="2800" dirty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Then </a:t>
            </a:r>
            <a:r>
              <a:rPr lang="en-US" altLang="ko-KR" sz="2800" dirty="0" err="1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setTempState</a:t>
            </a:r>
            <a:r>
              <a:rPr lang="en-US" altLang="ko-KR" sz="2800" dirty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(false);</a:t>
            </a:r>
          </a:p>
          <a:p>
            <a:pPr algn="l"/>
            <a:r>
              <a:rPr lang="en-US" altLang="ko-KR" sz="2800" dirty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If (R &gt;= 30 AND R&lt;= 50)</a:t>
            </a:r>
          </a:p>
          <a:p>
            <a:pPr algn="l"/>
            <a:r>
              <a:rPr lang="en-US" altLang="ko-KR" sz="2800" dirty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Then </a:t>
            </a:r>
            <a:r>
              <a:rPr lang="en-US" altLang="ko-KR" sz="2800" dirty="0" err="1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setHumiState</a:t>
            </a:r>
            <a:r>
              <a:rPr lang="en-US" altLang="ko-KR" sz="2800" dirty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(false);</a:t>
            </a:r>
          </a:p>
          <a:p>
            <a:pPr algn="l"/>
            <a:r>
              <a:rPr lang="en-US" altLang="ko-KR" sz="2800" dirty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Else </a:t>
            </a:r>
            <a:r>
              <a:rPr lang="en-US" altLang="ko-KR" sz="2800" dirty="0" err="1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setHumiState</a:t>
            </a:r>
            <a:r>
              <a:rPr lang="en-US" altLang="ko-KR" sz="2800" dirty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(true);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ACAC42-2E26-48FB-9FD2-FBB32770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29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41" name="슬라이드 번호 개체 틀 1">
            <a:extLst>
              <a:ext uri="{FF2B5EF4-FFF2-40B4-BE49-F238E27FC236}">
                <a16:creationId xmlns:a16="http://schemas.microsoft.com/office/drawing/2014/main" id="{EDACA70C-F85E-4003-A433-A206A152ACC8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bg2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29</a:t>
            </a:fld>
            <a:endParaRPr lang="ko-KR" altLang="en-US" sz="2800" dirty="0">
              <a:solidFill>
                <a:schemeClr val="bg2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07478568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Box 14338"/>
          <p:cNvSpPr txBox="1"/>
          <p:nvPr/>
        </p:nvSpPr>
        <p:spPr>
          <a:xfrm>
            <a:off x="1147220" y="1"/>
            <a:ext cx="3881600" cy="692982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지적사항 및 답변</a:t>
            </a:r>
          </a:p>
        </p:txBody>
      </p:sp>
      <p:graphicFrame>
        <p:nvGraphicFramePr>
          <p:cNvPr id="14343" name="표 14342"/>
          <p:cNvGraphicFramePr/>
          <p:nvPr>
            <p:extLst>
              <p:ext uri="{D42A27DB-BD31-4B8C-83A1-F6EECF244321}">
                <p14:modId xmlns:p14="http://schemas.microsoft.com/office/powerpoint/2010/main" val="3719036988"/>
              </p:ext>
            </p:extLst>
          </p:nvPr>
        </p:nvGraphicFramePr>
        <p:xfrm>
          <a:off x="2336842" y="2318399"/>
          <a:ext cx="7596534" cy="22871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9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596">
                <a:tc>
                  <a:txBody>
                    <a:bodyPr/>
                    <a:lstStyle/>
                    <a:p>
                      <a:pPr marL="0" lvl="0" indent="0" algn="ctr" defTabSz="943938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  <a:sym typeface="Wingdings"/>
                        </a:rPr>
                        <a:t>지적사항</a:t>
                      </a:r>
                      <a:endParaRPr lang="ko-KR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  <a:sym typeface="Wingdings"/>
                      </a:endParaRPr>
                    </a:p>
                  </a:txBody>
                  <a:tcPr marL="90006" marR="90006" marT="46789" marB="46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43938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  <a:sym typeface="Wingdings"/>
                        </a:rPr>
                        <a:t>답변</a:t>
                      </a:r>
                      <a:endParaRPr lang="ko-KR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  <a:sym typeface="Wingdings"/>
                      </a:endParaRPr>
                    </a:p>
                  </a:txBody>
                  <a:tcPr marL="90006" marR="90006" marT="46789" marB="46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7407">
                <a:tc>
                  <a:txBody>
                    <a:bodyPr/>
                    <a:lstStyle/>
                    <a:p>
                      <a:pPr marL="0" lvl="0" indent="0" algn="l" defTabSz="943938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  <a:sym typeface="Wingdings"/>
                        </a:rPr>
                        <a:t>1. </a:t>
                      </a:r>
                      <a:r>
                        <a:rPr lang="ko-KR" altLang="en-US" sz="1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  <a:sym typeface="Wingdings"/>
                        </a:rPr>
                        <a:t>구현 현황 제시 필요 및 늦음</a:t>
                      </a:r>
                      <a:endParaRPr lang="ko-KR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  <a:sym typeface="Wingdings"/>
                      </a:endParaRPr>
                    </a:p>
                  </a:txBody>
                  <a:tcPr marL="90006" marR="90006" marT="46789" marB="46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현재 </a:t>
                      </a:r>
                      <a:r>
                        <a:rPr lang="ko-KR" altLang="en-US" dirty="0" err="1"/>
                        <a:t>구현중이고</a:t>
                      </a:r>
                      <a:r>
                        <a:rPr lang="ko-KR" altLang="en-US" dirty="0"/>
                        <a:t> 부분적으로 구현완료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r>
                        <a:rPr lang="ko-KR" altLang="en-US" dirty="0"/>
                        <a:t>종합설계수행일정 참조</a:t>
                      </a:r>
                    </a:p>
                  </a:txBody>
                  <a:tcPr marL="90006" marR="90006" marT="46789" marB="46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1837">
                <a:tc>
                  <a:txBody>
                    <a:bodyPr/>
                    <a:lstStyle/>
                    <a:p>
                      <a:pPr marL="0" lvl="0" indent="0" algn="l" defTabSz="943938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  <a:sym typeface="Wingdings"/>
                        </a:rPr>
                        <a:t>2. </a:t>
                      </a:r>
                      <a:r>
                        <a:rPr lang="ko-KR" altLang="en-US" sz="1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  <a:sym typeface="Wingdings"/>
                        </a:rPr>
                        <a:t>통신테스트 결과 제시 필요</a:t>
                      </a:r>
                      <a:endParaRPr lang="ko-KR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  <a:sym typeface="Wingdings"/>
                      </a:endParaRPr>
                    </a:p>
                  </a:txBody>
                  <a:tcPr marL="90006" marR="90006" marT="46789" marB="46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현재 보유하고 있는 </a:t>
                      </a:r>
                      <a:r>
                        <a:rPr lang="ko-KR" altLang="en-US" dirty="0" err="1"/>
                        <a:t>온습도</a:t>
                      </a:r>
                      <a:r>
                        <a:rPr lang="ko-KR" altLang="en-US" dirty="0"/>
                        <a:t> 센서와 </a:t>
                      </a:r>
                      <a:r>
                        <a:rPr lang="ko-KR" altLang="en-US" dirty="0" err="1"/>
                        <a:t>라즈베리파이를</a:t>
                      </a:r>
                      <a:r>
                        <a:rPr lang="ko-KR" altLang="en-US" dirty="0"/>
                        <a:t> 활용한 </a:t>
                      </a:r>
                      <a:r>
                        <a:rPr lang="en-US" altLang="ko-KR" dirty="0"/>
                        <a:t>MQTT </a:t>
                      </a:r>
                      <a:r>
                        <a:rPr lang="ko-KR" altLang="en-US" dirty="0"/>
                        <a:t>통신 테스트 제시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marL="90006" marR="90006" marT="46789" marB="46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DC6140E-2F31-476B-96E9-2B41684C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3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A5465F21-7FE5-4843-909B-1AFFBDC5BD15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3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텍스트 상자 17410"/>
          <p:cNvSpPr txBox="1">
            <a:spLocks/>
          </p:cNvSpPr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>
            <a:spLocks/>
          </p:cNvSpPr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/>
            <a:endParaRPr lang="ko-KR" altLang="en-US" sz="3600" dirty="0">
              <a:solidFill>
                <a:srgbClr val="000000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08F5A6-5B6A-4902-A73F-17A6116694AB}"/>
              </a:ext>
            </a:extLst>
          </p:cNvPr>
          <p:cNvSpPr txBox="1"/>
          <p:nvPr/>
        </p:nvSpPr>
        <p:spPr>
          <a:xfrm>
            <a:off x="5338003" y="433559"/>
            <a:ext cx="2892434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latin typeface="-윤고딕330"/>
                <a:ea typeface="-윤고딕330"/>
                <a:sym typeface="Wingdings"/>
              </a:rPr>
              <a:t>하드웨어 동작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C20F520-D670-4D64-9521-ADD5A41221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38997" y="3044073"/>
          <a:ext cx="6055012" cy="153976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bool </a:t>
                      </a: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switchAuto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4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최적화를 수행의 스위치 역할</a:t>
                      </a:r>
                      <a:endParaRPr lang="en-US" altLang="ko-KR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최적화 모듈을 켜고 끔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최적화 수행 시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1, 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최적화 중단 시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0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switchOpt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= </a:t>
                      </a: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switchAuto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</a:t>
                      </a: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stateOpt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);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75459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F846C5C4-FA8F-4031-8366-3BEB4A7E51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03052" y="4045980"/>
          <a:ext cx="930696" cy="1304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0696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ReadSensor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getBright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getFlame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431514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44C40F0A-E865-4CEB-911E-E0A7FF9A91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72318" y="5091158"/>
          <a:ext cx="1269247" cy="1867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9247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State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setWindowState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setTempState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setHumiState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setLightState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setBoozer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setDoorLock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setConflag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4456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2323064D-CE03-4D4A-A5E5-87BECCF3829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19954" y="2409809"/>
          <a:ext cx="1386988" cy="938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6988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Optimization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autoOptimization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b="0" dirty="0" err="1">
                          <a:solidFill>
                            <a:srgbClr val="FF0000"/>
                          </a:solidFill>
                        </a:rPr>
                        <a:t>switchAuto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0755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6E1DDDC4-6EFA-46F8-9629-2CDF1D4CA2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37137" y="5450596"/>
          <a:ext cx="1456288" cy="1304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6288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ReadKma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getMeteoDust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getMeteoWeather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566466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AF1BB130-8C65-47C0-94C9-E2991AE937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62734" y="1684830"/>
          <a:ext cx="1008164" cy="755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64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Conflagration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detectFire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412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234910DA-A06D-4202-8691-B1529D237D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62735" y="3666175"/>
          <a:ext cx="1069309" cy="1136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MessageBus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pubMessage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18693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D38B8EDA-F763-4CA3-B504-1F690BA0A5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9461" y="1668476"/>
          <a:ext cx="1098423" cy="22184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8423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EnvEntry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+bright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+flame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kTemp</a:t>
                      </a:r>
                      <a:r>
                        <a:rPr lang="en-US" altLang="ko-KR" sz="1200" dirty="0"/>
                        <a:t>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kDust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kWeather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431514"/>
                  </a:ext>
                </a:extLst>
              </a:tr>
            </a:tbl>
          </a:graphicData>
        </a:graphic>
      </p:graphicFrame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0DA5BB9-B6F5-4E93-8076-7FF6DB5AE699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881527" y="3525366"/>
            <a:ext cx="86873" cy="520614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78B0C29-9CF4-4304-9899-B04ACAB89F94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2433748" y="4234382"/>
            <a:ext cx="1228987" cy="463625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A0EA9E5-12B2-4D12-B186-6DBA9CD37BE3}"/>
              </a:ext>
            </a:extLst>
          </p:cNvPr>
          <p:cNvCxnSpPr>
            <a:cxnSpLocks/>
          </p:cNvCxnSpPr>
          <p:nvPr/>
        </p:nvCxnSpPr>
        <p:spPr>
          <a:xfrm flipV="1">
            <a:off x="2593425" y="4327321"/>
            <a:ext cx="1069309" cy="112327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1FCE112-83F8-40FD-A26B-F93D5D9F2DD3}"/>
              </a:ext>
            </a:extLst>
          </p:cNvPr>
          <p:cNvCxnSpPr>
            <a:cxnSpLocks/>
            <a:stCxn id="31" idx="0"/>
            <a:endCxn id="36" idx="2"/>
          </p:cNvCxnSpPr>
          <p:nvPr/>
        </p:nvCxnSpPr>
        <p:spPr>
          <a:xfrm flipV="1">
            <a:off x="4106941" y="4802589"/>
            <a:ext cx="90448" cy="28856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2978BBF-5D93-47FB-BE09-79E460E36F73}"/>
              </a:ext>
            </a:extLst>
          </p:cNvPr>
          <p:cNvCxnSpPr>
            <a:cxnSpLocks/>
          </p:cNvCxnSpPr>
          <p:nvPr/>
        </p:nvCxnSpPr>
        <p:spPr>
          <a:xfrm flipH="1">
            <a:off x="1342055" y="3525365"/>
            <a:ext cx="21376" cy="1925231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C17D234-CA46-4466-A607-42F862D8FBFA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2247884" y="2062537"/>
            <a:ext cx="1414850" cy="177534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F7BB2ED-3D28-4C7A-B682-E30A83A36E28}"/>
              </a:ext>
            </a:extLst>
          </p:cNvPr>
          <p:cNvCxnSpPr>
            <a:cxnSpLocks/>
            <a:stCxn id="32" idx="1"/>
            <a:endCxn id="37" idx="3"/>
          </p:cNvCxnSpPr>
          <p:nvPr/>
        </p:nvCxnSpPr>
        <p:spPr>
          <a:xfrm flipH="1" flipV="1">
            <a:off x="2247884" y="2777703"/>
            <a:ext cx="472070" cy="101253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541B95B-23B7-41E2-832B-B96B8EB7C435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3413448" y="3348103"/>
            <a:ext cx="549500" cy="31249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F819157-1C4A-493B-B30A-64ADC70FF063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H="1" flipV="1">
            <a:off x="4166816" y="2440244"/>
            <a:ext cx="30573" cy="1225931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BABE604-3E06-49BF-A272-D2AA2E7DFCAF}"/>
              </a:ext>
            </a:extLst>
          </p:cNvPr>
          <p:cNvCxnSpPr>
            <a:cxnSpLocks/>
          </p:cNvCxnSpPr>
          <p:nvPr/>
        </p:nvCxnSpPr>
        <p:spPr>
          <a:xfrm flipH="1" flipV="1">
            <a:off x="2244960" y="3113184"/>
            <a:ext cx="1417774" cy="691428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F399F92-81B8-4DF3-B5CC-739CBB911701}"/>
              </a:ext>
            </a:extLst>
          </p:cNvPr>
          <p:cNvCxnSpPr>
            <a:cxnSpLocks/>
          </p:cNvCxnSpPr>
          <p:nvPr/>
        </p:nvCxnSpPr>
        <p:spPr>
          <a:xfrm>
            <a:off x="3726907" y="3011846"/>
            <a:ext cx="1792350" cy="924031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32F94-2624-4143-A1CF-09C9B89A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30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25" name="슬라이드 번호 개체 틀 1">
            <a:extLst>
              <a:ext uri="{FF2B5EF4-FFF2-40B4-BE49-F238E27FC236}">
                <a16:creationId xmlns:a16="http://schemas.microsoft.com/office/drawing/2014/main" id="{8C78880A-335F-4272-9F82-2A534299B6F8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30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96566149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텍스트 상자 17410"/>
          <p:cNvSpPr txBox="1">
            <a:spLocks/>
          </p:cNvSpPr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>
            <a:spLocks/>
          </p:cNvSpPr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/>
            <a:endParaRPr lang="ko-KR" altLang="en-US" sz="3600" dirty="0">
              <a:solidFill>
                <a:srgbClr val="000000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08F5A6-5B6A-4902-A73F-17A6116694AB}"/>
              </a:ext>
            </a:extLst>
          </p:cNvPr>
          <p:cNvSpPr txBox="1"/>
          <p:nvPr/>
        </p:nvSpPr>
        <p:spPr>
          <a:xfrm>
            <a:off x="5338003" y="433559"/>
            <a:ext cx="2892434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latin typeface="-윤고딕330"/>
                <a:ea typeface="-윤고딕330"/>
                <a:sym typeface="Wingdings"/>
              </a:rPr>
              <a:t>하드웨어 동작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C20F520-D670-4D64-9521-ADD5A41221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57283" y="2961769"/>
          <a:ext cx="6055012" cy="153976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set…()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34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창문</a:t>
                      </a:r>
                      <a:r>
                        <a:rPr lang="en-US" altLang="ko-KR" sz="16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6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온도</a:t>
                      </a:r>
                      <a:r>
                        <a:rPr lang="en-US" altLang="ko-KR" sz="16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6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습도</a:t>
                      </a:r>
                      <a:r>
                        <a:rPr lang="en-US" altLang="ko-KR" sz="16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6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조명</a:t>
                      </a:r>
                      <a:r>
                        <a:rPr lang="en-US" altLang="ko-KR" sz="16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600" b="0" kern="1200" cap="none" dirty="0" err="1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부저</a:t>
                      </a:r>
                      <a:r>
                        <a:rPr lang="en-US" altLang="ko-KR" sz="16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600" b="0" kern="1200" cap="none" dirty="0" err="1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도어락</a:t>
                      </a:r>
                      <a:r>
                        <a:rPr lang="en-US" altLang="ko-KR" sz="16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6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화재상황 상태 설정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없음</a:t>
                      </a: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Set…();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75459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F846C5C4-FA8F-4031-8366-3BEB4A7E516E}"/>
              </a:ext>
            </a:extLst>
          </p:cNvPr>
          <p:cNvGraphicFramePr>
            <a:graphicFrameLocks noGrp="1"/>
          </p:cNvGraphicFramePr>
          <p:nvPr/>
        </p:nvGraphicFramePr>
        <p:xfrm>
          <a:off x="1503052" y="4045980"/>
          <a:ext cx="930696" cy="1304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0696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ReadSensor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getBright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getFlame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431514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44C40F0A-E865-4CEB-911E-E0A7FF9A91A8}"/>
              </a:ext>
            </a:extLst>
          </p:cNvPr>
          <p:cNvGraphicFramePr>
            <a:graphicFrameLocks noGrp="1"/>
          </p:cNvGraphicFramePr>
          <p:nvPr/>
        </p:nvGraphicFramePr>
        <p:xfrm>
          <a:off x="3472318" y="5091158"/>
          <a:ext cx="1269247" cy="1867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9247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State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setWindowState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setTempState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setHumiState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setLightState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setBoozer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setDoorLock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setConflag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4456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2323064D-CE03-4D4A-A5E5-87BECCF38291}"/>
              </a:ext>
            </a:extLst>
          </p:cNvPr>
          <p:cNvGraphicFramePr>
            <a:graphicFrameLocks noGrp="1"/>
          </p:cNvGraphicFramePr>
          <p:nvPr/>
        </p:nvGraphicFramePr>
        <p:xfrm>
          <a:off x="2719954" y="2409809"/>
          <a:ext cx="1386988" cy="938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6988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Optimization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autoOptimization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switchAuto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0755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6E1DDDC4-6EFA-46F8-9629-2CDF1D4CA277}"/>
              </a:ext>
            </a:extLst>
          </p:cNvPr>
          <p:cNvGraphicFramePr>
            <a:graphicFrameLocks noGrp="1"/>
          </p:cNvGraphicFramePr>
          <p:nvPr/>
        </p:nvGraphicFramePr>
        <p:xfrm>
          <a:off x="1137137" y="5450596"/>
          <a:ext cx="1456288" cy="1304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6288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ReadKma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getMeteoDust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getMeteoWeather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566466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AF1BB130-8C65-47C0-94C9-E2991AE937E3}"/>
              </a:ext>
            </a:extLst>
          </p:cNvPr>
          <p:cNvGraphicFramePr>
            <a:graphicFrameLocks noGrp="1"/>
          </p:cNvGraphicFramePr>
          <p:nvPr/>
        </p:nvGraphicFramePr>
        <p:xfrm>
          <a:off x="3662734" y="1684830"/>
          <a:ext cx="1008164" cy="755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64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Conflagration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detectFire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412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234910DA-A06D-4202-8691-B1529D237D86}"/>
              </a:ext>
            </a:extLst>
          </p:cNvPr>
          <p:cNvGraphicFramePr>
            <a:graphicFrameLocks noGrp="1"/>
          </p:cNvGraphicFramePr>
          <p:nvPr/>
        </p:nvGraphicFramePr>
        <p:xfrm>
          <a:off x="3662735" y="3666175"/>
          <a:ext cx="1069309" cy="1136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MessageBus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pubMessage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subMessage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18693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D38B8EDA-F763-4CA3-B504-1F690BA0A5DB}"/>
              </a:ext>
            </a:extLst>
          </p:cNvPr>
          <p:cNvGraphicFramePr>
            <a:graphicFrameLocks noGrp="1"/>
          </p:cNvGraphicFramePr>
          <p:nvPr/>
        </p:nvGraphicFramePr>
        <p:xfrm>
          <a:off x="1149461" y="1668476"/>
          <a:ext cx="1098423" cy="22184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8423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EnvEntry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+bright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+flame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kTemp</a:t>
                      </a:r>
                      <a:r>
                        <a:rPr lang="en-US" altLang="ko-KR" sz="1200" dirty="0"/>
                        <a:t>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kDust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kWeather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431514"/>
                  </a:ext>
                </a:extLst>
              </a:tr>
            </a:tbl>
          </a:graphicData>
        </a:graphic>
      </p:graphicFrame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0DA5BB9-B6F5-4E93-8076-7FF6DB5AE699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881527" y="3525366"/>
            <a:ext cx="86873" cy="520614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78B0C29-9CF4-4304-9899-B04ACAB89F94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2433748" y="4234382"/>
            <a:ext cx="1228987" cy="463625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A0EA9E5-12B2-4D12-B186-6DBA9CD37BE3}"/>
              </a:ext>
            </a:extLst>
          </p:cNvPr>
          <p:cNvCxnSpPr>
            <a:cxnSpLocks/>
          </p:cNvCxnSpPr>
          <p:nvPr/>
        </p:nvCxnSpPr>
        <p:spPr>
          <a:xfrm flipV="1">
            <a:off x="2593425" y="4327321"/>
            <a:ext cx="1069309" cy="112327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1FCE112-83F8-40FD-A26B-F93D5D9F2DD3}"/>
              </a:ext>
            </a:extLst>
          </p:cNvPr>
          <p:cNvCxnSpPr>
            <a:cxnSpLocks/>
            <a:stCxn id="31" idx="0"/>
            <a:endCxn id="36" idx="2"/>
          </p:cNvCxnSpPr>
          <p:nvPr/>
        </p:nvCxnSpPr>
        <p:spPr>
          <a:xfrm flipV="1">
            <a:off x="4106941" y="4802589"/>
            <a:ext cx="90448" cy="28856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2978BBF-5D93-47FB-BE09-79E460E36F73}"/>
              </a:ext>
            </a:extLst>
          </p:cNvPr>
          <p:cNvCxnSpPr>
            <a:cxnSpLocks/>
          </p:cNvCxnSpPr>
          <p:nvPr/>
        </p:nvCxnSpPr>
        <p:spPr>
          <a:xfrm flipH="1">
            <a:off x="1342055" y="3525365"/>
            <a:ext cx="21376" cy="1925231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C17D234-CA46-4466-A607-42F862D8FBFA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2247884" y="2062537"/>
            <a:ext cx="1414850" cy="177534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F7BB2ED-3D28-4C7A-B682-E30A83A36E28}"/>
              </a:ext>
            </a:extLst>
          </p:cNvPr>
          <p:cNvCxnSpPr>
            <a:cxnSpLocks/>
            <a:stCxn id="32" idx="1"/>
            <a:endCxn id="37" idx="3"/>
          </p:cNvCxnSpPr>
          <p:nvPr/>
        </p:nvCxnSpPr>
        <p:spPr>
          <a:xfrm flipH="1" flipV="1">
            <a:off x="2247884" y="2777703"/>
            <a:ext cx="472070" cy="101253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541B95B-23B7-41E2-832B-B96B8EB7C435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3413448" y="3348103"/>
            <a:ext cx="549500" cy="31249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F819157-1C4A-493B-B30A-64ADC70FF063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H="1" flipV="1">
            <a:off x="4166816" y="2440244"/>
            <a:ext cx="30573" cy="1225931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BABE604-3E06-49BF-A272-D2AA2E7DFCAF}"/>
              </a:ext>
            </a:extLst>
          </p:cNvPr>
          <p:cNvCxnSpPr>
            <a:cxnSpLocks/>
          </p:cNvCxnSpPr>
          <p:nvPr/>
        </p:nvCxnSpPr>
        <p:spPr>
          <a:xfrm flipH="1" flipV="1">
            <a:off x="2244960" y="3113184"/>
            <a:ext cx="1417774" cy="691428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030C0F8-3754-4931-A449-10494E6B0C4A}"/>
              </a:ext>
            </a:extLst>
          </p:cNvPr>
          <p:cNvCxnSpPr>
            <a:cxnSpLocks/>
          </p:cNvCxnSpPr>
          <p:nvPr/>
        </p:nvCxnSpPr>
        <p:spPr>
          <a:xfrm flipV="1">
            <a:off x="4829609" y="4335891"/>
            <a:ext cx="707426" cy="1086922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BA52398-7931-47BE-8031-4B458D94C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31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25" name="슬라이드 번호 개체 틀 1">
            <a:extLst>
              <a:ext uri="{FF2B5EF4-FFF2-40B4-BE49-F238E27FC236}">
                <a16:creationId xmlns:a16="http://schemas.microsoft.com/office/drawing/2014/main" id="{489F3206-8221-4A34-B8DA-EBD2B40225C0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31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54177427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텍스트 상자 17410"/>
          <p:cNvSpPr txBox="1">
            <a:spLocks/>
          </p:cNvSpPr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>
            <a:spLocks/>
          </p:cNvSpPr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/>
            <a:endParaRPr lang="ko-KR" altLang="en-US" sz="3600" dirty="0">
              <a:solidFill>
                <a:srgbClr val="000000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08F5A6-5B6A-4902-A73F-17A6116694AB}"/>
              </a:ext>
            </a:extLst>
          </p:cNvPr>
          <p:cNvSpPr txBox="1"/>
          <p:nvPr/>
        </p:nvSpPr>
        <p:spPr>
          <a:xfrm>
            <a:off x="5338003" y="433559"/>
            <a:ext cx="2458213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3600" dirty="0">
                <a:latin typeface="-윤고딕330"/>
                <a:ea typeface="-윤고딕330"/>
                <a:sym typeface="Wingdings"/>
              </a:rPr>
              <a:t>DB Access</a:t>
            </a:r>
            <a:endParaRPr lang="ko-KR" altLang="en-US" sz="3600" dirty="0">
              <a:latin typeface="-윤고딕330"/>
              <a:ea typeface="-윤고딕330"/>
              <a:sym typeface="Wingdings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9E576740-6CF3-4F5A-B373-F9023E9D8C47}"/>
              </a:ext>
            </a:extLst>
          </p:cNvPr>
          <p:cNvGraphicFramePr>
            <a:graphicFrameLocks noGrp="1"/>
          </p:cNvGraphicFramePr>
          <p:nvPr/>
        </p:nvGraphicFramePr>
        <p:xfrm>
          <a:off x="1137137" y="4216581"/>
          <a:ext cx="1069309" cy="1136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MessageBus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pubMessage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18693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57993B35-98E4-4CF0-9B43-74D9F0DB25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9630" y="3895276"/>
          <a:ext cx="1408070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8070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AccessDB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driverName</a:t>
                      </a:r>
                      <a:r>
                        <a:rPr lang="en-US" altLang="ko-KR" sz="12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dbName</a:t>
                      </a:r>
                      <a:r>
                        <a:rPr lang="en-US" altLang="ko-KR" sz="12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dbUrl</a:t>
                      </a:r>
                      <a:r>
                        <a:rPr lang="en-US" altLang="ko-KR" sz="12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sql</a:t>
                      </a:r>
                      <a:r>
                        <a:rPr lang="en-US" altLang="ko-KR" sz="1200" dirty="0"/>
                        <a:t> : String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sendDateBase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receiveDataBase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009253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077B1857-3CEF-4294-BC04-4F9754DF42C4}"/>
              </a:ext>
            </a:extLst>
          </p:cNvPr>
          <p:cNvGraphicFramePr>
            <a:graphicFrameLocks noGrp="1"/>
          </p:cNvGraphicFramePr>
          <p:nvPr/>
        </p:nvGraphicFramePr>
        <p:xfrm>
          <a:off x="3975217" y="2241099"/>
          <a:ext cx="1361897" cy="11211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1897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Admin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uid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+admin : varchar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+password : varchar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791278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E8AABB42-3358-4DC2-86F8-5BDAACF2D7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92059" y="2230008"/>
          <a:ext cx="1008164" cy="18526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64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DBEnvEntry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+bright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+dust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+weather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+time : char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791278"/>
                  </a:ext>
                </a:extLst>
              </a:tr>
            </a:tbl>
          </a:graphicData>
        </a:graphic>
      </p:graphicFrame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B6FD3AD-1222-4C58-B538-613D27233579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 flipV="1">
            <a:off x="2206446" y="4784788"/>
            <a:ext cx="843184" cy="2413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EF3BB8A-F93C-44A9-BEFE-A140DF78FF33}"/>
              </a:ext>
            </a:extLst>
          </p:cNvPr>
          <p:cNvCxnSpPr>
            <a:cxnSpLocks/>
            <a:stCxn id="61" idx="2"/>
          </p:cNvCxnSpPr>
          <p:nvPr/>
        </p:nvCxnSpPr>
        <p:spPr>
          <a:xfrm flipV="1">
            <a:off x="2996141" y="3882210"/>
            <a:ext cx="367608" cy="200492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6C6F67F-3672-4A9D-AC5E-DFB669387921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3975219" y="3362273"/>
            <a:ext cx="680946" cy="53300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83F7BD3-87C6-4CB8-9B7B-32E52E0396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00660" y="2230008"/>
          <a:ext cx="6055012" cy="129592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</a:t>
                      </a: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sendDataBase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34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DB</a:t>
                      </a:r>
                      <a:r>
                        <a:rPr lang="ko-KR" altLang="en-US" sz="16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에 데이터를 전송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없음</a:t>
                      </a: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</a:t>
                      </a: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sendDataBase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</a:t>
                      </a: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sql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);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754590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29A692A0-5DC4-4FD8-BE1A-D283EDCDBC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00660" y="4601908"/>
          <a:ext cx="6055012" cy="129592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</a:t>
                      </a: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receiveDataBase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34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DB</a:t>
                      </a:r>
                      <a:r>
                        <a:rPr lang="ko-KR" altLang="en-US" sz="16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로부터 데이터 수신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없음</a:t>
                      </a: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</a:t>
                      </a: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receiveDataBase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();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754590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F4A7289-9B50-4DEB-B4C9-0998CD536527}"/>
              </a:ext>
            </a:extLst>
          </p:cNvPr>
          <p:cNvCxnSpPr>
            <a:cxnSpLocks/>
          </p:cNvCxnSpPr>
          <p:nvPr/>
        </p:nvCxnSpPr>
        <p:spPr>
          <a:xfrm flipV="1">
            <a:off x="4533900" y="3009900"/>
            <a:ext cx="1143000" cy="1977335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3480D0C-2DF2-4B1D-B7D0-31DD008450EB}"/>
              </a:ext>
            </a:extLst>
          </p:cNvPr>
          <p:cNvCxnSpPr>
            <a:cxnSpLocks/>
          </p:cNvCxnSpPr>
          <p:nvPr/>
        </p:nvCxnSpPr>
        <p:spPr>
          <a:xfrm>
            <a:off x="4533900" y="5257800"/>
            <a:ext cx="1133475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F528E44-BB8A-4A48-8C73-E81200B1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32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7" name="슬라이드 번호 개체 틀 1">
            <a:extLst>
              <a:ext uri="{FF2B5EF4-FFF2-40B4-BE49-F238E27FC236}">
                <a16:creationId xmlns:a16="http://schemas.microsoft.com/office/drawing/2014/main" id="{77F52460-9DC3-4451-AB2B-44705AF15889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32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02301006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텍스트 상자 17410"/>
          <p:cNvSpPr txBox="1">
            <a:spLocks/>
          </p:cNvSpPr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>
            <a:spLocks/>
          </p:cNvSpPr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/>
            <a:endParaRPr lang="ko-KR" altLang="en-US" sz="3600" dirty="0">
              <a:solidFill>
                <a:srgbClr val="000000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08F5A6-5B6A-4902-A73F-17A6116694AB}"/>
              </a:ext>
            </a:extLst>
          </p:cNvPr>
          <p:cNvSpPr txBox="1"/>
          <p:nvPr/>
        </p:nvSpPr>
        <p:spPr>
          <a:xfrm>
            <a:off x="5338003" y="433559"/>
            <a:ext cx="2458213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3600" dirty="0">
                <a:latin typeface="-윤고딕330"/>
                <a:ea typeface="-윤고딕330"/>
                <a:sym typeface="Wingdings"/>
              </a:rPr>
              <a:t>DB Access</a:t>
            </a:r>
            <a:endParaRPr lang="ko-KR" altLang="en-US" sz="3600" dirty="0">
              <a:latin typeface="-윤고딕330"/>
              <a:ea typeface="-윤고딕330"/>
              <a:sym typeface="Wingdings"/>
            </a:endParaRPr>
          </a:p>
        </p:txBody>
      </p:sp>
      <p:graphicFrame>
        <p:nvGraphicFramePr>
          <p:cNvPr id="67" name="Group 1188">
            <a:extLst>
              <a:ext uri="{FF2B5EF4-FFF2-40B4-BE49-F238E27FC236}">
                <a16:creationId xmlns:a16="http://schemas.microsoft.com/office/drawing/2014/main" id="{85AD6079-AC87-46F1-9B49-DFE1E596F55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99175" y="2007163"/>
          <a:ext cx="4740275" cy="1749744"/>
        </p:xfrm>
        <a:graphic>
          <a:graphicData uri="http://schemas.openxmlformats.org/drawingml/2006/table">
            <a:tbl>
              <a:tblPr/>
              <a:tblGrid>
                <a:gridCol w="1145389">
                  <a:extLst>
                    <a:ext uri="{9D8B030D-6E8A-4147-A177-3AD203B41FA5}">
                      <a16:colId xmlns:a16="http://schemas.microsoft.com/office/drawing/2014/main" val="1596901767"/>
                    </a:ext>
                  </a:extLst>
                </a:gridCol>
                <a:gridCol w="1125754">
                  <a:extLst>
                    <a:ext uri="{9D8B030D-6E8A-4147-A177-3AD203B41FA5}">
                      <a16:colId xmlns:a16="http://schemas.microsoft.com/office/drawing/2014/main" val="3887213879"/>
                    </a:ext>
                  </a:extLst>
                </a:gridCol>
                <a:gridCol w="1592091">
                  <a:extLst>
                    <a:ext uri="{9D8B030D-6E8A-4147-A177-3AD203B41FA5}">
                      <a16:colId xmlns:a16="http://schemas.microsoft.com/office/drawing/2014/main" val="2784832533"/>
                    </a:ext>
                  </a:extLst>
                </a:gridCol>
                <a:gridCol w="877041">
                  <a:extLst>
                    <a:ext uri="{9D8B030D-6E8A-4147-A177-3AD203B41FA5}">
                      <a16:colId xmlns:a16="http://schemas.microsoft.com/office/drawing/2014/main" val="2028137647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컬럼명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속성명</a:t>
                      </a:r>
                      <a:endParaRPr kumimoji="1" lang="ko-KR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NC_GO_B_HINT_GS"/>
                        <a:ea typeface="HNC_GO_B_HINT_GS"/>
                        <a:cs typeface="HNC_GO_B_HINT_G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데이터타입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길이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92179"/>
                  </a:ext>
                </a:extLst>
              </a:tr>
              <a:tr h="369888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uid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Uid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HNC_GO_B_HINT_GS"/>
                        <a:cs typeface="HNC_GO_B_HINT_G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Int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504156"/>
                  </a:ext>
                </a:extLst>
              </a:tr>
              <a:tr h="369888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admin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아이디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V</a:t>
                      </a:r>
                      <a:r>
                        <a:rPr kumimoji="1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archar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733153"/>
                  </a:ext>
                </a:extLst>
              </a:tr>
              <a:tr h="369888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p</a:t>
                      </a:r>
                      <a:r>
                        <a:rPr kumimoji="1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assw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or</a:t>
                      </a:r>
                      <a:r>
                        <a:rPr kumimoji="1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d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비밀번호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V</a:t>
                      </a:r>
                      <a:r>
                        <a:rPr kumimoji="1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archar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198360"/>
                  </a:ext>
                </a:extLst>
              </a:tr>
            </a:tbl>
          </a:graphicData>
        </a:graphic>
      </p:graphicFrame>
      <p:graphicFrame>
        <p:nvGraphicFramePr>
          <p:cNvPr id="68" name="Group 1031">
            <a:extLst>
              <a:ext uri="{FF2B5EF4-FFF2-40B4-BE49-F238E27FC236}">
                <a16:creationId xmlns:a16="http://schemas.microsoft.com/office/drawing/2014/main" id="{AFA21113-C432-410F-AFF1-17B6AB40FC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99175" y="3838400"/>
          <a:ext cx="3891142" cy="2589216"/>
        </p:xfrm>
        <a:graphic>
          <a:graphicData uri="http://schemas.openxmlformats.org/drawingml/2006/table">
            <a:tbl>
              <a:tblPr/>
              <a:tblGrid>
                <a:gridCol w="1162246">
                  <a:extLst>
                    <a:ext uri="{9D8B030D-6E8A-4147-A177-3AD203B41FA5}">
                      <a16:colId xmlns:a16="http://schemas.microsoft.com/office/drawing/2014/main" val="350687808"/>
                    </a:ext>
                  </a:extLst>
                </a:gridCol>
                <a:gridCol w="1109642">
                  <a:extLst>
                    <a:ext uri="{9D8B030D-6E8A-4147-A177-3AD203B41FA5}">
                      <a16:colId xmlns:a16="http://schemas.microsoft.com/office/drawing/2014/main" val="1456043732"/>
                    </a:ext>
                  </a:extLst>
                </a:gridCol>
                <a:gridCol w="1619254">
                  <a:extLst>
                    <a:ext uri="{9D8B030D-6E8A-4147-A177-3AD203B41FA5}">
                      <a16:colId xmlns:a16="http://schemas.microsoft.com/office/drawing/2014/main" val="2232230331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컬럼명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속성명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데이터타입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564625"/>
                  </a:ext>
                </a:extLst>
              </a:tr>
              <a:tr h="369888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t</a:t>
                      </a:r>
                      <a:r>
                        <a:rPr kumimoji="1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emp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온도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Float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10475"/>
                  </a:ext>
                </a:extLst>
              </a:tr>
              <a:tr h="369888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h</a:t>
                      </a:r>
                      <a:r>
                        <a:rPr kumimoji="1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umi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습도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Int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574927"/>
                  </a:ext>
                </a:extLst>
              </a:tr>
              <a:tr h="369888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b</a:t>
                      </a:r>
                      <a:r>
                        <a:rPr kumimoji="1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right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조도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Int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9418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dust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먼지농도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HNC_GO_B_HINT_GS"/>
                        <a:cs typeface="HNC_GO_B_HINT_G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Int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64883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weather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날씨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HNC_GO_B_HINT_GS"/>
                        <a:cs typeface="HNC_GO_B_HINT_G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Int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5998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time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일시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HNC_GO_B_HINT_GS"/>
                        <a:cs typeface="HNC_GO_B_HINT_G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Char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185560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FDB80D54-5EED-4B71-9F42-EF82AD6AA1F8}"/>
              </a:ext>
            </a:extLst>
          </p:cNvPr>
          <p:cNvGraphicFramePr>
            <a:graphicFrameLocks noGrp="1"/>
          </p:cNvGraphicFramePr>
          <p:nvPr/>
        </p:nvGraphicFramePr>
        <p:xfrm>
          <a:off x="1137137" y="4216581"/>
          <a:ext cx="1069309" cy="1136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MessageBus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pubMessage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18693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831262AF-FCBB-4B52-95B7-B3AD07DEFC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9630" y="3895276"/>
          <a:ext cx="1408070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8070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AccessDB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driverName</a:t>
                      </a:r>
                      <a:r>
                        <a:rPr lang="en-US" altLang="ko-KR" sz="12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dbName</a:t>
                      </a:r>
                      <a:r>
                        <a:rPr lang="en-US" altLang="ko-KR" sz="12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dbUrl</a:t>
                      </a:r>
                      <a:r>
                        <a:rPr lang="en-US" altLang="ko-KR" sz="12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sql</a:t>
                      </a:r>
                      <a:r>
                        <a:rPr lang="en-US" altLang="ko-KR" sz="1200" dirty="0"/>
                        <a:t> : String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sendDateBase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receiveDataBase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009253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61163DA1-078F-4C39-B62F-7615C96C00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75217" y="2241099"/>
          <a:ext cx="1361897" cy="11211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1897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Admin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uid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 : 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+admin : varchar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+password : varchar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791278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E7A5C24F-CC18-43EE-8316-ED4F76A445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92059" y="2230008"/>
          <a:ext cx="1008164" cy="18526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64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DBEnvEntry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humi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 : 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+bright : 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+dust : 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+weather : 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+time : char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791278"/>
                  </a:ext>
                </a:extLst>
              </a:tr>
            </a:tbl>
          </a:graphicData>
        </a:graphic>
      </p:graphicFrame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219EA4B-E3B1-4CD6-980B-DAED76B5C396}"/>
              </a:ext>
            </a:extLst>
          </p:cNvPr>
          <p:cNvCxnSpPr>
            <a:cxnSpLocks/>
            <a:stCxn id="70" idx="1"/>
            <a:endCxn id="69" idx="3"/>
          </p:cNvCxnSpPr>
          <p:nvPr/>
        </p:nvCxnSpPr>
        <p:spPr>
          <a:xfrm flipH="1" flipV="1">
            <a:off x="2206446" y="4784788"/>
            <a:ext cx="843184" cy="2413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0155B8E-630A-4A9C-AE1B-999462D2CB2D}"/>
              </a:ext>
            </a:extLst>
          </p:cNvPr>
          <p:cNvCxnSpPr>
            <a:cxnSpLocks/>
            <a:stCxn id="72" idx="2"/>
          </p:cNvCxnSpPr>
          <p:nvPr/>
        </p:nvCxnSpPr>
        <p:spPr>
          <a:xfrm flipV="1">
            <a:off x="2996141" y="3882210"/>
            <a:ext cx="367608" cy="200492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F2E0DAB-E38E-43D9-A1B2-3628999DE3CA}"/>
              </a:ext>
            </a:extLst>
          </p:cNvPr>
          <p:cNvCxnSpPr>
            <a:cxnSpLocks/>
            <a:stCxn id="71" idx="2"/>
          </p:cNvCxnSpPr>
          <p:nvPr/>
        </p:nvCxnSpPr>
        <p:spPr>
          <a:xfrm flipH="1">
            <a:off x="3975219" y="3362273"/>
            <a:ext cx="680946" cy="53300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B3A7097-8D56-49E1-B86A-2EDB6838E0FB}"/>
              </a:ext>
            </a:extLst>
          </p:cNvPr>
          <p:cNvCxnSpPr>
            <a:cxnSpLocks/>
          </p:cNvCxnSpPr>
          <p:nvPr/>
        </p:nvCxnSpPr>
        <p:spPr>
          <a:xfrm>
            <a:off x="5448300" y="2847975"/>
            <a:ext cx="533400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2E1CA13-49BB-4EEE-B230-76BBA2B19AE1}"/>
              </a:ext>
            </a:extLst>
          </p:cNvPr>
          <p:cNvCxnSpPr>
            <a:cxnSpLocks/>
          </p:cNvCxnSpPr>
          <p:nvPr/>
        </p:nvCxnSpPr>
        <p:spPr>
          <a:xfrm>
            <a:off x="3619500" y="3362326"/>
            <a:ext cx="2362200" cy="923924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EFC6238-B6C7-4FB9-BB9D-3CBAEA5A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33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7" name="슬라이드 번호 개체 틀 1">
            <a:extLst>
              <a:ext uri="{FF2B5EF4-FFF2-40B4-BE49-F238E27FC236}">
                <a16:creationId xmlns:a16="http://schemas.microsoft.com/office/drawing/2014/main" id="{22666E1D-724B-4B69-AE4E-AB2744453420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33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27519950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텍스트 상자 17410"/>
          <p:cNvSpPr txBox="1">
            <a:spLocks/>
          </p:cNvSpPr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>
            <a:spLocks/>
          </p:cNvSpPr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/>
            <a:endParaRPr lang="ko-KR" altLang="en-US" sz="3600" dirty="0">
              <a:solidFill>
                <a:srgbClr val="000000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08F5A6-5B6A-4902-A73F-17A6116694AB}"/>
              </a:ext>
            </a:extLst>
          </p:cNvPr>
          <p:cNvSpPr txBox="1"/>
          <p:nvPr/>
        </p:nvSpPr>
        <p:spPr>
          <a:xfrm>
            <a:off x="5338003" y="433559"/>
            <a:ext cx="2831392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3600" dirty="0">
                <a:latin typeface="-윤고딕330"/>
                <a:ea typeface="-윤고딕330"/>
                <a:sym typeface="Wingdings"/>
              </a:rPr>
              <a:t>Android App</a:t>
            </a:r>
            <a:endParaRPr lang="ko-KR" altLang="en-US" sz="3600" dirty="0">
              <a:latin typeface="-윤고딕330"/>
              <a:ea typeface="-윤고딕330"/>
              <a:sym typeface="Wingdings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6FE4E33-040A-4101-AB7C-F7F4EDF8E7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37137" y="3656550"/>
          <a:ext cx="1069309" cy="1136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MessageBus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pubMessage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1869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2989DD2E-5B7D-4356-BFC0-71653DD355C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87692" y="1681068"/>
          <a:ext cx="1475822" cy="11211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5822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Admin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uid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+admin : varchar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+password : varchar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791278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56F4AC5-EAFF-41A1-8A9C-85FB3CD8C7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92059" y="1669977"/>
          <a:ext cx="1008164" cy="16698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64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DBEnvEntry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+bright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+dust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+weather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791278"/>
                  </a:ext>
                </a:extLst>
              </a:tr>
            </a:tbl>
          </a:graphicData>
        </a:graphic>
      </p:graphicFrame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64023C3-684F-41C4-9C50-F3D9F2DC091D}"/>
              </a:ext>
            </a:extLst>
          </p:cNvPr>
          <p:cNvCxnSpPr>
            <a:cxnSpLocks/>
          </p:cNvCxnSpPr>
          <p:nvPr/>
        </p:nvCxnSpPr>
        <p:spPr>
          <a:xfrm flipH="1">
            <a:off x="2191649" y="3712952"/>
            <a:ext cx="857981" cy="8203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0D7CBA0-D345-4751-9135-40B3ED4CD5BB}"/>
              </a:ext>
            </a:extLst>
          </p:cNvPr>
          <p:cNvCxnSpPr>
            <a:cxnSpLocks/>
            <a:stCxn id="22" idx="2"/>
          </p:cNvCxnSpPr>
          <p:nvPr/>
        </p:nvCxnSpPr>
        <p:spPr>
          <a:xfrm flipV="1">
            <a:off x="2996141" y="3322179"/>
            <a:ext cx="367608" cy="17612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6D566DC-AD34-454A-ACD3-BA40026A945C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900719" y="2802242"/>
            <a:ext cx="524884" cy="519937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7243B1FC-D231-4483-948A-6DABCF472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84009"/>
              </p:ext>
            </p:extLst>
          </p:nvPr>
        </p:nvGraphicFramePr>
        <p:xfrm>
          <a:off x="5660279" y="1693768"/>
          <a:ext cx="1290932" cy="9128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0932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Login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+id : String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+pass : String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checkUser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009253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B19C4681-506E-49F2-98AF-B36D7F0DC71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51039" y="2860335"/>
          <a:ext cx="1500172" cy="36560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0172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Main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+bright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+flame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kTemp</a:t>
                      </a:r>
                      <a:r>
                        <a:rPr lang="en-US" altLang="ko-KR" sz="1200" dirty="0"/>
                        <a:t>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kDust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kWeather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getABright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getAFlame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getAMeteoTemp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getAMeteoDust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getAMeteoHumi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getAMeteoWeather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selectMenu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009253"/>
                  </a:ext>
                </a:extLst>
              </a:tr>
            </a:tbl>
          </a:graphicData>
        </a:graphic>
      </p:graphicFrame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1B1D174-AC2A-40EA-9B42-E19D9FAB4936}"/>
              </a:ext>
            </a:extLst>
          </p:cNvPr>
          <p:cNvCxnSpPr>
            <a:cxnSpLocks/>
          </p:cNvCxnSpPr>
          <p:nvPr/>
        </p:nvCxnSpPr>
        <p:spPr>
          <a:xfrm flipH="1" flipV="1">
            <a:off x="2202360" y="4260578"/>
            <a:ext cx="3251575" cy="251393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98EDCA5-BCA2-4871-B429-F2D30E93ED92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4441564" y="2150215"/>
            <a:ext cx="1218715" cy="16614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CDCC7B0-EF32-42D8-B527-1AAB286FE915}"/>
              </a:ext>
            </a:extLst>
          </p:cNvPr>
          <p:cNvCxnSpPr>
            <a:cxnSpLocks/>
          </p:cNvCxnSpPr>
          <p:nvPr/>
        </p:nvCxnSpPr>
        <p:spPr>
          <a:xfrm flipH="1">
            <a:off x="6201125" y="2613860"/>
            <a:ext cx="104620" cy="25367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019A9032-268C-468B-A3E7-C1CBF3C2B61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87398" y="4732937"/>
          <a:ext cx="1069309" cy="31226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DeviceControl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stt</a:t>
                      </a:r>
                      <a:r>
                        <a:rPr lang="en-US" altLang="ko-KR" sz="1200" dirty="0"/>
                        <a:t> : String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onHotLine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onOptSwitch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onConflag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onTempState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onHumiState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onLightState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onDoorLock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onSTT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18693"/>
                  </a:ext>
                </a:extLst>
              </a:tr>
            </a:tbl>
          </a:graphicData>
        </a:graphic>
      </p:graphicFrame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3DD5B29-E28E-4D15-B90D-7ADD5AA6A2C5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2202360" y="4427206"/>
            <a:ext cx="1485038" cy="1867078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090FEC98-3224-4E83-942A-F648B27AC3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58411" y="5938404"/>
          <a:ext cx="1069309" cy="415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GoogleSttApi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18693"/>
                  </a:ext>
                </a:extLst>
              </a:tr>
            </a:tbl>
          </a:graphicData>
        </a:graphic>
      </p:graphicFrame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683BEA2-AE0D-48F2-9EAD-5B47D90AC3D4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527720" y="6145931"/>
            <a:ext cx="167377" cy="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7F1BD89F-AFC6-49CA-B287-8F092AD580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17533" y="3304724"/>
          <a:ext cx="1408070" cy="14615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8070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AccessDB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driverName</a:t>
                      </a:r>
                      <a:r>
                        <a:rPr lang="en-US" altLang="ko-KR" sz="12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…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sendDateBase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receiveDataBase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009253"/>
                  </a:ext>
                </a:extLst>
              </a:tr>
            </a:tbl>
          </a:graphicData>
        </a:graphic>
      </p:graphicFrame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788582C-D72F-40E9-8823-A9DA30CE234A}"/>
              </a:ext>
            </a:extLst>
          </p:cNvPr>
          <p:cNvCxnSpPr>
            <a:cxnSpLocks/>
          </p:cNvCxnSpPr>
          <p:nvPr/>
        </p:nvCxnSpPr>
        <p:spPr>
          <a:xfrm flipH="1">
            <a:off x="4752621" y="5450370"/>
            <a:ext cx="694332" cy="43079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CCECC2C-A4DC-4524-8A5B-1AFFDE858FBF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7081411" y="2170434"/>
            <a:ext cx="1317574" cy="1641236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6DAAD2C-1597-4556-96A7-48F4EDD9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34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48" name="슬라이드 번호 개체 틀 1">
            <a:extLst>
              <a:ext uri="{FF2B5EF4-FFF2-40B4-BE49-F238E27FC236}">
                <a16:creationId xmlns:a16="http://schemas.microsoft.com/office/drawing/2014/main" id="{4862BEEE-3AD0-4FA6-B62C-E14B9B95F791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34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329" y="1306507"/>
            <a:ext cx="2888052" cy="48481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992595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텍스트 상자 17410"/>
          <p:cNvSpPr txBox="1">
            <a:spLocks/>
          </p:cNvSpPr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>
            <a:spLocks/>
          </p:cNvSpPr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/>
            <a:endParaRPr lang="ko-KR" altLang="en-US" sz="3600" dirty="0">
              <a:solidFill>
                <a:srgbClr val="000000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08F5A6-5B6A-4902-A73F-17A6116694AB}"/>
              </a:ext>
            </a:extLst>
          </p:cNvPr>
          <p:cNvSpPr txBox="1"/>
          <p:nvPr/>
        </p:nvSpPr>
        <p:spPr>
          <a:xfrm>
            <a:off x="5338003" y="433559"/>
            <a:ext cx="2831392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3600" dirty="0">
                <a:latin typeface="-윤고딕330"/>
                <a:ea typeface="-윤고딕330"/>
                <a:sym typeface="Wingdings"/>
              </a:rPr>
              <a:t>Android App</a:t>
            </a:r>
            <a:endParaRPr lang="ko-KR" altLang="en-US" sz="3600" dirty="0">
              <a:latin typeface="-윤고딕330"/>
              <a:ea typeface="-윤고딕330"/>
              <a:sym typeface="Wingdings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6FE4E33-040A-4101-AB7C-F7F4EDF8E7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37137" y="3656550"/>
          <a:ext cx="1069309" cy="1136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MessageBus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pubMessage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1869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2989DD2E-5B7D-4356-BFC0-71653DD355C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87692" y="1681068"/>
          <a:ext cx="1475822" cy="11211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5822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Admin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uid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+admin : varchar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+password : varchar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791278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56F4AC5-EAFF-41A1-8A9C-85FB3CD8C7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92059" y="1669977"/>
          <a:ext cx="1008164" cy="16698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64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DBEnvEntry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+bright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+dust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+weather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791278"/>
                  </a:ext>
                </a:extLst>
              </a:tr>
            </a:tbl>
          </a:graphicData>
        </a:graphic>
      </p:graphicFrame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64023C3-684F-41C4-9C50-F3D9F2DC091D}"/>
              </a:ext>
            </a:extLst>
          </p:cNvPr>
          <p:cNvCxnSpPr>
            <a:cxnSpLocks/>
          </p:cNvCxnSpPr>
          <p:nvPr/>
        </p:nvCxnSpPr>
        <p:spPr>
          <a:xfrm flipH="1">
            <a:off x="2191649" y="3712952"/>
            <a:ext cx="857981" cy="8203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0D7CBA0-D345-4751-9135-40B3ED4CD5BB}"/>
              </a:ext>
            </a:extLst>
          </p:cNvPr>
          <p:cNvCxnSpPr>
            <a:cxnSpLocks/>
            <a:stCxn id="22" idx="2"/>
          </p:cNvCxnSpPr>
          <p:nvPr/>
        </p:nvCxnSpPr>
        <p:spPr>
          <a:xfrm flipV="1">
            <a:off x="2996141" y="3322179"/>
            <a:ext cx="367608" cy="17612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6D566DC-AD34-454A-ACD3-BA40026A945C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900719" y="2802242"/>
            <a:ext cx="524884" cy="519937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7243B1FC-D231-4483-948A-6DABCF472A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60279" y="1693768"/>
          <a:ext cx="1290932" cy="9128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0932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Login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+id : String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+pass : String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checkUser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009253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B19C4681-506E-49F2-98AF-B36D7F0DC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541699"/>
              </p:ext>
            </p:extLst>
          </p:nvPr>
        </p:nvGraphicFramePr>
        <p:xfrm>
          <a:off x="5451039" y="2860335"/>
          <a:ext cx="1500172" cy="36560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0172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Main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humi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 : 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+bright : 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+flame : 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kTemp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 : float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kHumi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 : 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kDust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 : 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kWeather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 : 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getATemp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getAHumi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getABright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getAFlame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getAMeteoTemp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getAMeteoDust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getAMeteoHumi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getAMeteoWeather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selectMenu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009253"/>
                  </a:ext>
                </a:extLst>
              </a:tr>
            </a:tbl>
          </a:graphicData>
        </a:graphic>
      </p:graphicFrame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1B1D174-AC2A-40EA-9B42-E19D9FAB4936}"/>
              </a:ext>
            </a:extLst>
          </p:cNvPr>
          <p:cNvCxnSpPr>
            <a:cxnSpLocks/>
          </p:cNvCxnSpPr>
          <p:nvPr/>
        </p:nvCxnSpPr>
        <p:spPr>
          <a:xfrm flipH="1" flipV="1">
            <a:off x="2202360" y="4260578"/>
            <a:ext cx="3251575" cy="251393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98EDCA5-BCA2-4871-B429-F2D30E93ED92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4441564" y="2150215"/>
            <a:ext cx="1218715" cy="16614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CDCC7B0-EF32-42D8-B527-1AAB286FE915}"/>
              </a:ext>
            </a:extLst>
          </p:cNvPr>
          <p:cNvCxnSpPr>
            <a:cxnSpLocks/>
          </p:cNvCxnSpPr>
          <p:nvPr/>
        </p:nvCxnSpPr>
        <p:spPr>
          <a:xfrm flipH="1">
            <a:off x="6201125" y="2613860"/>
            <a:ext cx="104620" cy="25367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019A9032-268C-468B-A3E7-C1CBF3C2B61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87398" y="4732937"/>
          <a:ext cx="1069309" cy="31226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DeviceControl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stt</a:t>
                      </a:r>
                      <a:r>
                        <a:rPr lang="en-US" altLang="ko-KR" sz="1200" dirty="0"/>
                        <a:t> : String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onHotLine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onOptSwitch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onConflag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onTempState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onHumiState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onLightState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onDoorLock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onSTT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18693"/>
                  </a:ext>
                </a:extLst>
              </a:tr>
            </a:tbl>
          </a:graphicData>
        </a:graphic>
      </p:graphicFrame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3DD5B29-E28E-4D15-B90D-7ADD5AA6A2C5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2202360" y="4427206"/>
            <a:ext cx="1485038" cy="1867078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090FEC98-3224-4E83-942A-F648B27AC3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58411" y="5938404"/>
          <a:ext cx="1069309" cy="415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GoogleSttApi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18693"/>
                  </a:ext>
                </a:extLst>
              </a:tr>
            </a:tbl>
          </a:graphicData>
        </a:graphic>
      </p:graphicFrame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683BEA2-AE0D-48F2-9EAD-5B47D90AC3D4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527720" y="6145931"/>
            <a:ext cx="167377" cy="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7F1BD89F-AFC6-49CA-B287-8F092AD580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17533" y="3304724"/>
          <a:ext cx="1408070" cy="14615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8070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AccessDB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driverName</a:t>
                      </a:r>
                      <a:r>
                        <a:rPr lang="en-US" altLang="ko-KR" sz="12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…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sendDateBase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receiveDataBase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009253"/>
                  </a:ext>
                </a:extLst>
              </a:tr>
            </a:tbl>
          </a:graphicData>
        </a:graphic>
      </p:graphicFrame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788582C-D72F-40E9-8823-A9DA30CE234A}"/>
              </a:ext>
            </a:extLst>
          </p:cNvPr>
          <p:cNvCxnSpPr>
            <a:cxnSpLocks/>
          </p:cNvCxnSpPr>
          <p:nvPr/>
        </p:nvCxnSpPr>
        <p:spPr>
          <a:xfrm flipH="1">
            <a:off x="4752621" y="5450370"/>
            <a:ext cx="694332" cy="43079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CCECC2C-A4DC-4524-8A5B-1AFFDE858FBF}"/>
              </a:ext>
            </a:extLst>
          </p:cNvPr>
          <p:cNvCxnSpPr>
            <a:cxnSpLocks/>
          </p:cNvCxnSpPr>
          <p:nvPr/>
        </p:nvCxnSpPr>
        <p:spPr>
          <a:xfrm flipV="1">
            <a:off x="7113069" y="3811670"/>
            <a:ext cx="1285916" cy="789206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DF4C6EF-13A1-4AB3-8607-D2A591DF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35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58" name="슬라이드 번호 개체 틀 1">
            <a:extLst>
              <a:ext uri="{FF2B5EF4-FFF2-40B4-BE49-F238E27FC236}">
                <a16:creationId xmlns:a16="http://schemas.microsoft.com/office/drawing/2014/main" id="{E3A8A7DE-5C69-4978-8200-B36DE7DCDC91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35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713" y="1319651"/>
            <a:ext cx="2889668" cy="48298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65264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텍스트 상자 17410"/>
          <p:cNvSpPr txBox="1">
            <a:spLocks/>
          </p:cNvSpPr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>
            <a:spLocks/>
          </p:cNvSpPr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/>
            <a:endParaRPr lang="ko-KR" altLang="en-US" sz="3600" dirty="0">
              <a:solidFill>
                <a:srgbClr val="000000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08F5A6-5B6A-4902-A73F-17A6116694AB}"/>
              </a:ext>
            </a:extLst>
          </p:cNvPr>
          <p:cNvSpPr txBox="1"/>
          <p:nvPr/>
        </p:nvSpPr>
        <p:spPr>
          <a:xfrm>
            <a:off x="5338003" y="433559"/>
            <a:ext cx="2831392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3600" dirty="0">
                <a:latin typeface="-윤고딕330"/>
                <a:ea typeface="-윤고딕330"/>
                <a:sym typeface="Wingdings"/>
              </a:rPr>
              <a:t>Android App</a:t>
            </a:r>
            <a:endParaRPr lang="ko-KR" altLang="en-US" sz="3600" dirty="0">
              <a:latin typeface="-윤고딕330"/>
              <a:ea typeface="-윤고딕330"/>
              <a:sym typeface="Wingdings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6FE4E33-040A-4101-AB7C-F7F4EDF8E7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37137" y="3656550"/>
          <a:ext cx="1069309" cy="1136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MessageBus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pubMessage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1869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2989DD2E-5B7D-4356-BFC0-71653DD355C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87692" y="1681068"/>
          <a:ext cx="1475822" cy="11211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5822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Admin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uid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+admin : varchar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+password : varchar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791278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56F4AC5-EAFF-41A1-8A9C-85FB3CD8C7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92059" y="1669977"/>
          <a:ext cx="1008164" cy="16698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64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DBEnvEntry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+bright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+dust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+weather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791278"/>
                  </a:ext>
                </a:extLst>
              </a:tr>
            </a:tbl>
          </a:graphicData>
        </a:graphic>
      </p:graphicFrame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64023C3-684F-41C4-9C50-F3D9F2DC091D}"/>
              </a:ext>
            </a:extLst>
          </p:cNvPr>
          <p:cNvCxnSpPr>
            <a:cxnSpLocks/>
          </p:cNvCxnSpPr>
          <p:nvPr/>
        </p:nvCxnSpPr>
        <p:spPr>
          <a:xfrm flipH="1">
            <a:off x="2191649" y="3712952"/>
            <a:ext cx="857981" cy="8203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0D7CBA0-D345-4751-9135-40B3ED4CD5BB}"/>
              </a:ext>
            </a:extLst>
          </p:cNvPr>
          <p:cNvCxnSpPr>
            <a:cxnSpLocks/>
            <a:stCxn id="22" idx="2"/>
          </p:cNvCxnSpPr>
          <p:nvPr/>
        </p:nvCxnSpPr>
        <p:spPr>
          <a:xfrm flipV="1">
            <a:off x="2996141" y="3322179"/>
            <a:ext cx="367608" cy="17612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6D566DC-AD34-454A-ACD3-BA40026A945C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900719" y="2802242"/>
            <a:ext cx="524884" cy="519937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7243B1FC-D231-4483-948A-6DABCF472A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60279" y="1693768"/>
          <a:ext cx="1290932" cy="9128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0932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Login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+id : String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+pass : String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checkUser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009253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B19C4681-506E-49F2-98AF-B36D7F0DC71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51039" y="2860335"/>
          <a:ext cx="1500172" cy="36560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0172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Main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+bright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+flame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kTemp</a:t>
                      </a:r>
                      <a:r>
                        <a:rPr lang="en-US" altLang="ko-KR" sz="1200" dirty="0"/>
                        <a:t>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kDust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kWeather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getABright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getAFlame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getAMeteoTemp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getAMeteoDust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getAMeteoHumi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getAMeteoWeather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selectMenu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009253"/>
                  </a:ext>
                </a:extLst>
              </a:tr>
            </a:tbl>
          </a:graphicData>
        </a:graphic>
      </p:graphicFrame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1B1D174-AC2A-40EA-9B42-E19D9FAB4936}"/>
              </a:ext>
            </a:extLst>
          </p:cNvPr>
          <p:cNvCxnSpPr>
            <a:cxnSpLocks/>
          </p:cNvCxnSpPr>
          <p:nvPr/>
        </p:nvCxnSpPr>
        <p:spPr>
          <a:xfrm flipH="1" flipV="1">
            <a:off x="2202360" y="4260578"/>
            <a:ext cx="3251575" cy="251393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98EDCA5-BCA2-4871-B429-F2D30E93ED92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4441564" y="2150215"/>
            <a:ext cx="1218715" cy="16614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CDCC7B0-EF32-42D8-B527-1AAB286FE915}"/>
              </a:ext>
            </a:extLst>
          </p:cNvPr>
          <p:cNvCxnSpPr>
            <a:cxnSpLocks/>
          </p:cNvCxnSpPr>
          <p:nvPr/>
        </p:nvCxnSpPr>
        <p:spPr>
          <a:xfrm flipH="1">
            <a:off x="6201125" y="2613860"/>
            <a:ext cx="104620" cy="25367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019A9032-268C-468B-A3E7-C1CBF3C2B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286696"/>
              </p:ext>
            </p:extLst>
          </p:nvPr>
        </p:nvGraphicFramePr>
        <p:xfrm>
          <a:off x="3687398" y="4732937"/>
          <a:ext cx="1069309" cy="31226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DeviceControl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stt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 : String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onHotLine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onOptSwitch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onConflag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onTempState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onHumiState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onLightState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onDoorLock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onSTT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endParaRPr lang="en-US" altLang="ko-KR" sz="100" dirty="0">
                        <a:solidFill>
                          <a:srgbClr val="FF0000"/>
                        </a:solidFill>
                      </a:endParaRP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18693"/>
                  </a:ext>
                </a:extLst>
              </a:tr>
            </a:tbl>
          </a:graphicData>
        </a:graphic>
      </p:graphicFrame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3DD5B29-E28E-4D15-B90D-7ADD5AA6A2C5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2202360" y="4427206"/>
            <a:ext cx="1485038" cy="1867078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090FEC98-3224-4E83-942A-F648B27AC3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58411" y="5938404"/>
          <a:ext cx="1069309" cy="597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GoogleSttApi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18693"/>
                  </a:ext>
                </a:extLst>
              </a:tr>
            </a:tbl>
          </a:graphicData>
        </a:graphic>
      </p:graphicFrame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683BEA2-AE0D-48F2-9EAD-5B47D90AC3D4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3527720" y="6145931"/>
            <a:ext cx="167377" cy="9144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7F1BD89F-AFC6-49CA-B287-8F092AD580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17533" y="3304724"/>
          <a:ext cx="1408070" cy="14615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8070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AccessDB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driverName</a:t>
                      </a:r>
                      <a:r>
                        <a:rPr lang="en-US" altLang="ko-KR" sz="12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…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sendDateBase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receiveDataBase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009253"/>
                  </a:ext>
                </a:extLst>
              </a:tr>
            </a:tbl>
          </a:graphicData>
        </a:graphic>
      </p:graphicFrame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788582C-D72F-40E9-8823-A9DA30CE234A}"/>
              </a:ext>
            </a:extLst>
          </p:cNvPr>
          <p:cNvCxnSpPr>
            <a:cxnSpLocks/>
          </p:cNvCxnSpPr>
          <p:nvPr/>
        </p:nvCxnSpPr>
        <p:spPr>
          <a:xfrm flipH="1">
            <a:off x="4752621" y="5450370"/>
            <a:ext cx="694332" cy="43079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CCECC2C-A4DC-4524-8A5B-1AFFDE858FBF}"/>
              </a:ext>
            </a:extLst>
          </p:cNvPr>
          <p:cNvCxnSpPr>
            <a:cxnSpLocks/>
          </p:cNvCxnSpPr>
          <p:nvPr/>
        </p:nvCxnSpPr>
        <p:spPr>
          <a:xfrm flipV="1">
            <a:off x="4899259" y="3811670"/>
            <a:ext cx="3499726" cy="185086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DCD6C14-F36A-422C-BFA8-CCC6F37A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36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42" name="슬라이드 번호 개체 틀 1">
            <a:extLst>
              <a:ext uri="{FF2B5EF4-FFF2-40B4-BE49-F238E27FC236}">
                <a16:creationId xmlns:a16="http://schemas.microsoft.com/office/drawing/2014/main" id="{EC2DE18E-4C89-4A74-A37F-49FF94F4297F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36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713" y="1317414"/>
            <a:ext cx="2889668" cy="4893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03901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텍스트 상자 17410"/>
          <p:cNvSpPr txBox="1"/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/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>
              <a:defRPr/>
            </a:pPr>
            <a:endParaRPr lang="ko-KR" altLang="en-US" sz="3600">
              <a:solidFill>
                <a:srgbClr val="000000"/>
              </a:solidFill>
              <a:latin typeface="-윤고딕330"/>
              <a:ea typeface="-윤고딕33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8003" y="433559"/>
            <a:ext cx="333646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36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sp>
        <p:nvSpPr>
          <p:cNvPr id="17416" name="직사각형 17415"/>
          <p:cNvSpPr/>
          <p:nvPr/>
        </p:nvSpPr>
        <p:spPr>
          <a:xfrm>
            <a:off x="478800" y="1565100"/>
            <a:ext cx="11210400" cy="4990274"/>
          </a:xfrm>
          <a:prstGeom prst="rect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17440" name="그림 1743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9166" y="2036123"/>
            <a:ext cx="4393881" cy="3960495"/>
          </a:xfrm>
          <a:prstGeom prst="rect">
            <a:avLst/>
          </a:prstGeom>
        </p:spPr>
      </p:pic>
      <p:graphicFrame>
        <p:nvGraphicFramePr>
          <p:cNvPr id="17441" name="Group 9"/>
          <p:cNvGraphicFramePr>
            <a:graphicFrameLocks noGrp="1"/>
          </p:cNvGraphicFramePr>
          <p:nvPr/>
        </p:nvGraphicFramePr>
        <p:xfrm>
          <a:off x="5831681" y="4097337"/>
          <a:ext cx="5122863" cy="1654176"/>
        </p:xfrm>
        <a:graphic>
          <a:graphicData uri="http://schemas.openxmlformats.org/drawingml/2006/table">
            <a:tbl>
              <a:tblPr/>
              <a:tblGrid>
                <a:gridCol w="1246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800" b="1" i="0" u="none" strike="noStrike" cap="none" normalizeH="0" baseline="0">
                        <a:solidFill>
                          <a:srgbClr val="FFFFFF"/>
                        </a:solidFill>
                        <a:effectLst/>
                        <a:latin typeface="-윤고딕330"/>
                        <a:ea typeface="-윤고딕330"/>
                        <a:cs typeface="HNC_GO_B_HINT_G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800" b="1" i="0" u="none" strike="noStrike" cap="none" normalizeH="0" baseline="0">
                        <a:solidFill>
                          <a:srgbClr val="FFFFFF"/>
                        </a:solidFill>
                        <a:effectLst/>
                        <a:latin typeface="-윤고딕330"/>
                        <a:ea typeface="-윤고딕33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9638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설명</a:t>
                      </a:r>
                      <a:endParaRPr kumimoji="1" lang="ko-KR" altLang="ko-KR" sz="1800" b="0" i="0" u="none" strike="noStrike" cap="none" normalizeH="0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cs typeface="HNC_GO_B_HINT_G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DB</a:t>
                      </a: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에 등록되어 있는 아이디와 패스워드를 검색하여 일치 시 로그인</a:t>
                      </a:r>
                    </a:p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성공 시 </a:t>
                      </a: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User </a:t>
                      </a: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객체 반환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함수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User </a:t>
                      </a: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login()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442" name="Group 39"/>
          <p:cNvGraphicFramePr>
            <a:graphicFrameLocks noGrp="1"/>
          </p:cNvGraphicFramePr>
          <p:nvPr/>
        </p:nvGraphicFramePr>
        <p:xfrm>
          <a:off x="5808663" y="2065337"/>
          <a:ext cx="5160962" cy="1651001"/>
        </p:xfrm>
        <a:graphic>
          <a:graphicData uri="http://schemas.openxmlformats.org/drawingml/2006/table">
            <a:tbl>
              <a:tblPr/>
              <a:tblGrid>
                <a:gridCol w="1208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800" b="1" i="0" u="none" strike="noStrike" cap="none" normalizeH="0" baseline="0">
                        <a:solidFill>
                          <a:srgbClr val="FFFFFF"/>
                        </a:solidFill>
                        <a:effectLst/>
                        <a:latin typeface="-윤고딕330"/>
                        <a:ea typeface="-윤고딕330"/>
                        <a:cs typeface="HNC_GO_B_HINT_G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800" b="1" i="0" u="none" strike="noStrike" cap="none" normalizeH="0" baseline="0">
                        <a:solidFill>
                          <a:srgbClr val="FFFFFF"/>
                        </a:solidFill>
                        <a:effectLst/>
                        <a:latin typeface="-윤고딕330"/>
                        <a:ea typeface="-윤고딕33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9638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설명</a:t>
                      </a:r>
                      <a:endParaRPr kumimoji="1" lang="ko-KR" altLang="ko-KR" sz="1800" b="0" i="0" u="none" strike="noStrike" cap="none" normalizeH="0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cs typeface="HNC_GO_B_HINT_G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DB</a:t>
                      </a: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에 유저를 등록, 아이디 중복 불가</a:t>
                      </a:r>
                    </a:p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성공 시 </a:t>
                      </a: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User </a:t>
                      </a: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객체를 반환, </a:t>
                      </a: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login() </a:t>
                      </a: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함수 작동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함수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signUp.php, User register()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ED1F889-30DD-46AC-BFBB-FAC3DDC20948}"/>
              </a:ext>
            </a:extLst>
          </p:cNvPr>
          <p:cNvSpPr txBox="1"/>
          <p:nvPr/>
        </p:nvSpPr>
        <p:spPr>
          <a:xfrm>
            <a:off x="5338003" y="433559"/>
            <a:ext cx="1137146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3600" dirty="0">
                <a:latin typeface="-윤고딕330"/>
                <a:ea typeface="-윤고딕330"/>
                <a:sym typeface="Wingdings"/>
              </a:rPr>
              <a:t>WEB</a:t>
            </a:r>
            <a:endParaRPr lang="ko-KR" altLang="en-US" sz="3600" dirty="0">
              <a:latin typeface="-윤고딕330"/>
              <a:ea typeface="-윤고딕330"/>
              <a:sym typeface="Wingding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4445D9-A662-4B00-B2A4-31B07266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37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2" name="슬라이드 번호 개체 틀 1">
            <a:extLst>
              <a:ext uri="{FF2B5EF4-FFF2-40B4-BE49-F238E27FC236}">
                <a16:creationId xmlns:a16="http://schemas.microsoft.com/office/drawing/2014/main" id="{CB2584CF-3D7E-4F6C-955C-6929A57FDE7F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37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91802394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텍스트 상자 17410"/>
          <p:cNvSpPr txBox="1"/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/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>
              <a:defRPr/>
            </a:pPr>
            <a:endParaRPr lang="ko-KR" altLang="en-US" sz="3600">
              <a:solidFill>
                <a:srgbClr val="000000"/>
              </a:solidFill>
              <a:latin typeface="-윤고딕330"/>
              <a:ea typeface="-윤고딕33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8003" y="433559"/>
            <a:ext cx="333646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36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sp>
        <p:nvSpPr>
          <p:cNvPr id="17416" name="직사각형 17415"/>
          <p:cNvSpPr/>
          <p:nvPr/>
        </p:nvSpPr>
        <p:spPr>
          <a:xfrm>
            <a:off x="478800" y="1565100"/>
            <a:ext cx="11210400" cy="4990274"/>
          </a:xfrm>
          <a:prstGeom prst="rect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/>
            </a:pPr>
            <a:endParaRPr/>
          </a:p>
        </p:txBody>
      </p:sp>
      <p:graphicFrame>
        <p:nvGraphicFramePr>
          <p:cNvPr id="17442" name="Group 39"/>
          <p:cNvGraphicFramePr>
            <a:graphicFrameLocks noGrp="1"/>
          </p:cNvGraphicFramePr>
          <p:nvPr/>
        </p:nvGraphicFramePr>
        <p:xfrm>
          <a:off x="5770563" y="2493962"/>
          <a:ext cx="5160962" cy="1651001"/>
        </p:xfrm>
        <a:graphic>
          <a:graphicData uri="http://schemas.openxmlformats.org/drawingml/2006/table">
            <a:tbl>
              <a:tblPr/>
              <a:tblGrid>
                <a:gridCol w="1208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800" b="1" i="0" u="none" strike="noStrike" cap="none" normalizeH="0" baseline="0">
                        <a:solidFill>
                          <a:srgbClr val="FFFFFF"/>
                        </a:solidFill>
                        <a:effectLst/>
                        <a:latin typeface="-윤고딕330"/>
                        <a:ea typeface="-윤고딕330"/>
                        <a:cs typeface="HNC_GO_B_HINT_G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800" b="1" i="0" u="none" strike="noStrike" cap="none" normalizeH="0" baseline="0">
                        <a:solidFill>
                          <a:srgbClr val="FFFFFF"/>
                        </a:solidFill>
                        <a:effectLst/>
                        <a:latin typeface="-윤고딕330"/>
                        <a:ea typeface="-윤고딕33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9638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설명</a:t>
                      </a:r>
                      <a:endParaRPr kumimoji="1" lang="ko-KR" altLang="ko-KR" sz="1800" b="0" i="0" u="none" strike="noStrike" cap="none" normalizeH="0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cs typeface="HNC_GO_B_HINT_G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실시간 집안의 온</a:t>
                      </a:r>
                      <a:r>
                        <a:rPr kumimoji="1" lang="en-US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,</a:t>
                      </a:r>
                      <a:r>
                        <a:rPr kumimoji="1" lang="ko-KR" altLang="en-US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습도 센서를 통해 값을 받아와 웹페이지의 현재 환경을 간략히 알 수 있도록 함</a:t>
                      </a:r>
                      <a:r>
                        <a:rPr kumimoji="1" lang="en-US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함수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getMyHEco()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7445" name="그림 1744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51096" y="2129472"/>
            <a:ext cx="3417569" cy="373380"/>
          </a:xfrm>
          <a:prstGeom prst="rect">
            <a:avLst/>
          </a:prstGeom>
        </p:spPr>
      </p:pic>
      <p:pic>
        <p:nvPicPr>
          <p:cNvPr id="17446" name="그림 1744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69206" y="3569652"/>
            <a:ext cx="2438400" cy="617220"/>
          </a:xfrm>
          <a:prstGeom prst="rect">
            <a:avLst/>
          </a:prstGeom>
        </p:spPr>
      </p:pic>
      <p:pic>
        <p:nvPicPr>
          <p:cNvPr id="17447" name="그림 1744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85386" y="2561907"/>
            <a:ext cx="2529840" cy="8686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0E3F42-910E-4C14-A871-4B26B1417D95}"/>
              </a:ext>
            </a:extLst>
          </p:cNvPr>
          <p:cNvSpPr txBox="1"/>
          <p:nvPr/>
        </p:nvSpPr>
        <p:spPr>
          <a:xfrm>
            <a:off x="5338003" y="433559"/>
            <a:ext cx="1137146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3600" dirty="0">
                <a:latin typeface="-윤고딕330"/>
                <a:ea typeface="-윤고딕330"/>
                <a:sym typeface="Wingdings"/>
              </a:rPr>
              <a:t>WEB</a:t>
            </a:r>
            <a:endParaRPr lang="ko-KR" altLang="en-US" sz="3600" dirty="0">
              <a:latin typeface="-윤고딕330"/>
              <a:ea typeface="-윤고딕330"/>
              <a:sym typeface="Wingding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3889C2-0FF9-4561-966B-CFFBB4A2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38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3" name="슬라이드 번호 개체 틀 1">
            <a:extLst>
              <a:ext uri="{FF2B5EF4-FFF2-40B4-BE49-F238E27FC236}">
                <a16:creationId xmlns:a16="http://schemas.microsoft.com/office/drawing/2014/main" id="{AD8E0658-665D-4113-80EE-411B93D3AC2A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38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93210937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텍스트 상자 17410"/>
          <p:cNvSpPr txBox="1"/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/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>
              <a:defRPr/>
            </a:pPr>
            <a:endParaRPr lang="ko-KR" altLang="en-US" sz="3600">
              <a:solidFill>
                <a:srgbClr val="000000"/>
              </a:solidFill>
              <a:latin typeface="-윤고딕330"/>
              <a:ea typeface="-윤고딕33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8003" y="433559"/>
            <a:ext cx="333646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36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sp>
        <p:nvSpPr>
          <p:cNvPr id="17416" name="직사각형 17415"/>
          <p:cNvSpPr/>
          <p:nvPr/>
        </p:nvSpPr>
        <p:spPr>
          <a:xfrm>
            <a:off x="478800" y="1565100"/>
            <a:ext cx="11210400" cy="4990274"/>
          </a:xfrm>
          <a:prstGeom prst="rect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/>
            </a:pPr>
            <a:endParaRPr/>
          </a:p>
        </p:txBody>
      </p:sp>
      <p:graphicFrame>
        <p:nvGraphicFramePr>
          <p:cNvPr id="17442" name="Group 39"/>
          <p:cNvGraphicFramePr>
            <a:graphicFrameLocks noGrp="1"/>
          </p:cNvGraphicFramePr>
          <p:nvPr/>
        </p:nvGraphicFramePr>
        <p:xfrm>
          <a:off x="5256214" y="2312987"/>
          <a:ext cx="2581591" cy="3568065"/>
        </p:xfrm>
        <a:graphic>
          <a:graphicData uri="http://schemas.openxmlformats.org/drawingml/2006/table">
            <a:tbl>
              <a:tblPr/>
              <a:tblGrid>
                <a:gridCol w="604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65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800" b="1" i="0" u="none" strike="noStrike" cap="none" normalizeH="0" baseline="0">
                        <a:solidFill>
                          <a:srgbClr val="FFFFFF"/>
                        </a:solidFill>
                        <a:effectLst/>
                        <a:latin typeface="-윤고딕330"/>
                        <a:ea typeface="-윤고딕330"/>
                        <a:cs typeface="HNC_GO_B_HINT_G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800" b="1" i="0" u="none" strike="noStrike" cap="none" normalizeH="0" baseline="0">
                        <a:solidFill>
                          <a:srgbClr val="FFFFFF"/>
                        </a:solidFill>
                        <a:effectLst/>
                        <a:latin typeface="-윤고딕330"/>
                        <a:ea typeface="-윤고딕33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6815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설명</a:t>
                      </a:r>
                      <a:endParaRPr kumimoji="1" lang="ko-KR" altLang="ko-KR" sz="1800" b="0" i="0" u="none" strike="noStrike" cap="none" normalizeH="0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cs typeface="HNC_GO_B_HINT_G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온</a:t>
                      </a:r>
                      <a:r>
                        <a:rPr kumimoji="1" lang="en-US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,</a:t>
                      </a:r>
                      <a:r>
                        <a:rPr kumimoji="1" lang="ko-KR" altLang="en-US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습도 센서를 통해 실시간 받아온 값의 최고치와 최저 그리고 평균적인 값을 계산해 줌</a:t>
                      </a:r>
                      <a:r>
                        <a:rPr kumimoji="1" lang="en-US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840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함수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getMaxtemp(), getMintemp()</a:t>
                      </a:r>
                    </a:p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getAvgtemp()</a:t>
                      </a:r>
                    </a:p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getMaxhum(), getMinhum()</a:t>
                      </a:r>
                    </a:p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getAvghum()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7444" name="그림 1744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49191" y="2217103"/>
            <a:ext cx="3402329" cy="4046220"/>
          </a:xfrm>
          <a:prstGeom prst="rect">
            <a:avLst/>
          </a:prstGeom>
        </p:spPr>
      </p:pic>
      <p:pic>
        <p:nvPicPr>
          <p:cNvPr id="17445" name="그림 1744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51096" y="1872297"/>
            <a:ext cx="3379470" cy="373380"/>
          </a:xfrm>
          <a:prstGeom prst="rect">
            <a:avLst/>
          </a:prstGeom>
        </p:spPr>
      </p:pic>
      <p:graphicFrame>
        <p:nvGraphicFramePr>
          <p:cNvPr id="17446" name="Group 9"/>
          <p:cNvGraphicFramePr>
            <a:graphicFrameLocks noGrp="1"/>
          </p:cNvGraphicFramePr>
          <p:nvPr/>
        </p:nvGraphicFramePr>
        <p:xfrm>
          <a:off x="8355806" y="2316163"/>
          <a:ext cx="2667317" cy="3543616"/>
        </p:xfrm>
        <a:graphic>
          <a:graphicData uri="http://schemas.openxmlformats.org/drawingml/2006/table">
            <a:tbl>
              <a:tblPr/>
              <a:tblGrid>
                <a:gridCol w="648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9203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800" b="1" i="0" u="none" strike="noStrike" cap="none" normalizeH="0" baseline="0">
                        <a:solidFill>
                          <a:srgbClr val="FFFFFF"/>
                        </a:solidFill>
                        <a:effectLst/>
                        <a:latin typeface="-윤고딕330"/>
                        <a:ea typeface="-윤고딕330"/>
                        <a:cs typeface="HNC_GO_B_HINT_G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800" b="1" i="0" u="none" strike="noStrike" cap="none" normalizeH="0" baseline="0">
                        <a:solidFill>
                          <a:srgbClr val="FFFFFF"/>
                        </a:solidFill>
                        <a:effectLst/>
                        <a:latin typeface="-윤고딕330"/>
                        <a:ea typeface="-윤고딕33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3192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설명</a:t>
                      </a:r>
                      <a:endParaRPr kumimoji="1" lang="ko-KR" altLang="ko-KR" sz="1800" b="0" i="0" u="none" strike="noStrike" cap="none" normalizeH="0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cs typeface="HNC_GO_B_HINT_G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시간에 따라 누적되는 데이터를 한눈에 알아 보기 쉽게 라이브 그래프로 보여줌</a:t>
                      </a:r>
                      <a:r>
                        <a:rPr kumimoji="1" lang="en-US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1221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함수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graph_loading()</a:t>
                      </a:r>
                    </a:p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graph</a:t>
                      </a:r>
                      <a:r>
                        <a:rPr kumimoji="1" lang="en-US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_</a:t>
                      </a: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Start()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F80636-C4F2-48D9-A4AD-ED06909BE847}"/>
              </a:ext>
            </a:extLst>
          </p:cNvPr>
          <p:cNvSpPr txBox="1"/>
          <p:nvPr/>
        </p:nvSpPr>
        <p:spPr>
          <a:xfrm>
            <a:off x="5338003" y="433559"/>
            <a:ext cx="1137146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3600" dirty="0">
                <a:latin typeface="-윤고딕330"/>
                <a:ea typeface="-윤고딕330"/>
                <a:sym typeface="Wingdings"/>
              </a:rPr>
              <a:t>WEB</a:t>
            </a:r>
            <a:endParaRPr lang="ko-KR" altLang="en-US" sz="3600" dirty="0">
              <a:latin typeface="-윤고딕330"/>
              <a:ea typeface="-윤고딕330"/>
              <a:sym typeface="Wingding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0ACC780-ACC5-42D9-ADD7-7215E7FE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39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3" name="슬라이드 번호 개체 틀 1">
            <a:extLst>
              <a:ext uri="{FF2B5EF4-FFF2-40B4-BE49-F238E27FC236}">
                <a16:creationId xmlns:a16="http://schemas.microsoft.com/office/drawing/2014/main" id="{E4E93FAC-1B10-48B5-A94C-11304C10E9EC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39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9530310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직사각형 17408"/>
          <p:cNvSpPr/>
          <p:nvPr/>
        </p:nvSpPr>
        <p:spPr>
          <a:xfrm>
            <a:off x="4024538" y="1718436"/>
            <a:ext cx="4148436" cy="4324763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</p:sp>
      <p:sp>
        <p:nvSpPr>
          <p:cNvPr id="17410" name="직사각형 17409"/>
          <p:cNvSpPr/>
          <p:nvPr/>
        </p:nvSpPr>
        <p:spPr>
          <a:xfrm>
            <a:off x="2522881" y="1989837"/>
            <a:ext cx="7151751" cy="3807004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</p:sp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종합 설계 </a:t>
            </a: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수행 일정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305072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36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cxnSp>
        <p:nvCxnSpPr>
          <p:cNvPr id="17415" name="직선 연결선 17414"/>
          <p:cNvCxnSpPr/>
          <p:nvPr/>
        </p:nvCxnSpPr>
        <p:spPr>
          <a:xfrm flipV="1">
            <a:off x="8172974" y="752824"/>
            <a:ext cx="965668" cy="965612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graphicFrame>
        <p:nvGraphicFramePr>
          <p:cNvPr id="17421" name="표 17420"/>
          <p:cNvGraphicFramePr/>
          <p:nvPr>
            <p:extLst>
              <p:ext uri="{D42A27DB-BD31-4B8C-83A1-F6EECF244321}">
                <p14:modId xmlns:p14="http://schemas.microsoft.com/office/powerpoint/2010/main" val="1518579506"/>
              </p:ext>
            </p:extLst>
          </p:nvPr>
        </p:nvGraphicFramePr>
        <p:xfrm>
          <a:off x="2441687" y="1920674"/>
          <a:ext cx="7314138" cy="3678647"/>
        </p:xfrm>
        <a:graphic>
          <a:graphicData uri="http://schemas.openxmlformats.org/drawingml/2006/table">
            <a:tbl>
              <a:tblPr firstRow="1" bandRow="1"/>
              <a:tblGrid>
                <a:gridCol w="1849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3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36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1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36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6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19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632"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 dirty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연구내용 월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12월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1월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2월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3월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4월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5월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6월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7-9월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098"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주제 정하기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 dirty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23339" marR="23339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32"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설계 계획서 발표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 dirty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23339" marR="23339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632"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MQTT 조사 및 개발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 dirty="0">
                        <a:solidFill>
                          <a:srgbClr val="000000"/>
                        </a:solidFill>
                        <a:highlight>
                          <a:srgbClr val="000000"/>
                        </a:highlight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23339" marR="23339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 dirty="0">
                        <a:solidFill>
                          <a:srgbClr val="000000"/>
                        </a:solidFill>
                        <a:highlight>
                          <a:srgbClr val="000000"/>
                        </a:highlight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23339" marR="23339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 dirty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23339" marR="23339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151"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각종 센서 서버 연결 및 동작 테스트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 dirty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23339" marR="23339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 dirty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23339" marR="23339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 dirty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23339" marR="23339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632"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모바일 어플리케이션 개발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 dirty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23339" marR="23339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 dirty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23339" marR="23339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 dirty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098"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시스템 통합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 dirty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23339" marR="23339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B2B2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23339" marR="23339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B2B2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098"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테스트 및 보완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23339" marR="23339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B2B2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 dirty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23339" marR="23339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B2B2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632"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최종보고서 작성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 dirty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23339" marR="23339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B2B2B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5D02B2-D7CB-4251-B842-948CBA0F8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4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242DBC7D-47C4-4BB4-A767-83840962BB67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4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도형 17408"/>
          <p:cNvSpPr>
            <a:spLocks/>
          </p:cNvSpPr>
          <p:nvPr/>
        </p:nvSpPr>
        <p:spPr>
          <a:xfrm>
            <a:off x="4024106" y="1718533"/>
            <a:ext cx="4148550" cy="4325057"/>
          </a:xfrm>
          <a:prstGeom prst="rect">
            <a:avLst/>
          </a:prstGeom>
          <a:solidFill>
            <a:schemeClr val="bg1"/>
          </a:solidFill>
          <a:ln w="1206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algn="just" defTabSz="507949"/>
            <a:endParaRPr lang="ko-KR" altLang="en-US" sz="1000" dirty="0">
              <a:latin typeface="맑은 고딕" charset="0"/>
              <a:ea typeface="맑은 고딕" charset="0"/>
            </a:endParaRPr>
          </a:p>
        </p:txBody>
      </p:sp>
      <p:sp>
        <p:nvSpPr>
          <p:cNvPr id="17410" name="도형 17409"/>
          <p:cNvSpPr>
            <a:spLocks/>
          </p:cNvSpPr>
          <p:nvPr/>
        </p:nvSpPr>
        <p:spPr>
          <a:xfrm>
            <a:off x="2522527" y="1990278"/>
            <a:ext cx="7151709" cy="3806964"/>
          </a:xfrm>
          <a:prstGeom prst="rect">
            <a:avLst/>
          </a:prstGeom>
          <a:solidFill>
            <a:schemeClr val="bg1"/>
          </a:solidFill>
          <a:ln w="12065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algn="just" defTabSz="507949"/>
            <a:endParaRPr lang="ko-KR" altLang="en-US" sz="1000" dirty="0">
              <a:latin typeface="맑은 고딕" charset="0"/>
              <a:ea typeface="맑은 고딕" charset="0"/>
            </a:endParaRPr>
          </a:p>
        </p:txBody>
      </p:sp>
      <p:sp>
        <p:nvSpPr>
          <p:cNvPr id="17411" name="텍스트 상자 17410"/>
          <p:cNvSpPr txBox="1">
            <a:spLocks/>
          </p:cNvSpPr>
          <p:nvPr/>
        </p:nvSpPr>
        <p:spPr>
          <a:xfrm>
            <a:off x="1137137" y="446"/>
            <a:ext cx="3882520" cy="1516183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numCol="1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>
            <a:spLocks/>
          </p:cNvSpPr>
          <p:nvPr/>
        </p:nvSpPr>
        <p:spPr>
          <a:xfrm>
            <a:off x="5337116" y="434095"/>
            <a:ext cx="4915129" cy="6488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/>
            <a:r>
              <a:rPr lang="ko-KR" altLang="en-US" sz="3600" dirty="0">
                <a:solidFill>
                  <a:srgbClr val="000000"/>
                </a:solidFill>
                <a:latin typeface="-윤고딕330" charset="0"/>
                <a:ea typeface="-윤고딕330" charset="0"/>
              </a:rPr>
              <a:t>조도센서 빛 조절 회로도</a:t>
            </a:r>
          </a:p>
        </p:txBody>
      </p:sp>
      <p:pic>
        <p:nvPicPr>
          <p:cNvPr id="17416" name="그림 17415" descr="C:/Users/H/AppData/Roaming/PolarisOffice/ETemp/3644_4587984/fImage121851111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255" y="1616311"/>
            <a:ext cx="6914250" cy="5130132"/>
          </a:xfrm>
          <a:prstGeom prst="rect">
            <a:avLst/>
          </a:prstGeom>
          <a:noFill/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7399C5-A10C-4A6D-9D2E-9B093F50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40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9EA24AF1-F68C-49A5-9004-4E18877C6CBD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40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39854747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도형 17408"/>
          <p:cNvSpPr>
            <a:spLocks/>
          </p:cNvSpPr>
          <p:nvPr/>
        </p:nvSpPr>
        <p:spPr>
          <a:xfrm>
            <a:off x="4024106" y="1718533"/>
            <a:ext cx="4148550" cy="4325057"/>
          </a:xfrm>
          <a:prstGeom prst="rect">
            <a:avLst/>
          </a:prstGeom>
          <a:solidFill>
            <a:schemeClr val="bg1"/>
          </a:solidFill>
          <a:ln w="1206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algn="just" defTabSz="507949"/>
            <a:endParaRPr lang="ko-KR" altLang="en-US" sz="1000" dirty="0">
              <a:latin typeface="맑은 고딕" charset="0"/>
              <a:ea typeface="맑은 고딕" charset="0"/>
            </a:endParaRPr>
          </a:p>
        </p:txBody>
      </p:sp>
      <p:sp>
        <p:nvSpPr>
          <p:cNvPr id="17410" name="도형 17409"/>
          <p:cNvSpPr>
            <a:spLocks/>
          </p:cNvSpPr>
          <p:nvPr/>
        </p:nvSpPr>
        <p:spPr>
          <a:xfrm>
            <a:off x="2522527" y="1990278"/>
            <a:ext cx="7151709" cy="3806964"/>
          </a:xfrm>
          <a:prstGeom prst="rect">
            <a:avLst/>
          </a:prstGeom>
          <a:solidFill>
            <a:schemeClr val="bg1"/>
          </a:solidFill>
          <a:ln w="12065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algn="just" defTabSz="507949"/>
            <a:endParaRPr lang="ko-KR" altLang="en-US" sz="1000" dirty="0">
              <a:latin typeface="맑은 고딕" charset="0"/>
              <a:ea typeface="맑은 고딕" charset="0"/>
            </a:endParaRPr>
          </a:p>
        </p:txBody>
      </p:sp>
      <p:sp>
        <p:nvSpPr>
          <p:cNvPr id="17411" name="텍스트 상자 17410"/>
          <p:cNvSpPr txBox="1">
            <a:spLocks/>
          </p:cNvSpPr>
          <p:nvPr/>
        </p:nvSpPr>
        <p:spPr>
          <a:xfrm>
            <a:off x="1137137" y="446"/>
            <a:ext cx="3882520" cy="1516183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numCol="1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>
            <a:spLocks/>
          </p:cNvSpPr>
          <p:nvPr/>
        </p:nvSpPr>
        <p:spPr>
          <a:xfrm>
            <a:off x="5337116" y="434095"/>
            <a:ext cx="5339870" cy="6488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/>
            <a:r>
              <a:rPr lang="ko-KR" altLang="en-US" sz="3600" dirty="0">
                <a:solidFill>
                  <a:srgbClr val="000000"/>
                </a:solidFill>
                <a:latin typeface="-윤고딕330" charset="0"/>
                <a:ea typeface="-윤고딕330" charset="0"/>
              </a:rPr>
              <a:t>화재감지 경보 알림 회로도</a:t>
            </a:r>
          </a:p>
        </p:txBody>
      </p:sp>
      <p:pic>
        <p:nvPicPr>
          <p:cNvPr id="17413" name="그림 17412" descr="C:/Users/H/AppData/Roaming/PolarisOffice/ETemp/3644_4587984/fImage170361112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479" y="1587740"/>
            <a:ext cx="6848854" cy="5032355"/>
          </a:xfrm>
          <a:prstGeom prst="rect">
            <a:avLst/>
          </a:prstGeom>
          <a:noFill/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271A127-2778-4226-AA53-4DB3D24F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41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06E2CFC3-03F7-4013-BD5A-048336D45A7F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41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84804983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도형 17408"/>
          <p:cNvSpPr>
            <a:spLocks/>
          </p:cNvSpPr>
          <p:nvPr/>
        </p:nvSpPr>
        <p:spPr>
          <a:xfrm>
            <a:off x="4024106" y="1718533"/>
            <a:ext cx="4148550" cy="4325057"/>
          </a:xfrm>
          <a:prstGeom prst="rect">
            <a:avLst/>
          </a:prstGeom>
          <a:solidFill>
            <a:schemeClr val="bg1"/>
          </a:solidFill>
          <a:ln w="1206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algn="just" defTabSz="507949"/>
            <a:endParaRPr lang="ko-KR" altLang="en-US" sz="1000" dirty="0">
              <a:latin typeface="맑은 고딕" charset="0"/>
              <a:ea typeface="맑은 고딕" charset="0"/>
            </a:endParaRPr>
          </a:p>
        </p:txBody>
      </p:sp>
      <p:sp>
        <p:nvSpPr>
          <p:cNvPr id="17410" name="도형 17409"/>
          <p:cNvSpPr>
            <a:spLocks/>
          </p:cNvSpPr>
          <p:nvPr/>
        </p:nvSpPr>
        <p:spPr>
          <a:xfrm>
            <a:off x="2522527" y="1990278"/>
            <a:ext cx="7151709" cy="3806964"/>
          </a:xfrm>
          <a:prstGeom prst="rect">
            <a:avLst/>
          </a:prstGeom>
          <a:solidFill>
            <a:schemeClr val="bg1"/>
          </a:solidFill>
          <a:ln w="12065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algn="just" defTabSz="507949"/>
            <a:endParaRPr lang="ko-KR" altLang="en-US" sz="1000" dirty="0">
              <a:latin typeface="맑은 고딕" charset="0"/>
              <a:ea typeface="맑은 고딕" charset="0"/>
            </a:endParaRPr>
          </a:p>
        </p:txBody>
      </p:sp>
      <p:sp>
        <p:nvSpPr>
          <p:cNvPr id="17411" name="텍스트 상자 17410"/>
          <p:cNvSpPr txBox="1">
            <a:spLocks/>
          </p:cNvSpPr>
          <p:nvPr/>
        </p:nvSpPr>
        <p:spPr>
          <a:xfrm>
            <a:off x="1137137" y="446"/>
            <a:ext cx="3882520" cy="1516183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numCol="1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>
            <a:spLocks/>
          </p:cNvSpPr>
          <p:nvPr/>
        </p:nvSpPr>
        <p:spPr>
          <a:xfrm>
            <a:off x="5337115" y="434095"/>
            <a:ext cx="4040260" cy="6488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/>
            <a:r>
              <a:rPr lang="en-US" altLang="ko-KR" sz="3600" dirty="0">
                <a:solidFill>
                  <a:srgbClr val="000000"/>
                </a:solidFill>
                <a:latin typeface="-윤고딕330" charset="0"/>
                <a:ea typeface="-윤고딕330" charset="0"/>
              </a:rPr>
              <a:t>Dc</a:t>
            </a:r>
            <a:r>
              <a:rPr lang="ko-KR" altLang="en-US" sz="3600" dirty="0">
                <a:solidFill>
                  <a:srgbClr val="000000"/>
                </a:solidFill>
                <a:latin typeface="-윤고딕330" charset="0"/>
                <a:ea typeface="-윤고딕330" charset="0"/>
              </a:rPr>
              <a:t>모터 제어 회로도</a:t>
            </a:r>
          </a:p>
        </p:txBody>
      </p:sp>
      <p:pic>
        <p:nvPicPr>
          <p:cNvPr id="17413" name="그림 17412" descr="C:/Users/H/AppData/Roaming/PolarisOffice/ETemp/3644_4587984/fImage110691113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702" y="1714089"/>
            <a:ext cx="7755516" cy="4751087"/>
          </a:xfrm>
          <a:prstGeom prst="rect">
            <a:avLst/>
          </a:prstGeom>
          <a:noFill/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795500-1792-402A-A6CA-BCAF9B81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42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E6807802-600A-49B7-B7B7-F961A1A7E225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42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41054520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도형 17408"/>
          <p:cNvSpPr/>
          <p:nvPr/>
        </p:nvSpPr>
        <p:spPr>
          <a:xfrm>
            <a:off x="4024106" y="1718533"/>
            <a:ext cx="4148550" cy="4325057"/>
          </a:xfrm>
          <a:prstGeom prst="rect">
            <a:avLst/>
          </a:prstGeom>
          <a:solidFill>
            <a:schemeClr val="bg1"/>
          </a:solidFill>
          <a:ln w="1206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algn="just" defTabSz="507949">
              <a:defRPr/>
            </a:pP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17410" name="도형 17409"/>
          <p:cNvSpPr/>
          <p:nvPr/>
        </p:nvSpPr>
        <p:spPr>
          <a:xfrm>
            <a:off x="2522527" y="1990278"/>
            <a:ext cx="7151709" cy="3806964"/>
          </a:xfrm>
          <a:prstGeom prst="rect">
            <a:avLst/>
          </a:prstGeom>
          <a:solidFill>
            <a:schemeClr val="bg1"/>
          </a:solidFill>
          <a:ln w="12065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algn="just" defTabSz="507949">
              <a:defRPr/>
            </a:pP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17411" name="텍스트 상자 17410"/>
          <p:cNvSpPr txBox="1"/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algn="ctr" defTabSz="914309" eaLnBrk="0">
              <a:defRPr/>
            </a:pPr>
            <a:r>
              <a:rPr lang="ko-KR" altLang="en-US" sz="3600">
                <a:solidFill>
                  <a:srgbClr val="FFFFFF"/>
                </a:solidFill>
                <a:latin typeface="-윤고딕330"/>
                <a:ea typeface="-윤고딕330"/>
              </a:rPr>
              <a:t>데모 환경 설계</a:t>
            </a:r>
          </a:p>
        </p:txBody>
      </p:sp>
      <p:sp>
        <p:nvSpPr>
          <p:cNvPr id="17412" name="텍스트 상자 17411"/>
          <p:cNvSpPr txBox="1"/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>
              <a:defRPr/>
            </a:pPr>
            <a:endParaRPr lang="ko-KR" altLang="en-US" sz="3600">
              <a:solidFill>
                <a:srgbClr val="000000"/>
              </a:solidFill>
              <a:latin typeface="-윤고딕330"/>
              <a:ea typeface="-윤고딕330"/>
            </a:endParaRPr>
          </a:p>
        </p:txBody>
      </p:sp>
      <p:cxnSp>
        <p:nvCxnSpPr>
          <p:cNvPr id="17415" name="도형 17414"/>
          <p:cNvCxnSpPr/>
          <p:nvPr/>
        </p:nvCxnSpPr>
        <p:spPr>
          <a:xfrm flipV="1">
            <a:off x="8172021" y="753459"/>
            <a:ext cx="966344" cy="966344"/>
          </a:xfrm>
          <a:prstGeom prst="line">
            <a:avLst/>
          </a:prstGeom>
          <a:ln w="1206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8" name="그림 174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18070" y="1990278"/>
            <a:ext cx="823480" cy="957017"/>
          </a:xfrm>
          <a:prstGeom prst="rect">
            <a:avLst/>
          </a:prstGeom>
        </p:spPr>
      </p:pic>
      <p:pic>
        <p:nvPicPr>
          <p:cNvPr id="17419" name="그림 174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22527" y="2429985"/>
            <a:ext cx="1192928" cy="1234541"/>
          </a:xfrm>
          <a:prstGeom prst="rect">
            <a:avLst/>
          </a:prstGeom>
        </p:spPr>
      </p:pic>
      <p:pic>
        <p:nvPicPr>
          <p:cNvPr id="17420" name="그림 1741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918070" y="4365317"/>
            <a:ext cx="1001364" cy="1152560"/>
          </a:xfrm>
          <a:prstGeom prst="rect">
            <a:avLst/>
          </a:prstGeom>
        </p:spPr>
      </p:pic>
      <p:pic>
        <p:nvPicPr>
          <p:cNvPr id="17421" name="그림 1742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918070" y="5517879"/>
            <a:ext cx="1043804" cy="1051422"/>
          </a:xfrm>
          <a:prstGeom prst="rect">
            <a:avLst/>
          </a:prstGeom>
        </p:spPr>
      </p:pic>
      <p:pic>
        <p:nvPicPr>
          <p:cNvPr id="17422" name="그림 1742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466517" y="4621545"/>
            <a:ext cx="1248936" cy="1175696"/>
          </a:xfrm>
          <a:prstGeom prst="rect">
            <a:avLst/>
          </a:prstGeom>
        </p:spPr>
      </p:pic>
      <p:cxnSp>
        <p:nvCxnSpPr>
          <p:cNvPr id="17426" name="직선 화살표 연결선 17425"/>
          <p:cNvCxnSpPr>
            <a:stCxn id="17422" idx="0"/>
            <a:endCxn id="17419" idx="2"/>
          </p:cNvCxnSpPr>
          <p:nvPr/>
        </p:nvCxnSpPr>
        <p:spPr>
          <a:xfrm rot="5400000" flipH="1" flipV="1">
            <a:off x="2626479" y="4129034"/>
            <a:ext cx="957017" cy="280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28" name="그림 1742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510319" y="2613103"/>
            <a:ext cx="3169773" cy="2641478"/>
          </a:xfrm>
          <a:prstGeom prst="rect">
            <a:avLst/>
          </a:prstGeom>
        </p:spPr>
      </p:pic>
      <p:cxnSp>
        <p:nvCxnSpPr>
          <p:cNvPr id="17429" name="연결선: 꺾임 17428"/>
          <p:cNvCxnSpPr/>
          <p:nvPr/>
        </p:nvCxnSpPr>
        <p:spPr>
          <a:xfrm>
            <a:off x="3715453" y="3047256"/>
            <a:ext cx="1101829" cy="61727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30" name="연결선: 꺾임 17429"/>
          <p:cNvCxnSpPr/>
          <p:nvPr/>
        </p:nvCxnSpPr>
        <p:spPr>
          <a:xfrm flipV="1">
            <a:off x="6809610" y="2613104"/>
            <a:ext cx="2108461" cy="132073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31" name="그림 1743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617383" y="1788155"/>
            <a:ext cx="719345" cy="680631"/>
          </a:xfrm>
          <a:prstGeom prst="rect">
            <a:avLst/>
          </a:prstGeom>
        </p:spPr>
      </p:pic>
      <p:cxnSp>
        <p:nvCxnSpPr>
          <p:cNvPr id="17432" name="연결선: 꺾임 17431"/>
          <p:cNvCxnSpPr>
            <a:endCxn id="17431" idx="1"/>
          </p:cNvCxnSpPr>
          <p:nvPr/>
        </p:nvCxnSpPr>
        <p:spPr>
          <a:xfrm rot="5400000" flipH="1" flipV="1">
            <a:off x="5557440" y="2213531"/>
            <a:ext cx="1145003" cy="97488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33" name="연결선: 꺾임 17432"/>
          <p:cNvCxnSpPr/>
          <p:nvPr/>
        </p:nvCxnSpPr>
        <p:spPr>
          <a:xfrm>
            <a:off x="5337118" y="4621547"/>
            <a:ext cx="3580953" cy="89633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B03C22B-F24F-4CE8-898E-E0D9A3D795C8}"/>
              </a:ext>
            </a:extLst>
          </p:cNvPr>
          <p:cNvSpPr txBox="1"/>
          <p:nvPr/>
        </p:nvSpPr>
        <p:spPr>
          <a:xfrm>
            <a:off x="5338003" y="433559"/>
            <a:ext cx="1618048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홈 구성</a:t>
            </a:r>
            <a:endParaRPr lang="en-US" altLang="ko-KR" sz="3600" b="0" i="0" dirty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9C35C-51F9-4880-865B-1B79ED90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43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21" name="슬라이드 번호 개체 틀 1">
            <a:extLst>
              <a:ext uri="{FF2B5EF4-FFF2-40B4-BE49-F238E27FC236}">
                <a16:creationId xmlns:a16="http://schemas.microsoft.com/office/drawing/2014/main" id="{44DAD421-12B3-4DD8-826B-C55719F3D9B0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43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11469552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직사각형 17408"/>
          <p:cNvSpPr/>
          <p:nvPr/>
        </p:nvSpPr>
        <p:spPr>
          <a:xfrm>
            <a:off x="4024538" y="1718436"/>
            <a:ext cx="4148436" cy="4324763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</p:sp>
      <p:sp>
        <p:nvSpPr>
          <p:cNvPr id="17410" name="직사각형 17409"/>
          <p:cNvSpPr/>
          <p:nvPr/>
        </p:nvSpPr>
        <p:spPr>
          <a:xfrm>
            <a:off x="2522881" y="1989837"/>
            <a:ext cx="7151751" cy="3807004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</p:sp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개발 환경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305072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36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cxnSp>
        <p:nvCxnSpPr>
          <p:cNvPr id="17415" name="직선 연결선 17414"/>
          <p:cNvCxnSpPr/>
          <p:nvPr/>
        </p:nvCxnSpPr>
        <p:spPr>
          <a:xfrm flipV="1">
            <a:off x="8172974" y="752824"/>
            <a:ext cx="965668" cy="965612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sp>
        <p:nvSpPr>
          <p:cNvPr id="17420" name="TextBox 17419"/>
          <p:cNvSpPr txBox="1"/>
          <p:nvPr/>
        </p:nvSpPr>
        <p:spPr>
          <a:xfrm>
            <a:off x="5622532" y="3143358"/>
            <a:ext cx="5431696" cy="156016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4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개발 언어 : c/c++, java, SqlLite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4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개발 프로그램 : 아두이노, eclipse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4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                   Android Studio,MySQL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4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개발 운영체제 : Windows 10, 리눅스</a:t>
            </a:r>
          </a:p>
        </p:txBody>
      </p:sp>
      <p:pic>
        <p:nvPicPr>
          <p:cNvPr id="17421" name="그림 17420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117089" y="1911996"/>
            <a:ext cx="2893765" cy="401180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E22C3B-A7C7-44A6-8DC9-7381C097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44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756C146D-50E4-4106-AAD6-F6AAB34E5F9A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44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직사각형 17408"/>
          <p:cNvSpPr/>
          <p:nvPr/>
        </p:nvSpPr>
        <p:spPr>
          <a:xfrm>
            <a:off x="4024538" y="1718436"/>
            <a:ext cx="4148436" cy="4324763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</p:sp>
      <p:sp>
        <p:nvSpPr>
          <p:cNvPr id="17410" name="직사각형 17409"/>
          <p:cNvSpPr/>
          <p:nvPr/>
        </p:nvSpPr>
        <p:spPr>
          <a:xfrm>
            <a:off x="2522881" y="1989837"/>
            <a:ext cx="7151751" cy="3807004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</p:sp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업무 분담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305072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36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cxnSp>
        <p:nvCxnSpPr>
          <p:cNvPr id="17415" name="직선 연결선 17414"/>
          <p:cNvCxnSpPr/>
          <p:nvPr/>
        </p:nvCxnSpPr>
        <p:spPr>
          <a:xfrm flipV="1">
            <a:off x="8172974" y="752824"/>
            <a:ext cx="965668" cy="965612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graphicFrame>
        <p:nvGraphicFramePr>
          <p:cNvPr id="17421" name="표 17420"/>
          <p:cNvGraphicFramePr/>
          <p:nvPr/>
        </p:nvGraphicFramePr>
        <p:xfrm>
          <a:off x="1703361" y="2091566"/>
          <a:ext cx="8790789" cy="3530563"/>
        </p:xfrm>
        <a:graphic>
          <a:graphicData uri="http://schemas.openxmlformats.org/drawingml/2006/table">
            <a:tbl>
              <a:tblPr firstRow="1" bandRow="1"/>
              <a:tblGrid>
                <a:gridCol w="1060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7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4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7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8211"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800" b="1" i="0" kern="1200" spc="5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90006" marR="90006" marT="46789" marB="46789" anchor="ctr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1" i="0" kern="1200" spc="5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고상욱</a:t>
                      </a:r>
                    </a:p>
                  </a:txBody>
                  <a:tcPr marL="90006" marR="90006" marT="46789" marB="46789" anchor="ctr">
                    <a:lnL>
                      <a:noFill/>
                    </a:lnL>
                    <a:lnR>
                      <a:noFill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1" i="0" kern="1200" spc="5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김우조</a:t>
                      </a:r>
                    </a:p>
                  </a:txBody>
                  <a:tcPr marL="90006" marR="90006" marT="46789" marB="46789" anchor="ctr">
                    <a:lnL>
                      <a:noFill/>
                    </a:lnL>
                    <a:lnR>
                      <a:noFill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1" i="0" kern="1200" spc="5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고귀영</a:t>
                      </a:r>
                    </a:p>
                  </a:txBody>
                  <a:tcPr marL="90006" marR="90006" marT="46789" marB="46789" anchor="ctr">
                    <a:lnL>
                      <a:noFill/>
                    </a:lnL>
                    <a:lnR>
                      <a:noFill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1" i="0" kern="1200" spc="5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이종현</a:t>
                      </a:r>
                    </a:p>
                  </a:txBody>
                  <a:tcPr marL="90006" marR="90006" marT="46789" marB="46789" anchor="ctr">
                    <a:lnL>
                      <a:noFill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267"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자료수집</a:t>
                      </a:r>
                    </a:p>
                  </a:txBody>
                  <a:tcPr marL="90006" marR="90006" marT="46789" marB="46789" anchor="ctr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MQTT, MySQL, 아두이노, 라즈베리파이, 안드로이드 API 기술</a:t>
                      </a:r>
                    </a:p>
                  </a:txBody>
                  <a:tcPr marL="90006" marR="90006" marT="46789" marB="46789" anchor="ctr">
                    <a:lnL>
                      <a:noFill/>
                    </a:lnL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통합테스트 유지보수</a:t>
                      </a:r>
                    </a:p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어플리케이션 작동 테스트</a:t>
                      </a:r>
                    </a:p>
                  </a:txBody>
                  <a:tcPr marL="90006" marR="90006" marT="46789" marB="46789" anchor="ctr"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통합테스트 유지보수</a:t>
                      </a:r>
                    </a:p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어플리케이션 작동 테스트</a:t>
                      </a:r>
                    </a:p>
                  </a:txBody>
                  <a:tcPr marL="90006" marR="90006" marT="46789" marB="46789" anchor="ctr"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통합테스트 유지보수</a:t>
                      </a:r>
                    </a:p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어플리케이션 작동 테스트</a:t>
                      </a:r>
                    </a:p>
                  </a:txBody>
                  <a:tcPr marL="90006" marR="90006" marT="46789" marB="46789" anchor="ctr"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388"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설계</a:t>
                      </a:r>
                    </a:p>
                  </a:txBody>
                  <a:tcPr marL="90006" marR="90006" marT="46789" marB="46789" anchor="ctr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DB기능설계</a:t>
                      </a:r>
                    </a:p>
                  </a:txBody>
                  <a:tcPr marL="90006" marR="90006" marT="46789" marB="46789" anchor="ctr">
                    <a:lnL>
                      <a:noFill/>
                    </a:lnL>
                    <a:lnR>
                      <a:noFill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프로토콜 서버 설계</a:t>
                      </a:r>
                    </a:p>
                  </a:txBody>
                  <a:tcPr marL="90006" marR="90006" marT="46789" marB="46789" anchor="ctr">
                    <a:lnL>
                      <a:noFill/>
                    </a:lnL>
                    <a:lnR>
                      <a:noFill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H/W 전체적인 구성  설계</a:t>
                      </a:r>
                    </a:p>
                  </a:txBody>
                  <a:tcPr marL="90006" marR="90006" marT="46789" marB="46789" anchor="ctr">
                    <a:lnL>
                      <a:noFill/>
                    </a:lnL>
                    <a:lnR>
                      <a:noFill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Application 기능 설계</a:t>
                      </a:r>
                    </a:p>
                  </a:txBody>
                  <a:tcPr marL="90006" marR="90006" marT="46789" marB="46789" anchor="ctr">
                    <a:lnL>
                      <a:noFill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5404"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구현</a:t>
                      </a:r>
                    </a:p>
                  </a:txBody>
                  <a:tcPr marL="90006" marR="90006" marT="46789" marB="46789" anchor="ctr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DB기능구현</a:t>
                      </a:r>
                    </a:p>
                  </a:txBody>
                  <a:tcPr marL="90006" marR="90006" marT="46789" marB="46789" anchor="ctr">
                    <a:lnL>
                      <a:noFill/>
                    </a:lnL>
                    <a:lnR>
                      <a:noFill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프로토콜 서버 통신 구현</a:t>
                      </a:r>
                    </a:p>
                  </a:txBody>
                  <a:tcPr marL="90006" marR="90006" marT="46789" marB="46789" anchor="ctr">
                    <a:lnL>
                      <a:noFill/>
                    </a:lnL>
                    <a:lnR>
                      <a:noFill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각종 센서 및 아두이노 보드와의 통신 구현</a:t>
                      </a:r>
                    </a:p>
                  </a:txBody>
                  <a:tcPr marL="90006" marR="90006" marT="46789" marB="46789" anchor="ctr">
                    <a:lnL>
                      <a:noFill/>
                    </a:lnL>
                    <a:lnR>
                      <a:noFill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Application 구현 </a:t>
                      </a:r>
                    </a:p>
                  </a:txBody>
                  <a:tcPr marL="90006" marR="90006" marT="46789" marB="46789" anchor="ctr">
                    <a:lnL>
                      <a:noFill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4293"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테스트</a:t>
                      </a:r>
                    </a:p>
                  </a:txBody>
                  <a:tcPr marL="90006" marR="90006" marT="46789" marB="46789" anchor="ctr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통합테스트 유지보수</a:t>
                      </a:r>
                    </a:p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어플리케이션 작동 테스트</a:t>
                      </a:r>
                    </a:p>
                  </a:txBody>
                  <a:tcPr marL="90006" marR="90006" marT="46789" marB="46789" anchor="ctr">
                    <a:lnL>
                      <a:noFill/>
                    </a:lnL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통합테스트 유지보수</a:t>
                      </a:r>
                    </a:p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어플리케이션 작동 테스트</a:t>
                      </a:r>
                    </a:p>
                  </a:txBody>
                  <a:tcPr marL="90006" marR="90006" marT="46789" marB="46789" anchor="ctr"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통합테스트 유지보수</a:t>
                      </a:r>
                    </a:p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어플리케이션 작동 테스트</a:t>
                      </a:r>
                    </a:p>
                  </a:txBody>
                  <a:tcPr marL="90006" marR="90006" marT="46789" marB="46789" anchor="ctr"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통합테스트 유지보수</a:t>
                      </a:r>
                    </a:p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어플리케이션 작동 테스트</a:t>
                      </a:r>
                    </a:p>
                  </a:txBody>
                  <a:tcPr marL="90006" marR="90006" marT="46789" marB="46789" anchor="ctr"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6CA31DB-4350-47B1-B6C8-CEC60E45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45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61DA7BAB-019C-4DCE-B728-5E2C403A776E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45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직사각형 17408"/>
          <p:cNvSpPr/>
          <p:nvPr/>
        </p:nvSpPr>
        <p:spPr>
          <a:xfrm>
            <a:off x="4024538" y="1718436"/>
            <a:ext cx="4148436" cy="4324763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</p:sp>
      <p:sp>
        <p:nvSpPr>
          <p:cNvPr id="17410" name="직사각형 17409"/>
          <p:cNvSpPr/>
          <p:nvPr/>
        </p:nvSpPr>
        <p:spPr>
          <a:xfrm>
            <a:off x="2522881" y="1989837"/>
            <a:ext cx="7151751" cy="3807004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</p:sp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Github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305072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en-US" altLang="ko-KR" sz="36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cxnSp>
        <p:nvCxnSpPr>
          <p:cNvPr id="17415" name="직선 연결선 17414"/>
          <p:cNvCxnSpPr/>
          <p:nvPr/>
        </p:nvCxnSpPr>
        <p:spPr>
          <a:xfrm flipV="1">
            <a:off x="8172974" y="752824"/>
            <a:ext cx="965668" cy="965612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sp>
        <p:nvSpPr>
          <p:cNvPr id="17420" name="TextBox 17419"/>
          <p:cNvSpPr txBox="1"/>
          <p:nvPr/>
        </p:nvSpPr>
        <p:spPr>
          <a:xfrm>
            <a:off x="1754474" y="1829153"/>
            <a:ext cx="4583926" cy="44950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4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https://github.com/C4-LJH/C4.git</a:t>
            </a:r>
            <a:endParaRPr lang="ko-KR" altLang="ko-KR" sz="14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pic>
        <p:nvPicPr>
          <p:cNvPr id="17421" name="그림 17420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475049" y="2258481"/>
            <a:ext cx="4904444" cy="356551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7422" name="TextBox 17421"/>
          <p:cNvSpPr txBox="1"/>
          <p:nvPr/>
        </p:nvSpPr>
        <p:spPr>
          <a:xfrm>
            <a:off x="6778795" y="2127532"/>
            <a:ext cx="3814933" cy="33891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4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깃허브 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24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4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고상욱 : kosanguk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24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4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김우조 : U-Zo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24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4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고귀영 : GoGwiYeong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24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4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이종현 : C4-LJH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2AC7535-F774-45F1-93AA-4320944C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46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1" name="슬라이드 번호 개체 틀 1">
            <a:extLst>
              <a:ext uri="{FF2B5EF4-FFF2-40B4-BE49-F238E27FC236}">
                <a16:creationId xmlns:a16="http://schemas.microsoft.com/office/drawing/2014/main" id="{076EC93D-7E19-49E6-8570-EAA3E76E5FA5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46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직사각형 17408"/>
          <p:cNvSpPr/>
          <p:nvPr/>
        </p:nvSpPr>
        <p:spPr>
          <a:xfrm>
            <a:off x="4024538" y="1718436"/>
            <a:ext cx="4148436" cy="4324763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</p:sp>
      <p:sp>
        <p:nvSpPr>
          <p:cNvPr id="17410" name="직사각형 17409"/>
          <p:cNvSpPr/>
          <p:nvPr/>
        </p:nvSpPr>
        <p:spPr>
          <a:xfrm>
            <a:off x="2522881" y="1989837"/>
            <a:ext cx="7151751" cy="3807004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</p:sp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참고기술 및 </a:t>
            </a: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참고문헌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305072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36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cxnSp>
        <p:nvCxnSpPr>
          <p:cNvPr id="17415" name="직선 연결선 17414"/>
          <p:cNvCxnSpPr/>
          <p:nvPr/>
        </p:nvCxnSpPr>
        <p:spPr>
          <a:xfrm flipV="1">
            <a:off x="8172974" y="752824"/>
            <a:ext cx="965668" cy="965612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pic>
        <p:nvPicPr>
          <p:cNvPr id="17420" name="그림 17419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933929" y="3702308"/>
            <a:ext cx="1483427" cy="178672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7421" name="TextBox 17420"/>
          <p:cNvSpPr txBox="1"/>
          <p:nvPr/>
        </p:nvSpPr>
        <p:spPr>
          <a:xfrm>
            <a:off x="4148915" y="3430564"/>
            <a:ext cx="6017796" cy="7786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500" b="1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o Rasberry pi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000" b="1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http://www.rasplay.org/</a:t>
            </a:r>
          </a:p>
        </p:txBody>
      </p:sp>
      <p:sp>
        <p:nvSpPr>
          <p:cNvPr id="17422" name="TextBox 17421"/>
          <p:cNvSpPr txBox="1"/>
          <p:nvPr/>
        </p:nvSpPr>
        <p:spPr>
          <a:xfrm>
            <a:off x="4122017" y="2084392"/>
            <a:ext cx="4898080" cy="108314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500" b="1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o MQTT 관련 논문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000" b="1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    - MQTT 기반의 스마트홈에서 실시간 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000" b="1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      수요반응 게이트웨이 설계 및 구현</a:t>
            </a:r>
            <a:endParaRPr lang="ko-KR" altLang="ko-KR" sz="2500" b="1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pic>
        <p:nvPicPr>
          <p:cNvPr id="17423" name="그림 17422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543250" y="2152679"/>
            <a:ext cx="2202862" cy="96086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7424" name="TextBox 17423"/>
          <p:cNvSpPr txBox="1"/>
          <p:nvPr/>
        </p:nvSpPr>
        <p:spPr>
          <a:xfrm>
            <a:off x="4139973" y="4477045"/>
            <a:ext cx="4899698" cy="123539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500" b="1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o  MQTT, CoAP 통신 프로토콜 사용 전력량 비교에 관한 연구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500" b="1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-김현근-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FF79D9-FC55-4318-905F-83E185E8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47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3" name="슬라이드 번호 개체 틀 1">
            <a:extLst>
              <a:ext uri="{FF2B5EF4-FFF2-40B4-BE49-F238E27FC236}">
                <a16:creationId xmlns:a16="http://schemas.microsoft.com/office/drawing/2014/main" id="{D8AAE33A-9139-4BA3-A818-0FBD459D40E8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47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Box 17411"/>
          <p:cNvSpPr txBox="1"/>
          <p:nvPr/>
        </p:nvSpPr>
        <p:spPr>
          <a:xfrm>
            <a:off x="5338003" y="433559"/>
            <a:ext cx="305072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36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FF79D9-FC55-4318-905F-83E185E8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4519" y="7289669"/>
            <a:ext cx="2744462" cy="365273"/>
          </a:xfrm>
        </p:spPr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48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3" name="슬라이드 번호 개체 틀 1">
            <a:extLst>
              <a:ext uri="{FF2B5EF4-FFF2-40B4-BE49-F238E27FC236}">
                <a16:creationId xmlns:a16="http://schemas.microsoft.com/office/drawing/2014/main" id="{D8AAE33A-9139-4BA3-A818-0FBD459D40E8}"/>
              </a:ext>
            </a:extLst>
          </p:cNvPr>
          <p:cNvSpPr txBox="1">
            <a:spLocks/>
          </p:cNvSpPr>
          <p:nvPr/>
        </p:nvSpPr>
        <p:spPr>
          <a:xfrm>
            <a:off x="8614519" y="8113990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28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49</a:t>
            </a:r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522123"/>
              </p:ext>
            </p:extLst>
          </p:nvPr>
        </p:nvGraphicFramePr>
        <p:xfrm>
          <a:off x="497306" y="339684"/>
          <a:ext cx="11237495" cy="612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3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9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93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전체 구현 현황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구현 범위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구현 현황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구현한 부분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부족한 부분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7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앱</a:t>
                      </a:r>
                      <a:r>
                        <a:rPr lang="en-US" altLang="ko-KR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(Android)</a:t>
                      </a:r>
                      <a:endParaRPr lang="ko-KR" altLang="en-US" sz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70%</a:t>
                      </a:r>
                      <a:endParaRPr lang="ko-KR" altLang="en-US" sz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서버 구축을 통한 통신 연결 활성화</a:t>
                      </a:r>
                      <a:endParaRPr lang="en-US" altLang="ko-KR" sz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en-US" altLang="ko-KR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WIFI </a:t>
                      </a:r>
                      <a:r>
                        <a:rPr lang="ko-KR" altLang="en-US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통신 시 데이터</a:t>
                      </a:r>
                      <a:r>
                        <a:rPr lang="en-US" altLang="ko-KR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200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센서값</a:t>
                      </a:r>
                      <a:r>
                        <a:rPr lang="en-US" altLang="ko-KR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) </a:t>
                      </a:r>
                      <a:r>
                        <a:rPr lang="ko-KR" altLang="en-US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송수신 구현</a:t>
                      </a:r>
                      <a:endParaRPr lang="en-US" altLang="ko-KR" sz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수신 데이터를 서버로 전달</a:t>
                      </a:r>
                      <a:endParaRPr lang="en-US" altLang="ko-KR" sz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수동 모드</a:t>
                      </a:r>
                      <a:r>
                        <a:rPr lang="ko-KR" altLang="en-US" sz="120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 시 각종 디바이스 제어 가능</a:t>
                      </a:r>
                      <a:endParaRPr lang="ko-KR" altLang="en-US" sz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20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최적화 기능 구현</a:t>
                      </a:r>
                      <a:endParaRPr lang="en-US" altLang="ko-KR" sz="1200" baseline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20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실시간 데이터 표현 </a:t>
                      </a:r>
                      <a:endParaRPr lang="en-US" altLang="ko-KR" sz="1200" baseline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음성 인식 </a:t>
                      </a:r>
                      <a:r>
                        <a:rPr lang="en-US" altLang="ko-KR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API</a:t>
                      </a:r>
                      <a:endParaRPr lang="ko-KR" altLang="en-US" sz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4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웹</a:t>
                      </a:r>
                      <a:r>
                        <a:rPr lang="en-US" altLang="ko-KR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(Node.js)</a:t>
                      </a:r>
                      <a:endParaRPr lang="ko-KR" altLang="en-US" sz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70%</a:t>
                      </a:r>
                      <a:endParaRPr lang="ko-KR" altLang="en-US" sz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en-US" altLang="ko-KR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를 통한 로그인 </a:t>
                      </a:r>
                      <a:r>
                        <a:rPr lang="ko-KR" altLang="en-US" sz="120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구현</a:t>
                      </a:r>
                      <a:endParaRPr lang="en-US" altLang="ko-KR" sz="1200" baseline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20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메인 웹 페이지 구현</a:t>
                      </a:r>
                      <a:endParaRPr lang="en-US" altLang="ko-KR" sz="1200" baseline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200" baseline="0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라즈베리파이</a:t>
                      </a:r>
                      <a:r>
                        <a:rPr lang="en-US" altLang="ko-KR" sz="120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20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브로커 서버</a:t>
                      </a:r>
                      <a:r>
                        <a:rPr lang="en-US" altLang="ko-KR" sz="120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) </a:t>
                      </a:r>
                      <a:r>
                        <a:rPr lang="ko-KR" altLang="en-US" sz="120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통신 연결</a:t>
                      </a:r>
                      <a:endParaRPr lang="en-US" altLang="ko-KR" sz="1200" baseline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200" baseline="0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온습도</a:t>
                      </a:r>
                      <a:r>
                        <a:rPr lang="ko-KR" altLang="en-US" sz="120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baseline="0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센싱</a:t>
                      </a:r>
                      <a:r>
                        <a:rPr lang="ko-KR" altLang="en-US" sz="120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 데이터 송신 및 표현</a:t>
                      </a:r>
                      <a:endParaRPr lang="ko-KR" altLang="en-US" sz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200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센싱</a:t>
                      </a:r>
                      <a:r>
                        <a:rPr lang="ko-KR" altLang="en-US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 데이터 </a:t>
                      </a:r>
                      <a:r>
                        <a:rPr lang="en-US" altLang="ko-KR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DB </a:t>
                      </a:r>
                      <a:r>
                        <a:rPr lang="ko-KR" altLang="en-US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테이블 저장 </a:t>
                      </a:r>
                      <a:endParaRPr lang="en-US" altLang="ko-KR" sz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200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센싱</a:t>
                      </a:r>
                      <a:r>
                        <a:rPr lang="ko-KR" altLang="en-US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 데이터</a:t>
                      </a:r>
                      <a:r>
                        <a:rPr lang="ko-KR" altLang="en-US" sz="120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 시각화 표현</a:t>
                      </a:r>
                      <a:r>
                        <a:rPr lang="en-US" altLang="ko-KR" sz="120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20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차트</a:t>
                      </a:r>
                      <a:r>
                        <a:rPr lang="en-US" altLang="ko-KR" sz="120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데이터베이스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70%</a:t>
                      </a:r>
                      <a:endParaRPr lang="ko-KR" altLang="en-US" sz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데이터베이스에서 이용하는 </a:t>
                      </a:r>
                      <a:r>
                        <a:rPr lang="en-US" altLang="ko-KR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query</a:t>
                      </a:r>
                      <a:r>
                        <a:rPr lang="ko-KR" altLang="en-US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문 함수 구현</a:t>
                      </a:r>
                      <a:endParaRPr lang="en-US" altLang="ko-KR" sz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2. </a:t>
                      </a:r>
                      <a:r>
                        <a:rPr lang="ko-KR" altLang="en-US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웹 연동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1. </a:t>
                      </a:r>
                      <a:r>
                        <a:rPr lang="ko-KR" altLang="en-US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앱 연동 미흡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서버</a:t>
                      </a:r>
                      <a:r>
                        <a:rPr lang="en-US" altLang="ko-KR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ko-KR" sz="1200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Mosquitto</a:t>
                      </a:r>
                      <a:r>
                        <a:rPr lang="en-US" altLang="ko-KR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100%</a:t>
                      </a:r>
                      <a:endParaRPr lang="ko-KR" altLang="en-US" sz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브로커 구축으로 각종 </a:t>
                      </a:r>
                      <a:r>
                        <a:rPr lang="ko-KR" altLang="en-US" sz="1200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센싱</a:t>
                      </a:r>
                      <a:r>
                        <a:rPr lang="ko-KR" altLang="en-US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 데이터 송수신 기능 구현</a:t>
                      </a:r>
                      <a:endParaRPr lang="en-US" altLang="ko-KR" sz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토픽 별 데이터 송수신 기능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2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아두이노</a:t>
                      </a:r>
                      <a:r>
                        <a:rPr lang="en-US" altLang="ko-KR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센서 및 알고리즘</a:t>
                      </a:r>
                      <a:r>
                        <a:rPr lang="en-US" altLang="ko-KR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80%</a:t>
                      </a:r>
                      <a:endParaRPr lang="ko-KR" altLang="en-US" sz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200" baseline="0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아두이노</a:t>
                      </a:r>
                      <a:r>
                        <a:rPr lang="ko-KR" altLang="en-US" sz="120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 각 센서 회로 연결 및 값 측정</a:t>
                      </a:r>
                      <a:endParaRPr lang="en-US" altLang="ko-KR" sz="1200" baseline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20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토픽에 따른 센서 값 서버로 전송 </a:t>
                      </a:r>
                      <a:endParaRPr lang="en-US" altLang="ko-KR" sz="1200" baseline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20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화재 발생 시나리오 알고리즘 구현</a:t>
                      </a:r>
                      <a:endParaRPr lang="en-US" altLang="ko-KR" sz="1200" baseline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20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창문 제어 알고리즘 기능 구현</a:t>
                      </a:r>
                      <a:endParaRPr lang="ko-KR" altLang="en-US" sz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상대습도에 따른 최적화 알고리즘 구현 진행 중</a:t>
                      </a:r>
                      <a:endParaRPr lang="en-US" altLang="ko-KR" sz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자동 창문 제어 알고리즘 구현 진행 중</a:t>
                      </a:r>
                      <a:endParaRPr lang="en-US" altLang="ko-KR" sz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endParaRPr lang="ko-KR" altLang="en-US" sz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1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전체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70%</a:t>
                      </a:r>
                      <a:endParaRPr lang="ko-KR" altLang="en-US" sz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1. </a:t>
                      </a:r>
                      <a:r>
                        <a:rPr lang="ko-KR" altLang="en-US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웹과 서버</a:t>
                      </a:r>
                      <a:r>
                        <a:rPr lang="en-US" altLang="ko-KR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altLang="ko-KR" sz="120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baseline="0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앱과</a:t>
                      </a:r>
                      <a:r>
                        <a:rPr lang="ko-KR" altLang="en-US" sz="120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 서버 간에 데이터 통신</a:t>
                      </a:r>
                      <a:endParaRPr lang="en-US" altLang="ko-KR" sz="1200" baseline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2.</a:t>
                      </a:r>
                      <a:r>
                        <a:rPr lang="en-US" altLang="ko-KR" sz="120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하드웨어와 브로커 간에 데이터 통신 및 수동 제어 기능</a:t>
                      </a:r>
                      <a:endParaRPr lang="ko-KR" altLang="en-US" sz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웹과 </a:t>
                      </a:r>
                      <a:r>
                        <a:rPr lang="ko-KR" altLang="en-US" sz="1200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앱의</a:t>
                      </a:r>
                      <a:r>
                        <a:rPr lang="ko-KR" altLang="en-US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측면 미흡</a:t>
                      </a:r>
                      <a:endParaRPr lang="en-US" altLang="ko-KR" sz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200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앱과</a:t>
                      </a:r>
                      <a:r>
                        <a:rPr lang="ko-KR" altLang="en-US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 데이터 베이스 연동 미흡</a:t>
                      </a:r>
                      <a:endParaRPr lang="en-US" altLang="ko-KR" sz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시나리오 별 알고리즘 구현 미흡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855493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직사각형 17408"/>
          <p:cNvSpPr/>
          <p:nvPr/>
        </p:nvSpPr>
        <p:spPr>
          <a:xfrm>
            <a:off x="4024538" y="1718436"/>
            <a:ext cx="4148436" cy="4324763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</p:sp>
      <p:sp>
        <p:nvSpPr>
          <p:cNvPr id="17410" name="직사각형 17409"/>
          <p:cNvSpPr/>
          <p:nvPr/>
        </p:nvSpPr>
        <p:spPr>
          <a:xfrm>
            <a:off x="2522881" y="1989837"/>
            <a:ext cx="7151751" cy="3807004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</p:sp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참고기술 및 </a:t>
            </a: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참고문헌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305072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36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cxnSp>
        <p:nvCxnSpPr>
          <p:cNvPr id="17415" name="직선 연결선 17414"/>
          <p:cNvCxnSpPr/>
          <p:nvPr/>
        </p:nvCxnSpPr>
        <p:spPr>
          <a:xfrm flipV="1">
            <a:off x="8172974" y="752824"/>
            <a:ext cx="965668" cy="965612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pic>
        <p:nvPicPr>
          <p:cNvPr id="17420" name="그림 17419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933929" y="3702308"/>
            <a:ext cx="1483427" cy="178672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7421" name="TextBox 17420"/>
          <p:cNvSpPr txBox="1"/>
          <p:nvPr/>
        </p:nvSpPr>
        <p:spPr>
          <a:xfrm>
            <a:off x="4148915" y="3430564"/>
            <a:ext cx="6017796" cy="7786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500" b="1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o Rasberry pi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000" b="1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http://www.rasplay.org/</a:t>
            </a:r>
          </a:p>
        </p:txBody>
      </p:sp>
      <p:sp>
        <p:nvSpPr>
          <p:cNvPr id="17422" name="TextBox 17421"/>
          <p:cNvSpPr txBox="1"/>
          <p:nvPr/>
        </p:nvSpPr>
        <p:spPr>
          <a:xfrm>
            <a:off x="4122017" y="2084392"/>
            <a:ext cx="4898080" cy="108314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500" b="1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o MQTT 관련 논문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000" b="1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    - MQTT 기반의 스마트홈에서 실시간 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000" b="1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      수요반응 게이트웨이 설계 및 구현</a:t>
            </a:r>
            <a:endParaRPr lang="ko-KR" altLang="ko-KR" sz="2500" b="1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pic>
        <p:nvPicPr>
          <p:cNvPr id="17423" name="그림 17422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543250" y="2152679"/>
            <a:ext cx="2202862" cy="96086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7424" name="TextBox 17423"/>
          <p:cNvSpPr txBox="1"/>
          <p:nvPr/>
        </p:nvSpPr>
        <p:spPr>
          <a:xfrm>
            <a:off x="4139973" y="4477045"/>
            <a:ext cx="4899698" cy="123539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500" b="1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o  MQTT, CoAP 통신 프로토콜 사용 전력량 비교에 관한 연구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500" b="1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-김현근-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FF79D9-FC55-4318-905F-83E185E8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49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3" name="슬라이드 번호 개체 틀 1">
            <a:extLst>
              <a:ext uri="{FF2B5EF4-FFF2-40B4-BE49-F238E27FC236}">
                <a16:creationId xmlns:a16="http://schemas.microsoft.com/office/drawing/2014/main" id="{D8AAE33A-9139-4BA3-A818-0FBD459D40E8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49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26544431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텍스트 상자 17410"/>
          <p:cNvSpPr txBox="1">
            <a:spLocks/>
          </p:cNvSpPr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>
            <a:spLocks/>
          </p:cNvSpPr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/>
            <a:endParaRPr lang="ko-KR" altLang="en-US" sz="3600" dirty="0">
              <a:solidFill>
                <a:srgbClr val="000000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08F5A6-5B6A-4902-A73F-17A6116694AB}"/>
              </a:ext>
            </a:extLst>
          </p:cNvPr>
          <p:cNvSpPr txBox="1"/>
          <p:nvPr/>
        </p:nvSpPr>
        <p:spPr>
          <a:xfrm>
            <a:off x="5338003" y="433559"/>
            <a:ext cx="2470844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3600" dirty="0">
                <a:latin typeface="-윤고딕330"/>
                <a:ea typeface="-윤고딕330"/>
                <a:sym typeface="Wingdings"/>
              </a:rPr>
              <a:t>MQTT</a:t>
            </a:r>
            <a:r>
              <a:rPr lang="ko-KR" altLang="en-US" sz="3600" dirty="0">
                <a:latin typeface="-윤고딕330"/>
                <a:ea typeface="-윤고딕330"/>
                <a:sym typeface="Wingdings"/>
              </a:rPr>
              <a:t> 통신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C20F520-D670-4D64-9521-ADD5A41221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07090" y="988119"/>
          <a:ext cx="6055012" cy="102160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61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</a:t>
                      </a: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pubMessage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6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err="1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Mqtt</a:t>
                      </a:r>
                      <a:r>
                        <a:rPr lang="en-US" altLang="ko-KR" sz="10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en-US" altLang="ko-KR" sz="1000" b="0" kern="1200" cap="none" dirty="0" err="1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프로토콜을</a:t>
                      </a:r>
                      <a:r>
                        <a:rPr lang="en-US" altLang="ko-KR" sz="10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en-US" altLang="ko-KR" sz="1000" b="0" kern="1200" cap="none" dirty="0" err="1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활용</a:t>
                      </a:r>
                      <a:r>
                        <a:rPr lang="en-US" altLang="ko-KR" sz="10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en-US" altLang="ko-KR" sz="1000" b="0" kern="1200" cap="none" dirty="0" err="1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topic에</a:t>
                      </a:r>
                      <a:r>
                        <a:rPr lang="en-US" altLang="ko-KR" sz="10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en-US" altLang="ko-KR" sz="1000" b="0" kern="1200" cap="none" dirty="0" err="1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데이터를</a:t>
                      </a:r>
                      <a:r>
                        <a:rPr lang="en-US" altLang="ko-KR" sz="10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발</a:t>
                      </a:r>
                      <a:r>
                        <a:rPr lang="ko-KR" altLang="en-US" sz="10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행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86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없음</a:t>
                      </a: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86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pubMessage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(“home/room1/window”, “open”);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75459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F846C5C4-FA8F-4031-8366-3BEB4A7E516E}"/>
              </a:ext>
            </a:extLst>
          </p:cNvPr>
          <p:cNvGraphicFramePr>
            <a:graphicFrameLocks noGrp="1"/>
          </p:cNvGraphicFramePr>
          <p:nvPr/>
        </p:nvGraphicFramePr>
        <p:xfrm>
          <a:off x="1503052" y="4045980"/>
          <a:ext cx="930696" cy="1304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0696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ReadSensor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getBright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getFlame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431514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44C40F0A-E865-4CEB-911E-E0A7FF9A91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72318" y="5091158"/>
          <a:ext cx="1269247" cy="1867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9247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State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setWindowState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setTempState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setHumiState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setLightState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setBoozer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setDoorLock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setConflag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4456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2323064D-CE03-4D4A-A5E5-87BECCF38291}"/>
              </a:ext>
            </a:extLst>
          </p:cNvPr>
          <p:cNvGraphicFramePr>
            <a:graphicFrameLocks noGrp="1"/>
          </p:cNvGraphicFramePr>
          <p:nvPr/>
        </p:nvGraphicFramePr>
        <p:xfrm>
          <a:off x="2719954" y="2409809"/>
          <a:ext cx="1386988" cy="938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6988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Optimization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autoOptimization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switchAuto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0755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6E1DDDC4-6EFA-46F8-9629-2CDF1D4CA277}"/>
              </a:ext>
            </a:extLst>
          </p:cNvPr>
          <p:cNvGraphicFramePr>
            <a:graphicFrameLocks noGrp="1"/>
          </p:cNvGraphicFramePr>
          <p:nvPr/>
        </p:nvGraphicFramePr>
        <p:xfrm>
          <a:off x="1137137" y="5450596"/>
          <a:ext cx="1456288" cy="1304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6288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ReadKma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getMeteoDust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getMeteoWeather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566466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AF1BB130-8C65-47C0-94C9-E2991AE937E3}"/>
              </a:ext>
            </a:extLst>
          </p:cNvPr>
          <p:cNvGraphicFramePr>
            <a:graphicFrameLocks noGrp="1"/>
          </p:cNvGraphicFramePr>
          <p:nvPr/>
        </p:nvGraphicFramePr>
        <p:xfrm>
          <a:off x="3662734" y="1684830"/>
          <a:ext cx="1008164" cy="755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64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Conflagration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detectFire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412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234910DA-A06D-4202-8691-B1529D237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753909"/>
              </p:ext>
            </p:extLst>
          </p:nvPr>
        </p:nvGraphicFramePr>
        <p:xfrm>
          <a:off x="3662735" y="3666175"/>
          <a:ext cx="1069309" cy="1685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MessageBus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b="0" dirty="0" err="1">
                          <a:solidFill>
                            <a:srgbClr val="FF0000"/>
                          </a:solidFill>
                        </a:rPr>
                        <a:t>pubMessage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b="0" dirty="0" err="1">
                          <a:solidFill>
                            <a:srgbClr val="FF0000"/>
                          </a:solidFill>
                        </a:rPr>
                        <a:t>subMessage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+setup()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+loop()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+reconnect()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18693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D38B8EDA-F763-4CA3-B504-1F690BA0A5DB}"/>
              </a:ext>
            </a:extLst>
          </p:cNvPr>
          <p:cNvGraphicFramePr>
            <a:graphicFrameLocks noGrp="1"/>
          </p:cNvGraphicFramePr>
          <p:nvPr/>
        </p:nvGraphicFramePr>
        <p:xfrm>
          <a:off x="1149461" y="1668476"/>
          <a:ext cx="1098423" cy="22184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8423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EnvEntry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+bright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+flame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kTemp</a:t>
                      </a:r>
                      <a:r>
                        <a:rPr lang="en-US" altLang="ko-KR" sz="1200" dirty="0"/>
                        <a:t>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kDust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kWeather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431514"/>
                  </a:ext>
                </a:extLst>
              </a:tr>
            </a:tbl>
          </a:graphicData>
        </a:graphic>
      </p:graphicFrame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0DA5BB9-B6F5-4E93-8076-7FF6DB5AE699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881527" y="3525366"/>
            <a:ext cx="86873" cy="520614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78B0C29-9CF4-4304-9899-B04ACAB89F94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2433748" y="4508702"/>
            <a:ext cx="1228987" cy="189305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A0EA9E5-12B2-4D12-B186-6DBA9CD37BE3}"/>
              </a:ext>
            </a:extLst>
          </p:cNvPr>
          <p:cNvCxnSpPr>
            <a:cxnSpLocks/>
          </p:cNvCxnSpPr>
          <p:nvPr/>
        </p:nvCxnSpPr>
        <p:spPr>
          <a:xfrm flipV="1">
            <a:off x="2593425" y="4327321"/>
            <a:ext cx="1069309" cy="112327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1FCE112-83F8-40FD-A26B-F93D5D9F2DD3}"/>
              </a:ext>
            </a:extLst>
          </p:cNvPr>
          <p:cNvCxnSpPr>
            <a:cxnSpLocks/>
            <a:stCxn id="31" idx="0"/>
            <a:endCxn id="36" idx="2"/>
          </p:cNvCxnSpPr>
          <p:nvPr/>
        </p:nvCxnSpPr>
        <p:spPr>
          <a:xfrm>
            <a:off x="4106941" y="5091158"/>
            <a:ext cx="90448" cy="26007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2978BBF-5D93-47FB-BE09-79E460E36F73}"/>
              </a:ext>
            </a:extLst>
          </p:cNvPr>
          <p:cNvCxnSpPr>
            <a:cxnSpLocks/>
          </p:cNvCxnSpPr>
          <p:nvPr/>
        </p:nvCxnSpPr>
        <p:spPr>
          <a:xfrm flipH="1">
            <a:off x="1342055" y="3525365"/>
            <a:ext cx="21376" cy="1925231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C17D234-CA46-4466-A607-42F862D8FBFA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2247884" y="2062537"/>
            <a:ext cx="1414850" cy="177534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F7BB2ED-3D28-4C7A-B682-E30A83A36E28}"/>
              </a:ext>
            </a:extLst>
          </p:cNvPr>
          <p:cNvCxnSpPr>
            <a:cxnSpLocks/>
            <a:stCxn id="32" idx="1"/>
            <a:endCxn id="37" idx="3"/>
          </p:cNvCxnSpPr>
          <p:nvPr/>
        </p:nvCxnSpPr>
        <p:spPr>
          <a:xfrm flipH="1" flipV="1">
            <a:off x="2247884" y="2777703"/>
            <a:ext cx="472070" cy="101253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541B95B-23B7-41E2-832B-B96B8EB7C435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3413448" y="3348103"/>
            <a:ext cx="549500" cy="31249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F819157-1C4A-493B-B30A-64ADC70FF063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H="1" flipV="1">
            <a:off x="4166816" y="2440244"/>
            <a:ext cx="30573" cy="1225931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BABE604-3E06-49BF-A272-D2AA2E7DFCAF}"/>
              </a:ext>
            </a:extLst>
          </p:cNvPr>
          <p:cNvCxnSpPr>
            <a:cxnSpLocks/>
          </p:cNvCxnSpPr>
          <p:nvPr/>
        </p:nvCxnSpPr>
        <p:spPr>
          <a:xfrm flipH="1" flipV="1">
            <a:off x="2244960" y="3113184"/>
            <a:ext cx="1417774" cy="691428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F399F92-81B8-4DF3-B5CC-739CBB911701}"/>
              </a:ext>
            </a:extLst>
          </p:cNvPr>
          <p:cNvCxnSpPr>
            <a:cxnSpLocks/>
          </p:cNvCxnSpPr>
          <p:nvPr/>
        </p:nvCxnSpPr>
        <p:spPr>
          <a:xfrm>
            <a:off x="4857467" y="4372890"/>
            <a:ext cx="724199" cy="67806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030C0F8-3754-4931-A449-10494E6B0C4A}"/>
              </a:ext>
            </a:extLst>
          </p:cNvPr>
          <p:cNvCxnSpPr>
            <a:cxnSpLocks/>
          </p:cNvCxnSpPr>
          <p:nvPr/>
        </p:nvCxnSpPr>
        <p:spPr>
          <a:xfrm flipV="1">
            <a:off x="4874240" y="3113184"/>
            <a:ext cx="707426" cy="1086922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1E199C91-3B7E-409F-AA1E-CF28D10BE8A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07084" y="2031811"/>
          <a:ext cx="6055013" cy="102160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1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</a:t>
                      </a: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subMessage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Mqtt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프로토콜을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활용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topic</a:t>
                      </a: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의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message를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수신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없음</a:t>
                      </a: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subMessage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(“home/</a:t>
                      </a: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livingroom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/temp”);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304726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2C727B9-CAF0-4670-BA5C-89DF3E6C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5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27" name="슬라이드 번호 개체 틀 1">
            <a:extLst>
              <a:ext uri="{FF2B5EF4-FFF2-40B4-BE49-F238E27FC236}">
                <a16:creationId xmlns:a16="http://schemas.microsoft.com/office/drawing/2014/main" id="{446AAC84-9257-4478-BA31-455F6767D74B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5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EF73742-F97F-4B99-93ED-E9455720A5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07083" y="3062264"/>
          <a:ext cx="6055013" cy="102160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1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551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setup()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Mqtt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통신을 위한 초기화 작업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없음</a:t>
                      </a: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setup();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304726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909AF455-5A3E-4C20-A5C4-10402287763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23601" y="4074461"/>
          <a:ext cx="6055013" cy="117400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1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loop()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Mqtt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브로커에 연결 확인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접속이 끊어지면 </a:t>
                      </a:r>
                      <a:r>
                        <a:rPr lang="ko-KR" altLang="en-US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재접속</a:t>
                      </a:r>
                      <a:endParaRPr lang="en-US" altLang="ko-KR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연결되었을 때 주기적으로 메시지 전송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없음</a:t>
                      </a: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loop();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304726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A4F2EA8A-7EC3-41CB-B813-FD7612C6101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07083" y="5225092"/>
          <a:ext cx="6055013" cy="117400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1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814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reconnect()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459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Mqtt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브로커에 연결하고 특정 토픽 구독</a:t>
                      </a:r>
                      <a:endParaRPr lang="en-US" altLang="ko-KR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loop()</a:t>
                      </a: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함수에서 주기적 호출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346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없음</a:t>
                      </a: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346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reconnect();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304726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56CE9C-A330-48D1-BD1E-BB8691DD7EA0}"/>
              </a:ext>
            </a:extLst>
          </p:cNvPr>
          <p:cNvSpPr/>
          <p:nvPr/>
        </p:nvSpPr>
        <p:spPr>
          <a:xfrm>
            <a:off x="-55785" y="-77002"/>
            <a:ext cx="12309919" cy="6976678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1" name="Picture 6" descr="C:\Users\종합관417호\Desktop\제목 없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402" y="163900"/>
            <a:ext cx="56007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8490" y="3862371"/>
            <a:ext cx="4844596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subMessage</a:t>
            </a:r>
            <a:r>
              <a:rPr lang="en-US" altLang="ko-KR" dirty="0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(“home/</a:t>
            </a:r>
            <a:r>
              <a:rPr lang="en-US" altLang="ko-KR" dirty="0" err="1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livingroom</a:t>
            </a:r>
            <a:r>
              <a:rPr lang="en-US" altLang="ko-KR" dirty="0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/temp”)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subMessage</a:t>
            </a:r>
            <a:r>
              <a:rPr lang="en-US" altLang="ko-KR" dirty="0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(“home/</a:t>
            </a:r>
            <a:r>
              <a:rPr lang="en-US" altLang="ko-KR" dirty="0" err="1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livingroom</a:t>
            </a:r>
            <a:r>
              <a:rPr lang="en-US" altLang="ko-KR" dirty="0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/</a:t>
            </a:r>
            <a:r>
              <a:rPr lang="en-US" altLang="ko-KR" dirty="0" err="1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humi</a:t>
            </a:r>
            <a:r>
              <a:rPr lang="en-US" altLang="ko-KR" dirty="0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”)</a:t>
            </a:r>
            <a:endParaRPr lang="ko-KR" altLang="en-US" dirty="0">
              <a:solidFill>
                <a:schemeClr val="bg1"/>
              </a:solidFill>
              <a:latin typeface="MD아트체" pitchFamily="18" charset="-127"/>
              <a:ea typeface="MD아트체" pitchFamily="18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234910DA-A06D-4202-8691-B1529D237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768029"/>
              </p:ext>
            </p:extLst>
          </p:nvPr>
        </p:nvGraphicFramePr>
        <p:xfrm>
          <a:off x="4541520" y="5758146"/>
          <a:ext cx="2135722" cy="597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5722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Broker</a:t>
                      </a:r>
                      <a:endParaRPr lang="ko-KR" altLang="en-US" sz="24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1869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091150" y="44279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pubMessage</a:t>
            </a:r>
            <a:r>
              <a:rPr lang="en-US" altLang="ko-KR" dirty="0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(“home/</a:t>
            </a:r>
            <a:r>
              <a:rPr lang="en-US" altLang="ko-KR" dirty="0" err="1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livingroom</a:t>
            </a:r>
            <a:r>
              <a:rPr lang="en-US" altLang="ko-KR" dirty="0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/temp”)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pubMessage</a:t>
            </a:r>
            <a:r>
              <a:rPr lang="en-US" altLang="ko-KR" dirty="0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(“home/</a:t>
            </a:r>
            <a:r>
              <a:rPr lang="en-US" altLang="ko-KR" dirty="0" err="1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livingroom</a:t>
            </a:r>
            <a:r>
              <a:rPr lang="en-US" altLang="ko-KR" dirty="0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/</a:t>
            </a:r>
            <a:r>
              <a:rPr lang="en-US" altLang="ko-KR" dirty="0" err="1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humi</a:t>
            </a:r>
            <a:r>
              <a:rPr lang="en-US" altLang="ko-KR" dirty="0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”)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8312" y="2648123"/>
            <a:ext cx="5311069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RaspberryPi</a:t>
            </a:r>
            <a:r>
              <a:rPr lang="en-US" altLang="ko-KR" sz="2400" dirty="0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 (Server / Broker)</a:t>
            </a:r>
            <a:endParaRPr lang="ko-KR" altLang="en-US" sz="2400" dirty="0">
              <a:solidFill>
                <a:schemeClr val="bg1"/>
              </a:solidFill>
              <a:latin typeface="MD아트체" pitchFamily="18" charset="-127"/>
              <a:ea typeface="MD아트체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15152" y="3666175"/>
            <a:ext cx="3033203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Arduino</a:t>
            </a:r>
            <a:r>
              <a:rPr lang="en-US" altLang="ko-KR" sz="2400" dirty="0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 (Sensor)</a:t>
            </a:r>
            <a:endParaRPr lang="ko-KR" altLang="en-US" sz="2400" dirty="0">
              <a:solidFill>
                <a:schemeClr val="bg1"/>
              </a:solidFill>
              <a:latin typeface="MD아트체" pitchFamily="18" charset="-127"/>
              <a:ea typeface="MD아트체" pitchFamily="18" charset="-127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H="1">
            <a:off x="6099174" y="4888959"/>
            <a:ext cx="882197" cy="844184"/>
          </a:xfrm>
          <a:prstGeom prst="straightConnector1">
            <a:avLst/>
          </a:prstGeom>
          <a:ln w="41275" cap="flat" cmpd="sng" algn="ctr">
            <a:solidFill>
              <a:srgbClr val="F69240">
                <a:alpha val="100000"/>
              </a:srgbClr>
            </a:solidFill>
            <a:prstDash val="solid"/>
            <a:round/>
            <a:tailEnd type="triangle" w="lg" len="lg"/>
          </a:ln>
        </p:spPr>
      </p:cxnSp>
      <p:cxnSp>
        <p:nvCxnSpPr>
          <p:cNvPr id="58" name="직선 화살표 연결선 57"/>
          <p:cNvCxnSpPr/>
          <p:nvPr/>
        </p:nvCxnSpPr>
        <p:spPr>
          <a:xfrm flipH="1" flipV="1">
            <a:off x="3413448" y="4603354"/>
            <a:ext cx="1605574" cy="1129789"/>
          </a:xfrm>
          <a:prstGeom prst="straightConnector1">
            <a:avLst/>
          </a:prstGeom>
          <a:ln w="41275" cap="flat" cmpd="sng" algn="ctr">
            <a:solidFill>
              <a:srgbClr val="F69240">
                <a:alpha val="100000"/>
              </a:srgbClr>
            </a:solidFill>
            <a:prstDash val="solid"/>
            <a:round/>
            <a:tailEnd type="triangle" w="lg" len="lg"/>
          </a:ln>
        </p:spPr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16" y="973394"/>
            <a:ext cx="54197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403143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00DAE5A-76F0-4C8E-B95A-7DF3875DFBE5}"/>
              </a:ext>
            </a:extLst>
          </p:cNvPr>
          <p:cNvSpPr/>
          <p:nvPr/>
        </p:nvSpPr>
        <p:spPr>
          <a:xfrm>
            <a:off x="7331619" y="3430588"/>
            <a:ext cx="2707946" cy="2680922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 lang="ko-KR" altLang="en-US"/>
            </a:pPr>
            <a:endParaRPr lang="ko-KR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0D9B5C-683A-4CC7-8852-EA004C5D4EAD}"/>
              </a:ext>
            </a:extLst>
          </p:cNvPr>
          <p:cNvSpPr/>
          <p:nvPr/>
        </p:nvSpPr>
        <p:spPr>
          <a:xfrm>
            <a:off x="7266516" y="3430588"/>
            <a:ext cx="1396045" cy="1016422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  <p:txBody>
          <a:bodyPr anchor="ctr"/>
          <a:lstStyle/>
          <a:p>
            <a:pPr>
              <a:defRPr lang="ko-KR" altLang="en-US"/>
            </a:pPr>
            <a:endParaRPr lang="ko-KR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62742B-EB7B-4072-B5AD-5EC33B526287}"/>
              </a:ext>
            </a:extLst>
          </p:cNvPr>
          <p:cNvSpPr/>
          <p:nvPr/>
        </p:nvSpPr>
        <p:spPr>
          <a:xfrm>
            <a:off x="1519238" y="1"/>
            <a:ext cx="4572000" cy="45759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D5DC9-F1F0-4725-A5DB-BDCC495F35CF}"/>
              </a:ext>
            </a:extLst>
          </p:cNvPr>
          <p:cNvSpPr txBox="1"/>
          <p:nvPr/>
        </p:nvSpPr>
        <p:spPr>
          <a:xfrm>
            <a:off x="4459755" y="3014195"/>
            <a:ext cx="4225837" cy="101566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감사</a:t>
            </a:r>
            <a:r>
              <a:rPr lang="ko-KR" altLang="en-US" sz="6000" dirty="0"/>
              <a:t>합니다</a:t>
            </a:r>
            <a:r>
              <a:rPr lang="en-US" altLang="ko-KR" sz="6000" dirty="0"/>
              <a:t>.</a:t>
            </a:r>
            <a:endParaRPr lang="ko-KR" altLang="en-US" sz="60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8BA09D3-6BCE-4120-AF09-958AC11C3DAE}"/>
              </a:ext>
            </a:extLst>
          </p:cNvPr>
          <p:cNvCxnSpPr/>
          <p:nvPr/>
        </p:nvCxnSpPr>
        <p:spPr>
          <a:xfrm flipV="1">
            <a:off x="10039565" y="2464974"/>
            <a:ext cx="965668" cy="965612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B618D5D9-8D49-4864-AB12-ED5C9C27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50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5" name="슬라이드 번호 개체 틀 1">
            <a:extLst>
              <a:ext uri="{FF2B5EF4-FFF2-40B4-BE49-F238E27FC236}">
                <a16:creationId xmlns:a16="http://schemas.microsoft.com/office/drawing/2014/main" id="{36165F4D-98B5-4F82-B343-4940A47B7A96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50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09908998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직사각형 15360"/>
          <p:cNvSpPr/>
          <p:nvPr/>
        </p:nvSpPr>
        <p:spPr>
          <a:xfrm>
            <a:off x="4024538" y="1718436"/>
            <a:ext cx="4148436" cy="4324763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</p:sp>
      <p:sp>
        <p:nvSpPr>
          <p:cNvPr id="15362" name="직사각형 15361"/>
          <p:cNvSpPr/>
          <p:nvPr/>
        </p:nvSpPr>
        <p:spPr>
          <a:xfrm>
            <a:off x="2962052" y="1921732"/>
            <a:ext cx="7151751" cy="3807004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</p:sp>
      <p:sp>
        <p:nvSpPr>
          <p:cNvPr id="15363" name="TextBox 15362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종</a:t>
            </a:r>
            <a:r>
              <a:rPr lang="ko-KR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합 설계 개요</a:t>
            </a:r>
          </a:p>
        </p:txBody>
      </p:sp>
      <p:sp>
        <p:nvSpPr>
          <p:cNvPr id="15364" name="TextBox 15363"/>
          <p:cNvSpPr txBox="1"/>
          <p:nvPr/>
        </p:nvSpPr>
        <p:spPr>
          <a:xfrm>
            <a:off x="5338003" y="433559"/>
            <a:ext cx="3086372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6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연구 개발 배경</a:t>
            </a:r>
          </a:p>
        </p:txBody>
      </p:sp>
      <p:pic>
        <p:nvPicPr>
          <p:cNvPr id="15365" name="그림 15364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147250" y="2132956"/>
            <a:ext cx="3239999" cy="316378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5366" name="그림 15365" descr="그림 7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6810263" y="2132956"/>
            <a:ext cx="3429001" cy="316378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cxnSp>
        <p:nvCxnSpPr>
          <p:cNvPr id="15367" name="직선 연결선 15366"/>
          <p:cNvCxnSpPr/>
          <p:nvPr/>
        </p:nvCxnSpPr>
        <p:spPr>
          <a:xfrm flipV="1">
            <a:off x="8172974" y="752824"/>
            <a:ext cx="965668" cy="965612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B48E68D-312B-484D-A5F6-1667C8E0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6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82C6DD12-5461-4842-BCCA-1A9B798FEACF}"/>
              </a:ext>
            </a:extLst>
          </p:cNvPr>
          <p:cNvSpPr txBox="1">
            <a:spLocks/>
          </p:cNvSpPr>
          <p:nvPr/>
        </p:nvSpPr>
        <p:spPr>
          <a:xfrm>
            <a:off x="8766919" y="6521252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6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직사각형 16384"/>
          <p:cNvSpPr/>
          <p:nvPr/>
        </p:nvSpPr>
        <p:spPr>
          <a:xfrm>
            <a:off x="4024538" y="1718436"/>
            <a:ext cx="4148436" cy="4324763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</p:sp>
      <p:sp>
        <p:nvSpPr>
          <p:cNvPr id="16386" name="직사각형 16385"/>
          <p:cNvSpPr/>
          <p:nvPr/>
        </p:nvSpPr>
        <p:spPr>
          <a:xfrm>
            <a:off x="2962052" y="1921732"/>
            <a:ext cx="7151751" cy="3807004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</p:sp>
      <p:sp>
        <p:nvSpPr>
          <p:cNvPr id="16387" name="TextBox 16386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종</a:t>
            </a:r>
            <a:r>
              <a:rPr lang="ko-KR" sz="3600" b="0" i="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합 설계 개요</a:t>
            </a:r>
          </a:p>
        </p:txBody>
      </p:sp>
      <p:sp>
        <p:nvSpPr>
          <p:cNvPr id="16388" name="TextBox 16387"/>
          <p:cNvSpPr txBox="1"/>
          <p:nvPr/>
        </p:nvSpPr>
        <p:spPr>
          <a:xfrm>
            <a:off x="5338003" y="433559"/>
            <a:ext cx="3086372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6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연구 개발 배경</a:t>
            </a:r>
          </a:p>
        </p:txBody>
      </p:sp>
      <p:sp>
        <p:nvSpPr>
          <p:cNvPr id="16389" name="TextBox 16388"/>
          <p:cNvSpPr txBox="1"/>
          <p:nvPr/>
        </p:nvSpPr>
        <p:spPr>
          <a:xfrm>
            <a:off x="3708511" y="2920734"/>
            <a:ext cx="4811114" cy="201239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450000" lvl="0" indent="-45000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lang="ko-KR" altLang="en-US"/>
            </a:pPr>
            <a:r>
              <a:rPr lang="ko-KR" sz="2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디바이스의 전력 소모 문제</a:t>
            </a:r>
          </a:p>
          <a:p>
            <a:pPr marL="450000" lvl="0" indent="-45000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lang="ko-KR" altLang="en-US"/>
            </a:pPr>
            <a:r>
              <a:rPr lang="ko-KR" sz="2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디바이스의 낮은 성능</a:t>
            </a:r>
          </a:p>
          <a:p>
            <a:pPr marL="450000" lvl="0" indent="-45000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lang="ko-KR" altLang="en-US"/>
            </a:pPr>
            <a:r>
              <a:rPr lang="ko-KR" sz="2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신뢰할 수 없는 인터넷 환경</a:t>
            </a:r>
          </a:p>
        </p:txBody>
      </p:sp>
      <p:sp>
        <p:nvSpPr>
          <p:cNvPr id="16390" name="TextBox 16389"/>
          <p:cNvSpPr txBox="1"/>
          <p:nvPr/>
        </p:nvSpPr>
        <p:spPr>
          <a:xfrm>
            <a:off x="3154181" y="2210790"/>
            <a:ext cx="5889152" cy="528870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2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IoT 구축의 대표적 문제점</a:t>
            </a:r>
          </a:p>
        </p:txBody>
      </p:sp>
      <p:cxnSp>
        <p:nvCxnSpPr>
          <p:cNvPr id="16391" name="직선 연결선 16390"/>
          <p:cNvCxnSpPr/>
          <p:nvPr/>
        </p:nvCxnSpPr>
        <p:spPr>
          <a:xfrm flipV="1">
            <a:off x="8172974" y="752824"/>
            <a:ext cx="965668" cy="965612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021FED-95BA-4F68-A0E3-58245726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7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1D676EFF-BE1E-4035-9BBC-CCF71A9840EA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7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직사각형 17408"/>
          <p:cNvSpPr/>
          <p:nvPr/>
        </p:nvSpPr>
        <p:spPr>
          <a:xfrm>
            <a:off x="4024538" y="1718436"/>
            <a:ext cx="4148436" cy="4324763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endParaRPr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F10B4F-26A2-4528-9F11-6722ADAB8370}"/>
              </a:ext>
            </a:extLst>
          </p:cNvPr>
          <p:cNvSpPr/>
          <p:nvPr/>
        </p:nvSpPr>
        <p:spPr>
          <a:xfrm>
            <a:off x="2962052" y="1921732"/>
            <a:ext cx="7151751" cy="3807004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</p:sp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89999" tIns="46800" rIns="89999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종</a:t>
            </a:r>
            <a:r>
              <a:rPr lang="ko-KR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합 설계 개요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305072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36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cxnSp>
        <p:nvCxnSpPr>
          <p:cNvPr id="17415" name="직선 연결선 17414"/>
          <p:cNvCxnSpPr/>
          <p:nvPr/>
        </p:nvCxnSpPr>
        <p:spPr>
          <a:xfrm flipV="1">
            <a:off x="8172974" y="752824"/>
            <a:ext cx="965668" cy="965612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pic>
        <p:nvPicPr>
          <p:cNvPr id="17421" name="그림 17420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4006863" y="2903277"/>
            <a:ext cx="4178274" cy="251798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7422" name="TextBox 17421"/>
          <p:cNvSpPr txBox="1"/>
          <p:nvPr/>
        </p:nvSpPr>
        <p:spPr>
          <a:xfrm>
            <a:off x="3041778" y="5394558"/>
            <a:ext cx="5915997" cy="36724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rgbClr val="36B700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신뢰성 있는 COAP_CON 통신 대비 MQTT가 고효율을 보임</a:t>
            </a:r>
          </a:p>
        </p:txBody>
      </p:sp>
      <p:sp>
        <p:nvSpPr>
          <p:cNvPr id="17424" name="TextBox 17423"/>
          <p:cNvSpPr txBox="1"/>
          <p:nvPr/>
        </p:nvSpPr>
        <p:spPr>
          <a:xfrm>
            <a:off x="5338003" y="433559"/>
            <a:ext cx="3428916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6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연구 개발 배경</a:t>
            </a:r>
          </a:p>
        </p:txBody>
      </p:sp>
      <p:sp>
        <p:nvSpPr>
          <p:cNvPr id="17425" name="TextBox 17424"/>
          <p:cNvSpPr txBox="1"/>
          <p:nvPr/>
        </p:nvSpPr>
        <p:spPr>
          <a:xfrm>
            <a:off x="3154181" y="2210790"/>
            <a:ext cx="5889152" cy="528870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89999" tIns="46800" rIns="89999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200" b="0" i="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MQTT </a:t>
            </a:r>
            <a:r>
              <a:rPr lang="ko-KR" altLang="en-US" sz="3200" b="0" i="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프로토콜 선정 이유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E85937E-238F-4621-A5E2-6C3CABFA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8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4" name="슬라이드 번호 개체 틀 1">
            <a:extLst>
              <a:ext uri="{FF2B5EF4-FFF2-40B4-BE49-F238E27FC236}">
                <a16:creationId xmlns:a16="http://schemas.microsoft.com/office/drawing/2014/main" id="{4705917E-3918-45F3-979D-86A0FEC65DFB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8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직사각형 17408"/>
          <p:cNvSpPr/>
          <p:nvPr/>
        </p:nvSpPr>
        <p:spPr>
          <a:xfrm>
            <a:off x="4024538" y="1718436"/>
            <a:ext cx="4148436" cy="4324763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endParaRPr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D6E0F-FACC-425D-BA28-C81C60EA4C2E}"/>
              </a:ext>
            </a:extLst>
          </p:cNvPr>
          <p:cNvSpPr/>
          <p:nvPr/>
        </p:nvSpPr>
        <p:spPr>
          <a:xfrm>
            <a:off x="2962052" y="1921732"/>
            <a:ext cx="7151751" cy="3807004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</p:sp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89999" tIns="46800" rIns="89999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종</a:t>
            </a:r>
            <a:r>
              <a:rPr lang="ko-KR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합 설계 개요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305072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36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cxnSp>
        <p:nvCxnSpPr>
          <p:cNvPr id="17415" name="직선 연결선 17414"/>
          <p:cNvCxnSpPr/>
          <p:nvPr/>
        </p:nvCxnSpPr>
        <p:spPr>
          <a:xfrm flipV="1">
            <a:off x="8172974" y="752824"/>
            <a:ext cx="965668" cy="965612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sp>
        <p:nvSpPr>
          <p:cNvPr id="17422" name="TextBox 17421"/>
          <p:cNvSpPr txBox="1"/>
          <p:nvPr/>
        </p:nvSpPr>
        <p:spPr>
          <a:xfrm>
            <a:off x="2694447" y="2938851"/>
            <a:ext cx="6807868" cy="3649579"/>
          </a:xfrm>
          <a:prstGeom prst="rect">
            <a:avLst/>
          </a:prstGeom>
        </p:spPr>
        <p:txBody>
          <a:bodyPr wrap="square"/>
          <a:lstStyle/>
          <a:p>
            <a:pPr marL="285750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Broker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를 통해 송신자가 특정 메시지를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publish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하고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defRPr lang="ko-KR" altLang="en-US"/>
            </a:pP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 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수신자가 메시지를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subscribe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하는 방식</a:t>
            </a:r>
          </a:p>
          <a:p>
            <a:pPr marL="285750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초당 1000 단위의 메시지 전송이 될 수 있어 가볍고 빠르다</a:t>
            </a:r>
          </a:p>
          <a:p>
            <a:pPr marL="285750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제한된 장치, 낮은 대역폭 환경에 최적화된 프로토콜</a:t>
            </a:r>
          </a:p>
          <a:p>
            <a:pPr marL="285750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자체적으로 차지하고 있는 </a:t>
            </a:r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리소소를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최소화하여 저전력이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defRPr lang="ko-KR" altLang="en-US"/>
            </a:pP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 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가장 큰 장점</a:t>
            </a:r>
          </a:p>
          <a:p>
            <a:pPr marL="285750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신뢰성 있는 메시징을 위한 </a:t>
            </a:r>
            <a:r>
              <a:rPr lang="en-US" altLang="ko-KR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Qos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제공</a:t>
            </a:r>
          </a:p>
          <a:p>
            <a:pPr marL="285750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메시지 길이가 작게는 2바이트까지 가능</a:t>
            </a:r>
          </a:p>
        </p:txBody>
      </p:sp>
      <p:sp>
        <p:nvSpPr>
          <p:cNvPr id="17424" name="TextBox 17423"/>
          <p:cNvSpPr txBox="1"/>
          <p:nvPr/>
        </p:nvSpPr>
        <p:spPr>
          <a:xfrm>
            <a:off x="5338003" y="433559"/>
            <a:ext cx="3276516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6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연구 개발 </a:t>
            </a:r>
            <a:r>
              <a:rPr lang="ko-KR" altLang="en-US" sz="36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목표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29F86A-76A7-411E-AB04-4365676041E5}"/>
              </a:ext>
            </a:extLst>
          </p:cNvPr>
          <p:cNvSpPr txBox="1"/>
          <p:nvPr/>
        </p:nvSpPr>
        <p:spPr>
          <a:xfrm>
            <a:off x="3154181" y="2210790"/>
            <a:ext cx="5889152" cy="528870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89999" tIns="46800" rIns="89999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200" b="0" i="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MQTT </a:t>
            </a:r>
            <a:r>
              <a:rPr lang="ko-KR" altLang="en-US" sz="3200" b="0" i="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프로토콜 선정 이유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95D7B57-95A3-4B25-8A94-23874DFA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9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2" name="슬라이드 번호 개체 틀 1">
            <a:extLst>
              <a:ext uri="{FF2B5EF4-FFF2-40B4-BE49-F238E27FC236}">
                <a16:creationId xmlns:a16="http://schemas.microsoft.com/office/drawing/2014/main" id="{CD438B4A-F13B-4BB1-A352-584A9CF8A772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9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>
  <a:themeElements>
    <a:clrScheme name="PowerPoin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000000"/>
      </a:accent3>
      <a:accent4>
        <a:srgbClr val="4338C6"/>
      </a:accent4>
      <a:accent5>
        <a:srgbClr val="B2CEFF"/>
      </a:accent5>
      <a:accent6>
        <a:srgbClr val="B9B9B9"/>
      </a:accent6>
      <a:hlink>
        <a:srgbClr val="0563C1"/>
      </a:hlink>
      <a:folHlink>
        <a:srgbClr val="954F72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</TotalTime>
  <Words>3723</Words>
  <Application>Microsoft Office PowerPoint</Application>
  <PresentationFormat>사용자 지정</PresentationFormat>
  <Paragraphs>1261</Paragraphs>
  <Slides>50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60" baseType="lpstr">
      <vt:lpstr>HNC_GO_B_HINT_GS</vt:lpstr>
      <vt:lpstr>MD아트체</vt:lpstr>
      <vt:lpstr>굴림</vt:lpstr>
      <vt:lpstr>맑은 고딕</vt:lpstr>
      <vt:lpstr>-윤고딕330</vt:lpstr>
      <vt:lpstr>한컴 윤고딕 250</vt:lpstr>
      <vt:lpstr>함초롬돋움</vt:lpstr>
      <vt:lpstr>Arial</vt:lpstr>
      <vt:lpstr>Wingdings</vt:lpstr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우조 김</dc:creator>
  <cp:lastModifiedBy>h</cp:lastModifiedBy>
  <cp:revision>68</cp:revision>
  <dcterms:created xsi:type="dcterms:W3CDTF">2018-02-06T22:07:24Z</dcterms:created>
  <dcterms:modified xsi:type="dcterms:W3CDTF">2018-04-25T13:07:06Z</dcterms:modified>
  <cp:version>0906.0100.01</cp:version>
</cp:coreProperties>
</file>