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68" r:id="rId6"/>
    <p:sldId id="258" r:id="rId7"/>
    <p:sldId id="276" r:id="rId8"/>
    <p:sldId id="260" r:id="rId9"/>
    <p:sldId id="273" r:id="rId10"/>
    <p:sldId id="262" r:id="rId11"/>
    <p:sldId id="270" r:id="rId12"/>
    <p:sldId id="275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 Алекс" initials="АА" lastIdx="1" clrIdx="0">
    <p:extLst>
      <p:ext uri="{19B8F6BF-5375-455C-9EA6-DF929625EA0E}">
        <p15:presenceInfo xmlns:p15="http://schemas.microsoft.com/office/powerpoint/2012/main" userId="5d1e00df0b9261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27" autoAdjust="0"/>
  </p:normalViewPr>
  <p:slideViewPr>
    <p:cSldViewPr snapToGrid="0">
      <p:cViewPr varScale="1">
        <p:scale>
          <a:sx n="67" d="100"/>
          <a:sy n="67" d="100"/>
        </p:scale>
        <p:origin x="1267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09BD235-8DED-8084-BF06-8010AED486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663FAA-2E44-8808-5BDB-D2944EE250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5EFBC-4CF2-420F-8808-5EC4A786F73B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6F1405-595D-3801-5591-2428530CF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859D2C-D5C4-4E5A-EA72-56BAD7E4D7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1F0BA-E378-4864-99D5-236031D6D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567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2445EBA-19B0-4443-972F-BB8F4038B376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Целью данной работы является разработка </a:t>
            </a:r>
            <a:r>
              <a:rPr lang="ru-RU" sz="1200" b="0" strike="noStrike" spc="-1" dirty="0">
                <a:solidFill>
                  <a:srgbClr val="000000"/>
                </a:solidFill>
                <a:latin typeface="Calibri"/>
              </a:rPr>
              <a:t>проекта  корпоративной ЛВС с использованием эмулятора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Cisco Packet Tracer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Процесс разработки включал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несколько этапов, которые представлены на слайде – от описания организации до тестирования разработанной сети.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2445EBA-19B0-4443-972F-BB8F4038B376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4861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 dirty="0">
                <a:latin typeface="Arial"/>
              </a:rPr>
              <a:t>Подводя итоги работы, можно сказать следующее:</a:t>
            </a:r>
          </a:p>
          <a:p>
            <a:r>
              <a:rPr lang="ru-RU" sz="2000" b="0" strike="noStrike" spc="-1" dirty="0">
                <a:latin typeface="Arial"/>
              </a:rPr>
              <a:t>Во-первых, был проведен анализ предметной области - рассмотрены особенности построения локальных вычислительных сетей и описана конкретная организация.</a:t>
            </a:r>
          </a:p>
          <a:p>
            <a:r>
              <a:rPr lang="ru-RU" sz="2000" b="0" strike="noStrike" spc="-1" dirty="0">
                <a:latin typeface="Arial"/>
              </a:rPr>
              <a:t>Во-вторых, разработан комплексный проект ЛВС, включающий топологию, оборудование и его настройки.</a:t>
            </a:r>
          </a:p>
          <a:p>
            <a:r>
              <a:rPr lang="ru-RU" sz="2000" b="0" strike="noStrike" spc="-1" dirty="0">
                <a:latin typeface="Arial"/>
              </a:rPr>
              <a:t>В-третьих, в эмуляторе построена и протестирована модель спроектированной ЛВС.</a:t>
            </a:r>
          </a:p>
          <a:p>
            <a:r>
              <a:rPr lang="ru-RU" sz="2000" b="0" strike="noStrike" spc="-1" dirty="0">
                <a:latin typeface="Arial"/>
              </a:rPr>
              <a:t>И наконец, полученные навыки результаты быть использованы в качестве основы для внедрения ЛВС на реальном предприятии.</a:t>
            </a:r>
          </a:p>
          <a:p>
            <a:r>
              <a:rPr lang="ru-RU" sz="2000" b="0" strike="noStrike" spc="-1" dirty="0">
                <a:latin typeface="Arial"/>
              </a:rPr>
              <a:t>Спасибо за внимание!</a:t>
            </a:r>
          </a:p>
        </p:txBody>
      </p:sp>
      <p:sp>
        <p:nvSpPr>
          <p:cNvPr id="26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65FF88-78A0-404C-B4D2-D9E404614300}" type="slidenum">
              <a:rPr lang="en-US" sz="1200" b="0" strike="noStrike" spc="-1">
                <a:latin typeface="Times New Roman"/>
              </a:rPr>
              <a:t>11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представлено описание предприятия, для которого разрабатывалась локальная сеть в этой работе.</a:t>
            </a:r>
          </a:p>
          <a:p>
            <a:r>
              <a:rPr lang="ru-RU" dirty="0"/>
              <a:t>Это предприятие называется ООО "Интернет-маркет" и занимается управлением интернет-магазином, оптовой и розничной продажей товаров через интернет.</a:t>
            </a:r>
          </a:p>
          <a:p>
            <a:r>
              <a:rPr lang="ru-RU" dirty="0"/>
              <a:t>Оно располагается в одноэтажном здании с подвалом и имеет в своем составе разные структурные подразделения - отделы продаж, маркетинга, логистики, бухгалтерии и другие.</a:t>
            </a:r>
          </a:p>
          <a:p>
            <a:r>
              <a:rPr lang="en-US" dirty="0"/>
              <a:t>###</a:t>
            </a:r>
            <a:endParaRPr lang="ru-RU" dirty="0"/>
          </a:p>
          <a:p>
            <a:r>
              <a:rPr lang="en-US" dirty="0"/>
              <a:t>(</a:t>
            </a:r>
            <a:r>
              <a:rPr lang="ru-RU" dirty="0"/>
              <a:t>В подвале находятся серверная, бухгалтерия и помещения операторов колл-центра. На первом этаже расположены офисы для администрации и отделов.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2445EBA-19B0-4443-972F-BB8F4038B376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173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 dirty="0">
                <a:latin typeface="Arial"/>
              </a:rPr>
              <a:t>На этом слайде представлен проект размещения оборудования, рабочих мест и кабелей ЛВС в подвале.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ЛВС соединяются все ПК, серверы и периферийные устройства.</a:t>
            </a:r>
            <a:endParaRPr lang="ru-RU" sz="2000" b="0" strike="noStrike" spc="-1" dirty="0">
              <a:effectLst/>
              <a:latin typeface="Arial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Локальная сеть будет подключена к глобальной сети.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2FAB0F-AE05-4EDF-8636-58D8ECEEC427}" type="slidenum">
              <a:rPr lang="en-US" sz="1200" b="0" strike="noStrike" spc="-1">
                <a:latin typeface="Times New Roman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0" strike="noStrike" spc="-1" dirty="0">
                <a:latin typeface="Arial"/>
              </a:rPr>
              <a:t>На этом слайде представлен проект размещения оборудования ЛВС на 1 этаже.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0" strike="noStrike" spc="-1" dirty="0">
                <a:latin typeface="Arial"/>
              </a:rPr>
              <a:t>В качестве сетевой технологии используется </a:t>
            </a:r>
            <a:r>
              <a:rPr lang="en-US" sz="2000" b="0" strike="noStrike" spc="-1" dirty="0">
                <a:latin typeface="Arial"/>
              </a:rPr>
              <a:t>Ethernet.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0" strike="noStrike" spc="-1" dirty="0">
                <a:latin typeface="Arial"/>
              </a:rPr>
              <a:t>В качестве физической среды передачи данных используется медный кабель (витая пара) и радиоканал для подключений по </a:t>
            </a:r>
            <a:r>
              <a:rPr lang="en-US" sz="2000" b="0" strike="noStrike" spc="-1" dirty="0">
                <a:latin typeface="Arial"/>
              </a:rPr>
              <a:t>Wi-Fi</a:t>
            </a:r>
            <a:r>
              <a:rPr lang="ru-RU" sz="2000" b="0" strike="noStrike" spc="-1" dirty="0">
                <a:latin typeface="Arial"/>
              </a:rPr>
              <a:t>.</a:t>
            </a:r>
          </a:p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2FAB0F-AE05-4EDF-8636-58D8ECEEC427}" type="slidenum">
              <a:rPr lang="en-US" sz="1200" b="0" strike="noStrike" spc="-1">
                <a:latin typeface="Times New Roman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173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 dirty="0">
                <a:latin typeface="Arial"/>
              </a:rPr>
              <a:t>На этом слайде представлена разработанная схема сетевого уровня ЛВС.</a:t>
            </a:r>
          </a:p>
          <a:p>
            <a:r>
              <a:rPr lang="ru-RU" sz="2000" b="0" strike="noStrike" spc="-1" dirty="0">
                <a:latin typeface="Arial"/>
              </a:rPr>
              <a:t>Как видно, в основе сети лежит топология "звезда", где центральным устройством является маршрутизатор. В проекте была реализована схема </a:t>
            </a:r>
            <a:r>
              <a:rPr lang="en-US" sz="2000" b="0" strike="noStrike" spc="-1" dirty="0">
                <a:latin typeface="Arial"/>
              </a:rPr>
              <a:t>Router-on-a-stick.</a:t>
            </a:r>
            <a:endParaRPr lang="ru-RU" sz="2000" b="0" strike="noStrike" spc="-1" dirty="0">
              <a:latin typeface="Arial"/>
            </a:endParaRPr>
          </a:p>
          <a:p>
            <a:r>
              <a:rPr lang="ru-RU" sz="2000" b="0" strike="noStrike" spc="-1" dirty="0">
                <a:latin typeface="Arial"/>
              </a:rPr>
              <a:t>Подключение к интернету осуществляется через провайдера и межсетевой экран.</a:t>
            </a:r>
          </a:p>
          <a:p>
            <a:r>
              <a:rPr lang="ru-RU" sz="2000" b="0" strike="noStrike" spc="-1" dirty="0">
                <a:latin typeface="Arial"/>
              </a:rPr>
              <a:t>Также используется 7 коммутаторов для объединения конечных устройств в сети VLAN.</a:t>
            </a:r>
          </a:p>
          <a:p>
            <a:r>
              <a:rPr lang="ru-RU" sz="2000" b="0" strike="noStrike" spc="-1" dirty="0">
                <a:latin typeface="Arial"/>
              </a:rPr>
              <a:t>Имеется 2 сервера, а также точки доступа </a:t>
            </a:r>
            <a:r>
              <a:rPr lang="ru-RU" sz="2000" b="0" strike="noStrike" spc="-1" dirty="0" err="1">
                <a:latin typeface="Arial"/>
              </a:rPr>
              <a:t>Wi</a:t>
            </a:r>
            <a:r>
              <a:rPr lang="ru-RU" sz="2000" b="0" strike="noStrike" spc="-1" dirty="0">
                <a:latin typeface="Arial"/>
              </a:rPr>
              <a:t>-Fi.</a:t>
            </a:r>
          </a:p>
          <a:p>
            <a:r>
              <a:rPr lang="ru-RU" sz="2000" b="0" strike="noStrike" spc="-1" dirty="0">
                <a:latin typeface="Arial"/>
              </a:rPr>
              <a:t>Более подробно структуру рассмотрим на следующем слайде.</a:t>
            </a:r>
          </a:p>
        </p:txBody>
      </p:sp>
      <p:sp>
        <p:nvSpPr>
          <p:cNvPr id="25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12DBEC-0E6B-45D1-A717-C0FE9519AD39}" type="slidenum">
              <a:rPr lang="en-US" sz="1200" b="0" strike="noStrike" spc="-1">
                <a:latin typeface="Times New Roman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3200" dirty="0"/>
              <a:t>Подключение к интернету </a:t>
            </a:r>
            <a:r>
              <a:rPr lang="en-US" sz="3200" dirty="0"/>
              <a:t>(</a:t>
            </a:r>
            <a:r>
              <a:rPr lang="ru-RU" sz="3200" dirty="0"/>
              <a:t>провайдеру) </a:t>
            </a:r>
            <a:r>
              <a:rPr lang="ru-RU" sz="4400" dirty="0"/>
              <a:t>осуществляется через</a:t>
            </a:r>
            <a:r>
              <a:rPr lang="ru-RU" sz="3200" dirty="0"/>
              <a:t> межсетевой экран.</a:t>
            </a:r>
          </a:p>
          <a:p>
            <a:r>
              <a:rPr lang="ru-RU" sz="3200" dirty="0"/>
              <a:t>Он выполняет функции безопасности, а также разграничивает доступ из внешней, внутренней и гостевой сети.</a:t>
            </a:r>
          </a:p>
          <a:p>
            <a:r>
              <a:rPr lang="ru-RU" sz="3200" dirty="0"/>
              <a:t>На маршрутизаторе настроена маршрутизация между </a:t>
            </a:r>
            <a:r>
              <a:rPr lang="en-US" sz="3200" dirty="0"/>
              <a:t>VLAN, DHCP </a:t>
            </a:r>
            <a:r>
              <a:rPr lang="ru-RU" sz="3200" dirty="0"/>
              <a:t>для всех устройств кроме периферийных и серверов, и </a:t>
            </a:r>
            <a:r>
              <a:rPr lang="en-US" sz="3200" dirty="0"/>
              <a:t>NAT</a:t>
            </a:r>
            <a:r>
              <a:rPr lang="ru-RU" sz="3200" dirty="0"/>
              <a:t>.</a:t>
            </a:r>
          </a:p>
          <a:p>
            <a:r>
              <a:rPr lang="ru-RU" sz="2000" b="0" strike="noStrike" spc="-1" dirty="0">
                <a:latin typeface="Arial"/>
              </a:rPr>
              <a:t>Один из серверов используется для внутренних задач, а второй для размещения </a:t>
            </a:r>
            <a:r>
              <a:rPr lang="en-US" sz="2000" b="0" strike="noStrike" spc="-1" dirty="0">
                <a:latin typeface="Arial"/>
              </a:rPr>
              <a:t>web-</a:t>
            </a:r>
            <a:r>
              <a:rPr lang="ru-RU" sz="2000" b="0" strike="noStrike" spc="-1" dirty="0">
                <a:latin typeface="Arial"/>
              </a:rPr>
              <a:t>сайта.</a:t>
            </a:r>
          </a:p>
        </p:txBody>
      </p:sp>
      <p:sp>
        <p:nvSpPr>
          <p:cNvPr id="25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12DBEC-0E6B-45D1-A717-C0FE9519AD39}" type="slidenum">
              <a:rPr lang="en-US" sz="1200" b="0" strike="noStrike" spc="-1">
                <a:latin typeface="Times New Roman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142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3200" dirty="0"/>
              <a:t>Посмотрим на стоимость реализации проекта.</a:t>
            </a:r>
          </a:p>
          <a:p>
            <a:r>
              <a:rPr lang="ru-RU" sz="3200" dirty="0"/>
              <a:t>Согласно проведенным расчетам, стоимость всего необходимого оборудования составила порядка 4 миллионов 693 тысяч рублей.</a:t>
            </a:r>
          </a:p>
          <a:p>
            <a:r>
              <a:rPr lang="ru-RU" sz="3200" dirty="0"/>
              <a:t>К этому необходимо добавить затраты на монтажные работы - прокладку кабеля, установку розеток и шкафов. </a:t>
            </a:r>
          </a:p>
          <a:p>
            <a:r>
              <a:rPr lang="ru-RU" sz="3200" dirty="0"/>
              <a:t>Общая стоимость проекта - около 4 миллионов 736 тысяч рублей.</a:t>
            </a:r>
          </a:p>
          <a:p>
            <a:r>
              <a:rPr lang="ru-RU" sz="3200" dirty="0"/>
              <a:t>Данная сумма является ориентировочной, реальная стоимость может отличаться в зависимости от выбора поставщиков и других факторов.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648812-466C-425C-AADC-E1C6FB6D57E2}" type="slidenum">
              <a:rPr lang="en-US" sz="1200" b="0" strike="noStrike" spc="-1">
                <a:latin typeface="Times New Roman"/>
              </a:rPr>
              <a:t>8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Далее на слайдах представлены результаты проверок основных возможностей ЛВС.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Здесь это доступность устройств в рамках одной </a:t>
            </a:r>
            <a:r>
              <a:rPr lang="en-US" sz="2000" b="0" strike="noStrike" spc="-1" dirty="0">
                <a:latin typeface="Arial"/>
              </a:rPr>
              <a:t>VLAN </a:t>
            </a:r>
            <a:r>
              <a:rPr lang="ru-RU" sz="2000" b="0" strike="noStrike" spc="-1" dirty="0">
                <a:latin typeface="Arial"/>
              </a:rPr>
              <a:t>и между ними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648812-466C-425C-AADC-E1C6FB6D57E2}" type="slidenum">
              <a:rPr lang="en-US" sz="1200" b="0" strike="noStrike" spc="-1">
                <a:latin typeface="Times New Roman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433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А здесь наличие доступа в интернет из локальной сети и доступ к серверу с сайтом из интернета.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648812-466C-425C-AADC-E1C6FB6D57E2}" type="slidenum">
              <a:rPr lang="en-US" sz="1200" b="0" strike="noStrike" spc="-1">
                <a:latin typeface="Times New Roman"/>
              </a:rPr>
              <a:t>10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4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6365CA-AD68-4507-B671-C2A2F7F82BE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71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7B6C24-08A8-4B35-9E99-C33C43130B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1116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5EF2DE-AED1-44D3-86B5-E2686B66B53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88632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3492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88632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3492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71D609-915D-47EA-8E94-A2601A94753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99C76AC-1C87-4924-B565-01C23D793E4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-2857680"/>
            <a:ext cx="142200" cy="1371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840343F-7806-4B96-8B3A-A83E242824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20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8B350D4-CB26-4EC6-BA16-0B8F78B4BDE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E87ABC-6C81-4A7C-95E2-A18751F7EA1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8AC38D7-2481-41C2-8BD4-0DB16F6096C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3440" cy="613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A80367-0EC9-4603-ACE6-AD9245F274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4000A87-294F-4C3A-B81A-2EAC15AC4F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-2857680"/>
            <a:ext cx="142200" cy="1371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CF75C2-F07B-4E75-956B-B1D165432D8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1116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F1F70EE-F06A-43F1-9EA6-0F98E742EF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D47B48-793F-443D-A83A-2F65975974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71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A03C78-230D-4E01-A92D-62737147B38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1116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30D56BE-42D0-40E6-B0BD-1885AF79C0C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88632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3492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88632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3492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ADDDD96-A397-4E3A-ABD9-2CBF35790D6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54C3F3-4908-43AC-AC32-543D493E4EF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-2857680"/>
            <a:ext cx="142200" cy="1371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3FB2817-1E40-4919-B79D-4BDDEE0209E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20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BEA04CF-CD30-4A9E-B41D-73273F97FCC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F391BB-2E6C-4B21-A69F-4C40DC3FBD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C4FD3C4-32AA-4D2E-9558-0FCD255063F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20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DD64B4-DA62-4356-8316-0A8308CBBCC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3440" cy="613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461A5AF-64E7-45D4-91E1-D9E6B6846C1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0CCEB1B-8ACE-4135-936B-4A83068BAC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91116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66042BF-CCEE-4CCE-B204-6D58D01E04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5D63596-3714-480E-AD58-4126D0F2CB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38080" y="40971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BB1898A-7D81-49B5-8F88-B3CABB1E548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91116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FEB6464-82D4-449B-A00C-714B3C523BC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88632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934920" y="18255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3808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88632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934920" y="4097160"/>
            <a:ext cx="457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EE186BD-D9A7-4A25-9B2D-86D47168C50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52AA0B-5BE3-483A-B8DB-7F1139C1CB6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29A281-C388-46AB-9075-189F581DCE5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3440" cy="613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2A0B88-1CAD-42F4-83EB-9AAE6DF3406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6AB302-9CA8-4F22-904D-5D38072BB9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11160" y="40971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3D857-F03D-4F61-8286-1EBD040997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11160" y="1825560"/>
            <a:ext cx="6912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7160"/>
            <a:ext cx="142200" cy="207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/>
              <a:t>РАЗРАБОТКА КОРПОРАТИВНОЙ ЛВС ПРЕДПРИЯТИЯ. Исполнитель: А.В. Рунов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9B212D-9B69-406E-8452-75458528F5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2B16DB-C5C1-42C8-ACA2-8547E6CC11C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endParaRPr lang="ru-RU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763DCD-0245-401C-9504-BE6B7A6C58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endParaRPr lang="ru-RU" sz="1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4220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88200" y="1825560"/>
            <a:ext cx="142200" cy="434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10E669-4620-4133-9FA4-F8D5F591FD6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0" y="1880280"/>
            <a:ext cx="12189960" cy="155232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"/>
              </a:rPr>
              <a:t>РАЗРАБОТКА </a:t>
            </a:r>
            <a:r>
              <a:rPr lang="ru-RU" spc="-1" dirty="0">
                <a:solidFill>
                  <a:srgbClr val="FFFFFF"/>
                </a:solidFill>
                <a:latin typeface="Calibri"/>
              </a:rPr>
              <a:t>КОРПОРАТИВНОЙ </a:t>
            </a:r>
            <a:br>
              <a:rPr lang="ru-RU" spc="-1" dirty="0">
                <a:solidFill>
                  <a:srgbClr val="FFFFFF"/>
                </a:solidFill>
                <a:latin typeface="Calibri"/>
              </a:rPr>
            </a:br>
            <a:r>
              <a:rPr lang="ru-RU" spc="-1" dirty="0">
                <a:solidFill>
                  <a:srgbClr val="FFFFFF"/>
                </a:solidFill>
                <a:latin typeface="Calibri"/>
              </a:rPr>
              <a:t>ЛВС ПРЕДПРИЯТИЯ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7035120" y="4014360"/>
            <a:ext cx="4518000" cy="21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</a:rPr>
              <a:t>Руководитель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к.т.н. доцент кафедры ИЗИ Агафонова М.М.</a:t>
            </a: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</a:rPr>
              <a:t>Исполнитель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ст. гр. ИБ-1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20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spc="-1" dirty="0">
                <a:solidFill>
                  <a:srgbClr val="000000"/>
                </a:solidFill>
                <a:latin typeface="Calibri"/>
              </a:rPr>
              <a:t>Рунов А.В.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32" name="Picture 4"/>
          <p:cNvPicPr/>
          <p:nvPr/>
        </p:nvPicPr>
        <p:blipFill>
          <a:blip r:embed="rId2"/>
          <a:stretch/>
        </p:blipFill>
        <p:spPr>
          <a:xfrm>
            <a:off x="734400" y="110520"/>
            <a:ext cx="1577160" cy="15523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2"/>
          <p:cNvPicPr/>
          <p:nvPr/>
        </p:nvPicPr>
        <p:blipFill>
          <a:blip r:embed="rId3"/>
          <a:stretch/>
        </p:blipFill>
        <p:spPr>
          <a:xfrm>
            <a:off x="6724800" y="430560"/>
            <a:ext cx="2055240" cy="912240"/>
          </a:xfrm>
          <a:prstGeom prst="rect">
            <a:avLst/>
          </a:prstGeom>
          <a:ln w="0">
            <a:noFill/>
          </a:ln>
        </p:spPr>
      </p:pic>
      <p:sp>
        <p:nvSpPr>
          <p:cNvPr id="134" name="TextBox 3"/>
          <p:cNvSpPr/>
          <p:nvPr/>
        </p:nvSpPr>
        <p:spPr>
          <a:xfrm>
            <a:off x="2334600" y="287640"/>
            <a:ext cx="35629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ВЛАДИМИРСКИЙ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ГОСУДАРСТВЕННЫЙ УНИВЕРСИТЕТ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имени Александра Григорьевича 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Николая Григорьевича Столетовых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5" name="TextBox 4"/>
          <p:cNvSpPr/>
          <p:nvPr/>
        </p:nvSpPr>
        <p:spPr>
          <a:xfrm>
            <a:off x="8782200" y="426240"/>
            <a:ext cx="27712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Кафедра информатики и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защиты информации (ИЗИ)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dirty="0"/>
              <a:t>Владимир 2023</a:t>
            </a:r>
            <a:endParaRPr lang="ru-RU" sz="1600" b="0" strike="noStrike" spc="-1" dirty="0">
              <a:latin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3DC99AC-DF6D-F837-ACC8-FC944DCEB346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6365CA-AD68-4507-B671-C2A2F7F82BE5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ftr" idx="24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91" name="Овал 6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2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B240EA-91A5-42CD-8CAF-30F2E050CDD9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10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93" name="Заголовок 1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Тестирование разработанной модели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D017B2-758B-BC6F-193C-9D38B7A7C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9" y="1311041"/>
            <a:ext cx="5996139" cy="3212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2C583C-D7AD-B557-72F1-611431F01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41" y="1311041"/>
            <a:ext cx="5491037" cy="3207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1FBD6-FC2F-14D1-E072-7F18006CAAA6}"/>
              </a:ext>
            </a:extLst>
          </p:cNvPr>
          <p:cNvSpPr txBox="1"/>
          <p:nvPr/>
        </p:nvSpPr>
        <p:spPr>
          <a:xfrm>
            <a:off x="1052560" y="4652211"/>
            <a:ext cx="437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Доступ в интернет из локальной сети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8E7E4-277D-B60E-EA60-F790A20DF584}"/>
              </a:ext>
            </a:extLst>
          </p:cNvPr>
          <p:cNvSpPr txBox="1"/>
          <p:nvPr/>
        </p:nvSpPr>
        <p:spPr>
          <a:xfrm>
            <a:off x="6700963" y="4632194"/>
            <a:ext cx="5491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Доступ из интернета к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серверу организации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4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Овал 5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PlaceHolder 1"/>
          <p:cNvSpPr>
            <a:spLocks noGrp="1"/>
          </p:cNvSpPr>
          <p:nvPr>
            <p:ph type="ftr" idx="34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 dirty="0"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3A458-6948-48DC-AF54-8205F0EE5CA8}" type="slidenum">
              <a:rPr lang="en-US" sz="20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241" name="Заголовок 4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</a:rPr>
              <a:t>Заключение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221415" y="907603"/>
            <a:ext cx="11550472" cy="50427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l"/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результате выполнения курсовой работы можно сделать следующие выводы: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Было составлено описание организации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Был разработан проект физического уровня ЛВС с выбором сетевой топологии, типов кабеля и оборудования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Был разработан проект сетевого уровня с подробным описанием сетей VLAN, маршрутизации, адресного пространства в эмуляторе Cisco Packet </a:t>
            </a:r>
            <a:r>
              <a:rPr lang="ru-RU" sz="2800" dirty="0" err="1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Tracer</a:t>
            </a:r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Выполнен расчет стоимости реализации проекта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Проведено тестирование основных возможностей сети</a:t>
            </a:r>
          </a:p>
          <a:p>
            <a:pPr algn="l"/>
            <a:endParaRPr lang="ru-RU" sz="24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ru-RU" sz="24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ru-RU" sz="24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ru-RU" sz="24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Овал 10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b="0" strike="noStrike" spc="-1" dirty="0">
                <a:solidFill>
                  <a:srgbClr val="FFFFFF"/>
                </a:solidFill>
                <a:latin typeface="Calibri Light"/>
              </a:rPr>
              <a:t>Введение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059873"/>
            <a:ext cx="10983600" cy="469940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Целью данной курсовой работы является разработка проекта  корпоративной ЛВС с использованием эмулятора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Cisco Packet Tracer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. Основные задачи (этапы):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Анализ предметной области и описание организации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Разработка проекта физического уровня 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Разработка проекта сетевого уровня и реализация в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эмуляторе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Расчет стоимости проекта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Тестирование разработанной сети в эмуляторе 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14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 dirty="0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15"/>
          </p:nvPr>
        </p:nvSpPr>
        <p:spPr>
          <a:xfrm>
            <a:off x="8527297" y="6370332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EA6B0A-BDDE-409E-950C-004CE7C2B74B}" type="slidenum">
              <a:rPr lang="ru-RU" sz="2000" b="0" strike="noStrike" spc="-1" smtClean="0">
                <a:solidFill>
                  <a:srgbClr val="FFFFFF"/>
                </a:solidFill>
                <a:latin typeface="Calibri"/>
              </a:rPr>
              <a:t>2</a:t>
            </a:fld>
            <a:endParaRPr lang="ru-RU" sz="20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Овал 10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b="0" strike="noStrike" spc="-1" dirty="0">
                <a:solidFill>
                  <a:srgbClr val="FFFFFF"/>
                </a:solidFill>
                <a:latin typeface="Calibri Light"/>
              </a:rPr>
              <a:t>Описание организации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14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 dirty="0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15"/>
          </p:nvPr>
        </p:nvSpPr>
        <p:spPr>
          <a:xfrm>
            <a:off x="8566724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7BAE45-3295-4691-BD1D-04E059FE100B}" type="slidenum">
              <a:rPr lang="ru-RU" sz="2000" b="0" strike="noStrike" spc="-1" smtClean="0">
                <a:solidFill>
                  <a:srgbClr val="FFFFFF"/>
                </a:solidFill>
                <a:latin typeface="Calibri"/>
              </a:rPr>
              <a:t>3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3863F-D20A-2CD6-A62E-20B512D06EA5}"/>
              </a:ext>
            </a:extLst>
          </p:cNvPr>
          <p:cNvSpPr txBox="1"/>
          <p:nvPr/>
        </p:nvSpPr>
        <p:spPr>
          <a:xfrm>
            <a:off x="112295" y="898359"/>
            <a:ext cx="1162262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Основные сведения об организации: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Название: ООО "Интернет-маркет"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Род деятельности: Управление интернет-магазином, оптовая и розничная торговля товарами через интернет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Размещается в одноэтажном здании с подвалом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Численность сотрудников - около 80 человек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Структурные подразделения: отдел продаж, бухгалтерия, отдел кадров, отдел маркетинга, отдел логистики, администрация, охрана, IT-отдел, операторы колл-центра, курьеры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Экспликация помещений: в подвале - серверная, бухгалтерия, колл-центр; на 1 этаже - офисные помещения отделов</a:t>
            </a:r>
          </a:p>
        </p:txBody>
      </p:sp>
    </p:spTree>
    <p:extLst>
      <p:ext uri="{BB962C8B-B14F-4D97-AF65-F5344CB8AC3E}">
        <p14:creationId xmlns:p14="http://schemas.microsoft.com/office/powerpoint/2010/main" val="3169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Овал 2"/>
          <p:cNvSpPr/>
          <p:nvPr/>
        </p:nvSpPr>
        <p:spPr>
          <a:xfrm>
            <a:off x="10878192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1"/>
          <p:cNvSpPr>
            <a:spLocks noGrp="1"/>
          </p:cNvSpPr>
          <p:nvPr>
            <p:ph type="ftr" idx="16"/>
          </p:nvPr>
        </p:nvSpPr>
        <p:spPr>
          <a:xfrm>
            <a:off x="0" y="636516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17"/>
          </p:nvPr>
        </p:nvSpPr>
        <p:spPr>
          <a:xfrm>
            <a:off x="8517883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3626A6-61B9-4133-8DD3-A0BBF806AB5C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4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</a:rPr>
              <a:t>Проект физического уровня (подвал)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2B1358-5C22-8181-F654-746B6D6D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61" y="908876"/>
            <a:ext cx="11850678" cy="52404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Овал 2"/>
          <p:cNvSpPr/>
          <p:nvPr/>
        </p:nvSpPr>
        <p:spPr>
          <a:xfrm>
            <a:off x="10878192" y="631908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1"/>
          <p:cNvSpPr>
            <a:spLocks noGrp="1"/>
          </p:cNvSpPr>
          <p:nvPr>
            <p:ph type="ftr" idx="16"/>
          </p:nvPr>
        </p:nvSpPr>
        <p:spPr>
          <a:xfrm>
            <a:off x="0" y="636516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17"/>
          </p:nvPr>
        </p:nvSpPr>
        <p:spPr>
          <a:xfrm>
            <a:off x="8517883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3626A6-61B9-4133-8DD3-A0BBF806AB5C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5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</a:rPr>
              <a:t>Проект физического уровня (</a:t>
            </a:r>
            <a:r>
              <a:rPr lang="ru-RU" spc="-1" dirty="0">
                <a:solidFill>
                  <a:srgbClr val="FFFFFF"/>
                </a:solidFill>
                <a:latin typeface="Calibri Light"/>
              </a:rPr>
              <a:t>1 этаж</a:t>
            </a: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</a:rPr>
              <a:t>)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E376209B-75F5-4753-B450-DFC13996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" y="824733"/>
            <a:ext cx="11734421" cy="52085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21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Овал 7"/>
          <p:cNvSpPr/>
          <p:nvPr/>
        </p:nvSpPr>
        <p:spPr>
          <a:xfrm>
            <a:off x="1089648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1"/>
          <p:cNvSpPr>
            <a:spLocks noGrp="1"/>
          </p:cNvSpPr>
          <p:nvPr>
            <p:ph type="ftr" idx="20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21"/>
          </p:nvPr>
        </p:nvSpPr>
        <p:spPr>
          <a:xfrm>
            <a:off x="8506308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46DF5A-5D6D-4976-A229-DAB38EF72548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6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pc="-1" dirty="0">
                <a:solidFill>
                  <a:srgbClr val="FFFFFF"/>
                </a:solidFill>
                <a:latin typeface="Calibri Light"/>
              </a:rPr>
              <a:t>Проект сетевого уровня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8367C2-0943-F030-805C-EBF0C4318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8" y="729666"/>
            <a:ext cx="9867472" cy="5626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Овал 7"/>
          <p:cNvSpPr/>
          <p:nvPr/>
        </p:nvSpPr>
        <p:spPr>
          <a:xfrm>
            <a:off x="10872096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1"/>
          <p:cNvSpPr>
            <a:spLocks noGrp="1"/>
          </p:cNvSpPr>
          <p:nvPr>
            <p:ph type="ftr" idx="20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21"/>
          </p:nvPr>
        </p:nvSpPr>
        <p:spPr>
          <a:xfrm>
            <a:off x="8506308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46DF5A-5D6D-4976-A229-DAB38EF72548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7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pc="-1" dirty="0">
                <a:solidFill>
                  <a:srgbClr val="FFFFFF"/>
                </a:solidFill>
                <a:latin typeface="Calibri Light"/>
              </a:rPr>
              <a:t>Проект сетевого уровня. Описание</a:t>
            </a:r>
            <a:endParaRPr lang="ru-RU" sz="4400" b="0" strike="noStrike" spc="-1" dirty="0">
              <a:latin typeface="Arial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414E768-68FC-8C39-E5B0-59F881A52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77955"/>
              </p:ext>
            </p:extLst>
          </p:nvPr>
        </p:nvGraphicFramePr>
        <p:xfrm>
          <a:off x="458930" y="805003"/>
          <a:ext cx="11554000" cy="54181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5719">
                  <a:extLst>
                    <a:ext uri="{9D8B030D-6E8A-4147-A177-3AD203B41FA5}">
                      <a16:colId xmlns:a16="http://schemas.microsoft.com/office/drawing/2014/main" val="2797848909"/>
                    </a:ext>
                  </a:extLst>
                </a:gridCol>
                <a:gridCol w="8348281">
                  <a:extLst>
                    <a:ext uri="{9D8B030D-6E8A-4147-A177-3AD203B41FA5}">
                      <a16:colId xmlns:a16="http://schemas.microsoft.com/office/drawing/2014/main" val="2685562212"/>
                    </a:ext>
                  </a:extLst>
                </a:gridCol>
              </a:tblGrid>
              <a:tr h="79485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Межсетевой экран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Подключение к глобальной сети</a:t>
                      </a:r>
                    </a:p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Разделение рабочей и гостевой сети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54919"/>
                  </a:ext>
                </a:extLst>
              </a:tr>
              <a:tr h="1148117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Маршрутизатор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Router-on-a-stick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маршрутизация между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VLAN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DHCP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сервер для конечных устройств;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для выхода в интернет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68619"/>
                  </a:ext>
                </a:extLst>
              </a:tr>
              <a:tr h="75206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Коммутаторы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разделения сети на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VLAN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5292"/>
                  </a:ext>
                </a:extLst>
              </a:tr>
              <a:tr h="79485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Сервер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AAA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аутентификация (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Radius);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файловый сервер; сервер БД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92085"/>
                  </a:ext>
                </a:extLst>
              </a:tr>
              <a:tr h="75206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Сервер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Web-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сайт организации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81080"/>
                  </a:ext>
                </a:extLst>
              </a:tr>
              <a:tr h="11481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Wi-Fi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точки доступа для сотрудников организации и их устройств; гостевой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Wi-Fi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 1 этаже для доступа в интернет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8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ftr" idx="24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91" name="Овал 6"/>
          <p:cNvSpPr/>
          <p:nvPr/>
        </p:nvSpPr>
        <p:spPr>
          <a:xfrm>
            <a:off x="10976490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2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B240EA-91A5-42CD-8CAF-30F2E050CDD9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8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93" name="Заголовок 1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Расчет стоимости проекта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097DD-6187-FB05-CBBE-BB7D04919A35}"/>
              </a:ext>
            </a:extLst>
          </p:cNvPr>
          <p:cNvSpPr txBox="1"/>
          <p:nvPr/>
        </p:nvSpPr>
        <p:spPr>
          <a:xfrm>
            <a:off x="75867" y="725040"/>
            <a:ext cx="5945288" cy="3277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оборудования: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Кабель и комплектующие - 45 тыс. р.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Сетевое оборудование - 3.8 млн р.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Серверы - 350 тыс. р.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Компьютеры и оргтехника - 440 тыс. р.</a:t>
            </a:r>
          </a:p>
          <a:p>
            <a:pPr>
              <a:spcAft>
                <a:spcPts val="600"/>
              </a:spcAft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Итого: 4.7 млн р.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6F9FF-68EF-7442-2C20-5609C656047B}"/>
              </a:ext>
            </a:extLst>
          </p:cNvPr>
          <p:cNvSpPr txBox="1"/>
          <p:nvPr/>
        </p:nvSpPr>
        <p:spPr>
          <a:xfrm>
            <a:off x="6170847" y="1003890"/>
            <a:ext cx="5805202" cy="2323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Стоимость работ: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Прокладка и монтаж кабеля - 38 тыс. р.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Установка оборудования - 5 тыс. 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Итого: 43 тыс. р.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8CF7A-710F-E200-68B9-C5F2D74C8105}"/>
              </a:ext>
            </a:extLst>
          </p:cNvPr>
          <p:cNvSpPr txBox="1"/>
          <p:nvPr/>
        </p:nvSpPr>
        <p:spPr>
          <a:xfrm>
            <a:off x="3913637" y="4887302"/>
            <a:ext cx="4266681" cy="1031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Общая стоимость проекта: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4 млн 736 тыс. р.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ftr" idx="24"/>
          </p:nvPr>
        </p:nvSpPr>
        <p:spPr>
          <a:xfrm>
            <a:off x="0" y="6356520"/>
            <a:ext cx="860832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8B8B8B"/>
                </a:solidFill>
                <a:latin typeface="Calibri"/>
              </a:rPr>
              <a:t>РАЗРАБОТКА КОРПОРАТИВНОЙ ЛВС ПРЕДПРИЯТИЯ. Исполнитель: А.В. Рунов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91" name="Овал 6"/>
          <p:cNvSpPr/>
          <p:nvPr/>
        </p:nvSpPr>
        <p:spPr>
          <a:xfrm>
            <a:off x="10935648" y="6310440"/>
            <a:ext cx="455040" cy="455040"/>
          </a:xfrm>
          <a:prstGeom prst="ellipse">
            <a:avLst/>
          </a:prstGeom>
          <a:solidFill>
            <a:srgbClr val="007C7C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2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20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B240EA-91A5-42CD-8CAF-30F2E050CDD9}" type="slidenum">
              <a:rPr lang="en-US" sz="2000" b="0" strike="noStrike" spc="-1" smtClean="0">
                <a:solidFill>
                  <a:srgbClr val="FFFFFF"/>
                </a:solidFill>
                <a:latin typeface="Calibri"/>
              </a:rPr>
              <a:t>9</a:t>
            </a:fld>
            <a:endParaRPr lang="ru-RU" sz="2000" b="0" strike="noStrike" spc="-1" dirty="0">
              <a:latin typeface="Times New Roman"/>
            </a:endParaRPr>
          </a:p>
        </p:txBody>
      </p:sp>
      <p:sp>
        <p:nvSpPr>
          <p:cNvPr id="193" name="Заголовок 1"/>
          <p:cNvSpPr/>
          <p:nvPr/>
        </p:nvSpPr>
        <p:spPr>
          <a:xfrm>
            <a:off x="0" y="0"/>
            <a:ext cx="12189960" cy="678960"/>
          </a:xfrm>
          <a:prstGeom prst="rect">
            <a:avLst/>
          </a:prstGeom>
          <a:solidFill>
            <a:srgbClr val="007C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0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Тестирование разработанной модели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CC7C6E-3D7C-8B82-0D22-A9B1092F3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0" y="1165658"/>
            <a:ext cx="5742780" cy="35346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C712D8-5946-7625-E669-5F39C934A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689" y="1163089"/>
            <a:ext cx="4751669" cy="35372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A67920-1E17-A3EC-EAEB-C4FC9DC1B390}"/>
              </a:ext>
            </a:extLst>
          </p:cNvPr>
          <p:cNvSpPr txBox="1"/>
          <p:nvPr/>
        </p:nvSpPr>
        <p:spPr>
          <a:xfrm>
            <a:off x="706712" y="4863867"/>
            <a:ext cx="426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Доступ к устройствам внутри одной </a:t>
            </a:r>
            <a:r>
              <a:rPr lang="en-US" sz="1800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VLAN</a:t>
            </a:r>
            <a:endParaRPr lang="ru-RU" sz="1800" u="none" strike="noStrike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8CD6E-05DA-C1E9-7EA6-500C0818ABEE}"/>
              </a:ext>
            </a:extLst>
          </p:cNvPr>
          <p:cNvSpPr txBox="1"/>
          <p:nvPr/>
        </p:nvSpPr>
        <p:spPr>
          <a:xfrm>
            <a:off x="7062985" y="4836016"/>
            <a:ext cx="38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Доступ к устройствам из другой </a:t>
            </a:r>
            <a:r>
              <a:rPr lang="en-US" sz="1800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VLAN</a:t>
            </a:r>
            <a:endParaRPr lang="ru-RU" sz="1800" u="none" strike="noStrike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7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6835</TotalTime>
  <Words>1107</Words>
  <Application>Microsoft Office PowerPoint</Application>
  <PresentationFormat>Широкоэкранный</PresentationFormat>
  <Paragraphs>140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Symbol</vt:lpstr>
      <vt:lpstr>Times New Roman</vt:lpstr>
      <vt:lpstr>Wingdings</vt:lpstr>
      <vt:lpstr>Office Theme</vt:lpstr>
      <vt:lpstr>Office Theme</vt:lpstr>
      <vt:lpstr>Office Theme</vt:lpstr>
      <vt:lpstr>РАЗРАБОТКА КОРПОРАТИВНОЙ  ЛВС ПРЕДПРИЯТИЯ</vt:lpstr>
      <vt:lpstr>Введение</vt:lpstr>
      <vt:lpstr>Описание организации</vt:lpstr>
      <vt:lpstr>Проект физического уровня (подвал)</vt:lpstr>
      <vt:lpstr>Проект физического уровня (1 этаж)</vt:lpstr>
      <vt:lpstr>Проект сетевого уровня</vt:lpstr>
      <vt:lpstr>Проект сетевого уровня. Описание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КОМПИЛЯТОРА ПОДМНОЖЕСТВА ПРОЦЕДУРНОГО ЯЗЫКА</dc:title>
  <dc:subject/>
  <dc:description/>
  <cp:lastModifiedBy>Alex X</cp:lastModifiedBy>
  <cp:revision>188</cp:revision>
  <dcterms:created xsi:type="dcterms:W3CDTF">2021-07-27T10:30:53Z</dcterms:created>
  <dcterms:modified xsi:type="dcterms:W3CDTF">2023-12-25T15:15:55Z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17</vt:i4>
  </property>
</Properties>
</file>