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8" r:id="rId4"/>
    <p:sldId id="274" r:id="rId5"/>
    <p:sldId id="269" r:id="rId6"/>
    <p:sldId id="273" r:id="rId7"/>
    <p:sldId id="276" r:id="rId8"/>
    <p:sldId id="277" r:id="rId9"/>
    <p:sldId id="278" r:id="rId10"/>
    <p:sldId id="279" r:id="rId11"/>
    <p:sldId id="280" r:id="rId12"/>
    <p:sldId id="272" r:id="rId13"/>
    <p:sldId id="275" r:id="rId14"/>
    <p:sldId id="281" r:id="rId15"/>
    <p:sldId id="26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B00"/>
    <a:srgbClr val="FAD0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0" d="100"/>
          <a:sy n="60" d="100"/>
        </p:scale>
        <p:origin x="-14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nica\Dropbox\Research\code4lib2016\code4lib_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nica\Dropbox\Research\code4lib2016\code4lib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2015 Tech Course Listings: Changes in Top 25 ALA-Accredited Programs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ADDED</c:v>
                </c:pt>
              </c:strCache>
            </c:strRef>
          </c:tx>
          <c:invertIfNegative val="0"/>
          <c:cat>
            <c:strRef>
              <c:f>Sheet2!$B$4:$B$13</c:f>
              <c:strCache>
                <c:ptCount val="10"/>
                <c:pt idx="0">
                  <c:v>Social Media</c:v>
                </c:pt>
                <c:pt idx="1">
                  <c:v>Data Analysis</c:v>
                </c:pt>
                <c:pt idx="2">
                  <c:v>Digital Libraries</c:v>
                </c:pt>
                <c:pt idx="3">
                  <c:v>Digital Curation</c:v>
                </c:pt>
                <c:pt idx="4">
                  <c:v>Information Systems</c:v>
                </c:pt>
                <c:pt idx="5">
                  <c:v>Archival Systems</c:v>
                </c:pt>
                <c:pt idx="6">
                  <c:v>Database Design &amp; Dev.</c:v>
                </c:pt>
                <c:pt idx="7">
                  <c:v>Information Retrieval</c:v>
                </c:pt>
                <c:pt idx="8">
                  <c:v>Introductory IT</c:v>
                </c:pt>
                <c:pt idx="9">
                  <c:v>Technology Mgmt</c:v>
                </c:pt>
              </c:strCache>
            </c:strRef>
          </c:cat>
          <c:val>
            <c:numRef>
              <c:f>Sheet2!$C$4:$C$13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REMOVED</c:v>
                </c:pt>
              </c:strCache>
            </c:strRef>
          </c:tx>
          <c:invertIfNegative val="0"/>
          <c:cat>
            <c:strRef>
              <c:f>Sheet2!$B$4:$B$13</c:f>
              <c:strCache>
                <c:ptCount val="10"/>
                <c:pt idx="0">
                  <c:v>Social Media</c:v>
                </c:pt>
                <c:pt idx="1">
                  <c:v>Data Analysis</c:v>
                </c:pt>
                <c:pt idx="2">
                  <c:v>Digital Libraries</c:v>
                </c:pt>
                <c:pt idx="3">
                  <c:v>Digital Curation</c:v>
                </c:pt>
                <c:pt idx="4">
                  <c:v>Information Systems</c:v>
                </c:pt>
                <c:pt idx="5">
                  <c:v>Archival Systems</c:v>
                </c:pt>
                <c:pt idx="6">
                  <c:v>Database Design &amp; Dev.</c:v>
                </c:pt>
                <c:pt idx="7">
                  <c:v>Information Retrieval</c:v>
                </c:pt>
                <c:pt idx="8">
                  <c:v>Introductory IT</c:v>
                </c:pt>
                <c:pt idx="9">
                  <c:v>Technology Mgmt</c:v>
                </c:pt>
              </c:strCache>
            </c:strRef>
          </c:cat>
          <c:val>
            <c:numRef>
              <c:f>Sheet2!$D$4:$D$13</c:f>
              <c:numCache>
                <c:formatCode>General</c:formatCode>
                <c:ptCount val="10"/>
                <c:pt idx="2">
                  <c:v>-1</c:v>
                </c:pt>
                <c:pt idx="4">
                  <c:v>-4</c:v>
                </c:pt>
                <c:pt idx="5">
                  <c:v>-2</c:v>
                </c:pt>
                <c:pt idx="6">
                  <c:v>-3</c:v>
                </c:pt>
                <c:pt idx="7">
                  <c:v>-2</c:v>
                </c:pt>
                <c:pt idx="8">
                  <c:v>-3</c:v>
                </c:pt>
                <c:pt idx="9">
                  <c:v>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88531328"/>
        <c:axId val="88532864"/>
      </c:barChart>
      <c:catAx>
        <c:axId val="88531328"/>
        <c:scaling>
          <c:orientation val="minMax"/>
        </c:scaling>
        <c:delete val="0"/>
        <c:axPos val="b"/>
        <c:majorTickMark val="none"/>
        <c:minorTickMark val="none"/>
        <c:tickLblPos val="low"/>
        <c:crossAx val="88532864"/>
        <c:crosses val="autoZero"/>
        <c:auto val="1"/>
        <c:lblAlgn val="ctr"/>
        <c:lblOffset val="100"/>
        <c:noMultiLvlLbl val="0"/>
      </c:catAx>
      <c:valAx>
        <c:axId val="88532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531328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 w="28575">
      <a:solidFill>
        <a:schemeClr val="accent1"/>
      </a:solidFill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Frequency of </a:t>
            </a:r>
            <a:r>
              <a:rPr lang="en-US" dirty="0" smtClean="0"/>
              <a:t>Top 25 Editor-Assigned </a:t>
            </a:r>
            <a:r>
              <a:rPr lang="en-US" dirty="0"/>
              <a:t>Tags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Freq.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Sheet3!$B$2:$B$26</c:f>
              <c:strCache>
                <c:ptCount val="25"/>
                <c:pt idx="0">
                  <c:v>JavaScript</c:v>
                </c:pt>
                <c:pt idx="1">
                  <c:v>PHP</c:v>
                </c:pt>
                <c:pt idx="2">
                  <c:v>XML</c:v>
                </c:pt>
                <c:pt idx="3">
                  <c:v>Metadata</c:v>
                </c:pt>
                <c:pt idx="4">
                  <c:v>Archive</c:v>
                </c:pt>
                <c:pt idx="5">
                  <c:v>HTML</c:v>
                </c:pt>
                <c:pt idx="6">
                  <c:v>Ruby</c:v>
                </c:pt>
                <c:pt idx="7">
                  <c:v>Drupal</c:v>
                </c:pt>
                <c:pt idx="8">
                  <c:v>Python</c:v>
                </c:pt>
                <c:pt idx="9">
                  <c:v>Dublin Core</c:v>
                </c:pt>
                <c:pt idx="10">
                  <c:v>MARC standards</c:v>
                </c:pt>
                <c:pt idx="11">
                  <c:v>Digital preservation</c:v>
                </c:pt>
                <c:pt idx="12">
                  <c:v>MySQL</c:v>
                </c:pt>
                <c:pt idx="13">
                  <c:v>Java</c:v>
                </c:pt>
                <c:pt idx="14">
                  <c:v>ILS</c:v>
                </c:pt>
                <c:pt idx="15">
                  <c:v>CSS</c:v>
                </c:pt>
                <c:pt idx="16">
                  <c:v>EAD</c:v>
                </c:pt>
                <c:pt idx="17">
                  <c:v>Ruby on Rails</c:v>
                </c:pt>
                <c:pt idx="18">
                  <c:v>MODS</c:v>
                </c:pt>
                <c:pt idx="19">
                  <c:v>GNU/Linux</c:v>
                </c:pt>
                <c:pt idx="20">
                  <c:v>SQL</c:v>
                </c:pt>
                <c:pt idx="21">
                  <c:v>Digital library</c:v>
                </c:pt>
                <c:pt idx="22">
                  <c:v>Data management</c:v>
                </c:pt>
                <c:pt idx="23">
                  <c:v>Institutional repository</c:v>
                </c:pt>
                <c:pt idx="24">
                  <c:v>Project management</c:v>
                </c:pt>
              </c:strCache>
            </c:strRef>
          </c:cat>
          <c:val>
            <c:numRef>
              <c:f>Sheet3!$C$2:$C$26</c:f>
              <c:numCache>
                <c:formatCode>General</c:formatCode>
                <c:ptCount val="25"/>
                <c:pt idx="0">
                  <c:v>149</c:v>
                </c:pt>
                <c:pt idx="1">
                  <c:v>144</c:v>
                </c:pt>
                <c:pt idx="2">
                  <c:v>130</c:v>
                </c:pt>
                <c:pt idx="3">
                  <c:v>127</c:v>
                </c:pt>
                <c:pt idx="4">
                  <c:v>108</c:v>
                </c:pt>
                <c:pt idx="5">
                  <c:v>103</c:v>
                </c:pt>
                <c:pt idx="6">
                  <c:v>100</c:v>
                </c:pt>
                <c:pt idx="7">
                  <c:v>93</c:v>
                </c:pt>
                <c:pt idx="8">
                  <c:v>92</c:v>
                </c:pt>
                <c:pt idx="9">
                  <c:v>89</c:v>
                </c:pt>
                <c:pt idx="10">
                  <c:v>82</c:v>
                </c:pt>
                <c:pt idx="11">
                  <c:v>79</c:v>
                </c:pt>
                <c:pt idx="12">
                  <c:v>79</c:v>
                </c:pt>
                <c:pt idx="13">
                  <c:v>79</c:v>
                </c:pt>
                <c:pt idx="14">
                  <c:v>78</c:v>
                </c:pt>
                <c:pt idx="15">
                  <c:v>76</c:v>
                </c:pt>
                <c:pt idx="16">
                  <c:v>75</c:v>
                </c:pt>
                <c:pt idx="17">
                  <c:v>68</c:v>
                </c:pt>
                <c:pt idx="18">
                  <c:v>67</c:v>
                </c:pt>
                <c:pt idx="19">
                  <c:v>64</c:v>
                </c:pt>
                <c:pt idx="20">
                  <c:v>61</c:v>
                </c:pt>
                <c:pt idx="21">
                  <c:v>59</c:v>
                </c:pt>
                <c:pt idx="22">
                  <c:v>56</c:v>
                </c:pt>
                <c:pt idx="23">
                  <c:v>55</c:v>
                </c:pt>
                <c:pt idx="24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7835008"/>
        <c:axId val="87836544"/>
      </c:barChart>
      <c:catAx>
        <c:axId val="87835008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7836544"/>
        <c:crosses val="autoZero"/>
        <c:auto val="1"/>
        <c:lblAlgn val="ctr"/>
        <c:lblOffset val="100"/>
        <c:noMultiLvlLbl val="0"/>
      </c:catAx>
      <c:valAx>
        <c:axId val="87836544"/>
        <c:scaling>
          <c:orientation val="minMax"/>
        </c:scaling>
        <c:delete val="0"/>
        <c:axPos val="t"/>
        <c:majorGridlines/>
        <c:numFmt formatCode="General" sourceLinked="1"/>
        <c:majorTickMark val="none"/>
        <c:minorTickMark val="none"/>
        <c:tickLblPos val="nextTo"/>
        <c:crossAx val="87835008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84E9B-2041-49AD-B493-A3D0180FE7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86D43D0-C1BC-4E54-A8B2-2AE17622930A}">
      <dgm:prSet phldrT="[Text]"/>
      <dgm:spPr/>
      <dgm:t>
        <a:bodyPr/>
        <a:lstStyle/>
        <a:p>
          <a:r>
            <a:rPr lang="en-US" dirty="0" smtClean="0"/>
            <a:t>Curriculum</a:t>
          </a:r>
          <a:endParaRPr lang="en-US" dirty="0"/>
        </a:p>
      </dgm:t>
    </dgm:pt>
    <dgm:pt modelId="{21EAA50C-DCE2-4D3A-B53A-EB70D5A310BA}" type="parTrans" cxnId="{D9C2C490-7CF5-4147-B3E8-EB99B63B608E}">
      <dgm:prSet/>
      <dgm:spPr/>
      <dgm:t>
        <a:bodyPr/>
        <a:lstStyle/>
        <a:p>
          <a:endParaRPr lang="en-US"/>
        </a:p>
      </dgm:t>
    </dgm:pt>
    <dgm:pt modelId="{D4F2E94A-4593-4831-A9CE-2F4710948CD2}" type="sibTrans" cxnId="{D9C2C490-7CF5-4147-B3E8-EB99B63B608E}">
      <dgm:prSet/>
      <dgm:spPr/>
      <dgm:t>
        <a:bodyPr/>
        <a:lstStyle/>
        <a:p>
          <a:endParaRPr lang="en-US"/>
        </a:p>
      </dgm:t>
    </dgm:pt>
    <dgm:pt modelId="{AC879959-7922-4646-BAC8-6C37CDEBB0CE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B8417CE5-49D5-4AF8-AB46-B3F0522E94B0}" type="parTrans" cxnId="{6BEC101F-62E9-4B63-ADCA-4ABC93C1D820}">
      <dgm:prSet/>
      <dgm:spPr/>
      <dgm:t>
        <a:bodyPr/>
        <a:lstStyle/>
        <a:p>
          <a:endParaRPr lang="en-US"/>
        </a:p>
      </dgm:t>
    </dgm:pt>
    <dgm:pt modelId="{D81D026D-DAA5-415A-86CE-9205E90B4FBE}" type="sibTrans" cxnId="{6BEC101F-62E9-4B63-ADCA-4ABC93C1D820}">
      <dgm:prSet/>
      <dgm:spPr/>
      <dgm:t>
        <a:bodyPr/>
        <a:lstStyle/>
        <a:p>
          <a:endParaRPr lang="en-US"/>
        </a:p>
      </dgm:t>
    </dgm:pt>
    <dgm:pt modelId="{48C708D8-F18E-4B20-BACF-3A09B3F1A707}">
      <dgm:prSet phldrT="[Text]"/>
      <dgm:spPr/>
      <dgm:t>
        <a:bodyPr/>
        <a:lstStyle/>
        <a:p>
          <a:r>
            <a:rPr lang="en-US" dirty="0" smtClean="0"/>
            <a:t>Practitioners</a:t>
          </a:r>
          <a:endParaRPr lang="en-US" dirty="0"/>
        </a:p>
      </dgm:t>
    </dgm:pt>
    <dgm:pt modelId="{9D4B6518-1665-4C57-A243-B6B871A1CDF6}" type="parTrans" cxnId="{EB1A7910-3B15-4ED2-BDE0-514368EA9E6A}">
      <dgm:prSet/>
      <dgm:spPr/>
      <dgm:t>
        <a:bodyPr/>
        <a:lstStyle/>
        <a:p>
          <a:endParaRPr lang="en-US"/>
        </a:p>
      </dgm:t>
    </dgm:pt>
    <dgm:pt modelId="{3155BAA3-5A2F-40BB-B6BD-E9CC4958DE70}" type="sibTrans" cxnId="{EB1A7910-3B15-4ED2-BDE0-514368EA9E6A}">
      <dgm:prSet/>
      <dgm:spPr/>
      <dgm:t>
        <a:bodyPr/>
        <a:lstStyle/>
        <a:p>
          <a:endParaRPr lang="en-US"/>
        </a:p>
      </dgm:t>
    </dgm:pt>
    <dgm:pt modelId="{CEC604AD-4D4F-415C-AA17-4DB9DF38D9A5}" type="pres">
      <dgm:prSet presAssocID="{C1C84E9B-2041-49AD-B493-A3D0180FE7A9}" presName="Name0" presStyleCnt="0">
        <dgm:presLayoutVars>
          <dgm:dir/>
          <dgm:animLvl val="lvl"/>
          <dgm:resizeHandles val="exact"/>
        </dgm:presLayoutVars>
      </dgm:prSet>
      <dgm:spPr/>
    </dgm:pt>
    <dgm:pt modelId="{EE2E9BBB-B0B3-458C-BF94-63870C65A27D}" type="pres">
      <dgm:prSet presAssocID="{286D43D0-C1BC-4E54-A8B2-2AE17622930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1CF9E-AA44-44EB-8FE4-DE6AEB32ACDE}" type="pres">
      <dgm:prSet presAssocID="{D4F2E94A-4593-4831-A9CE-2F4710948CD2}" presName="parTxOnlySpace" presStyleCnt="0"/>
      <dgm:spPr/>
    </dgm:pt>
    <dgm:pt modelId="{A2BAD716-A3F1-4C9B-9670-098D9A25D878}" type="pres">
      <dgm:prSet presAssocID="{AC879959-7922-4646-BAC8-6C37CDEBB0C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DC68A-D077-466B-BA88-A5049CC09B4A}" type="pres">
      <dgm:prSet presAssocID="{D81D026D-DAA5-415A-86CE-9205E90B4FBE}" presName="parTxOnlySpace" presStyleCnt="0"/>
      <dgm:spPr/>
    </dgm:pt>
    <dgm:pt modelId="{1A2D75DD-C4FA-449F-BBDB-6D345D9B8D8A}" type="pres">
      <dgm:prSet presAssocID="{48C708D8-F18E-4B20-BACF-3A09B3F1A7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2C490-7CF5-4147-B3E8-EB99B63B608E}" srcId="{C1C84E9B-2041-49AD-B493-A3D0180FE7A9}" destId="{286D43D0-C1BC-4E54-A8B2-2AE17622930A}" srcOrd="0" destOrd="0" parTransId="{21EAA50C-DCE2-4D3A-B53A-EB70D5A310BA}" sibTransId="{D4F2E94A-4593-4831-A9CE-2F4710948CD2}"/>
    <dgm:cxn modelId="{EB1A7910-3B15-4ED2-BDE0-514368EA9E6A}" srcId="{C1C84E9B-2041-49AD-B493-A3D0180FE7A9}" destId="{48C708D8-F18E-4B20-BACF-3A09B3F1A707}" srcOrd="2" destOrd="0" parTransId="{9D4B6518-1665-4C57-A243-B6B871A1CDF6}" sibTransId="{3155BAA3-5A2F-40BB-B6BD-E9CC4958DE70}"/>
    <dgm:cxn modelId="{F9543049-7EDF-4B76-B45C-33E55B5F6E9E}" type="presOf" srcId="{AC879959-7922-4646-BAC8-6C37CDEBB0CE}" destId="{A2BAD716-A3F1-4C9B-9670-098D9A25D878}" srcOrd="0" destOrd="0" presId="urn:microsoft.com/office/officeart/2005/8/layout/chevron1"/>
    <dgm:cxn modelId="{6BEC101F-62E9-4B63-ADCA-4ABC93C1D820}" srcId="{C1C84E9B-2041-49AD-B493-A3D0180FE7A9}" destId="{AC879959-7922-4646-BAC8-6C37CDEBB0CE}" srcOrd="1" destOrd="0" parTransId="{B8417CE5-49D5-4AF8-AB46-B3F0522E94B0}" sibTransId="{D81D026D-DAA5-415A-86CE-9205E90B4FBE}"/>
    <dgm:cxn modelId="{E48E7502-E7AC-425A-94B9-989AB019BD6A}" type="presOf" srcId="{48C708D8-F18E-4B20-BACF-3A09B3F1A707}" destId="{1A2D75DD-C4FA-449F-BBDB-6D345D9B8D8A}" srcOrd="0" destOrd="0" presId="urn:microsoft.com/office/officeart/2005/8/layout/chevron1"/>
    <dgm:cxn modelId="{EEFE5474-4F22-4A89-8F54-54236881A7CB}" type="presOf" srcId="{286D43D0-C1BC-4E54-A8B2-2AE17622930A}" destId="{EE2E9BBB-B0B3-458C-BF94-63870C65A27D}" srcOrd="0" destOrd="0" presId="urn:microsoft.com/office/officeart/2005/8/layout/chevron1"/>
    <dgm:cxn modelId="{8777E407-1D0C-4514-A3E8-A88DF813B2C0}" type="presOf" srcId="{C1C84E9B-2041-49AD-B493-A3D0180FE7A9}" destId="{CEC604AD-4D4F-415C-AA17-4DB9DF38D9A5}" srcOrd="0" destOrd="0" presId="urn:microsoft.com/office/officeart/2005/8/layout/chevron1"/>
    <dgm:cxn modelId="{C771EEC6-4B3B-47FF-B25E-83D98E16AE61}" type="presParOf" srcId="{CEC604AD-4D4F-415C-AA17-4DB9DF38D9A5}" destId="{EE2E9BBB-B0B3-458C-BF94-63870C65A27D}" srcOrd="0" destOrd="0" presId="urn:microsoft.com/office/officeart/2005/8/layout/chevron1"/>
    <dgm:cxn modelId="{351DD592-4D4B-4C1C-AAF4-5687EEFE7929}" type="presParOf" srcId="{CEC604AD-4D4F-415C-AA17-4DB9DF38D9A5}" destId="{0681CF9E-AA44-44EB-8FE4-DE6AEB32ACDE}" srcOrd="1" destOrd="0" presId="urn:microsoft.com/office/officeart/2005/8/layout/chevron1"/>
    <dgm:cxn modelId="{71087579-BF0B-49AE-97EE-363058A5DFE5}" type="presParOf" srcId="{CEC604AD-4D4F-415C-AA17-4DB9DF38D9A5}" destId="{A2BAD716-A3F1-4C9B-9670-098D9A25D878}" srcOrd="2" destOrd="0" presId="urn:microsoft.com/office/officeart/2005/8/layout/chevron1"/>
    <dgm:cxn modelId="{22E13F26-3F7D-4E45-A749-9E74F6DC3C44}" type="presParOf" srcId="{CEC604AD-4D4F-415C-AA17-4DB9DF38D9A5}" destId="{958DC68A-D077-466B-BA88-A5049CC09B4A}" srcOrd="3" destOrd="0" presId="urn:microsoft.com/office/officeart/2005/8/layout/chevron1"/>
    <dgm:cxn modelId="{12F69C62-A751-4401-8500-1A27E20CEBEF}" type="presParOf" srcId="{CEC604AD-4D4F-415C-AA17-4DB9DF38D9A5}" destId="{1A2D75DD-C4FA-449F-BBDB-6D345D9B8D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E9BBB-B0B3-458C-BF94-63870C65A27D}">
      <dsp:nvSpPr>
        <dsp:cNvPr id="0" name=""/>
        <dsp:cNvSpPr/>
      </dsp:nvSpPr>
      <dsp:spPr>
        <a:xfrm>
          <a:off x="2489" y="1701559"/>
          <a:ext cx="3033326" cy="1213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Curriculum</a:t>
          </a:r>
          <a:endParaRPr lang="en-US" sz="2500" kern="1200" dirty="0"/>
        </a:p>
      </dsp:txBody>
      <dsp:txXfrm>
        <a:off x="609154" y="1701559"/>
        <a:ext cx="1819996" cy="1213330"/>
      </dsp:txXfrm>
    </dsp:sp>
    <dsp:sp modelId="{A2BAD716-A3F1-4C9B-9670-098D9A25D878}">
      <dsp:nvSpPr>
        <dsp:cNvPr id="0" name=""/>
        <dsp:cNvSpPr/>
      </dsp:nvSpPr>
      <dsp:spPr>
        <a:xfrm>
          <a:off x="2732483" y="1701559"/>
          <a:ext cx="3033326" cy="1213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Jobs</a:t>
          </a:r>
          <a:endParaRPr lang="en-US" sz="2500" kern="1200" dirty="0"/>
        </a:p>
      </dsp:txBody>
      <dsp:txXfrm>
        <a:off x="3339148" y="1701559"/>
        <a:ext cx="1819996" cy="1213330"/>
      </dsp:txXfrm>
    </dsp:sp>
    <dsp:sp modelId="{1A2D75DD-C4FA-449F-BBDB-6D345D9B8D8A}">
      <dsp:nvSpPr>
        <dsp:cNvPr id="0" name=""/>
        <dsp:cNvSpPr/>
      </dsp:nvSpPr>
      <dsp:spPr>
        <a:xfrm>
          <a:off x="5462477" y="1701559"/>
          <a:ext cx="3033326" cy="1213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Practitioners</a:t>
          </a:r>
          <a:endParaRPr lang="en-US" sz="2500" kern="1200" dirty="0"/>
        </a:p>
      </dsp:txBody>
      <dsp:txXfrm>
        <a:off x="6069142" y="1701559"/>
        <a:ext cx="1819996" cy="1213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2BB392-6D5F-4FE9-B04C-82C4175DE74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FDB773-2BA8-4A50-8E4C-6AD20B4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8A7B1D9-8289-4EDE-A301-13AC9413968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14C12-270E-4DF7-9B04-DD2A9A0A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BDA0295E-137A-4DCF-A4DE-4557B99C8211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F9D828C-346B-49A0-A616-166F0DFDB7F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09275FB-4878-49CE-814B-675A36118785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0300A5FA-4721-44ED-A82F-8CE7F46DE6DC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4155F871-A4B1-4391-B290-60EF2A7F9D30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FAFD0BF-AA90-4E82-ABC2-477ECDFEEE6A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7698098-1289-4A85-9126-798A40206B87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4606FCD-94D8-4C8D-BFA0-70F115F8CC61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0EB0D92-3F85-42B8-850B-A53CF05911EC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12291216-1F76-4039-923A-408C62AA1917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D64BDECB-6A5B-4FB6-9999-99F24C77FC15}" type="datetime1">
              <a:rPr lang="en-US" smtClean="0"/>
              <a:t>3/7/2016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61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rgbClr val="EA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770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Code4lib</a:t>
            </a:r>
            <a:r>
              <a:rPr lang="en-US" sz="14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2016, March 7-10, Philadelphia, PA</a:t>
            </a:r>
            <a:endParaRPr lang="en-US" sz="14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http://upload.wikimedia.org/wikipedia/en/3/3b/Pratt_Institute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16965"/>
            <a:ext cx="1765110" cy="5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users.miamioh.edu/burkejj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nicamaceli.com/sites/default/files/pdf/Maceli_JELIS_2015.pdf" TargetMode="External"/><Relationship Id="rId7" Type="http://schemas.openxmlformats.org/officeDocument/2006/relationships/hyperlink" Target="http://www.monicamaceli.com/" TargetMode="External"/><Relationship Id="rId2" Type="http://schemas.openxmlformats.org/officeDocument/2006/relationships/hyperlink" Target="http://ejournals.bc.edu/ojs/index.php/ital/article/view/5893/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nicaMaceli" TargetMode="External"/><Relationship Id="rId5" Type="http://schemas.openxmlformats.org/officeDocument/2006/relationships/hyperlink" Target="mailto:mmaceli@pratt.edu" TargetMode="External"/><Relationship Id="rId4" Type="http://schemas.openxmlformats.org/officeDocument/2006/relationships/hyperlink" Target="http://monicamaceli.com/node/1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jpeg"/><Relationship Id="rId7" Type="http://schemas.openxmlformats.org/officeDocument/2006/relationships/diagramData" Target="../diagrams/data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microsoft.com/office/2007/relationships/diagramDrawing" Target="../diagrams/drawing1.xml"/><Relationship Id="rId5" Type="http://schemas.openxmlformats.org/officeDocument/2006/relationships/image" Target="../media/image6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dsu" TargetMode="External"/><Relationship Id="rId2" Type="http://schemas.openxmlformats.org/officeDocument/2006/relationships/hyperlink" Target="http://jobs.code4lib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hyperlink" Target="https://github.com/code4lib/shortim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What does it take to get a job these </a:t>
            </a:r>
            <a:r>
              <a:rPr lang="en-US" sz="4400" b="1" dirty="0" smtClean="0"/>
              <a:t>days? </a:t>
            </a:r>
            <a:br>
              <a:rPr lang="en-US" sz="4400" b="1" dirty="0" smtClean="0"/>
            </a:br>
            <a:r>
              <a:rPr lang="en-US" sz="3200" b="1" dirty="0" smtClean="0"/>
              <a:t>Analyzing </a:t>
            </a:r>
            <a:r>
              <a:rPr lang="en-US" sz="3200" b="1" dirty="0"/>
              <a:t>jobs.code4lib.org data to understand current technology skillsets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Monica G. Maceli, Ph.D.</a:t>
            </a:r>
          </a:p>
          <a:p>
            <a:r>
              <a:rPr lang="en-US" sz="2200" dirty="0" smtClean="0"/>
              <a:t>Assistant Professor @ Pratt </a:t>
            </a:r>
            <a:r>
              <a:rPr lang="en-US" sz="2200" dirty="0"/>
              <a:t>Institute | School of </a:t>
            </a:r>
            <a:r>
              <a:rPr lang="en-US" sz="2200" dirty="0" smtClean="0"/>
              <a:t>Information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Correlated with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C:\Users\mmaceli\Dropbox\Research\Jobs4Lib 2015 Analysis\Plot Images\metadata20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571" y="609600"/>
            <a:ext cx="8868371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Correlated with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Users\Monica\Dropbox\Research\Jobs Project 2014-2015\ITAL Paper\XML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8" y="1066800"/>
            <a:ext cx="869941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Practitioners' Technology Needs and Usage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analysis of data from John Burke's </a:t>
            </a:r>
            <a:r>
              <a:rPr lang="en-US" dirty="0"/>
              <a:t>2015 survey (</a:t>
            </a:r>
            <a:r>
              <a:rPr lang="en-US" dirty="0">
                <a:hlinkClick r:id="rId2"/>
              </a:rPr>
              <a:t>http://www.users.miamioh.edu/burkejj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Surveyed ~2200 library practitioners about technologies used and those they'd like to learn to connect job listings to actual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" y="3124200"/>
            <a:ext cx="8035637" cy="3172599"/>
            <a:chOff x="381000" y="3124200"/>
            <a:chExt cx="8035637" cy="3172599"/>
          </a:xfrm>
        </p:grpSpPr>
        <p:pic>
          <p:nvPicPr>
            <p:cNvPr id="6" name="Picture 5" descr="C:\Users\Monica\Dropbox\Research\Jobs4Lib 2015 Analysis\Library Tech Survey - John Burke\AllWantsCluster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70" b="19351"/>
            <a:stretch/>
          </p:blipFill>
          <p:spPr bwMode="auto">
            <a:xfrm>
              <a:off x="381000" y="3124200"/>
              <a:ext cx="8035637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895600" y="6019800"/>
              <a:ext cx="29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Cluster analysis of tech wants using </a:t>
              </a:r>
              <a:r>
                <a:rPr lang="en-US" sz="1200" dirty="0" err="1" smtClean="0"/>
                <a:t>hclust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Collection of Commonly Co-occurring Skillsets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Monica\Dropbox\Research\Jobs4Lib 2015 Analysis\Library Tech Survey - John Burke\Plots\servermanagement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62201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8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areas of web design/development and digital collections (e.g. working with XML, metadata, archives, etc.) were </a:t>
            </a:r>
            <a:r>
              <a:rPr lang="en-US" dirty="0" smtClean="0"/>
              <a:t>well-aligned </a:t>
            </a:r>
            <a:r>
              <a:rPr lang="en-US" dirty="0"/>
              <a:t>in frequency of course offerings and popularity of related job </a:t>
            </a:r>
            <a:r>
              <a:rPr lang="en-US" dirty="0" smtClean="0"/>
              <a:t>listings</a:t>
            </a:r>
          </a:p>
          <a:p>
            <a:pPr lvl="0"/>
            <a:r>
              <a:rPr lang="en-US" dirty="0" smtClean="0"/>
              <a:t>User </a:t>
            </a:r>
            <a:r>
              <a:rPr lang="en-US" dirty="0"/>
              <a:t>experience courses (covering topics such as information architecture, human-computer interaction, usability, etc.) topped the list of topics offered across all programs, but there was not a corresponding level of library-related positions observed in this </a:t>
            </a:r>
            <a:r>
              <a:rPr lang="en-US" dirty="0" smtClean="0"/>
              <a:t>area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study and its </a:t>
            </a:r>
            <a:r>
              <a:rPr lang="en-US" dirty="0" smtClean="0"/>
              <a:t>predecessors indicated </a:t>
            </a:r>
            <a:r>
              <a:rPr lang="en-US" dirty="0"/>
              <a:t>a general need to revisit incoming student technology </a:t>
            </a:r>
            <a:r>
              <a:rPr lang="en-US" dirty="0" smtClean="0"/>
              <a:t>requirements</a:t>
            </a:r>
          </a:p>
          <a:p>
            <a:pPr lvl="0"/>
            <a:r>
              <a:rPr lang="en-US" dirty="0" smtClean="0"/>
              <a:t>Open questions:</a:t>
            </a:r>
          </a:p>
          <a:p>
            <a:pPr lvl="1"/>
            <a:r>
              <a:rPr lang="en-US" dirty="0" smtClean="0"/>
              <a:t>How frequently are technology-related </a:t>
            </a:r>
            <a:r>
              <a:rPr lang="en-US" dirty="0"/>
              <a:t>library positions </a:t>
            </a:r>
            <a:r>
              <a:rPr lang="en-US" dirty="0" smtClean="0"/>
              <a:t>filled </a:t>
            </a:r>
            <a:r>
              <a:rPr lang="en-US" dirty="0"/>
              <a:t>by those with and without LIS graduate </a:t>
            </a:r>
            <a:r>
              <a:rPr lang="en-US" dirty="0" smtClean="0"/>
              <a:t>degrees?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concentrations/tracks are increasing in popularity across all </a:t>
            </a:r>
            <a:r>
              <a:rPr lang="en-US" dirty="0" smtClean="0"/>
              <a:t>programs? </a:t>
            </a:r>
          </a:p>
          <a:p>
            <a:pPr lvl="1"/>
            <a:r>
              <a:rPr lang="en-US" dirty="0" smtClean="0"/>
              <a:t>What are the skill differences between librarian and non-librarian titled technology positions?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7848600" cy="318402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dirty="0" smtClean="0"/>
              <a:t>Related citations:</a:t>
            </a:r>
          </a:p>
          <a:p>
            <a:pPr marL="114300" indent="0">
              <a:buNone/>
            </a:pPr>
            <a:r>
              <a:rPr lang="en-US" sz="1800" dirty="0" smtClean="0"/>
              <a:t>Maceli</a:t>
            </a:r>
            <a:r>
              <a:rPr lang="en-US" sz="1800" dirty="0"/>
              <a:t>, M. (2015).  What Technology Skills Do Developers Need? A Text Analysis of Job Listings in Library and Information Science (LIS) from Jobs.code4lib.org. Information Technology and Libraries, 34(3), 8-21. </a:t>
            </a:r>
            <a:r>
              <a:rPr lang="en-US" sz="1800" dirty="0" err="1"/>
              <a:t>doi</a:t>
            </a:r>
            <a:r>
              <a:rPr lang="en-US" sz="1800" dirty="0"/>
              <a:t>: </a:t>
            </a:r>
            <a:r>
              <a:rPr lang="en-US" sz="1800" dirty="0" smtClean="0"/>
              <a:t>10.6017/ital.v34i3.5893 </a:t>
            </a:r>
          </a:p>
          <a:p>
            <a:pPr lvl="1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ejournals.bc.edu/ojs/index.php/ital/article/view/5893/pdf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800" dirty="0"/>
              <a:t>Maceli, M. (2015). Creating Tomorrow's Technologists: Contrasting Information Technology Curriculum in North American Library and Information Science Graduate Programs against Code4lib Job Listings. Journal of Education for Library and Information Science, 56(3), 198-212. </a:t>
            </a:r>
            <a:r>
              <a:rPr lang="en-US" sz="1800" dirty="0" smtClean="0"/>
              <a:t>doi:10.12783/issn.2328-2967/56/3/3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monicamaceli.com/sites/default/files/pdf/Maceli_JELIS_2015.pdf</a:t>
            </a:r>
            <a:endParaRPr lang="en-US" sz="1600" dirty="0" smtClean="0"/>
          </a:p>
          <a:p>
            <a:pPr lvl="1"/>
            <a:r>
              <a:rPr lang="en-US" sz="1600" dirty="0"/>
              <a:t>Visualizations </a:t>
            </a:r>
            <a:r>
              <a:rPr lang="en-US" sz="1600" dirty="0" smtClean="0"/>
              <a:t>of curriculum findings: </a:t>
            </a:r>
            <a:r>
              <a:rPr lang="en-US" sz="1600" dirty="0">
                <a:hlinkClick r:id="rId4"/>
              </a:rPr>
              <a:t>http://monicamaceli.com/node/11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7848600" cy="1692771"/>
          </a:xfrm>
          <a:prstGeom prst="rect">
            <a:avLst/>
          </a:prstGeom>
          <a:ln>
            <a:solidFill>
              <a:srgbClr val="FAD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45720" algn="ctr"/>
            <a:r>
              <a:rPr lang="en-US" sz="3200" b="1" dirty="0"/>
              <a:t>Monica G. </a:t>
            </a:r>
            <a:r>
              <a:rPr lang="en-US" sz="3200" b="1" dirty="0" smtClean="0"/>
              <a:t>Maceli</a:t>
            </a:r>
            <a:r>
              <a:rPr lang="en-US" sz="3200" b="1" dirty="0"/>
              <a:t>, Ph.D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pPr indent="-45720" algn="ctr"/>
            <a:r>
              <a:rPr lang="en-US" sz="2400" dirty="0"/>
              <a:t>Assistant Professor @ Pratt </a:t>
            </a:r>
            <a:r>
              <a:rPr lang="en-US" sz="2400" dirty="0" smtClean="0"/>
              <a:t>Institute School </a:t>
            </a:r>
            <a:r>
              <a:rPr lang="en-US" sz="2400" dirty="0"/>
              <a:t>of </a:t>
            </a:r>
            <a:r>
              <a:rPr lang="en-US" sz="2400" dirty="0" smtClean="0"/>
              <a:t>Information</a:t>
            </a:r>
          </a:p>
          <a:p>
            <a:pPr indent="-45720" algn="ctr"/>
            <a:r>
              <a:rPr lang="en-US" sz="2400" dirty="0" smtClean="0">
                <a:hlinkClick r:id="rId5"/>
              </a:rPr>
              <a:t>mmaceli@pratt.edu</a:t>
            </a:r>
            <a:r>
              <a:rPr lang="en-US" sz="2400" dirty="0" smtClean="0"/>
              <a:t> |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MonicaMaceli</a:t>
            </a:r>
            <a:endParaRPr lang="en-US" sz="2400" dirty="0"/>
          </a:p>
          <a:p>
            <a:pPr indent="-45720" algn="ctr"/>
            <a:r>
              <a:rPr lang="en-US" sz="2400" dirty="0" smtClean="0">
                <a:hlinkClick r:id="rId7"/>
              </a:rPr>
              <a:t>monicamaceli.com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19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Technology in 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www.dcfb.com/Pages/images/course_catalo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28860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atsvscancer.org/wp-content/uploads/2014/10/business-cat-meme-blank-funny-neckt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6" y="1195387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16348" r="3119" b="2125"/>
          <a:stretch/>
        </p:blipFill>
        <p:spPr bwMode="auto">
          <a:xfrm>
            <a:off x="2286000" y="4267200"/>
            <a:ext cx="3693706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5" name="Picture 11" descr="http://www.townvibe.com/Blogs/Bedford/Posts-2013/Local-Libraries-Teach-Tech-Tips/computertabletphone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94075"/>
            <a:ext cx="2173694" cy="14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la.org/aboutala/files/contactus/rights/files/ala_ID_websaf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5646" r="7681" b="8733"/>
          <a:stretch/>
        </p:blipFill>
        <p:spPr bwMode="auto">
          <a:xfrm>
            <a:off x="2047875" y="1752600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Up Arrow 5"/>
          <p:cNvSpPr/>
          <p:nvPr/>
        </p:nvSpPr>
        <p:spPr>
          <a:xfrm flipH="1">
            <a:off x="1066800" y="4419600"/>
            <a:ext cx="6248400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32132"/>
              </p:ext>
            </p:extLst>
          </p:nvPr>
        </p:nvGraphicFramePr>
        <p:xfrm>
          <a:off x="0" y="1447800"/>
          <a:ext cx="8498294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53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2E9BBB-B0B3-458C-BF94-63870C65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AD716-A3F1-4C9B-9670-098D9A25D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D75DD-C4FA-449F-BBDB-6D345D9B8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Understand and categorize current technology  offerings</a:t>
            </a:r>
          </a:p>
          <a:p>
            <a:pPr lvl="2"/>
            <a:r>
              <a:rPr lang="en-US" dirty="0" smtClean="0"/>
              <a:t>56 ALA-accredited programs studied in 2015</a:t>
            </a:r>
          </a:p>
          <a:p>
            <a:pPr lvl="2"/>
            <a:r>
              <a:rPr lang="en-US" dirty="0" smtClean="0"/>
              <a:t>Qualitative coding and thematic analysis of 822 tech courses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sz="2400" dirty="0" smtClean="0"/>
              <a:t>Track changes in curriculum over time</a:t>
            </a:r>
          </a:p>
          <a:p>
            <a:pPr lvl="1"/>
            <a:r>
              <a:rPr lang="en-US" sz="2000" dirty="0" smtClean="0"/>
              <a:t>Ongoing data collection via web scraping with Python and Beautiful Soup</a:t>
            </a:r>
          </a:p>
          <a:p>
            <a:pPr lvl="2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://www.crummy.com/software/BeautifulSoup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42788"/>
              </p:ext>
            </p:extLst>
          </p:nvPr>
        </p:nvGraphicFramePr>
        <p:xfrm>
          <a:off x="3967162" y="1524000"/>
          <a:ext cx="5176838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44079"/>
              </p:ext>
            </p:extLst>
          </p:nvPr>
        </p:nvGraphicFramePr>
        <p:xfrm>
          <a:off x="457200" y="1524000"/>
          <a:ext cx="3429000" cy="43891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14600"/>
                <a:gridCol w="914400"/>
              </a:tblGrid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Topic Area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#</a:t>
                      </a:r>
                      <a:r>
                        <a:rPr lang="en-US" sz="1800" baseline="0" dirty="0" smtClean="0">
                          <a:effectLst/>
                        </a:rPr>
                        <a:t> of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Courses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/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User Experience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Web Design And Development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Database Design And Development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Introduction To Information Technology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Digital Libraries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Information Retrieval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Metadata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Digital Collections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Systems Analysis And Design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  <a:tr h="177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Networking</a:t>
                      </a:r>
                      <a:endParaRPr lang="en-US" sz="2000" b="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6124" marR="66124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Information Technology…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C:\Users\Monica\Documents\wordcloud_package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t="5385" r="20032" b="3845"/>
          <a:stretch/>
        </p:blipFill>
        <p:spPr bwMode="auto">
          <a:xfrm>
            <a:off x="1676400" y="1600200"/>
            <a:ext cx="5562600" cy="5173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30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Code4lib jobs provides web platform for job search and posting:</a:t>
            </a:r>
          </a:p>
          <a:p>
            <a:pPr lvl="1"/>
            <a:r>
              <a:rPr lang="en-US" dirty="0">
                <a:hlinkClick r:id="rId2"/>
              </a:rPr>
              <a:t>http://jobs.code4lib.org/</a:t>
            </a:r>
            <a:endParaRPr lang="en-US" dirty="0"/>
          </a:p>
          <a:p>
            <a:pPr lvl="1"/>
            <a:r>
              <a:rPr lang="en-US" dirty="0" smtClean="0"/>
              <a:t>Jobs tagged and curated by volunteers </a:t>
            </a:r>
          </a:p>
          <a:p>
            <a:r>
              <a:rPr lang="en-US" dirty="0" smtClean="0"/>
              <a:t>Developed by Ed Summers (</a:t>
            </a:r>
            <a:r>
              <a:rPr lang="en-US" dirty="0" err="1" smtClean="0"/>
              <a:t>iSchool</a:t>
            </a:r>
            <a:r>
              <a:rPr lang="en-US" dirty="0" smtClean="0"/>
              <a:t> UMD)</a:t>
            </a:r>
          </a:p>
          <a:p>
            <a:pPr lvl="1"/>
            <a:r>
              <a:rPr lang="en-US" dirty="0" smtClean="0">
                <a:hlinkClick r:id="rId3"/>
              </a:rPr>
              <a:t>https://twitter.com/edsu</a:t>
            </a:r>
            <a:endParaRPr lang="en-US" dirty="0" smtClean="0"/>
          </a:p>
          <a:p>
            <a:r>
              <a:rPr lang="en-US" dirty="0" smtClean="0"/>
              <a:t>Source code available</a:t>
            </a:r>
          </a:p>
          <a:p>
            <a:pPr lvl="1"/>
            <a:r>
              <a:rPr lang="en-US" dirty="0" smtClean="0">
                <a:hlinkClick r:id="rId4"/>
              </a:rPr>
              <a:t>https://github.com/code4lib/shortimer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jobs.code4lib.org data is available under CC BY license</a:t>
            </a:r>
          </a:p>
          <a:p>
            <a:pPr lvl="1"/>
            <a:r>
              <a:rPr lang="en-US" dirty="0" err="1" smtClean="0"/>
              <a:t>Db</a:t>
            </a:r>
            <a:r>
              <a:rPr lang="en-US" dirty="0" smtClean="0"/>
              <a:t> dump included:</a:t>
            </a:r>
          </a:p>
          <a:p>
            <a:pPr lvl="2"/>
            <a:r>
              <a:rPr lang="en-US" dirty="0" smtClean="0"/>
              <a:t>Job titles</a:t>
            </a:r>
          </a:p>
          <a:p>
            <a:pPr lvl="2"/>
            <a:r>
              <a:rPr lang="en-US" dirty="0" smtClean="0"/>
              <a:t>Job descriptions</a:t>
            </a:r>
          </a:p>
          <a:p>
            <a:pPr lvl="2"/>
            <a:r>
              <a:rPr lang="en-US" dirty="0" smtClean="0"/>
              <a:t>Editor-assigned tags</a:t>
            </a:r>
          </a:p>
          <a:p>
            <a:r>
              <a:rPr lang="en-US" dirty="0" smtClean="0"/>
              <a:t>Analysis of jobs:</a:t>
            </a:r>
          </a:p>
          <a:p>
            <a:pPr lvl="1"/>
            <a:r>
              <a:rPr lang="en-US" dirty="0" smtClean="0"/>
              <a:t>Text mining (R with tm package)</a:t>
            </a:r>
          </a:p>
          <a:p>
            <a:pPr lvl="1"/>
            <a:r>
              <a:rPr lang="en-US" dirty="0" smtClean="0"/>
              <a:t>Plotting correlations (R graphics package)</a:t>
            </a:r>
          </a:p>
          <a:p>
            <a:pPr lvl="1"/>
            <a:r>
              <a:rPr lang="en-US" dirty="0" smtClean="0"/>
              <a:t>Term clustering (</a:t>
            </a:r>
            <a:r>
              <a:rPr lang="en-US" dirty="0" err="1" smtClean="0"/>
              <a:t>hclust</a:t>
            </a:r>
            <a:r>
              <a:rPr lang="en-US" dirty="0" smtClean="0"/>
              <a:t> in core stats package)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http://www.cityofwarrensville.com/resources/uploaded/images/5527f8747945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Titles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616765"/>
          </a:xfrm>
        </p:spPr>
        <p:txBody>
          <a:bodyPr>
            <a:normAutofit/>
          </a:bodyPr>
          <a:lstStyle/>
          <a:p>
            <a:pPr fontAlgn="t"/>
            <a:r>
              <a:rPr lang="en-US" sz="2800" b="1" dirty="0"/>
              <a:t>1006</a:t>
            </a:r>
            <a:r>
              <a:rPr lang="en-US" sz="2800" dirty="0"/>
              <a:t> </a:t>
            </a:r>
            <a:r>
              <a:rPr lang="en-US" sz="2800" dirty="0" smtClean="0"/>
              <a:t>job listings posted in 2015, including: </a:t>
            </a:r>
            <a:endParaRPr lang="en-US" sz="2800" dirty="0"/>
          </a:p>
          <a:p>
            <a:pPr lvl="1" fontAlgn="t"/>
            <a:r>
              <a:rPr lang="en-US" sz="2800" b="1" dirty="0"/>
              <a:t>316</a:t>
            </a:r>
            <a:r>
              <a:rPr lang="en-US" sz="2800" dirty="0"/>
              <a:t> </a:t>
            </a:r>
            <a:r>
              <a:rPr lang="en-US" sz="2800" dirty="0" smtClean="0"/>
              <a:t>librarian positions</a:t>
            </a:r>
          </a:p>
          <a:p>
            <a:pPr lvl="1" fontAlgn="t"/>
            <a:r>
              <a:rPr lang="en-US" sz="2800" b="1" dirty="0"/>
              <a:t>690</a:t>
            </a:r>
            <a:r>
              <a:rPr lang="en-US" sz="2800" dirty="0"/>
              <a:t> </a:t>
            </a:r>
            <a:r>
              <a:rPr lang="en-US" sz="2800" dirty="0" smtClean="0"/>
              <a:t>non-librarian </a:t>
            </a:r>
            <a:r>
              <a:rPr lang="en-US" sz="2800" dirty="0"/>
              <a:t>positions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C:\Users\Monica\Dropbox\Research\Jobs4Lib 2015 Analysis\Plot Images\hclust_dend_973_Spars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14718" r="6635" b="19184"/>
          <a:stretch/>
        </p:blipFill>
        <p:spPr bwMode="auto">
          <a:xfrm rot="5400000">
            <a:off x="2936941" y="1405468"/>
            <a:ext cx="5791200" cy="34374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95800" y="60198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Cluster analysis of title terms using </a:t>
            </a:r>
            <a:r>
              <a:rPr lang="en-US" sz="1200" dirty="0" err="1" smtClean="0"/>
              <a:t>hclust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89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108906"/>
              </p:ext>
            </p:extLst>
          </p:nvPr>
        </p:nvGraphicFramePr>
        <p:xfrm>
          <a:off x="1828800" y="228600"/>
          <a:ext cx="51816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/>
          <p:cNvSpPr/>
          <p:nvPr/>
        </p:nvSpPr>
        <p:spPr>
          <a:xfrm>
            <a:off x="609600" y="838200"/>
            <a:ext cx="1905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"Metadata" appears 1,191 times in the 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Correlated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C:\Users\mmaceli\Dropbox\Research\Jobs4Lib 2015 Analysis\Plot Images\Javascript20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253359"/>
            <a:ext cx="913711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30669" y="4953000"/>
            <a:ext cx="3810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associations generated and plotted in R with the </a:t>
            </a:r>
            <a:r>
              <a:rPr lang="en-US" dirty="0" err="1" smtClean="0"/>
              <a:t>findAssocs</a:t>
            </a:r>
            <a:r>
              <a:rPr lang="en-US" dirty="0" smtClean="0"/>
              <a:t> function looking for terms with a minimum correlation coefficient of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Correlated with PHP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C:\Users\mmaceli\Dropbox\Research\Jobs4Lib 2015 Analysis\Plot Images\php20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274378"/>
            <a:ext cx="9134039" cy="5179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579</TotalTime>
  <Words>536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What does it take to get a job these days?  Analyzing jobs.code4lib.org data to understand current technology skillsets</vt:lpstr>
      <vt:lpstr>Research: Technology in LIS</vt:lpstr>
      <vt:lpstr>Curriculum Analysis</vt:lpstr>
      <vt:lpstr>Introduction to Information Technology… </vt:lpstr>
      <vt:lpstr>Jobs Analysis</vt:lpstr>
      <vt:lpstr>Job Titles</vt:lpstr>
      <vt:lpstr>PowerPoint Presentation</vt:lpstr>
      <vt:lpstr>Terms Correlated with Javascript</vt:lpstr>
      <vt:lpstr>Terms Correlated with PHP</vt:lpstr>
      <vt:lpstr>Terms Correlated with Metadata</vt:lpstr>
      <vt:lpstr>Terms Correlated with XML</vt:lpstr>
      <vt:lpstr>Current Practitioners' Technology Needs and Usage </vt:lpstr>
      <vt:lpstr>One Collection of Commonly Co-occurring Skillsets</vt:lpstr>
      <vt:lpstr>In Summary</vt:lpstr>
      <vt:lpstr>More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</dc:creator>
  <cp:lastModifiedBy>Administrator</cp:lastModifiedBy>
  <cp:revision>71</cp:revision>
  <cp:lastPrinted>2016-03-07T19:43:18Z</cp:lastPrinted>
  <dcterms:created xsi:type="dcterms:W3CDTF">2006-08-16T00:00:00Z</dcterms:created>
  <dcterms:modified xsi:type="dcterms:W3CDTF">2016-03-07T19:49:07Z</dcterms:modified>
</cp:coreProperties>
</file>