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6" r:id="rId4"/>
    <p:sldId id="267" r:id="rId5"/>
    <p:sldId id="268" r:id="rId6"/>
    <p:sldId id="269" r:id="rId7"/>
    <p:sldId id="270" r:id="rId8"/>
    <p:sldId id="271" r:id="rId9"/>
    <p:sldId id="264" r:id="rId10"/>
    <p:sldId id="272" r:id="rId11"/>
    <p:sldId id="263" r:id="rId12"/>
    <p:sldId id="262" r:id="rId13"/>
    <p:sldId id="261"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7" autoAdjust="0"/>
    <p:restoredTop sz="63837" autoAdjust="0"/>
  </p:normalViewPr>
  <p:slideViewPr>
    <p:cSldViewPr snapToGrid="0">
      <p:cViewPr varScale="1">
        <p:scale>
          <a:sx n="50" d="100"/>
          <a:sy n="50" d="100"/>
        </p:scale>
        <p:origin x="1092"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9F5494-C9D3-497E-AD15-B54E4ABE0B7F}" type="datetimeFigureOut">
              <a:rPr lang="en-US"/>
              <a:t>3/8/2016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E1627-0A44-4236-AEE8-F24EB460A582}" type="slidenum">
              <a:rPr lang="en-US"/>
              <a:t>‹#›</a:t>
            </a:fld>
            <a:endParaRPr lang="en-US"/>
          </a:p>
        </p:txBody>
      </p:sp>
    </p:spTree>
    <p:extLst>
      <p:ext uri="{BB962C8B-B14F-4D97-AF65-F5344CB8AC3E}">
        <p14:creationId xmlns:p14="http://schemas.microsoft.com/office/powerpoint/2010/main" val="775741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5E1627-0A44-4236-AEE8-F24EB460A582}" type="slidenum">
              <a:rPr lang="en-US"/>
              <a:t>1</a:t>
            </a:fld>
            <a:endParaRPr lang="en-US"/>
          </a:p>
        </p:txBody>
      </p:sp>
    </p:spTree>
    <p:extLst>
      <p:ext uri="{BB962C8B-B14F-4D97-AF65-F5344CB8AC3E}">
        <p14:creationId xmlns:p14="http://schemas.microsoft.com/office/powerpoint/2010/main" val="876195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E1627-0A44-4236-AEE8-F24EB460A582}" type="slidenum">
              <a:rPr lang="en-US"/>
              <a:t>10</a:t>
            </a:fld>
            <a:endParaRPr lang="en-US"/>
          </a:p>
        </p:txBody>
      </p:sp>
    </p:spTree>
    <p:extLst>
      <p:ext uri="{BB962C8B-B14F-4D97-AF65-F5344CB8AC3E}">
        <p14:creationId xmlns:p14="http://schemas.microsoft.com/office/powerpoint/2010/main" val="4067747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E1627-0A44-4236-AEE8-F24EB460A582}" type="slidenum">
              <a:rPr lang="en-US"/>
              <a:t>11</a:t>
            </a:fld>
            <a:endParaRPr lang="en-US"/>
          </a:p>
        </p:txBody>
      </p:sp>
    </p:spTree>
    <p:extLst>
      <p:ext uri="{BB962C8B-B14F-4D97-AF65-F5344CB8AC3E}">
        <p14:creationId xmlns:p14="http://schemas.microsoft.com/office/powerpoint/2010/main" val="174756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45E1627-0A44-4236-AEE8-F24EB460A582}" type="slidenum">
              <a:rPr lang="en-US"/>
              <a:t>12</a:t>
            </a:fld>
            <a:endParaRPr lang="en-US"/>
          </a:p>
        </p:txBody>
      </p:sp>
    </p:spTree>
    <p:extLst>
      <p:ext uri="{BB962C8B-B14F-4D97-AF65-F5344CB8AC3E}">
        <p14:creationId xmlns:p14="http://schemas.microsoft.com/office/powerpoint/2010/main" val="2966060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E1627-0A44-4236-AEE8-F24EB460A582}" type="slidenum">
              <a:rPr lang="en-US"/>
              <a:t>13</a:t>
            </a:fld>
            <a:endParaRPr lang="en-US"/>
          </a:p>
        </p:txBody>
      </p:sp>
    </p:spTree>
    <p:extLst>
      <p:ext uri="{BB962C8B-B14F-4D97-AF65-F5344CB8AC3E}">
        <p14:creationId xmlns:p14="http://schemas.microsoft.com/office/powerpoint/2010/main" val="2570625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E1627-0A44-4236-AEE8-F24EB460A582}" type="slidenum">
              <a:rPr lang="en-US"/>
              <a:t>14</a:t>
            </a:fld>
            <a:endParaRPr lang="en-US"/>
          </a:p>
        </p:txBody>
      </p:sp>
    </p:spTree>
    <p:extLst>
      <p:ext uri="{BB962C8B-B14F-4D97-AF65-F5344CB8AC3E}">
        <p14:creationId xmlns:p14="http://schemas.microsoft.com/office/powerpoint/2010/main" val="138447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5E1627-0A44-4236-AEE8-F24EB460A582}" type="slidenum">
              <a:rPr lang="en-US"/>
              <a:t>2</a:t>
            </a:fld>
            <a:endParaRPr lang="en-US"/>
          </a:p>
        </p:txBody>
      </p:sp>
    </p:spTree>
    <p:extLst>
      <p:ext uri="{BB962C8B-B14F-4D97-AF65-F5344CB8AC3E}">
        <p14:creationId xmlns:p14="http://schemas.microsoft.com/office/powerpoint/2010/main" val="3626539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5E1627-0A44-4236-AEE8-F24EB460A582}" type="slidenum">
              <a:rPr lang="en-US"/>
              <a:t>3</a:t>
            </a:fld>
            <a:endParaRPr lang="en-US"/>
          </a:p>
        </p:txBody>
      </p:sp>
    </p:spTree>
    <p:extLst>
      <p:ext uri="{BB962C8B-B14F-4D97-AF65-F5344CB8AC3E}">
        <p14:creationId xmlns:p14="http://schemas.microsoft.com/office/powerpoint/2010/main" val="900642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Gameboy, </a:t>
            </a:r>
            <a:r>
              <a:rPr lang="en-US" sz="1200" b="0" i="0" kern="1200" dirty="0">
                <a:solidFill>
                  <a:schemeClr val="tx1"/>
                </a:solidFill>
                <a:effectLst/>
                <a:latin typeface="+mn-lt"/>
                <a:ea typeface="+mn-ea"/>
                <a:cs typeface="+mn-cs"/>
              </a:rPr>
              <a:t>Macintosh Portable, Compaq LTE and LTE/286, Sega Genesis.</a:t>
            </a:r>
            <a:endParaRPr lang="en-US" dirty="0"/>
          </a:p>
        </p:txBody>
      </p:sp>
      <p:sp>
        <p:nvSpPr>
          <p:cNvPr id="4" name="Slide Number Placeholder 3"/>
          <p:cNvSpPr>
            <a:spLocks noGrp="1"/>
          </p:cNvSpPr>
          <p:nvPr>
            <p:ph type="sldNum" sz="quarter" idx="10"/>
          </p:nvPr>
        </p:nvSpPr>
        <p:spPr/>
        <p:txBody>
          <a:bodyPr/>
          <a:lstStyle/>
          <a:p>
            <a:fld id="{35CD8E29-0B95-4C92-A16F-AE222A7C050F}" type="slidenum">
              <a:rPr lang="en-US" smtClean="0"/>
              <a:t>4</a:t>
            </a:fld>
            <a:endParaRPr lang="en-US"/>
          </a:p>
        </p:txBody>
      </p:sp>
    </p:spTree>
    <p:extLst>
      <p:ext uri="{BB962C8B-B14F-4D97-AF65-F5344CB8AC3E}">
        <p14:creationId xmlns:p14="http://schemas.microsoft.com/office/powerpoint/2010/main" val="31119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CD8E29-0B95-4C92-A16F-AE222A7C050F}" type="slidenum">
              <a:rPr lang="en-US" smtClean="0"/>
              <a:t>5</a:t>
            </a:fld>
            <a:endParaRPr lang="en-US"/>
          </a:p>
        </p:txBody>
      </p:sp>
    </p:spTree>
    <p:extLst>
      <p:ext uri="{BB962C8B-B14F-4D97-AF65-F5344CB8AC3E}">
        <p14:creationId xmlns:p14="http://schemas.microsoft.com/office/powerpoint/2010/main" val="4024425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5E1627-0A44-4236-AEE8-F24EB460A582}" type="slidenum">
              <a:rPr lang="en-US"/>
              <a:t>6</a:t>
            </a:fld>
            <a:endParaRPr lang="en-US"/>
          </a:p>
        </p:txBody>
      </p:sp>
    </p:spTree>
    <p:extLst>
      <p:ext uri="{BB962C8B-B14F-4D97-AF65-F5344CB8AC3E}">
        <p14:creationId xmlns:p14="http://schemas.microsoft.com/office/powerpoint/2010/main" val="321323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5E1627-0A44-4236-AEE8-F24EB460A582}" type="slidenum">
              <a:rPr lang="en-US"/>
              <a:t>7</a:t>
            </a:fld>
            <a:endParaRPr lang="en-US"/>
          </a:p>
        </p:txBody>
      </p:sp>
    </p:spTree>
    <p:extLst>
      <p:ext uri="{BB962C8B-B14F-4D97-AF65-F5344CB8AC3E}">
        <p14:creationId xmlns:p14="http://schemas.microsoft.com/office/powerpoint/2010/main" val="2051853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5E1627-0A44-4236-AEE8-F24EB460A582}" type="slidenum">
              <a:rPr lang="en-US"/>
              <a:t>8</a:t>
            </a:fld>
            <a:endParaRPr lang="en-US"/>
          </a:p>
        </p:txBody>
      </p:sp>
    </p:spTree>
    <p:extLst>
      <p:ext uri="{BB962C8B-B14F-4D97-AF65-F5344CB8AC3E}">
        <p14:creationId xmlns:p14="http://schemas.microsoft.com/office/powerpoint/2010/main" val="3158797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5E1627-0A44-4236-AEE8-F24EB460A582}" type="slidenum">
              <a:rPr lang="en-US"/>
              <a:t>9</a:t>
            </a:fld>
            <a:endParaRPr lang="en-US"/>
          </a:p>
        </p:txBody>
      </p:sp>
    </p:spTree>
    <p:extLst>
      <p:ext uri="{BB962C8B-B14F-4D97-AF65-F5344CB8AC3E}">
        <p14:creationId xmlns:p14="http://schemas.microsoft.com/office/powerpoint/2010/main" val="113432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1430147-0912-47B8-AA11-F252D8EC8C7A}" type="datetimeFigureOut">
              <a:rPr lang="en-US" smtClean="0"/>
              <a:t>3/8/2016</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5E24FCF-3F26-48B0-8AE7-972E35D64A02}"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31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430147-0912-47B8-AA11-F252D8EC8C7A}"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24FCF-3F26-48B0-8AE7-972E35D64A02}" type="slidenum">
              <a:rPr lang="en-US" smtClean="0"/>
              <a:t>‹#›</a:t>
            </a:fld>
            <a:endParaRPr lang="en-US"/>
          </a:p>
        </p:txBody>
      </p:sp>
    </p:spTree>
    <p:extLst>
      <p:ext uri="{BB962C8B-B14F-4D97-AF65-F5344CB8AC3E}">
        <p14:creationId xmlns:p14="http://schemas.microsoft.com/office/powerpoint/2010/main" val="104109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430147-0912-47B8-AA11-F252D8EC8C7A}"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24FCF-3F26-48B0-8AE7-972E35D64A02}" type="slidenum">
              <a:rPr lang="en-US" smtClean="0"/>
              <a:t>‹#›</a:t>
            </a:fld>
            <a:endParaRPr lang="en-US"/>
          </a:p>
        </p:txBody>
      </p:sp>
    </p:spTree>
    <p:extLst>
      <p:ext uri="{BB962C8B-B14F-4D97-AF65-F5344CB8AC3E}">
        <p14:creationId xmlns:p14="http://schemas.microsoft.com/office/powerpoint/2010/main" val="1939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430147-0912-47B8-AA11-F252D8EC8C7A}"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24FCF-3F26-48B0-8AE7-972E35D64A02}" type="slidenum">
              <a:rPr lang="en-US" smtClean="0"/>
              <a:t>‹#›</a:t>
            </a:fld>
            <a:endParaRPr lang="en-US"/>
          </a:p>
        </p:txBody>
      </p:sp>
    </p:spTree>
    <p:extLst>
      <p:ext uri="{BB962C8B-B14F-4D97-AF65-F5344CB8AC3E}">
        <p14:creationId xmlns:p14="http://schemas.microsoft.com/office/powerpoint/2010/main" val="23656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430147-0912-47B8-AA11-F252D8EC8C7A}"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24FCF-3F26-48B0-8AE7-972E35D64A02}"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76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430147-0912-47B8-AA11-F252D8EC8C7A}"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24FCF-3F26-48B0-8AE7-972E35D64A02}" type="slidenum">
              <a:rPr lang="en-US" smtClean="0"/>
              <a:t>‹#›</a:t>
            </a:fld>
            <a:endParaRPr lang="en-US"/>
          </a:p>
        </p:txBody>
      </p:sp>
    </p:spTree>
    <p:extLst>
      <p:ext uri="{BB962C8B-B14F-4D97-AF65-F5344CB8AC3E}">
        <p14:creationId xmlns:p14="http://schemas.microsoft.com/office/powerpoint/2010/main" val="87510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430147-0912-47B8-AA11-F252D8EC8C7A}" type="datetimeFigureOut">
              <a:rPr lang="en-US" smtClean="0"/>
              <a:t>3/8/2016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24FCF-3F26-48B0-8AE7-972E35D64A02}" type="slidenum">
              <a:rPr lang="en-US" smtClean="0"/>
              <a:t>‹#›</a:t>
            </a:fld>
            <a:endParaRPr lang="en-US"/>
          </a:p>
        </p:txBody>
      </p:sp>
    </p:spTree>
    <p:extLst>
      <p:ext uri="{BB962C8B-B14F-4D97-AF65-F5344CB8AC3E}">
        <p14:creationId xmlns:p14="http://schemas.microsoft.com/office/powerpoint/2010/main" val="321829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430147-0912-47B8-AA11-F252D8EC8C7A}" type="datetimeFigureOut">
              <a:rPr lang="en-US" smtClean="0"/>
              <a:t>3/8/2016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24FCF-3F26-48B0-8AE7-972E35D64A02}" type="slidenum">
              <a:rPr lang="en-US" smtClean="0"/>
              <a:t>‹#›</a:t>
            </a:fld>
            <a:endParaRPr lang="en-US"/>
          </a:p>
        </p:txBody>
      </p:sp>
    </p:spTree>
    <p:extLst>
      <p:ext uri="{BB962C8B-B14F-4D97-AF65-F5344CB8AC3E}">
        <p14:creationId xmlns:p14="http://schemas.microsoft.com/office/powerpoint/2010/main" val="37662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30147-0912-47B8-AA11-F252D8EC8C7A}" type="datetimeFigureOut">
              <a:rPr lang="en-US" smtClean="0"/>
              <a:t>3/8/2016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24FCF-3F26-48B0-8AE7-972E35D64A02}" type="slidenum">
              <a:rPr lang="en-US" smtClean="0"/>
              <a:t>‹#›</a:t>
            </a:fld>
            <a:endParaRPr lang="en-US"/>
          </a:p>
        </p:txBody>
      </p:sp>
    </p:spTree>
    <p:extLst>
      <p:ext uri="{BB962C8B-B14F-4D97-AF65-F5344CB8AC3E}">
        <p14:creationId xmlns:p14="http://schemas.microsoft.com/office/powerpoint/2010/main" val="152765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430147-0912-47B8-AA11-F252D8EC8C7A}"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24FCF-3F26-48B0-8AE7-972E35D64A02}" type="slidenum">
              <a:rPr lang="en-US" smtClean="0"/>
              <a:t>‹#›</a:t>
            </a:fld>
            <a:endParaRPr lang="en-US"/>
          </a:p>
        </p:txBody>
      </p:sp>
    </p:spTree>
    <p:extLst>
      <p:ext uri="{BB962C8B-B14F-4D97-AF65-F5344CB8AC3E}">
        <p14:creationId xmlns:p14="http://schemas.microsoft.com/office/powerpoint/2010/main" val="213217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430147-0912-47B8-AA11-F252D8EC8C7A}"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24FCF-3F26-48B0-8AE7-972E35D64A02}" type="slidenum">
              <a:rPr lang="en-US" smtClean="0"/>
              <a:t>‹#›</a:t>
            </a:fld>
            <a:endParaRPr lang="en-US"/>
          </a:p>
        </p:txBody>
      </p:sp>
    </p:spTree>
    <p:extLst>
      <p:ext uri="{BB962C8B-B14F-4D97-AF65-F5344CB8AC3E}">
        <p14:creationId xmlns:p14="http://schemas.microsoft.com/office/powerpoint/2010/main" val="277177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1430147-0912-47B8-AA11-F252D8EC8C7A}" type="datetimeFigureOut">
              <a:rPr lang="en-US" smtClean="0"/>
              <a:t>3/8/2016</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5E24FCF-3F26-48B0-8AE7-972E35D64A02}" type="slidenum">
              <a:rPr lang="en-US" smtClean="0"/>
              <a:t>‹#›</a:t>
            </a:fld>
            <a:endParaRPr lang="en-US"/>
          </a:p>
        </p:txBody>
      </p:sp>
    </p:spTree>
    <p:extLst>
      <p:ext uri="{BB962C8B-B14F-4D97-AF65-F5344CB8AC3E}">
        <p14:creationId xmlns:p14="http://schemas.microsoft.com/office/powerpoint/2010/main" val="102462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hyperlink" Target="http://html5up.net/" TargetMode="External"/><Relationship Id="rId4" Type="http://schemas.openxmlformats.org/officeDocument/2006/relationships/hyperlink" Target="http://allisonjai.com/hurston/finding_aid/index.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hyperlink" Target="http://brutaldesign.github.io/swipebox/" TargetMode="External"/><Relationship Id="rId5" Type="http://schemas.openxmlformats.org/officeDocument/2006/relationships/hyperlink" Target="http://practicaltechnologyforarchives.org/issue5_odell/" TargetMode="External"/><Relationship Id="rId4" Type="http://schemas.openxmlformats.org/officeDocument/2006/relationships/hyperlink" Target="http://www.allisonjai.com/hurston/swipebox.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simplecartjs.org/" TargetMode="External"/><Relationship Id="rId5" Type="http://schemas.openxmlformats.org/officeDocument/2006/relationships/hyperlink" Target="http://libjournal.uncg.edu/index.php/ap/article/view/762/534" TargetMode="External"/><Relationship Id="rId4" Type="http://schemas.openxmlformats.org/officeDocument/2006/relationships/hyperlink" Target="http://allisonjai.com/hack/circulat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allisonjai.com/hack/circulate/c01file.xsl"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hyperlink" Target="http://allisonjai.com/hack/circulate/mabel_rdf.tx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jstor.org/stable/4029336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mmons.wikimedia.org/wiki/File:Macintosh_Portable-IMG_7541.jpg" TargetMode="External"/><Relationship Id="rId7"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gif"/><Relationship Id="rId5" Type="http://schemas.openxmlformats.org/officeDocument/2006/relationships/image" Target="../media/image2.JP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8.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Fancy Finding Aid</a:t>
            </a:r>
          </a:p>
        </p:txBody>
      </p:sp>
      <p:sp>
        <p:nvSpPr>
          <p:cNvPr id="3" name="Subtitle 2"/>
          <p:cNvSpPr>
            <a:spLocks noGrp="1"/>
          </p:cNvSpPr>
          <p:nvPr>
            <p:ph type="subTitle" idx="1"/>
          </p:nvPr>
        </p:nvSpPr>
        <p:spPr>
          <a:xfrm>
            <a:off x="1709530" y="3869634"/>
            <a:ext cx="8767860" cy="2087029"/>
          </a:xfrm>
        </p:spPr>
        <p:txBody>
          <a:bodyPr/>
          <a:lstStyle/>
          <a:p>
            <a:pPr>
              <a:lnSpc>
                <a:spcPct val="100000"/>
              </a:lnSpc>
              <a:spcBef>
                <a:spcPts val="0"/>
              </a:spcBef>
            </a:pPr>
            <a:r>
              <a:rPr lang="en-US" sz="2400" dirty="0"/>
              <a:t>Makeover your Collections with HTML5, Responsive Design, </a:t>
            </a:r>
            <a:r>
              <a:rPr lang="en-US" sz="2400" dirty="0" err="1"/>
              <a:t>RDFa</a:t>
            </a:r>
            <a:r>
              <a:rPr lang="en-US" sz="2400" dirty="0"/>
              <a:t>, Circulation Management, and Visual Content</a:t>
            </a:r>
          </a:p>
          <a:p>
            <a:pPr>
              <a:lnSpc>
                <a:spcPct val="100000"/>
              </a:lnSpc>
              <a:spcBef>
                <a:spcPts val="0"/>
              </a:spcBef>
            </a:pPr>
            <a:endParaRPr lang="en-US" dirty="0"/>
          </a:p>
          <a:p>
            <a:pPr>
              <a:lnSpc>
                <a:spcPct val="100000"/>
              </a:lnSpc>
              <a:spcBef>
                <a:spcPts val="0"/>
              </a:spcBef>
            </a:pPr>
            <a:r>
              <a:rPr lang="en-US" sz="1600" dirty="0"/>
              <a:t>Allison Jai O’Dell and Steven Duckworth, University of Florida, George A. </a:t>
            </a:r>
            <a:r>
              <a:rPr lang="en-US" sz="1600" dirty="0" err="1"/>
              <a:t>Smathers</a:t>
            </a:r>
            <a:r>
              <a:rPr lang="en-US" sz="1600" dirty="0"/>
              <a:t> Libraries</a:t>
            </a:r>
          </a:p>
        </p:txBody>
      </p:sp>
    </p:spTree>
    <p:extLst>
      <p:ext uri="{BB962C8B-B14F-4D97-AF65-F5344CB8AC3E}">
        <p14:creationId xmlns:p14="http://schemas.microsoft.com/office/powerpoint/2010/main" val="3349989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Mobile-friendly,</a:t>
            </a:r>
            <a:br>
              <a:rPr lang="en-US" dirty="0"/>
            </a:br>
            <a:r>
              <a:rPr lang="en-US" dirty="0">
                <a:solidFill>
                  <a:srgbClr val="0021A5"/>
                </a:solidFill>
                <a:latin typeface="Gill Sans MT"/>
              </a:rPr>
              <a:t>mobile-fun</a:t>
            </a:r>
          </a:p>
        </p:txBody>
      </p:sp>
      <p:pic>
        <p:nvPicPr>
          <p:cNvPr id="5" name="Content Placeholder 4" descr="hurston.png"/>
          <p:cNvPicPr>
            <a:picLocks noGrp="1" noChangeAspect="1"/>
          </p:cNvPicPr>
          <p:nvPr>
            <p:ph idx="1"/>
          </p:nvPr>
        </p:nvPicPr>
        <p:blipFill>
          <a:blip r:embed="rId3"/>
          <a:stretch>
            <a:fillRect/>
          </a:stretch>
        </p:blipFill>
        <p:spPr>
          <a:xfrm>
            <a:off x="5067300" y="1492250"/>
            <a:ext cx="6543753" cy="3965601"/>
          </a:xfrm>
        </p:spPr>
      </p:pic>
      <p:sp>
        <p:nvSpPr>
          <p:cNvPr id="4" name="Text Placeholder 3"/>
          <p:cNvSpPr>
            <a:spLocks noGrp="1"/>
          </p:cNvSpPr>
          <p:nvPr>
            <p:ph type="body" sz="half" idx="2"/>
          </p:nvPr>
        </p:nvSpPr>
        <p:spPr/>
        <p:txBody>
          <a:bodyPr vert="horz" lIns="91440" tIns="45720" rIns="91440" bIns="45720" rtlCol="0" anchor="t">
            <a:normAutofit/>
          </a:bodyPr>
          <a:lstStyle/>
          <a:p>
            <a:r>
              <a:rPr lang="en-US" sz="1800" dirty="0"/>
              <a:t>Demo:</a:t>
            </a:r>
          </a:p>
          <a:p>
            <a:r>
              <a:rPr lang="en-US" sz="1200" dirty="0">
                <a:latin typeface="Gill Sans MT" charset="0"/>
                <a:hlinkClick r:id="rId4"/>
              </a:rPr>
              <a:t>http://allisonjai.com/hurston/finding_aid/index.html</a:t>
            </a:r>
            <a:endParaRPr lang="en-US" sz="1200" dirty="0">
              <a:latin typeface="Gill Sans MT" charset="0"/>
            </a:endParaRPr>
          </a:p>
          <a:p>
            <a:endParaRPr lang="en-US" sz="1200" dirty="0">
              <a:latin typeface="Gill Sans MT" charset="0"/>
            </a:endParaRPr>
          </a:p>
          <a:p>
            <a:r>
              <a:rPr lang="en-US" sz="2400" dirty="0">
                <a:latin typeface="Gill Sans MT" charset="0"/>
              </a:rPr>
              <a:t>Built with HTML5 UP!</a:t>
            </a:r>
          </a:p>
          <a:p>
            <a:r>
              <a:rPr lang="en-US" sz="2400" dirty="0">
                <a:latin typeface="Gill Sans MT" charset="0"/>
              </a:rPr>
              <a:t>responsive site templates</a:t>
            </a:r>
          </a:p>
          <a:p>
            <a:r>
              <a:rPr lang="en-US" sz="1200" dirty="0">
                <a:latin typeface="Gill Sans MT" charset="0"/>
                <a:hlinkClick r:id="rId5"/>
              </a:rPr>
              <a:t>http://html5up.net/</a:t>
            </a:r>
            <a:r>
              <a:rPr lang="en-US" sz="1200" dirty="0">
                <a:latin typeface="Gill Sans MT" charset="0"/>
              </a:rPr>
              <a:t>  </a:t>
            </a:r>
          </a:p>
        </p:txBody>
      </p:sp>
    </p:spTree>
    <p:extLst>
      <p:ext uri="{BB962C8B-B14F-4D97-AF65-F5344CB8AC3E}">
        <p14:creationId xmlns:p14="http://schemas.microsoft.com/office/powerpoint/2010/main" val="242226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Content</a:t>
            </a:r>
            <a:br>
              <a:rPr lang="en-US" dirty="0"/>
            </a:br>
            <a:r>
              <a:rPr lang="en-US" dirty="0"/>
              <a:t> </a:t>
            </a:r>
          </a:p>
        </p:txBody>
      </p:sp>
      <p:pic>
        <p:nvPicPr>
          <p:cNvPr id="5" name="Content Placeholder 4" descr="image_gallery.png"/>
          <p:cNvPicPr>
            <a:picLocks noGrp="1" noChangeAspect="1"/>
          </p:cNvPicPr>
          <p:nvPr>
            <p:ph idx="1"/>
          </p:nvPr>
        </p:nvPicPr>
        <p:blipFill>
          <a:blip r:embed="rId3"/>
          <a:stretch>
            <a:fillRect/>
          </a:stretch>
        </p:blipFill>
        <p:spPr>
          <a:xfrm>
            <a:off x="5570459" y="1468431"/>
            <a:ext cx="6086145" cy="3791418"/>
          </a:xfrm>
        </p:spPr>
      </p:pic>
      <p:sp>
        <p:nvSpPr>
          <p:cNvPr id="4" name="Text Placeholder 3"/>
          <p:cNvSpPr>
            <a:spLocks noGrp="1"/>
          </p:cNvSpPr>
          <p:nvPr>
            <p:ph type="body" sz="half" idx="2"/>
          </p:nvPr>
        </p:nvSpPr>
        <p:spPr>
          <a:xfrm>
            <a:off x="1143000" y="2459886"/>
            <a:ext cx="3931920" cy="3017520"/>
          </a:xfrm>
        </p:spPr>
        <p:txBody>
          <a:bodyPr vert="horz" lIns="91440" tIns="45720" rIns="91440" bIns="45720" rtlCol="0" anchor="t">
            <a:normAutofit fontScale="92500" lnSpcReduction="20000"/>
          </a:bodyPr>
          <a:lstStyle/>
          <a:p>
            <a:r>
              <a:rPr lang="en-US" sz="1800" dirty="0">
                <a:latin typeface="Gill Sans MT" charset="0"/>
              </a:rPr>
              <a:t>Demo:  </a:t>
            </a:r>
            <a:r>
              <a:rPr lang="en-US" sz="1200" dirty="0">
                <a:latin typeface="Gill Sans MT" charset="0"/>
                <a:hlinkClick r:id="rId4"/>
              </a:rPr>
              <a:t>http://www.allisonjai.com/hurston/swipebox.html</a:t>
            </a:r>
            <a:endParaRPr lang="en-US" sz="1200" dirty="0">
              <a:latin typeface="Gill Sans MT" charset="0"/>
            </a:endParaRPr>
          </a:p>
          <a:p>
            <a:endParaRPr lang="en-US" sz="1200" dirty="0">
              <a:latin typeface="Gill Sans MT" charset="0"/>
            </a:endParaRPr>
          </a:p>
          <a:p>
            <a:r>
              <a:rPr lang="en-US" sz="1800" dirty="0">
                <a:latin typeface="Gill Sans MT" charset="0"/>
              </a:rPr>
              <a:t>Details:</a:t>
            </a:r>
          </a:p>
          <a:p>
            <a:r>
              <a:rPr lang="en-US" sz="1200" dirty="0">
                <a:latin typeface="Calibri Light" charset="0"/>
                <a:hlinkClick r:id="rId5"/>
              </a:rPr>
              <a:t>http://practicaltechnologyforarchives.org/issue5_odell/</a:t>
            </a:r>
            <a:r>
              <a:rPr lang="en-US" sz="1200" dirty="0">
                <a:latin typeface="Gill Sans MT" charset="0"/>
              </a:rPr>
              <a:t> </a:t>
            </a:r>
          </a:p>
          <a:p>
            <a:endParaRPr lang="en-US" sz="1200" dirty="0">
              <a:latin typeface="Gill Sans MT" charset="0"/>
            </a:endParaRPr>
          </a:p>
          <a:p>
            <a:r>
              <a:rPr lang="en-US" sz="2400" dirty="0">
                <a:latin typeface="Gill Sans MT" charset="0"/>
              </a:rPr>
              <a:t>Built with </a:t>
            </a:r>
            <a:r>
              <a:rPr lang="en-US" sz="2400" dirty="0" err="1">
                <a:latin typeface="Gill Sans MT" charset="0"/>
              </a:rPr>
              <a:t>Swipebox</a:t>
            </a:r>
            <a:r>
              <a:rPr lang="en-US" sz="2400" dirty="0">
                <a:latin typeface="Gill Sans MT" charset="0"/>
              </a:rPr>
              <a:t>, </a:t>
            </a:r>
          </a:p>
          <a:p>
            <a:r>
              <a:rPr lang="en-US" sz="2400" dirty="0">
                <a:latin typeface="Gill Sans MT" charset="0"/>
              </a:rPr>
              <a:t>a touch-able jQuery lightbox</a:t>
            </a:r>
          </a:p>
          <a:p>
            <a:r>
              <a:rPr lang="en-US" sz="1200" dirty="0">
                <a:latin typeface="Gill Sans MT" charset="0"/>
                <a:hlinkClick r:id="rId6"/>
              </a:rPr>
              <a:t>http://brutaldesign.github.io/swipebox/</a:t>
            </a:r>
            <a:r>
              <a:rPr lang="en-US" sz="1200" dirty="0">
                <a:latin typeface="Gill Sans MT" charset="0"/>
              </a:rPr>
              <a:t> </a:t>
            </a:r>
          </a:p>
          <a:p>
            <a:endParaRPr lang="en-US" sz="1200" dirty="0">
              <a:latin typeface="Gill Sans MT" charset="0"/>
            </a:endParaRPr>
          </a:p>
          <a:p>
            <a:r>
              <a:rPr lang="en-US" sz="1200" dirty="0">
                <a:latin typeface="Gill Sans MT"/>
              </a:rPr>
              <a:t> </a:t>
            </a:r>
          </a:p>
        </p:txBody>
      </p:sp>
    </p:spTree>
    <p:extLst>
      <p:ext uri="{BB962C8B-B14F-4D97-AF65-F5344CB8AC3E}">
        <p14:creationId xmlns:p14="http://schemas.microsoft.com/office/powerpoint/2010/main" val="601061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66313"/>
            <a:ext cx="3931920" cy="1737360"/>
          </a:xfrm>
        </p:spPr>
        <p:txBody>
          <a:bodyPr/>
          <a:lstStyle/>
          <a:p>
            <a:r>
              <a:rPr lang="en-US" dirty="0"/>
              <a:t>Circulation Management</a:t>
            </a:r>
          </a:p>
        </p:txBody>
      </p:sp>
      <p:pic>
        <p:nvPicPr>
          <p:cNvPr id="5" name="Content Placeholder 4" descr="circulate.png"/>
          <p:cNvPicPr>
            <a:picLocks noGrp="1" noChangeAspect="1"/>
          </p:cNvPicPr>
          <p:nvPr>
            <p:ph idx="1"/>
          </p:nvPr>
        </p:nvPicPr>
        <p:blipFill>
          <a:blip r:embed="rId3"/>
          <a:stretch>
            <a:fillRect/>
          </a:stretch>
        </p:blipFill>
        <p:spPr>
          <a:xfrm>
            <a:off x="5720361" y="1057614"/>
            <a:ext cx="6023153" cy="4742565"/>
          </a:xfrm>
        </p:spPr>
      </p:pic>
      <p:sp>
        <p:nvSpPr>
          <p:cNvPr id="4" name="Text Placeholder 3"/>
          <p:cNvSpPr>
            <a:spLocks noGrp="1"/>
          </p:cNvSpPr>
          <p:nvPr>
            <p:ph type="body" sz="half" idx="2"/>
          </p:nvPr>
        </p:nvSpPr>
        <p:spPr>
          <a:xfrm>
            <a:off x="1143000" y="2516734"/>
            <a:ext cx="4100877" cy="3016250"/>
          </a:xfrm>
        </p:spPr>
        <p:txBody>
          <a:bodyPr vert="horz" lIns="91440" tIns="45720" rIns="91440" bIns="45720" rtlCol="0" anchor="t">
            <a:normAutofit fontScale="92500" lnSpcReduction="10000"/>
          </a:bodyPr>
          <a:lstStyle/>
          <a:p>
            <a:r>
              <a:rPr lang="en-US" sz="1800" dirty="0">
                <a:latin typeface="Gill Sans MT" charset="0"/>
              </a:rPr>
              <a:t>Demo:  </a:t>
            </a:r>
            <a:r>
              <a:rPr lang="en-US" sz="1200" dirty="0">
                <a:latin typeface="Gill Sans MT" charset="0"/>
                <a:hlinkClick r:id="rId4"/>
              </a:rPr>
              <a:t>http://allisonjai.com/hack/circulate/</a:t>
            </a:r>
            <a:endParaRPr lang="en-US" sz="1200" dirty="0">
              <a:latin typeface="Gill Sans MT" charset="0"/>
            </a:endParaRPr>
          </a:p>
          <a:p>
            <a:endParaRPr lang="en-US" dirty="0">
              <a:latin typeface="Gill Sans MT" charset="0"/>
            </a:endParaRPr>
          </a:p>
          <a:p>
            <a:r>
              <a:rPr lang="en-US" sz="1800">
                <a:latin typeface="Gill Sans MT" charset="0"/>
              </a:rPr>
              <a:t>Details:</a:t>
            </a:r>
          </a:p>
          <a:p>
            <a:r>
              <a:rPr lang="en-US" sz="1200" dirty="0">
                <a:latin typeface="Gill Sans MT"/>
                <a:hlinkClick r:id="rId5"/>
              </a:rPr>
              <a:t>http://libjournal.uncg.edu/index.php/ap/article/view/762/534</a:t>
            </a:r>
            <a:endParaRPr lang="en-US" sz="1200" dirty="0">
              <a:latin typeface="Gill Sans MT"/>
            </a:endParaRPr>
          </a:p>
          <a:p>
            <a:endParaRPr lang="en-US" dirty="0">
              <a:latin typeface="Calibri Light" charset="0"/>
            </a:endParaRPr>
          </a:p>
          <a:p>
            <a:r>
              <a:rPr lang="en-US" sz="2400" dirty="0">
                <a:latin typeface="Gill Sans MT"/>
              </a:rPr>
              <a:t>Built with simpleCart.js, an e-commerce shopping cart that integrates with existing mark-up</a:t>
            </a:r>
          </a:p>
          <a:p>
            <a:r>
              <a:rPr lang="en-US" sz="1200" dirty="0">
                <a:latin typeface="Gill Sans MT"/>
                <a:hlinkClick r:id="rId6"/>
              </a:rPr>
              <a:t>http://simplecartjs.org/</a:t>
            </a:r>
            <a:r>
              <a:rPr lang="en-US" sz="1200" dirty="0">
                <a:latin typeface="Calibri Light" charset="0"/>
              </a:rPr>
              <a:t> </a:t>
            </a:r>
          </a:p>
          <a:p>
            <a:endParaRPr lang="en-US" dirty="0">
              <a:latin typeface="Calibri Light" charset="0"/>
            </a:endParaRPr>
          </a:p>
        </p:txBody>
      </p:sp>
    </p:spTree>
    <p:extLst>
      <p:ext uri="{BB962C8B-B14F-4D97-AF65-F5344CB8AC3E}">
        <p14:creationId xmlns:p14="http://schemas.microsoft.com/office/powerpoint/2010/main" val="230094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RDFa</a:t>
            </a:r>
            <a:endParaRPr lang="en-US" dirty="0"/>
          </a:p>
        </p:txBody>
      </p:sp>
      <p:sp>
        <p:nvSpPr>
          <p:cNvPr id="3" name="Content Placeholder 2"/>
          <p:cNvSpPr>
            <a:spLocks noGrp="1"/>
          </p:cNvSpPr>
          <p:nvPr>
            <p:ph idx="1"/>
          </p:nvPr>
        </p:nvSpPr>
        <p:spPr>
          <a:xfrm>
            <a:off x="5195706" y="1097280"/>
            <a:ext cx="6543727" cy="4664075"/>
          </a:xfrm>
        </p:spPr>
        <p:txBody>
          <a:bodyPr vert="horz" lIns="91440" tIns="45720" rIns="91440" bIns="45720" rtlCol="0" anchor="t">
            <a:normAutofit fontScale="92500" lnSpcReduction="10000"/>
          </a:bodyPr>
          <a:lstStyle/>
          <a:p>
            <a:pPr marL="45720" indent="0">
              <a:buNone/>
            </a:pPr>
            <a:r>
              <a:rPr lang="en-US" sz="1200" dirty="0">
                <a:latin typeface="Courier New"/>
              </a:rPr>
              <a:t>&lt;div vocab="http://bib.schema.org/"&gt;</a:t>
            </a:r>
          </a:p>
          <a:p>
            <a:pPr marL="45720" indent="0">
              <a:buNone/>
            </a:pPr>
            <a:r>
              <a:rPr lang="en-US" sz="1200" dirty="0">
                <a:latin typeface="Courier New"/>
              </a:rPr>
              <a:t>&lt;div </a:t>
            </a:r>
            <a:r>
              <a:rPr lang="en-US" sz="1200" dirty="0" err="1">
                <a:latin typeface="Courier New"/>
              </a:rPr>
              <a:t>typeof</a:t>
            </a:r>
            <a:r>
              <a:rPr lang="en-US" sz="1200" dirty="0">
                <a:latin typeface="Courier New"/>
              </a:rPr>
              <a:t>="Collection"&gt;</a:t>
            </a:r>
          </a:p>
          <a:p>
            <a:pPr marL="45720" indent="0">
              <a:buNone/>
            </a:pPr>
            <a:r>
              <a:rPr lang="en-US" sz="1200" dirty="0">
                <a:latin typeface="Courier New"/>
              </a:rPr>
              <a:t>&lt;span property="name"&gt;&lt;</a:t>
            </a:r>
            <a:r>
              <a:rPr lang="en-US" sz="1200" dirty="0" err="1">
                <a:latin typeface="Courier New"/>
              </a:rPr>
              <a:t>xsl:value-of</a:t>
            </a:r>
            <a:r>
              <a:rPr lang="en-US" sz="1200" dirty="0">
                <a:latin typeface="Courier New"/>
              </a:rPr>
              <a:t> select="</a:t>
            </a:r>
            <a:r>
              <a:rPr lang="en-US" sz="1200" dirty="0" err="1">
                <a:latin typeface="Courier New"/>
              </a:rPr>
              <a:t>ead</a:t>
            </a:r>
            <a:r>
              <a:rPr lang="en-US" sz="1200" dirty="0">
                <a:latin typeface="Courier New"/>
              </a:rPr>
              <a:t>/</a:t>
            </a:r>
            <a:r>
              <a:rPr lang="en-US" sz="1200" dirty="0" err="1">
                <a:latin typeface="Courier New"/>
              </a:rPr>
              <a:t>archdesc</a:t>
            </a:r>
            <a:r>
              <a:rPr lang="en-US" sz="1200" dirty="0">
                <a:latin typeface="Courier New"/>
              </a:rPr>
              <a:t>/did/</a:t>
            </a:r>
            <a:r>
              <a:rPr lang="en-US" sz="1200" dirty="0" err="1">
                <a:latin typeface="Courier New"/>
              </a:rPr>
              <a:t>unittitle</a:t>
            </a:r>
            <a:r>
              <a:rPr lang="en-US" sz="1200" dirty="0">
                <a:latin typeface="Courier New"/>
              </a:rPr>
              <a:t>"/&gt;, &lt;</a:t>
            </a:r>
            <a:r>
              <a:rPr lang="en-US" sz="1200" dirty="0" err="1">
                <a:latin typeface="Courier New"/>
              </a:rPr>
              <a:t>xsl:value-of</a:t>
            </a:r>
            <a:r>
              <a:rPr lang="en-US" sz="1200" dirty="0">
                <a:latin typeface="Courier New"/>
              </a:rPr>
              <a:t> select="</a:t>
            </a:r>
            <a:r>
              <a:rPr lang="en-US" sz="1200" dirty="0" err="1">
                <a:latin typeface="Courier New"/>
              </a:rPr>
              <a:t>ead</a:t>
            </a:r>
            <a:r>
              <a:rPr lang="en-US" sz="1200" dirty="0">
                <a:latin typeface="Courier New"/>
              </a:rPr>
              <a:t>/</a:t>
            </a:r>
            <a:r>
              <a:rPr lang="en-US" sz="1200" dirty="0" err="1">
                <a:latin typeface="Courier New"/>
              </a:rPr>
              <a:t>archdesc</a:t>
            </a:r>
            <a:r>
              <a:rPr lang="en-US" sz="1200" dirty="0">
                <a:latin typeface="Courier New"/>
              </a:rPr>
              <a:t>/did/</a:t>
            </a:r>
            <a:r>
              <a:rPr lang="en-US" sz="1200" dirty="0" err="1">
                <a:latin typeface="Courier New"/>
              </a:rPr>
              <a:t>unitdate</a:t>
            </a:r>
            <a:r>
              <a:rPr lang="en-US" sz="1200" dirty="0">
                <a:latin typeface="Courier New"/>
              </a:rPr>
              <a:t>"/&gt;&lt;/span&gt;</a:t>
            </a:r>
          </a:p>
          <a:p>
            <a:pPr marL="45720" indent="0">
              <a:buNone/>
            </a:pPr>
            <a:r>
              <a:rPr lang="en-US" sz="1200" dirty="0">
                <a:latin typeface="Courier New"/>
              </a:rPr>
              <a:t>&lt;span property="description"&gt;&lt;</a:t>
            </a:r>
            <a:r>
              <a:rPr lang="en-US" sz="1200" dirty="0" err="1">
                <a:latin typeface="Courier New"/>
              </a:rPr>
              <a:t>xsl:value-of</a:t>
            </a:r>
            <a:r>
              <a:rPr lang="en-US" sz="1200" dirty="0">
                <a:latin typeface="Courier New"/>
              </a:rPr>
              <a:t> select="</a:t>
            </a:r>
            <a:r>
              <a:rPr lang="en-US" sz="1200" dirty="0" err="1">
                <a:latin typeface="Courier New"/>
              </a:rPr>
              <a:t>ead</a:t>
            </a:r>
            <a:r>
              <a:rPr lang="en-US" sz="1200" dirty="0">
                <a:latin typeface="Courier New"/>
              </a:rPr>
              <a:t>/</a:t>
            </a:r>
            <a:r>
              <a:rPr lang="en-US" sz="1200" dirty="0" err="1">
                <a:latin typeface="Courier New"/>
              </a:rPr>
              <a:t>archdesc</a:t>
            </a:r>
            <a:r>
              <a:rPr lang="en-US" sz="1200" dirty="0">
                <a:latin typeface="Courier New"/>
              </a:rPr>
              <a:t>/did/abstract"/&gt;&lt;/span&gt;</a:t>
            </a:r>
          </a:p>
          <a:p>
            <a:pPr marL="45720" indent="0">
              <a:buNone/>
            </a:pPr>
            <a:r>
              <a:rPr lang="en-US" sz="1200" dirty="0">
                <a:latin typeface="Courier New"/>
              </a:rPr>
              <a:t>&lt;</a:t>
            </a:r>
            <a:r>
              <a:rPr lang="en-US" sz="1200" dirty="0" err="1">
                <a:latin typeface="Courier New"/>
              </a:rPr>
              <a:t>xsl:for-each</a:t>
            </a:r>
            <a:r>
              <a:rPr lang="en-US" sz="1200" dirty="0">
                <a:latin typeface="Courier New"/>
              </a:rPr>
              <a:t> select="</a:t>
            </a:r>
            <a:r>
              <a:rPr lang="en-US" sz="1200" dirty="0" err="1">
                <a:latin typeface="Courier New"/>
              </a:rPr>
              <a:t>ead</a:t>
            </a:r>
            <a:r>
              <a:rPr lang="en-US" sz="1200" dirty="0">
                <a:latin typeface="Courier New"/>
              </a:rPr>
              <a:t>/</a:t>
            </a:r>
            <a:r>
              <a:rPr lang="en-US" sz="1200" dirty="0" err="1">
                <a:latin typeface="Courier New"/>
              </a:rPr>
              <a:t>archdesc</a:t>
            </a:r>
            <a:r>
              <a:rPr lang="en-US" sz="1200" dirty="0">
                <a:latin typeface="Courier New"/>
              </a:rPr>
              <a:t>/</a:t>
            </a:r>
            <a:r>
              <a:rPr lang="en-US" sz="1200" dirty="0" err="1">
                <a:latin typeface="Courier New"/>
              </a:rPr>
              <a:t>scopecontent</a:t>
            </a:r>
            <a:r>
              <a:rPr lang="en-US" sz="1200" dirty="0">
                <a:latin typeface="Courier New"/>
              </a:rPr>
              <a:t>/p"&gt;&lt;span property="description"&gt;&lt;</a:t>
            </a:r>
            <a:r>
              <a:rPr lang="en-US" sz="1200" dirty="0" err="1">
                <a:latin typeface="Courier New"/>
              </a:rPr>
              <a:t>xsl:value-of</a:t>
            </a:r>
            <a:r>
              <a:rPr lang="en-US" sz="1200" dirty="0">
                <a:latin typeface="Courier New"/>
              </a:rPr>
              <a:t> select="."/&gt;&lt;/span&gt;&lt;</a:t>
            </a:r>
            <a:r>
              <a:rPr lang="en-US" sz="1200" dirty="0" err="1">
                <a:latin typeface="Courier New"/>
              </a:rPr>
              <a:t>br</a:t>
            </a:r>
            <a:r>
              <a:rPr lang="en-US" sz="1200" dirty="0">
                <a:latin typeface="Courier New"/>
              </a:rPr>
              <a:t>/&gt;&lt;/</a:t>
            </a:r>
            <a:r>
              <a:rPr lang="en-US" sz="1200" dirty="0" err="1">
                <a:latin typeface="Courier New"/>
              </a:rPr>
              <a:t>xsl:for-each</a:t>
            </a:r>
            <a:r>
              <a:rPr lang="en-US" sz="1200" dirty="0">
                <a:latin typeface="Courier New"/>
              </a:rPr>
              <a:t>&gt;</a:t>
            </a:r>
          </a:p>
          <a:p>
            <a:pPr marL="45720" indent="0">
              <a:buNone/>
            </a:pPr>
            <a:r>
              <a:rPr lang="en-US" sz="1200" dirty="0">
                <a:latin typeface="Courier New"/>
              </a:rPr>
              <a:t>&lt;</a:t>
            </a:r>
            <a:r>
              <a:rPr lang="en-US" sz="1200" dirty="0" err="1">
                <a:latin typeface="Courier New"/>
              </a:rPr>
              <a:t>xsl:for-each</a:t>
            </a:r>
            <a:r>
              <a:rPr lang="en-US" sz="1200" dirty="0">
                <a:latin typeface="Courier New"/>
              </a:rPr>
              <a:t> select="</a:t>
            </a:r>
            <a:r>
              <a:rPr lang="en-US" sz="1200" dirty="0" err="1">
                <a:latin typeface="Courier New"/>
              </a:rPr>
              <a:t>ead</a:t>
            </a:r>
            <a:r>
              <a:rPr lang="en-US" sz="1200" dirty="0">
                <a:latin typeface="Courier New"/>
              </a:rPr>
              <a:t>/</a:t>
            </a:r>
            <a:r>
              <a:rPr lang="en-US" sz="1200" dirty="0" err="1">
                <a:latin typeface="Courier New"/>
              </a:rPr>
              <a:t>archdesc</a:t>
            </a:r>
            <a:r>
              <a:rPr lang="en-US" sz="1200" dirty="0">
                <a:latin typeface="Courier New"/>
              </a:rPr>
              <a:t>/</a:t>
            </a:r>
            <a:r>
              <a:rPr lang="en-US" sz="1200" dirty="0" err="1">
                <a:latin typeface="Courier New"/>
              </a:rPr>
              <a:t>controlaccess</a:t>
            </a:r>
            <a:r>
              <a:rPr lang="en-US" sz="1200" dirty="0">
                <a:latin typeface="Courier New"/>
              </a:rPr>
              <a:t>/subject"&gt;&lt;span property="about"&gt;&lt;</a:t>
            </a:r>
            <a:r>
              <a:rPr lang="en-US" sz="1200" dirty="0" err="1">
                <a:latin typeface="Courier New"/>
              </a:rPr>
              <a:t>xsl:value-of</a:t>
            </a:r>
            <a:r>
              <a:rPr lang="en-US" sz="1200" dirty="0">
                <a:latin typeface="Courier New"/>
              </a:rPr>
              <a:t> select="."/&gt;&lt;/span&gt;&lt;</a:t>
            </a:r>
            <a:r>
              <a:rPr lang="en-US" sz="1200" dirty="0" err="1">
                <a:latin typeface="Courier New"/>
              </a:rPr>
              <a:t>br</a:t>
            </a:r>
            <a:r>
              <a:rPr lang="en-US" sz="1200" dirty="0">
                <a:latin typeface="Courier New"/>
              </a:rPr>
              <a:t>/&gt;&lt;/</a:t>
            </a:r>
            <a:r>
              <a:rPr lang="en-US" sz="1200" dirty="0" err="1">
                <a:latin typeface="Courier New"/>
              </a:rPr>
              <a:t>xsl:for-each</a:t>
            </a:r>
            <a:r>
              <a:rPr lang="en-US" sz="1200" dirty="0">
                <a:latin typeface="Courier New"/>
              </a:rPr>
              <a:t>&gt;</a:t>
            </a:r>
          </a:p>
          <a:p>
            <a:pPr marL="45720" indent="0">
              <a:buNone/>
            </a:pPr>
            <a:r>
              <a:rPr lang="en-US" sz="1200" dirty="0">
                <a:latin typeface="Courier New"/>
              </a:rPr>
              <a:t>&lt;span property="</a:t>
            </a:r>
            <a:r>
              <a:rPr lang="en-US" sz="1200" dirty="0" err="1">
                <a:latin typeface="Courier New"/>
              </a:rPr>
              <a:t>inLanguage</a:t>
            </a:r>
            <a:r>
              <a:rPr lang="en-US" sz="1200" dirty="0">
                <a:latin typeface="Courier New"/>
              </a:rPr>
              <a:t>"&gt;&lt;</a:t>
            </a:r>
            <a:r>
              <a:rPr lang="en-US" sz="1200" dirty="0" err="1">
                <a:latin typeface="Courier New"/>
              </a:rPr>
              <a:t>xsl:value-of</a:t>
            </a:r>
            <a:r>
              <a:rPr lang="en-US" sz="1200" dirty="0">
                <a:latin typeface="Courier New"/>
              </a:rPr>
              <a:t> select="</a:t>
            </a:r>
            <a:r>
              <a:rPr lang="en-US" sz="1200" dirty="0" err="1">
                <a:latin typeface="Courier New"/>
              </a:rPr>
              <a:t>langmaterial</a:t>
            </a:r>
            <a:r>
              <a:rPr lang="en-US" sz="1200" dirty="0">
                <a:latin typeface="Courier New"/>
              </a:rPr>
              <a:t>/language"/&gt;&lt;/span&gt;</a:t>
            </a:r>
          </a:p>
          <a:p>
            <a:pPr marL="45720" indent="0">
              <a:buNone/>
            </a:pPr>
            <a:r>
              <a:rPr lang="en-US" sz="1200" dirty="0">
                <a:latin typeface="Courier New"/>
              </a:rPr>
              <a:t>&lt;span property="creator"&gt;&lt;</a:t>
            </a:r>
            <a:r>
              <a:rPr lang="en-US" sz="1200" dirty="0" err="1">
                <a:latin typeface="Courier New"/>
              </a:rPr>
              <a:t>xsl:value-of</a:t>
            </a:r>
            <a:r>
              <a:rPr lang="en-US" sz="1200" dirty="0">
                <a:latin typeface="Courier New"/>
              </a:rPr>
              <a:t> select="</a:t>
            </a:r>
            <a:r>
              <a:rPr lang="en-US" sz="1200" dirty="0" err="1">
                <a:latin typeface="Courier New"/>
              </a:rPr>
              <a:t>ead</a:t>
            </a:r>
            <a:r>
              <a:rPr lang="en-US" sz="1200" dirty="0">
                <a:latin typeface="Courier New"/>
              </a:rPr>
              <a:t>/</a:t>
            </a:r>
            <a:r>
              <a:rPr lang="en-US" sz="1200" dirty="0" err="1">
                <a:latin typeface="Courier New"/>
              </a:rPr>
              <a:t>archdesc</a:t>
            </a:r>
            <a:r>
              <a:rPr lang="en-US" sz="1200" dirty="0">
                <a:latin typeface="Courier New"/>
              </a:rPr>
              <a:t>/did/origination/</a:t>
            </a:r>
            <a:r>
              <a:rPr lang="en-US" sz="1200" dirty="0" err="1">
                <a:latin typeface="Courier New"/>
              </a:rPr>
              <a:t>persname</a:t>
            </a:r>
            <a:r>
              <a:rPr lang="en-US" sz="1200" dirty="0">
                <a:latin typeface="Courier New"/>
              </a:rPr>
              <a:t>"/&gt;&lt;/span&gt;</a:t>
            </a:r>
          </a:p>
          <a:p>
            <a:pPr marL="45720" indent="0">
              <a:buNone/>
            </a:pPr>
            <a:r>
              <a:rPr lang="en-US" sz="1200" dirty="0">
                <a:latin typeface="Courier New"/>
              </a:rPr>
              <a:t>&lt;div class="</a:t>
            </a:r>
            <a:r>
              <a:rPr lang="en-US" sz="1200" dirty="0" err="1">
                <a:latin typeface="Courier New"/>
              </a:rPr>
              <a:t>item_name</a:t>
            </a:r>
            <a:r>
              <a:rPr lang="en-US" sz="1200" dirty="0">
                <a:latin typeface="Courier New"/>
              </a:rPr>
              <a:t>"&gt;&lt;item property="</a:t>
            </a:r>
            <a:r>
              <a:rPr lang="en-US" sz="1200" dirty="0" err="1">
                <a:latin typeface="Courier New"/>
              </a:rPr>
              <a:t>hasPart</a:t>
            </a:r>
            <a:r>
              <a:rPr lang="en-US" sz="1200" dirty="0">
                <a:latin typeface="Courier New"/>
              </a:rPr>
              <a:t>"&gt;&lt;</a:t>
            </a:r>
            <a:r>
              <a:rPr lang="en-US" sz="1200" dirty="0" err="1">
                <a:latin typeface="Courier New"/>
              </a:rPr>
              <a:t>xsl:value-of</a:t>
            </a:r>
            <a:r>
              <a:rPr lang="en-US" sz="1200" dirty="0">
                <a:latin typeface="Courier New"/>
              </a:rPr>
              <a:t> select="</a:t>
            </a:r>
            <a:r>
              <a:rPr lang="en-US" sz="1200" dirty="0" err="1">
                <a:latin typeface="Courier New"/>
              </a:rPr>
              <a:t>unittitle</a:t>
            </a:r>
            <a:r>
              <a:rPr lang="en-US" sz="1200" dirty="0">
                <a:latin typeface="Courier New"/>
              </a:rPr>
              <a:t>"/&gt;, &lt;</a:t>
            </a:r>
            <a:r>
              <a:rPr lang="en-US" sz="1200" dirty="0" err="1">
                <a:latin typeface="Courier New"/>
              </a:rPr>
              <a:t>xsl:value-of</a:t>
            </a:r>
            <a:r>
              <a:rPr lang="en-US" sz="1200" dirty="0">
                <a:latin typeface="Courier New"/>
              </a:rPr>
              <a:t> select="</a:t>
            </a:r>
            <a:r>
              <a:rPr lang="en-US" sz="1200" dirty="0" err="1">
                <a:latin typeface="Courier New"/>
              </a:rPr>
              <a:t>unitdate</a:t>
            </a:r>
            <a:r>
              <a:rPr lang="en-US" sz="1200" dirty="0">
                <a:latin typeface="Courier New"/>
              </a:rPr>
              <a:t>"/&gt;&lt;/item&gt;&lt;/div&gt;</a:t>
            </a:r>
          </a:p>
          <a:p>
            <a:pPr marL="45720" indent="0">
              <a:buNone/>
            </a:pPr>
            <a:r>
              <a:rPr lang="en-US" sz="1200" dirty="0">
                <a:latin typeface="Courier New"/>
              </a:rPr>
              <a:t>&lt;/div&gt;</a:t>
            </a:r>
          </a:p>
          <a:p>
            <a:pPr marL="45720" indent="0">
              <a:buNone/>
            </a:pPr>
            <a:r>
              <a:rPr lang="en-US" sz="1200" dirty="0">
                <a:latin typeface="Courier New"/>
              </a:rPr>
              <a:t>&lt;/div&gt;</a:t>
            </a:r>
          </a:p>
          <a:p>
            <a:pPr marL="45720" indent="0">
              <a:buNone/>
            </a:pPr>
            <a:endParaRPr lang="en-US" sz="1200" dirty="0">
              <a:latin typeface="Consolas" charset="0"/>
            </a:endParaRPr>
          </a:p>
        </p:txBody>
      </p:sp>
      <p:sp>
        <p:nvSpPr>
          <p:cNvPr id="4" name="Text Placeholder 3"/>
          <p:cNvSpPr>
            <a:spLocks noGrp="1"/>
          </p:cNvSpPr>
          <p:nvPr>
            <p:ph type="body" sz="half" idx="2"/>
          </p:nvPr>
        </p:nvSpPr>
        <p:spPr/>
        <p:txBody>
          <a:bodyPr vert="horz" lIns="91440" tIns="45720" rIns="91440" bIns="45720" rtlCol="0" anchor="t">
            <a:normAutofit/>
          </a:bodyPr>
          <a:lstStyle/>
          <a:p>
            <a:r>
              <a:rPr lang="en-US" sz="1800" dirty="0"/>
              <a:t>Demo</a:t>
            </a:r>
          </a:p>
          <a:p>
            <a:r>
              <a:rPr lang="en-US" sz="1200" dirty="0">
                <a:latin typeface="Gill Sans MT" charset="0"/>
                <a:hlinkClick r:id="rId3"/>
              </a:rPr>
              <a:t>http://www.allisonjai.com/hack/circulate/c01file.xsl</a:t>
            </a:r>
            <a:r>
              <a:rPr lang="en-US" sz="1200" dirty="0">
                <a:latin typeface="Gill Sans MT" charset="0"/>
              </a:rPr>
              <a:t> </a:t>
            </a:r>
          </a:p>
          <a:p>
            <a:r>
              <a:rPr lang="en-US" sz="1200" dirty="0">
                <a:latin typeface="Gill Sans MT" charset="0"/>
                <a:hlinkClick r:id="rId4"/>
              </a:rPr>
              <a:t>http://allisonjai.com/hack/circulate/mabel_rdf.txt</a:t>
            </a:r>
            <a:r>
              <a:rPr lang="en-US" sz="1200" dirty="0">
                <a:latin typeface="Gill Sans MT" charset="0"/>
              </a:rPr>
              <a:t> </a:t>
            </a:r>
          </a:p>
          <a:p>
            <a:endParaRPr lang="en-US" sz="1800" dirty="0"/>
          </a:p>
        </p:txBody>
      </p:sp>
    </p:spTree>
    <p:extLst>
      <p:ext uri="{BB962C8B-B14F-4D97-AF65-F5344CB8AC3E}">
        <p14:creationId xmlns:p14="http://schemas.microsoft.com/office/powerpoint/2010/main" val="4045777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We want to do more</a:t>
            </a:r>
            <a:r>
              <a:rPr lang="en-US" dirty="0" smtClean="0"/>
              <a:t/>
            </a:r>
            <a:br>
              <a:rPr lang="en-US" dirty="0" smtClean="0"/>
            </a:br>
            <a:r>
              <a:rPr lang="en-US" dirty="0" smtClean="0"/>
              <a:t>Get in touch</a:t>
            </a:r>
            <a:endParaRPr lang="en-US" dirty="0"/>
          </a:p>
        </p:txBody>
      </p:sp>
      <p:sp>
        <p:nvSpPr>
          <p:cNvPr id="3" name="Text Placeholder 2"/>
          <p:cNvSpPr>
            <a:spLocks noGrp="1"/>
          </p:cNvSpPr>
          <p:nvPr>
            <p:ph type="body" idx="1"/>
          </p:nvPr>
        </p:nvSpPr>
        <p:spPr>
          <a:xfrm>
            <a:off x="1487043" y="4383120"/>
            <a:ext cx="9205722" cy="1363806"/>
          </a:xfrm>
        </p:spPr>
        <p:txBody>
          <a:bodyPr>
            <a:normAutofit/>
          </a:bodyPr>
          <a:lstStyle/>
          <a:p>
            <a:r>
              <a:rPr lang="en-US" sz="2600" dirty="0" smtClean="0"/>
              <a:t>Allison Jai O’Dell  |  @</a:t>
            </a:r>
            <a:r>
              <a:rPr lang="en-US" sz="2600" dirty="0" err="1" smtClean="0"/>
              <a:t>AllisonJaiODell</a:t>
            </a:r>
            <a:r>
              <a:rPr lang="en-US" sz="2600" dirty="0" smtClean="0"/>
              <a:t>  |  ajodell@ufl.edu</a:t>
            </a:r>
            <a:endParaRPr lang="en-US" sz="2600" dirty="0"/>
          </a:p>
          <a:p>
            <a:r>
              <a:rPr lang="en-US" sz="2600" dirty="0" smtClean="0"/>
              <a:t>Steven Duckworth  |  @ </a:t>
            </a:r>
            <a:r>
              <a:rPr lang="en-US" sz="2600" dirty="0" err="1" smtClean="0"/>
              <a:t>ArchiveSteve</a:t>
            </a:r>
            <a:r>
              <a:rPr lang="en-US" sz="2600" dirty="0" smtClean="0"/>
              <a:t>  |  steveduckworth@ufl.edu</a:t>
            </a:r>
            <a:endParaRPr lang="en-US" sz="2600" dirty="0"/>
          </a:p>
        </p:txBody>
      </p:sp>
    </p:spTree>
    <p:extLst>
      <p:ext uri="{BB962C8B-B14F-4D97-AF65-F5344CB8AC3E}">
        <p14:creationId xmlns:p14="http://schemas.microsoft.com/office/powerpoint/2010/main" val="422999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We’re on Twitter</a:t>
            </a:r>
          </a:p>
        </p:txBody>
      </p:sp>
      <p:sp>
        <p:nvSpPr>
          <p:cNvPr id="3" name="Text Placeholder 2"/>
          <p:cNvSpPr>
            <a:spLocks noGrp="1"/>
          </p:cNvSpPr>
          <p:nvPr>
            <p:ph type="body" idx="1"/>
          </p:nvPr>
        </p:nvSpPr>
        <p:spPr>
          <a:xfrm>
            <a:off x="1705356" y="4325970"/>
            <a:ext cx="8769096" cy="1363806"/>
          </a:xfrm>
        </p:spPr>
        <p:txBody>
          <a:bodyPr>
            <a:normAutofit/>
          </a:bodyPr>
          <a:lstStyle/>
          <a:p>
            <a:r>
              <a:rPr lang="en-US" sz="3200" dirty="0"/>
              <a:t>@</a:t>
            </a:r>
            <a:r>
              <a:rPr lang="en-US" sz="3200" dirty="0" err="1" smtClean="0"/>
              <a:t>AllisonJaiODell</a:t>
            </a:r>
            <a:r>
              <a:rPr lang="en-US" sz="3200" dirty="0" smtClean="0"/>
              <a:t>  |  @ </a:t>
            </a:r>
            <a:r>
              <a:rPr lang="en-US" sz="3200" dirty="0" err="1"/>
              <a:t>ArchiveSteve</a:t>
            </a:r>
            <a:endParaRPr lang="en-US" sz="3200" dirty="0"/>
          </a:p>
        </p:txBody>
      </p:sp>
    </p:spTree>
    <p:extLst>
      <p:ext uri="{BB962C8B-B14F-4D97-AF65-F5344CB8AC3E}">
        <p14:creationId xmlns:p14="http://schemas.microsoft.com/office/powerpoint/2010/main" val="280813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635000"/>
            <a:ext cx="9875520" cy="1356360"/>
          </a:xfrm>
        </p:spPr>
        <p:txBody>
          <a:bodyPr/>
          <a:lstStyle/>
          <a:p>
            <a:r>
              <a:rPr lang="en-US" dirty="0"/>
              <a:t>The ever-evolving finding aid</a:t>
            </a:r>
          </a:p>
        </p:txBody>
      </p:sp>
      <p:sp>
        <p:nvSpPr>
          <p:cNvPr id="6" name="Content Placeholder 5"/>
          <p:cNvSpPr>
            <a:spLocks noGrp="1"/>
          </p:cNvSpPr>
          <p:nvPr>
            <p:ph idx="1"/>
          </p:nvPr>
        </p:nvSpPr>
        <p:spPr/>
        <p:txBody>
          <a:bodyPr>
            <a:normAutofit/>
          </a:bodyPr>
          <a:lstStyle/>
          <a:p>
            <a:pPr marL="45720" indent="0">
              <a:buNone/>
            </a:pPr>
            <a:r>
              <a:rPr lang="en-US" dirty="0"/>
              <a:t>“Users will follow the path of least resistance in seeking information. They expect speed [and] accuracy … archivists must develop new finding aids based on the convenience of users.”</a:t>
            </a:r>
          </a:p>
          <a:p>
            <a:pPr marL="45720" indent="0">
              <a:buNone/>
            </a:pPr>
            <a:r>
              <a:rPr lang="en-US" dirty="0"/>
              <a:t>“We can’t afford to continue making trains … if people want quicker, more convenient transportation.”</a:t>
            </a:r>
          </a:p>
          <a:p>
            <a:pPr algn="r">
              <a:lnSpc>
                <a:spcPct val="100000"/>
              </a:lnSpc>
              <a:spcBef>
                <a:spcPts val="0"/>
              </a:spcBef>
              <a:buFontTx/>
              <a:buChar char="-"/>
            </a:pPr>
            <a:r>
              <a:rPr lang="en-US" dirty="0"/>
              <a:t>Randall C. </a:t>
            </a:r>
            <a:r>
              <a:rPr lang="en-US" dirty="0" err="1"/>
              <a:t>Jimerson</a:t>
            </a:r>
            <a:endParaRPr lang="en-US" dirty="0"/>
          </a:p>
          <a:p>
            <a:pPr marL="45720" indent="0" algn="r">
              <a:lnSpc>
                <a:spcPct val="100000"/>
              </a:lnSpc>
              <a:spcBef>
                <a:spcPts val="0"/>
              </a:spcBef>
              <a:buNone/>
            </a:pPr>
            <a:r>
              <a:rPr lang="en-US" dirty="0"/>
              <a:t>1989</a:t>
            </a:r>
          </a:p>
          <a:p>
            <a:pPr marL="45720" indent="0" algn="r">
              <a:lnSpc>
                <a:spcPct val="100000"/>
              </a:lnSpc>
              <a:spcBef>
                <a:spcPts val="1200"/>
              </a:spcBef>
              <a:buNone/>
            </a:pPr>
            <a:endParaRPr lang="en-US" sz="2000" dirty="0"/>
          </a:p>
          <a:p>
            <a:pPr marL="45720" indent="0" algn="r">
              <a:lnSpc>
                <a:spcPct val="100000"/>
              </a:lnSpc>
              <a:spcBef>
                <a:spcPts val="1200"/>
              </a:spcBef>
              <a:buNone/>
            </a:pPr>
            <a:r>
              <a:rPr lang="en-US" sz="1600" dirty="0" err="1"/>
              <a:t>Jimerson</a:t>
            </a:r>
            <a:r>
              <a:rPr lang="en-US" sz="1600" dirty="0"/>
              <a:t>, Randall C. 1989. “Redefining Archival Identity: Meeting User Needs in the Information Society”. </a:t>
            </a:r>
            <a:r>
              <a:rPr lang="en-US" sz="1600" i="1" dirty="0"/>
              <a:t>The American Archivist</a:t>
            </a:r>
            <a:r>
              <a:rPr lang="en-US" sz="1600" dirty="0"/>
              <a:t> 52 (3). Society of American Archivists: 332–40. </a:t>
            </a:r>
            <a:r>
              <a:rPr lang="en-US" sz="1600" u="sng" dirty="0">
                <a:hlinkClick r:id="rId3"/>
              </a:rPr>
              <a:t>http://www.jstor.org/stable/40293362</a:t>
            </a:r>
            <a:endParaRPr lang="en-US" sz="1600" dirty="0"/>
          </a:p>
          <a:p>
            <a:pPr marL="45720" indent="0">
              <a:buNone/>
            </a:pPr>
            <a:endParaRPr lang="en-US" sz="1600" dirty="0"/>
          </a:p>
          <a:p>
            <a:endParaRPr lang="en-US" dirty="0"/>
          </a:p>
          <a:p>
            <a:endParaRPr lang="en-US" dirty="0"/>
          </a:p>
          <a:p>
            <a:endParaRPr lang="en-US" dirty="0"/>
          </a:p>
        </p:txBody>
      </p:sp>
    </p:spTree>
    <p:extLst>
      <p:ext uri="{BB962C8B-B14F-4D97-AF65-F5344CB8AC3E}">
        <p14:creationId xmlns:p14="http://schemas.microsoft.com/office/powerpoint/2010/main" val="162830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par>
                                <p:cTn id="8" presetID="10" presetClass="entr" presetSubtype="0" fill="hold" nodeType="withEffect">
                                  <p:stCondLst>
                                    <p:cond delay="350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1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78394" y="1689100"/>
            <a:ext cx="6901906" cy="4661255"/>
            <a:chOff x="915307" y="1573575"/>
            <a:chExt cx="5776686" cy="4144185"/>
          </a:xfrm>
        </p:grpSpPr>
        <p:pic>
          <p:nvPicPr>
            <p:cNvPr id="5" name="Picture 4">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7579" t="10645" r="8187"/>
            <a:stretch/>
          </p:blipFill>
          <p:spPr>
            <a:xfrm flipH="1">
              <a:off x="915307" y="1573575"/>
              <a:ext cx="5776686" cy="4085309"/>
            </a:xfrm>
            <a:prstGeom prst="rect">
              <a:avLst/>
            </a:prstGeom>
          </p:spPr>
        </p:pic>
        <p:sp>
          <p:nvSpPr>
            <p:cNvPr id="8" name="Title 1"/>
            <p:cNvSpPr txBox="1">
              <a:spLocks/>
            </p:cNvSpPr>
            <p:nvPr/>
          </p:nvSpPr>
          <p:spPr>
            <a:xfrm rot="373485">
              <a:off x="974481" y="4947232"/>
              <a:ext cx="3210216" cy="7705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sz="1600" dirty="0">
                  <a:hlinkClick r:id="rId3"/>
                </a:rPr>
                <a:t>https://</a:t>
              </a:r>
              <a:r>
                <a:rPr lang="en-US" sz="1400" dirty="0">
                  <a:hlinkClick r:id="rId3"/>
                </a:rPr>
                <a:t>commons.wikimedia.org/wiki/File%3AMacintosh_Portable-IMG_7541.jpg</a:t>
              </a:r>
              <a:endParaRPr lang="en-US" sz="1600" dirty="0"/>
            </a:p>
          </p:txBody>
        </p:sp>
      </p:gr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147" y="348004"/>
            <a:ext cx="6719796" cy="6207737"/>
          </a:xfrm>
          <a:prstGeom prst="rect">
            <a:avLst/>
          </a:prstGeom>
          <a:ln>
            <a:solidFill>
              <a:schemeClr val="accent1"/>
            </a:solidFill>
          </a:ln>
        </p:spPr>
      </p:pic>
      <p:pic>
        <p:nvPicPr>
          <p:cNvPr id="1026" name="Picture 2" descr="https://www.w3.org/History/1989/Image1.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2946" y="2123112"/>
            <a:ext cx="4909819" cy="43919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98190" y="348004"/>
            <a:ext cx="3979333" cy="4826000"/>
          </a:xfrm>
          <a:prstGeom prst="rect">
            <a:avLst/>
          </a:prstGeom>
        </p:spPr>
      </p:pic>
    </p:spTree>
    <p:extLst>
      <p:ext uri="{BB962C8B-B14F-4D97-AF65-F5344CB8AC3E}">
        <p14:creationId xmlns:p14="http://schemas.microsoft.com/office/powerpoint/2010/main" val="78001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par>
                                <p:cTn id="24" presetID="10" presetClass="entr" presetSubtype="0" fill="hold" nodeType="withEffect">
                                  <p:stCondLst>
                                    <p:cond delay="1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635000"/>
            <a:ext cx="9875520" cy="1356360"/>
          </a:xfrm>
        </p:spPr>
        <p:txBody>
          <a:bodyPr/>
          <a:lstStyle/>
          <a:p>
            <a:r>
              <a:rPr lang="en-US" dirty="0"/>
              <a:t>Today’s tech</a:t>
            </a:r>
          </a:p>
        </p:txBody>
      </p:sp>
      <p:sp>
        <p:nvSpPr>
          <p:cNvPr id="3" name="Content Placeholder 2"/>
          <p:cNvSpPr>
            <a:spLocks noGrp="1"/>
          </p:cNvSpPr>
          <p:nvPr>
            <p:ph idx="1"/>
          </p:nvPr>
        </p:nvSpPr>
        <p:spPr>
          <a:xfrm>
            <a:off x="6137501" y="1291844"/>
            <a:ext cx="2908540" cy="434086"/>
          </a:xfrm>
        </p:spPr>
        <p:txBody>
          <a:bodyPr>
            <a:normAutofit/>
          </a:bodyPr>
          <a:lstStyle/>
          <a:p>
            <a:r>
              <a:rPr lang="en-US" dirty="0"/>
              <a:t>Responsive design</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3434"/>
          <a:stretch/>
        </p:blipFill>
        <p:spPr>
          <a:xfrm>
            <a:off x="6192237" y="1783080"/>
            <a:ext cx="2661883" cy="4572000"/>
          </a:xfrm>
          <a:prstGeom prst="rect">
            <a:avLst/>
          </a:prstGeom>
          <a:ln>
            <a:solidFill>
              <a:schemeClr val="accent1"/>
            </a:solidFill>
          </a:ln>
        </p:spPr>
      </p:pic>
      <p:grpSp>
        <p:nvGrpSpPr>
          <p:cNvPr id="10" name="Group 9"/>
          <p:cNvGrpSpPr/>
          <p:nvPr/>
        </p:nvGrpSpPr>
        <p:grpSpPr>
          <a:xfrm>
            <a:off x="2623742" y="3524123"/>
            <a:ext cx="2651228" cy="1633220"/>
            <a:chOff x="7896639" y="827024"/>
            <a:chExt cx="2651228" cy="1633220"/>
          </a:xfrm>
        </p:grpSpPr>
        <p:sp>
          <p:nvSpPr>
            <p:cNvPr id="7" name="Content Placeholder 2"/>
            <p:cNvSpPr txBox="1">
              <a:spLocks/>
            </p:cNvSpPr>
            <p:nvPr/>
          </p:nvSpPr>
          <p:spPr>
            <a:xfrm>
              <a:off x="8071367" y="1906524"/>
              <a:ext cx="2476500" cy="55372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GIS integration</a:t>
              </a:r>
            </a:p>
            <a:p>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6639" y="827024"/>
              <a:ext cx="1447188" cy="1201166"/>
            </a:xfrm>
            <a:prstGeom prst="rect">
              <a:avLst/>
            </a:prstGeom>
          </p:spPr>
        </p:pic>
      </p:grpSp>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t="6111"/>
          <a:stretch/>
        </p:blipFill>
        <p:spPr>
          <a:xfrm>
            <a:off x="9046041" y="585343"/>
            <a:ext cx="2737773" cy="4572000"/>
          </a:xfrm>
          <a:prstGeom prst="rect">
            <a:avLst/>
          </a:prstGeom>
          <a:ln>
            <a:solidFill>
              <a:schemeClr val="accent1"/>
            </a:solidFill>
          </a:ln>
        </p:spPr>
      </p:pic>
      <p:grpSp>
        <p:nvGrpSpPr>
          <p:cNvPr id="14" name="Group 13"/>
          <p:cNvGrpSpPr/>
          <p:nvPr/>
        </p:nvGrpSpPr>
        <p:grpSpPr>
          <a:xfrm>
            <a:off x="974955" y="2097903"/>
            <a:ext cx="4193030" cy="886470"/>
            <a:chOff x="924155" y="2030285"/>
            <a:chExt cx="4193030" cy="886470"/>
          </a:xfrm>
        </p:grpSpPr>
        <p:grpSp>
          <p:nvGrpSpPr>
            <p:cNvPr id="11" name="Group 10"/>
            <p:cNvGrpSpPr/>
            <p:nvPr/>
          </p:nvGrpSpPr>
          <p:grpSpPr>
            <a:xfrm>
              <a:off x="924155" y="2030285"/>
              <a:ext cx="3485896" cy="886470"/>
              <a:chOff x="7282442" y="3573770"/>
              <a:chExt cx="3485896" cy="886470"/>
            </a:xfrm>
          </p:grpSpPr>
          <p:sp>
            <p:nvSpPr>
              <p:cNvPr id="9" name="Content Placeholder 2"/>
              <p:cNvSpPr txBox="1">
                <a:spLocks/>
              </p:cNvSpPr>
              <p:nvPr/>
            </p:nvSpPr>
            <p:spPr>
              <a:xfrm>
                <a:off x="7576471" y="3886200"/>
                <a:ext cx="3191867" cy="57404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dirty="0"/>
                  <a:t>Circulation management</a:t>
                </a:r>
              </a:p>
              <a:p>
                <a:endParaRPr lang="en-US" dirty="0"/>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2442" y="3573770"/>
                <a:ext cx="731520" cy="731520"/>
              </a:xfrm>
              <a:prstGeom prst="rect">
                <a:avLst/>
              </a:prstGeom>
            </p:spPr>
          </p:pic>
        </p:gr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75076" y="2436904"/>
              <a:ext cx="742109" cy="274320"/>
            </a:xfrm>
            <a:prstGeom prst="rect">
              <a:avLst/>
            </a:prstGeom>
          </p:spPr>
        </p:pic>
      </p:grpSp>
    </p:spTree>
    <p:extLst>
      <p:ext uri="{BB962C8B-B14F-4D97-AF65-F5344CB8AC3E}">
        <p14:creationId xmlns:p14="http://schemas.microsoft.com/office/powerpoint/2010/main" val="83973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30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635000"/>
            <a:ext cx="9875520" cy="1356360"/>
          </a:xfrm>
        </p:spPr>
        <p:txBody>
          <a:bodyPr/>
          <a:lstStyle/>
          <a:p>
            <a:r>
              <a:rPr lang="en-US" dirty="0" err="1"/>
              <a:t>Googleability</a:t>
            </a:r>
            <a:endParaRPr lang="en-US" dirty="0"/>
          </a:p>
        </p:txBody>
      </p:sp>
      <p:sp>
        <p:nvSpPr>
          <p:cNvPr id="3" name="Content Placeholder 2"/>
          <p:cNvSpPr>
            <a:spLocks noGrp="1"/>
          </p:cNvSpPr>
          <p:nvPr>
            <p:ph idx="1"/>
          </p:nvPr>
        </p:nvSpPr>
        <p:spPr/>
        <p:txBody>
          <a:bodyPr/>
          <a:lstStyle/>
          <a:p>
            <a:r>
              <a:rPr lang="en-US" dirty="0"/>
              <a:t>Semantic searching</a:t>
            </a:r>
          </a:p>
          <a:p>
            <a:endParaRPr lang="en-US" dirty="0"/>
          </a:p>
          <a:p>
            <a:r>
              <a:rPr lang="en-US" dirty="0"/>
              <a:t>Autonomy (less archivist mediation)</a:t>
            </a:r>
          </a:p>
          <a:p>
            <a:endParaRPr lang="en-US" dirty="0"/>
          </a:p>
          <a:p>
            <a:r>
              <a:rPr lang="en-US" dirty="0"/>
              <a:t>Relevant results</a:t>
            </a:r>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2924" y="609600"/>
            <a:ext cx="3200400" cy="257738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4364" y="3355738"/>
            <a:ext cx="3017520" cy="283170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9887" y="4362891"/>
            <a:ext cx="2603990" cy="408698"/>
          </a:xfrm>
          <a:prstGeom prst="rect">
            <a:avLst/>
          </a:prstGeom>
        </p:spPr>
      </p:pic>
    </p:spTree>
    <p:extLst>
      <p:ext uri="{BB962C8B-B14F-4D97-AF65-F5344CB8AC3E}">
        <p14:creationId xmlns:p14="http://schemas.microsoft.com/office/powerpoint/2010/main" val="37677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20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2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100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88620" lvl="0" indent="-342900">
              <a:spcBef>
                <a:spcPts val="1400"/>
              </a:spcBef>
              <a:buFont typeface="Arial" panose="020B0604020202020204" pitchFamily="34" charset="0"/>
              <a:buChar char="•"/>
            </a:pPr>
            <a:r>
              <a:rPr lang="en-US" sz="2200" dirty="0">
                <a:solidFill>
                  <a:srgbClr val="0021A5"/>
                </a:solidFill>
                <a:ea typeface="+mn-ea"/>
                <a:cs typeface="+mn-cs"/>
              </a:rPr>
              <a:t>Subject searching (about-ness rather than of-ness)</a:t>
            </a:r>
          </a:p>
        </p:txBody>
      </p:sp>
      <p:sp>
        <p:nvSpPr>
          <p:cNvPr id="3" name="Content Placeholder 2"/>
          <p:cNvSpPr>
            <a:spLocks noGrp="1"/>
          </p:cNvSpPr>
          <p:nvPr>
            <p:ph idx="1"/>
          </p:nvPr>
        </p:nvSpPr>
        <p:spPr>
          <a:xfrm>
            <a:off x="1640947" y="1798320"/>
            <a:ext cx="9293751" cy="3185160"/>
          </a:xfrm>
        </p:spPr>
        <p:txBody>
          <a:bodyPr>
            <a:noAutofit/>
          </a:bodyPr>
          <a:lstStyle/>
          <a:p>
            <a:pPr marL="45720" indent="0">
              <a:buNone/>
            </a:pPr>
            <a:r>
              <a:rPr lang="en-US" sz="2000" dirty="0"/>
              <a:t>The “Records of Wrangell-St. Elias National Park and Preserve” document all aspects of the establishment and management of the park, as well as the history of the area, which includes Alaska Native communities, mining sites and companies, small mountain communities, hazardous waste cleanup, subsistence lifestyles, all manner of research, minerals exploration, and early exploration of what now constitutes the park’s boundaries. These records evidence the legislative process of establishing the park and the day-to-day operations of managing the park, including interactions with inhabitants, cultural and natural resource management, interpretation and education, and facilities management. Additionally, these records also help to illuminate over a century of life and activity in the remote area of the country that now constitutes the largest National Park in the United States of America. 	</a:t>
            </a:r>
          </a:p>
          <a:p>
            <a:endParaRPr lang="en-US" sz="2000" dirty="0"/>
          </a:p>
        </p:txBody>
      </p:sp>
      <p:sp>
        <p:nvSpPr>
          <p:cNvPr id="5" name="Content Placeholder 2"/>
          <p:cNvSpPr txBox="1">
            <a:spLocks/>
          </p:cNvSpPr>
          <p:nvPr/>
        </p:nvSpPr>
        <p:spPr>
          <a:xfrm>
            <a:off x="1640947" y="1798320"/>
            <a:ext cx="9126111" cy="1920240"/>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US" sz="2000" dirty="0"/>
              <a:t>These papers consist of correspondence, manuscripts and writings, scrapbooks, newspaper clippings, legal papers, and photographs. The correspondence includes approximately 3,100 letters. The writings include early drafts of novels, short fiction, speeches, and poems. Manuscripts, drafts, and notes are included for major works. Included are examples of Christmas greetings, family history, personal memorabilia, notes on writing, yearbooks, and University documents.	</a:t>
            </a:r>
          </a:p>
          <a:p>
            <a:endParaRPr lang="en-US" sz="2000" dirty="0"/>
          </a:p>
        </p:txBody>
      </p:sp>
      <p:sp>
        <p:nvSpPr>
          <p:cNvPr id="6" name="Content Placeholder 2"/>
          <p:cNvSpPr txBox="1">
            <a:spLocks/>
          </p:cNvSpPr>
          <p:nvPr/>
        </p:nvSpPr>
        <p:spPr>
          <a:xfrm>
            <a:off x="1640946" y="1798320"/>
            <a:ext cx="9126111" cy="4892040"/>
          </a:xfrm>
          <a:prstGeom prst="rect">
            <a:avLst/>
          </a:prstGeom>
        </p:spPr>
        <p:txBody>
          <a:bodyPr vert="horz" lIns="91440" tIns="45720" rIns="91440" bIns="45720" numCol="2"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US" sz="2000" dirty="0"/>
              <a:t>Corporate Names </a:t>
            </a:r>
          </a:p>
          <a:p>
            <a:pPr marL="274320" lvl="1" indent="0">
              <a:buNone/>
            </a:pPr>
            <a:r>
              <a:rPr lang="en-US" sz="1600" dirty="0"/>
              <a:t>Ahtna, Inc. </a:t>
            </a:r>
          </a:p>
          <a:p>
            <a:pPr marL="274320" lvl="1" indent="0">
              <a:buNone/>
            </a:pPr>
            <a:r>
              <a:rPr lang="en-US" sz="1600" dirty="0"/>
              <a:t>Kennecott Copper Corporation </a:t>
            </a:r>
          </a:p>
          <a:p>
            <a:pPr marL="274320" lvl="1" indent="0">
              <a:buNone/>
            </a:pPr>
            <a:r>
              <a:rPr lang="en-US" sz="1600" dirty="0"/>
              <a:t>Geological Survey (U.S.) </a:t>
            </a:r>
          </a:p>
          <a:p>
            <a:pPr marL="274320" lvl="1" indent="0">
              <a:buNone/>
            </a:pPr>
            <a:r>
              <a:rPr lang="en-US" sz="1600" dirty="0"/>
              <a:t>National Historic Landmarks Program (U.S.) </a:t>
            </a:r>
          </a:p>
          <a:p>
            <a:pPr marL="274320" lvl="1" indent="0">
              <a:buNone/>
            </a:pPr>
            <a:r>
              <a:rPr lang="en-US" sz="1600" dirty="0"/>
              <a:t>United States. Bureau of Land Management. Alaska State Office </a:t>
            </a:r>
          </a:p>
          <a:p>
            <a:pPr marL="274320" lvl="1" indent="0">
              <a:buNone/>
            </a:pPr>
            <a:r>
              <a:rPr lang="en-US" sz="1600" dirty="0"/>
              <a:t>Wrangell-Saint Elias National Park and Preserve (Agency : U.S.) </a:t>
            </a:r>
          </a:p>
          <a:p>
            <a:pPr marL="45720" indent="0">
              <a:buNone/>
            </a:pPr>
            <a:r>
              <a:rPr lang="en-US" sz="2000" dirty="0"/>
              <a:t> Geographic Names </a:t>
            </a:r>
          </a:p>
          <a:p>
            <a:pPr marL="274320" lvl="1" indent="0">
              <a:buNone/>
            </a:pPr>
            <a:r>
              <a:rPr lang="en-US" sz="1600" dirty="0"/>
              <a:t>Alaska</a:t>
            </a:r>
          </a:p>
          <a:p>
            <a:pPr marL="274320" lvl="1" indent="0">
              <a:buNone/>
            </a:pPr>
            <a:r>
              <a:rPr lang="en-US" sz="1600" dirty="0"/>
              <a:t>Alaska--Copper River Valley</a:t>
            </a:r>
          </a:p>
          <a:p>
            <a:pPr marL="274320" lvl="1" indent="0">
              <a:buNone/>
            </a:pPr>
            <a:r>
              <a:rPr lang="en-US" sz="1600" dirty="0"/>
              <a:t>Alaska--Kennecott Copper Mine</a:t>
            </a:r>
          </a:p>
          <a:p>
            <a:pPr marL="274320" lvl="1" indent="0">
              <a:buNone/>
            </a:pPr>
            <a:r>
              <a:rPr lang="en-US" sz="1600" dirty="0"/>
              <a:t>Alaska--</a:t>
            </a:r>
            <a:r>
              <a:rPr lang="en-US" sz="1600" dirty="0" err="1"/>
              <a:t>Kennicott</a:t>
            </a:r>
            <a:endParaRPr lang="en-US" sz="1600" dirty="0"/>
          </a:p>
          <a:p>
            <a:pPr marL="274320" lvl="1" indent="0">
              <a:buNone/>
            </a:pPr>
            <a:r>
              <a:rPr lang="en-US" sz="1600" dirty="0"/>
              <a:t>Alaska--McCarthy</a:t>
            </a:r>
          </a:p>
          <a:p>
            <a:pPr marL="45720" indent="0">
              <a:buNone/>
            </a:pPr>
            <a:r>
              <a:rPr lang="en-US" sz="2000" dirty="0"/>
              <a:t> Subjects </a:t>
            </a:r>
          </a:p>
          <a:p>
            <a:pPr marL="274320" lvl="1" indent="0">
              <a:buNone/>
            </a:pPr>
            <a:r>
              <a:rPr lang="en-US" sz="1600" dirty="0"/>
              <a:t>Alaska Native corporations </a:t>
            </a:r>
          </a:p>
          <a:p>
            <a:pPr marL="274320" lvl="1" indent="0">
              <a:buNone/>
            </a:pPr>
            <a:r>
              <a:rPr lang="en-US" sz="1600" dirty="0"/>
              <a:t>Copper mines and mining</a:t>
            </a:r>
          </a:p>
          <a:p>
            <a:pPr marL="274320" lvl="1" indent="0">
              <a:buNone/>
            </a:pPr>
            <a:r>
              <a:rPr lang="en-US" sz="1600" dirty="0"/>
              <a:t>Copper mines and mining--Environmental aspects</a:t>
            </a:r>
          </a:p>
          <a:p>
            <a:pPr marL="274320" lvl="1" indent="0">
              <a:buNone/>
            </a:pPr>
            <a:r>
              <a:rPr lang="en-US" sz="1600" dirty="0"/>
              <a:t>Historic preservation</a:t>
            </a:r>
          </a:p>
          <a:p>
            <a:pPr marL="274320" lvl="1" indent="0">
              <a:buNone/>
            </a:pPr>
            <a:r>
              <a:rPr lang="en-US" sz="1600" dirty="0"/>
              <a:t>Alaska National Interest Lands Conservation Act (United States)</a:t>
            </a:r>
          </a:p>
          <a:p>
            <a:pPr marL="274320" lvl="1" indent="0">
              <a:buNone/>
            </a:pPr>
            <a:r>
              <a:rPr lang="en-US" sz="1600" dirty="0"/>
              <a:t>Alaska Native Claims Settlement Act (United States)</a:t>
            </a:r>
          </a:p>
          <a:p>
            <a:endParaRPr lang="en-US" sz="2000" dirty="0"/>
          </a:p>
        </p:txBody>
      </p:sp>
    </p:spTree>
    <p:extLst>
      <p:ext uri="{BB962C8B-B14F-4D97-AF65-F5344CB8AC3E}">
        <p14:creationId xmlns:p14="http://schemas.microsoft.com/office/powerpoint/2010/main" val="142811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xEl>
                                              <p:pRg st="0" end="0"/>
                                            </p:txEl>
                                          </p:spTgt>
                                        </p:tgtEl>
                                      </p:cBhvr>
                                    </p:animEffect>
                                    <p:set>
                                      <p:cBhvr>
                                        <p:cTn id="12" dur="1" fill="hold">
                                          <p:stCondLst>
                                            <p:cond delay="499"/>
                                          </p:stCondLst>
                                        </p:cTn>
                                        <p:tgtEl>
                                          <p:spTgt spid="5">
                                            <p:txEl>
                                              <p:pRg st="0" end="0"/>
                                            </p:txEl>
                                          </p:spTgt>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build="p"/>
      <p:bldP spid="5" grpId="1" build="allAtOnce"/>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924844"/>
            <a:ext cx="9875520" cy="1356360"/>
          </a:xfrm>
        </p:spPr>
        <p:txBody>
          <a:bodyPr/>
          <a:lstStyle/>
          <a:p>
            <a:r>
              <a:rPr lang="en-US" dirty="0"/>
              <a:t>Digital media</a:t>
            </a:r>
          </a:p>
        </p:txBody>
      </p:sp>
      <p:sp>
        <p:nvSpPr>
          <p:cNvPr id="3" name="Content Placeholder 2"/>
          <p:cNvSpPr>
            <a:spLocks noGrp="1"/>
          </p:cNvSpPr>
          <p:nvPr>
            <p:ph idx="1"/>
          </p:nvPr>
        </p:nvSpPr>
        <p:spPr/>
        <p:txBody>
          <a:bodyPr/>
          <a:lstStyle/>
          <a:p>
            <a:r>
              <a:rPr lang="en-US" dirty="0"/>
              <a:t>Integration of (born and re-born) digital media</a:t>
            </a:r>
          </a:p>
          <a:p>
            <a:r>
              <a:rPr lang="en-US" dirty="0"/>
              <a:t>Retaining context</a:t>
            </a:r>
          </a:p>
          <a:p>
            <a:r>
              <a:rPr lang="en-US" dirty="0"/>
              <a:t>VISUALS! </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9212" y="4384345"/>
            <a:ext cx="548640" cy="5486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1600" y="3372520"/>
            <a:ext cx="1005840" cy="100584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7266" y="5042572"/>
            <a:ext cx="818605" cy="36576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4924" y="4219612"/>
            <a:ext cx="1005840" cy="100584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23056" y="5378049"/>
            <a:ext cx="962862" cy="61273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71048" y="3185195"/>
            <a:ext cx="914400" cy="914400"/>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54632" y="5273040"/>
            <a:ext cx="987552" cy="82296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75445" y="3152615"/>
            <a:ext cx="514350" cy="914400"/>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45345" y="5364121"/>
            <a:ext cx="774550" cy="54864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71135" y="4011467"/>
            <a:ext cx="642310" cy="548640"/>
          </a:xfrm>
          <a:prstGeom prst="rect">
            <a:avLst/>
          </a:prstGeom>
        </p:spPr>
      </p:pic>
      <p:pic>
        <p:nvPicPr>
          <p:cNvPr id="14" name="Picture 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97150" y="4511075"/>
            <a:ext cx="477078" cy="548640"/>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508328" y="4541520"/>
            <a:ext cx="640080" cy="640080"/>
          </a:xfrm>
          <a:prstGeom prst="rect">
            <a:avLst/>
          </a:prstGeom>
        </p:spPr>
      </p:pic>
      <p:pic>
        <p:nvPicPr>
          <p:cNvPr id="17" name="Picture 1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62190" y="4066735"/>
            <a:ext cx="474785" cy="474785"/>
          </a:xfrm>
          <a:prstGeom prst="rect">
            <a:avLst/>
          </a:prstGeom>
        </p:spPr>
      </p:pic>
      <p:pic>
        <p:nvPicPr>
          <p:cNvPr id="18" name="Picture 1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16320" y="2948083"/>
            <a:ext cx="515815" cy="322384"/>
          </a:xfrm>
          <a:prstGeom prst="rect">
            <a:avLst/>
          </a:prstGeom>
        </p:spPr>
      </p:pic>
      <p:pic>
        <p:nvPicPr>
          <p:cNvPr id="19" name="Picture 1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58866" y="3461008"/>
            <a:ext cx="460738" cy="471209"/>
          </a:xfrm>
          <a:prstGeom prst="rect">
            <a:avLst/>
          </a:prstGeom>
        </p:spPr>
      </p:pic>
      <p:pic>
        <p:nvPicPr>
          <p:cNvPr id="20" name="Picture 1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156848" y="5946650"/>
            <a:ext cx="457200" cy="457200"/>
          </a:xfrm>
          <a:prstGeom prst="rect">
            <a:avLst/>
          </a:prstGeom>
        </p:spPr>
      </p:pic>
      <p:pic>
        <p:nvPicPr>
          <p:cNvPr id="21" name="Picture 2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flipH="1">
            <a:off x="10796188" y="4460125"/>
            <a:ext cx="498692" cy="498692"/>
          </a:xfrm>
          <a:prstGeom prst="rect">
            <a:avLst/>
          </a:prstGeom>
        </p:spPr>
      </p:pic>
      <p:pic>
        <p:nvPicPr>
          <p:cNvPr id="22" name="Picture 2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695134" y="5551164"/>
            <a:ext cx="439615" cy="439615"/>
          </a:xfrm>
          <a:prstGeom prst="rect">
            <a:avLst/>
          </a:prstGeom>
        </p:spPr>
      </p:pic>
      <p:pic>
        <p:nvPicPr>
          <p:cNvPr id="23" name="Picture 2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251823" y="5946650"/>
            <a:ext cx="685324" cy="385495"/>
          </a:xfrm>
          <a:prstGeom prst="rect">
            <a:avLst/>
          </a:prstGeom>
        </p:spPr>
      </p:pic>
      <p:pic>
        <p:nvPicPr>
          <p:cNvPr id="24" name="Picture 2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228587" y="5923029"/>
            <a:ext cx="653792" cy="653792"/>
          </a:xfrm>
          <a:prstGeom prst="rect">
            <a:avLst/>
          </a:prstGeom>
        </p:spPr>
      </p:pic>
      <p:pic>
        <p:nvPicPr>
          <p:cNvPr id="25" name="Picture 24"/>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1043176" y="3890959"/>
            <a:ext cx="284717" cy="379623"/>
          </a:xfrm>
          <a:prstGeom prst="rect">
            <a:avLst/>
          </a:prstGeom>
        </p:spPr>
      </p:pic>
      <p:pic>
        <p:nvPicPr>
          <p:cNvPr id="26" name="Picture 25"/>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236616" y="2948083"/>
            <a:ext cx="468864" cy="415785"/>
          </a:xfrm>
          <a:prstGeom prst="rect">
            <a:avLst/>
          </a:prstGeom>
        </p:spPr>
      </p:pic>
    </p:spTree>
    <p:extLst>
      <p:ext uri="{BB962C8B-B14F-4D97-AF65-F5344CB8AC3E}">
        <p14:creationId xmlns:p14="http://schemas.microsoft.com/office/powerpoint/2010/main" val="411262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0" presetClass="entr" presetSubtype="0" fill="hold" nodeType="withEffect">
                                  <p:stCondLst>
                                    <p:cond delay="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10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150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20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2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3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325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350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nodeType="withEffect">
                                  <p:stCondLst>
                                    <p:cond delay="375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nodeType="withEffect">
                                  <p:stCondLst>
                                    <p:cond delay="400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425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nodeType="withEffect">
                                  <p:stCondLst>
                                    <p:cond delay="45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nodeType="withEffect">
                                  <p:stCondLst>
                                    <p:cond delay="46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par>
                                <p:cTn id="56" presetID="10" presetClass="entr" presetSubtype="0" fill="hold" nodeType="withEffect">
                                  <p:stCondLst>
                                    <p:cond delay="470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nodeType="withEffect">
                                  <p:stCondLst>
                                    <p:cond delay="480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nodeType="withEffect">
                                  <p:stCondLst>
                                    <p:cond delay="49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par>
                                <p:cTn id="65" presetID="10" presetClass="entr" presetSubtype="0" fill="hold" nodeType="withEffect">
                                  <p:stCondLst>
                                    <p:cond delay="500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510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nodeType="withEffect">
                                  <p:stCondLst>
                                    <p:cond delay="52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500"/>
                                        <p:tgtEl>
                                          <p:spTgt spid="23"/>
                                        </p:tgtEl>
                                      </p:cBhvr>
                                    </p:animEffect>
                                  </p:childTnLst>
                                </p:cTn>
                              </p:par>
                              <p:par>
                                <p:cTn id="74" presetID="10" presetClass="entr" presetSubtype="0" fill="hold" nodeType="withEffect">
                                  <p:stCondLst>
                                    <p:cond delay="530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par>
                                <p:cTn id="77" presetID="10" presetClass="entr" presetSubtype="0" fill="hold" nodeType="withEffect">
                                  <p:stCondLst>
                                    <p:cond delay="540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nodeType="withEffect">
                                  <p:stCondLst>
                                    <p:cond delay="550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It’s time to revisit those finding aids.</a:t>
            </a:r>
          </a:p>
        </p:txBody>
      </p:sp>
      <p:sp>
        <p:nvSpPr>
          <p:cNvPr id="4" name="Text Placeholder 3"/>
          <p:cNvSpPr>
            <a:spLocks noGrp="1"/>
          </p:cNvSpPr>
          <p:nvPr>
            <p:ph type="body" sz="half" idx="2"/>
          </p:nvPr>
        </p:nvSpPr>
        <p:spPr/>
        <p:txBody>
          <a:bodyPr/>
          <a:lstStyle/>
          <a:p>
            <a:r>
              <a:rPr lang="en-US" dirty="0"/>
              <a:t>EAD3</a:t>
            </a:r>
          </a:p>
          <a:p>
            <a:r>
              <a:rPr lang="en-US" dirty="0"/>
              <a:t>HTML5</a:t>
            </a:r>
          </a:p>
          <a:p>
            <a:r>
              <a:rPr lang="en-US" dirty="0"/>
              <a:t>Responsive design</a:t>
            </a:r>
          </a:p>
          <a:p>
            <a:r>
              <a:rPr lang="en-US" dirty="0"/>
              <a:t>RDF &amp; linked data</a:t>
            </a:r>
          </a:p>
          <a:p>
            <a:r>
              <a:rPr lang="en-US" dirty="0"/>
              <a:t>Digitization initiatives</a:t>
            </a:r>
          </a:p>
          <a:p>
            <a:endParaRPr lang="en-US" dirty="0"/>
          </a:p>
          <a:p>
            <a:r>
              <a:rPr lang="en-US" dirty="0"/>
              <a:t>It’s 2016.  Users expect more.</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65175" y="684734"/>
            <a:ext cx="5579411" cy="5338632"/>
          </a:xfrm>
        </p:spPr>
      </p:pic>
    </p:spTree>
    <p:extLst>
      <p:ext uri="{BB962C8B-B14F-4D97-AF65-F5344CB8AC3E}">
        <p14:creationId xmlns:p14="http://schemas.microsoft.com/office/powerpoint/2010/main" val="632031389"/>
      </p:ext>
    </p:extLst>
  </p:cSld>
  <p:clrMapOvr>
    <a:masterClrMapping/>
  </p:clrMapOvr>
</p:sld>
</file>

<file path=ppt/theme/theme1.xml><?xml version="1.0" encoding="utf-8"?>
<a:theme xmlns:a="http://schemas.openxmlformats.org/drawingml/2006/main" name="Basis">
  <a:themeElements>
    <a:clrScheme name="UF Colors">
      <a:dk1>
        <a:sysClr val="windowText" lastClr="000000"/>
      </a:dk1>
      <a:lt1>
        <a:sysClr val="window" lastClr="FFFFFF"/>
      </a:lt1>
      <a:dk2>
        <a:srgbClr val="39302A"/>
      </a:dk2>
      <a:lt2>
        <a:srgbClr val="E5DEDB"/>
      </a:lt2>
      <a:accent1>
        <a:srgbClr val="0021A5"/>
      </a:accent1>
      <a:accent2>
        <a:srgbClr val="FF4A00"/>
      </a:accent2>
      <a:accent3>
        <a:srgbClr val="7E888E"/>
      </a:accent3>
      <a:accent4>
        <a:srgbClr val="45BDB7"/>
      </a:accent4>
      <a:accent5>
        <a:srgbClr val="A9B159"/>
      </a:accent5>
      <a:accent6>
        <a:srgbClr val="7E5454"/>
      </a:accent6>
      <a:hlink>
        <a:srgbClr val="2998E3"/>
      </a:hlink>
      <a:folHlink>
        <a:srgbClr val="7F723D"/>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1219</TotalTime>
  <Words>757</Words>
  <Application>Microsoft Office PowerPoint</Application>
  <PresentationFormat>Widescreen</PresentationFormat>
  <Paragraphs>120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Consolas</vt:lpstr>
      <vt:lpstr>Corbel</vt:lpstr>
      <vt:lpstr>Courier New</vt:lpstr>
      <vt:lpstr>Gill Sans MT</vt:lpstr>
      <vt:lpstr>Basis</vt:lpstr>
      <vt:lpstr>The Fancy Finding Aid</vt:lpstr>
      <vt:lpstr>We’re on Twitter</vt:lpstr>
      <vt:lpstr>The ever-evolving finding aid</vt:lpstr>
      <vt:lpstr>PowerPoint Presentation</vt:lpstr>
      <vt:lpstr>Today’s tech</vt:lpstr>
      <vt:lpstr>Googleability</vt:lpstr>
      <vt:lpstr>Subject searching (about-ness rather than of-ness)</vt:lpstr>
      <vt:lpstr>Digital media</vt:lpstr>
      <vt:lpstr>It’s time to revisit those finding aids.</vt:lpstr>
      <vt:lpstr>Mobile-friendly, mobile-fun</vt:lpstr>
      <vt:lpstr>Visual Content  </vt:lpstr>
      <vt:lpstr>Circulation Management</vt:lpstr>
      <vt:lpstr>RDFa</vt:lpstr>
      <vt:lpstr>We want to do more Get in touch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Fancy Finding Aid</dc:title>
  <dc:creator>O'Dell, Allison Jai</dc:creator>
  <cp:lastModifiedBy>Allison</cp:lastModifiedBy>
  <cp:revision>40</cp:revision>
  <dcterms:created xsi:type="dcterms:W3CDTF">2016-01-25T14:30:20Z</dcterms:created>
  <dcterms:modified xsi:type="dcterms:W3CDTF">2016-03-08T12:07:05Z</dcterms:modified>
</cp:coreProperties>
</file>